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lear Sans Medium" panose="020B0604020202020204" charset="0"/>
      <p:regular r:id="rId17"/>
    </p:embeddedFont>
    <p:embeddedFont>
      <p:font typeface="Clear Sans" panose="020B0604020202020204" charset="0"/>
      <p:regular r:id="rId18"/>
    </p:embeddedFont>
    <p:embeddedFont>
      <p:font typeface="Nunito Sans Heavy" panose="020B0604020202020204" charset="0"/>
      <p:regular r:id="rId19"/>
    </p:embeddedFont>
    <p:embeddedFont>
      <p:font typeface="Public Sans Bold" panose="020B0604020202020204" charset="0"/>
      <p:regular r:id="rId20"/>
    </p:embeddedFont>
    <p:embeddedFont>
      <p:font typeface="Mardoto Heavy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 Sans" panose="020B0604020202020204" charset="0"/>
      <p:regular r:id="rId26"/>
    </p:embeddedFont>
    <p:embeddedFont>
      <p:font typeface="Clear Sans Bold" panose="020B0604020202020204" charset="0"/>
      <p:regular r:id="rId27"/>
    </p:embeddedFont>
    <p:embeddedFont>
      <p:font typeface="Mardoto Bold" panose="020B0604020202020204" charset="0"/>
      <p:regular r:id="rId28"/>
    </p:embeddedFont>
    <p:embeddedFont>
      <p:font typeface="Klein Condensed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98471" y="5547808"/>
            <a:ext cx="11222573" cy="2415351"/>
            <a:chOff x="0" y="0"/>
            <a:chExt cx="3071349" cy="6610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1349" cy="661024"/>
            </a:xfrm>
            <a:custGeom>
              <a:avLst/>
              <a:gdLst/>
              <a:ahLst/>
              <a:cxnLst/>
              <a:rect l="l" t="t" r="r" b="b"/>
              <a:pathLst>
                <a:path w="3071349" h="661024">
                  <a:moveTo>
                    <a:pt x="0" y="0"/>
                  </a:moveTo>
                  <a:lnTo>
                    <a:pt x="3071349" y="0"/>
                  </a:lnTo>
                  <a:lnTo>
                    <a:pt x="3071349" y="661024"/>
                  </a:lnTo>
                  <a:lnTo>
                    <a:pt x="0" y="661024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683164" y="-855734"/>
            <a:ext cx="7792398" cy="14974785"/>
          </a:xfrm>
          <a:custGeom>
            <a:avLst/>
            <a:gdLst/>
            <a:ahLst/>
            <a:cxnLst/>
            <a:rect l="l" t="t" r="r" b="b"/>
            <a:pathLst>
              <a:path w="7792398" h="14974785">
                <a:moveTo>
                  <a:pt x="7792398" y="0"/>
                </a:moveTo>
                <a:lnTo>
                  <a:pt x="0" y="0"/>
                </a:lnTo>
                <a:lnTo>
                  <a:pt x="0" y="14974785"/>
                </a:lnTo>
                <a:lnTo>
                  <a:pt x="7792398" y="14974785"/>
                </a:lnTo>
                <a:lnTo>
                  <a:pt x="779239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651708" y="1112637"/>
            <a:ext cx="3086100" cy="1543050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-2975620" y="3524816"/>
            <a:ext cx="6893838" cy="3446919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055800" y="807124"/>
            <a:ext cx="374950" cy="380484"/>
          </a:xfrm>
          <a:custGeom>
            <a:avLst/>
            <a:gdLst/>
            <a:ahLst/>
            <a:cxnLst/>
            <a:rect l="l" t="t" r="r" b="b"/>
            <a:pathLst>
              <a:path w="374950" h="380484">
                <a:moveTo>
                  <a:pt x="0" y="0"/>
                </a:moveTo>
                <a:lnTo>
                  <a:pt x="374950" y="0"/>
                </a:lnTo>
                <a:lnTo>
                  <a:pt x="374950" y="380484"/>
                </a:lnTo>
                <a:lnTo>
                  <a:pt x="0" y="380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194758" y="3896897"/>
            <a:ext cx="4180541" cy="4254989"/>
          </a:xfrm>
          <a:custGeom>
            <a:avLst/>
            <a:gdLst/>
            <a:ahLst/>
            <a:cxnLst/>
            <a:rect l="l" t="t" r="r" b="b"/>
            <a:pathLst>
              <a:path w="4180541" h="4254989">
                <a:moveTo>
                  <a:pt x="0" y="0"/>
                </a:moveTo>
                <a:lnTo>
                  <a:pt x="4180542" y="0"/>
                </a:lnTo>
                <a:lnTo>
                  <a:pt x="4180542" y="4254989"/>
                </a:lnTo>
                <a:lnTo>
                  <a:pt x="0" y="42549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50337" y="105951"/>
            <a:ext cx="8393663" cy="2163315"/>
          </a:xfrm>
          <a:custGeom>
            <a:avLst/>
            <a:gdLst/>
            <a:ahLst/>
            <a:cxnLst/>
            <a:rect l="l" t="t" r="r" b="b"/>
            <a:pathLst>
              <a:path w="8393663" h="2163315">
                <a:moveTo>
                  <a:pt x="0" y="0"/>
                </a:moveTo>
                <a:lnTo>
                  <a:pt x="8393663" y="0"/>
                </a:lnTo>
                <a:lnTo>
                  <a:pt x="8393663" y="2163315"/>
                </a:lnTo>
                <a:lnTo>
                  <a:pt x="0" y="2163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443970" y="1873629"/>
            <a:ext cx="9444817" cy="338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25"/>
              </a:lnSpc>
            </a:pPr>
            <a:r>
              <a:rPr lang="en-US" sz="8023" spc="441">
                <a:solidFill>
                  <a:srgbClr val="FFFFFF"/>
                </a:solidFill>
                <a:latin typeface="Klein Condensed Bold"/>
              </a:rPr>
              <a:t>Sistema de Gestión de Inventario y control de Stock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98255" y="5729190"/>
            <a:ext cx="7590532" cy="231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93"/>
              </a:lnSpc>
            </a:pPr>
            <a:r>
              <a:rPr lang="en-US" sz="8176" spc="539">
                <a:solidFill>
                  <a:srgbClr val="FFFFFF"/>
                </a:solidFill>
                <a:latin typeface="Klein Condensed Bold"/>
              </a:rPr>
              <a:t>"NEO FAST AND GRILL"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9758" y="8471147"/>
            <a:ext cx="3949542" cy="31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5"/>
              </a:lnSpc>
            </a:pPr>
            <a:r>
              <a:rPr lang="en-US" sz="2241" spc="71">
                <a:solidFill>
                  <a:srgbClr val="FFFFFF"/>
                </a:solidFill>
                <a:latin typeface="Public Sans Bold"/>
              </a:rPr>
              <a:t>Miembros: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9758" y="8890775"/>
            <a:ext cx="3949542" cy="93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5"/>
              </a:lnSpc>
            </a:pPr>
            <a:r>
              <a:rPr lang="en-US" sz="2241" spc="71">
                <a:solidFill>
                  <a:srgbClr val="FFFFFF"/>
                </a:solidFill>
                <a:latin typeface="Clear Sans"/>
              </a:rPr>
              <a:t>Cristina Colimba</a:t>
            </a:r>
          </a:p>
          <a:p>
            <a:pPr algn="r">
              <a:lnSpc>
                <a:spcPts val="2465"/>
              </a:lnSpc>
            </a:pPr>
            <a:r>
              <a:rPr lang="en-US" sz="2241" spc="71">
                <a:solidFill>
                  <a:srgbClr val="FFFFFF"/>
                </a:solidFill>
                <a:latin typeface="Clear Sans"/>
              </a:rPr>
              <a:t>Katherine Chasipanta </a:t>
            </a:r>
          </a:p>
          <a:p>
            <a:pPr algn="r">
              <a:lnSpc>
                <a:spcPts val="2465"/>
              </a:lnSpc>
            </a:pPr>
            <a:r>
              <a:rPr lang="en-US" sz="2241" spc="71">
                <a:solidFill>
                  <a:srgbClr val="FFFFFF"/>
                </a:solidFill>
                <a:latin typeface="Clear Sans"/>
              </a:rPr>
              <a:t>Saúl Insuasti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9987" y="8640622"/>
            <a:ext cx="5218307" cy="42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57"/>
              </a:lnSpc>
            </a:pPr>
            <a:r>
              <a:rPr lang="en-US" sz="2960" spc="94">
                <a:solidFill>
                  <a:srgbClr val="FFFFFF"/>
                </a:solidFill>
                <a:latin typeface="Public Sans Bold"/>
              </a:rPr>
              <a:t>NRC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9987" y="9191993"/>
            <a:ext cx="5218307" cy="41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57"/>
              </a:lnSpc>
            </a:pPr>
            <a:r>
              <a:rPr lang="en-US" sz="2960" spc="94">
                <a:solidFill>
                  <a:srgbClr val="FFFFFF"/>
                </a:solidFill>
                <a:latin typeface="Clear Sans"/>
              </a:rPr>
              <a:t>99000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17163" y="650420"/>
            <a:ext cx="4867187" cy="1150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5"/>
              </a:lnSpc>
            </a:pPr>
            <a:r>
              <a:rPr lang="en-US" sz="2622" spc="104">
                <a:solidFill>
                  <a:srgbClr val="FFFFFF"/>
                </a:solidFill>
                <a:latin typeface="Clear Sans Medium"/>
              </a:rPr>
              <a:t>METODOLOGÍAS DE DESARROLLO DE SOFTWARE</a:t>
            </a:r>
          </a:p>
          <a:p>
            <a:pPr algn="r">
              <a:lnSpc>
                <a:spcPts val="3435"/>
              </a:lnSpc>
            </a:pPr>
            <a:r>
              <a:rPr lang="en-US" sz="3122" spc="124">
                <a:solidFill>
                  <a:srgbClr val="FFFFFF"/>
                </a:solidFill>
                <a:latin typeface="Clear Sans Medium"/>
              </a:rPr>
              <a:t>AGENDA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1217863" y="634490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68702" y="117052"/>
            <a:ext cx="12550596" cy="1096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sz="7238">
                <a:solidFill>
                  <a:srgbClr val="FFFFFF"/>
                </a:solidFill>
                <a:latin typeface="Mardoto Bold"/>
              </a:rPr>
              <a:t>Línea del tiempo</a:t>
            </a:r>
          </a:p>
        </p:txBody>
      </p:sp>
      <p:sp>
        <p:nvSpPr>
          <p:cNvPr id="4" name="Freeform 4"/>
          <p:cNvSpPr/>
          <p:nvPr/>
        </p:nvSpPr>
        <p:spPr>
          <a:xfrm rot="5400000" flipH="1">
            <a:off x="12320892" y="-4414813"/>
            <a:ext cx="4883460" cy="9384629"/>
          </a:xfrm>
          <a:custGeom>
            <a:avLst/>
            <a:gdLst/>
            <a:ahLst/>
            <a:cxnLst/>
            <a:rect l="l" t="t" r="r" b="b"/>
            <a:pathLst>
              <a:path w="4883460" h="9384629">
                <a:moveTo>
                  <a:pt x="4883460" y="0"/>
                </a:moveTo>
                <a:lnTo>
                  <a:pt x="0" y="0"/>
                </a:lnTo>
                <a:lnTo>
                  <a:pt x="0" y="9384629"/>
                </a:lnTo>
                <a:lnTo>
                  <a:pt x="4883460" y="9384629"/>
                </a:lnTo>
                <a:lnTo>
                  <a:pt x="488346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925324" y="4709273"/>
            <a:ext cx="325254" cy="32525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A03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410859" y="4680698"/>
            <a:ext cx="325254" cy="32525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A038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419886" y="4852850"/>
            <a:ext cx="3505438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4250578" y="4843325"/>
            <a:ext cx="4160281" cy="2857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8736113" y="4833800"/>
            <a:ext cx="4592454" cy="952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3328567" y="4671173"/>
            <a:ext cx="325254" cy="32525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A038"/>
            </a:solidFill>
          </p:spPr>
        </p:sp>
      </p:grpSp>
      <p:sp>
        <p:nvSpPr>
          <p:cNvPr id="14" name="AutoShape 14"/>
          <p:cNvSpPr/>
          <p:nvPr/>
        </p:nvSpPr>
        <p:spPr>
          <a:xfrm flipV="1">
            <a:off x="13653821" y="4797518"/>
            <a:ext cx="3675853" cy="36282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5963446" y="4680698"/>
            <a:ext cx="325254" cy="32525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1041163" y="4635309"/>
            <a:ext cx="325254" cy="325254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557444" y="4694985"/>
            <a:ext cx="325254" cy="32525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sp>
        <p:nvSpPr>
          <p:cNvPr id="21" name="AutoShape 21"/>
          <p:cNvSpPr/>
          <p:nvPr/>
        </p:nvSpPr>
        <p:spPr>
          <a:xfrm flipH="1" flipV="1">
            <a:off x="1573878" y="4951282"/>
            <a:ext cx="0" cy="3186357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4111763" y="2133217"/>
            <a:ext cx="0" cy="2817404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6102260" y="5034527"/>
            <a:ext cx="0" cy="2817404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8573486" y="1967243"/>
            <a:ext cx="0" cy="2817404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1179978" y="5034527"/>
            <a:ext cx="0" cy="2817404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13352399" y="1721258"/>
            <a:ext cx="0" cy="2817404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15696258" y="5105797"/>
            <a:ext cx="0" cy="2817404"/>
          </a:xfrm>
          <a:prstGeom prst="line">
            <a:avLst/>
          </a:prstGeom>
          <a:ln w="47625" cap="flat">
            <a:solidFill>
              <a:srgbClr val="A6A6A6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8" name="TextBox 28"/>
          <p:cNvSpPr txBox="1"/>
          <p:nvPr/>
        </p:nvSpPr>
        <p:spPr>
          <a:xfrm>
            <a:off x="3828334" y="1994304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24/05/2023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135576" y="2789382"/>
            <a:ext cx="2239559" cy="1325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2"/>
              </a:lnSpc>
              <a:spcBef>
                <a:spcPct val="0"/>
              </a:spcBef>
            </a:pPr>
            <a:r>
              <a:rPr lang="en-US" sz="2573">
                <a:solidFill>
                  <a:srgbClr val="000000"/>
                </a:solidFill>
                <a:latin typeface="Nunito Sans"/>
              </a:rPr>
              <a:t>Elaboracion de Perfil de proyecto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06255" y="5468363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18/05/2023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49301" y="6176379"/>
            <a:ext cx="1976023" cy="114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Nunito Sans"/>
              </a:rPr>
              <a:t>Inicio del Proyecto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39138" y="5525513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05/06/2023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55792" y="5575914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18/06/2023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431251" y="5518764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14/08/2023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410859" y="2076067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09/06/2023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328567" y="1994304"/>
            <a:ext cx="3075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unito Sans Heavy"/>
              </a:rPr>
              <a:t>28/07/2023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330718" y="6090654"/>
            <a:ext cx="2361664" cy="2306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Nunito Sans"/>
              </a:rPr>
              <a:t>Elaboracion de Matriz Historias de Usuario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889475" y="2832255"/>
            <a:ext cx="2361664" cy="114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Nunito Sans"/>
              </a:rPr>
              <a:t>Elaboracion Sprint 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403815" y="6376554"/>
            <a:ext cx="2361664" cy="114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Nunito Sans"/>
              </a:rPr>
              <a:t>Elaboracion Sprint 2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836315" y="2757332"/>
            <a:ext cx="2361664" cy="114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Nunito Sans"/>
              </a:rPr>
              <a:t>Elaboracion Sprint 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5788048" y="6102955"/>
            <a:ext cx="2046750" cy="1725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Nunito Sans"/>
              </a:rPr>
              <a:t>Defensa del Proyecto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314261" y="7878022"/>
            <a:ext cx="519234" cy="519234"/>
            <a:chOff x="0" y="0"/>
            <a:chExt cx="6350000" cy="6350000"/>
          </a:xfrm>
        </p:grpSpPr>
        <p:sp>
          <p:nvSpPr>
            <p:cNvPr id="43" name="Freeform 4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387438" y="4694985"/>
            <a:ext cx="325254" cy="325254"/>
            <a:chOff x="0" y="0"/>
            <a:chExt cx="6350000" cy="6350000"/>
          </a:xfrm>
        </p:grpSpPr>
        <p:sp>
          <p:nvSpPr>
            <p:cNvPr id="45" name="Freeform 4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5769466" y="7923201"/>
            <a:ext cx="519234" cy="519234"/>
            <a:chOff x="0" y="0"/>
            <a:chExt cx="6350000" cy="6350000"/>
          </a:xfrm>
        </p:grpSpPr>
        <p:sp>
          <p:nvSpPr>
            <p:cNvPr id="47" name="Freeform 4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10884581" y="7928131"/>
            <a:ext cx="519234" cy="519234"/>
            <a:chOff x="0" y="0"/>
            <a:chExt cx="6350000" cy="6350000"/>
          </a:xfrm>
        </p:grpSpPr>
        <p:sp>
          <p:nvSpPr>
            <p:cNvPr id="49" name="Freeform 4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15460454" y="7928131"/>
            <a:ext cx="519234" cy="519234"/>
            <a:chOff x="0" y="0"/>
            <a:chExt cx="6350000" cy="6350000"/>
          </a:xfrm>
        </p:grpSpPr>
        <p:sp>
          <p:nvSpPr>
            <p:cNvPr id="51" name="Freeform 5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D2E2E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3828334" y="1461641"/>
            <a:ext cx="519234" cy="519234"/>
            <a:chOff x="0" y="0"/>
            <a:chExt cx="6350000" cy="6350000"/>
          </a:xfrm>
        </p:grpSpPr>
        <p:sp>
          <p:nvSpPr>
            <p:cNvPr id="53" name="Freeform 5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8313869" y="1532221"/>
            <a:ext cx="519234" cy="519234"/>
            <a:chOff x="0" y="0"/>
            <a:chExt cx="6350000" cy="6350000"/>
          </a:xfrm>
        </p:grpSpPr>
        <p:sp>
          <p:nvSpPr>
            <p:cNvPr id="55" name="Freeform 5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3068950" y="1461641"/>
            <a:ext cx="519234" cy="519234"/>
            <a:chOff x="0" y="0"/>
            <a:chExt cx="6350000" cy="6350000"/>
          </a:xfrm>
        </p:grpSpPr>
        <p:sp>
          <p:nvSpPr>
            <p:cNvPr id="57" name="Freeform 5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283377" y="532293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4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4" y="8556356"/>
                </a:lnTo>
                <a:lnTo>
                  <a:pt x="445245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16286873" y="-282855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776425"/>
            <a:ext cx="374950" cy="380484"/>
          </a:xfrm>
          <a:custGeom>
            <a:avLst/>
            <a:gdLst/>
            <a:ahLst/>
            <a:cxnLst/>
            <a:rect l="l" t="t" r="r" b="b"/>
            <a:pathLst>
              <a:path w="374950" h="380484">
                <a:moveTo>
                  <a:pt x="0" y="0"/>
                </a:moveTo>
                <a:lnTo>
                  <a:pt x="374950" y="0"/>
                </a:lnTo>
                <a:lnTo>
                  <a:pt x="374950" y="380484"/>
                </a:lnTo>
                <a:lnTo>
                  <a:pt x="0" y="380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19767" y="1656972"/>
            <a:ext cx="7496794" cy="7406003"/>
          </a:xfrm>
          <a:custGeom>
            <a:avLst/>
            <a:gdLst/>
            <a:ahLst/>
            <a:cxnLst/>
            <a:rect l="l" t="t" r="r" b="b"/>
            <a:pathLst>
              <a:path w="7496794" h="7406003">
                <a:moveTo>
                  <a:pt x="0" y="0"/>
                </a:moveTo>
                <a:lnTo>
                  <a:pt x="7496795" y="0"/>
                </a:lnTo>
                <a:lnTo>
                  <a:pt x="7496795" y="7406003"/>
                </a:lnTo>
                <a:lnTo>
                  <a:pt x="0" y="740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1656972"/>
            <a:ext cx="7661896" cy="7601328"/>
          </a:xfrm>
          <a:custGeom>
            <a:avLst/>
            <a:gdLst/>
            <a:ahLst/>
            <a:cxnLst/>
            <a:rect l="l" t="t" r="r" b="b"/>
            <a:pathLst>
              <a:path w="7661896" h="7601328">
                <a:moveTo>
                  <a:pt x="0" y="0"/>
                </a:moveTo>
                <a:lnTo>
                  <a:pt x="7661896" y="0"/>
                </a:lnTo>
                <a:lnTo>
                  <a:pt x="7661896" y="7601328"/>
                </a:lnTo>
                <a:lnTo>
                  <a:pt x="0" y="76013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12811" y="647322"/>
            <a:ext cx="114429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Mardoto Heavy"/>
              </a:rPr>
              <a:t>Requisitos Funcionales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5766" y="824050"/>
            <a:ext cx="3032398" cy="23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Clear Sans Medium"/>
              </a:rPr>
              <a:t>ESTUDIO SHONOS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283377" y="532293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4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4" y="8556356"/>
                </a:lnTo>
                <a:lnTo>
                  <a:pt x="445245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16286873" y="-282855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776425"/>
            <a:ext cx="374950" cy="380484"/>
          </a:xfrm>
          <a:custGeom>
            <a:avLst/>
            <a:gdLst/>
            <a:ahLst/>
            <a:cxnLst/>
            <a:rect l="l" t="t" r="r" b="b"/>
            <a:pathLst>
              <a:path w="374950" h="380484">
                <a:moveTo>
                  <a:pt x="0" y="0"/>
                </a:moveTo>
                <a:lnTo>
                  <a:pt x="374950" y="0"/>
                </a:lnTo>
                <a:lnTo>
                  <a:pt x="374950" y="380484"/>
                </a:lnTo>
                <a:lnTo>
                  <a:pt x="0" y="380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96276" y="1656972"/>
            <a:ext cx="6943776" cy="8238653"/>
          </a:xfrm>
          <a:custGeom>
            <a:avLst/>
            <a:gdLst/>
            <a:ahLst/>
            <a:cxnLst/>
            <a:rect l="l" t="t" r="r" b="b"/>
            <a:pathLst>
              <a:path w="6943776" h="8238653">
                <a:moveTo>
                  <a:pt x="0" y="0"/>
                </a:moveTo>
                <a:lnTo>
                  <a:pt x="6943776" y="0"/>
                </a:lnTo>
                <a:lnTo>
                  <a:pt x="6943776" y="8238653"/>
                </a:lnTo>
                <a:lnTo>
                  <a:pt x="0" y="8238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54173" y="1608476"/>
            <a:ext cx="6805127" cy="8238653"/>
          </a:xfrm>
          <a:custGeom>
            <a:avLst/>
            <a:gdLst/>
            <a:ahLst/>
            <a:cxnLst/>
            <a:rect l="l" t="t" r="r" b="b"/>
            <a:pathLst>
              <a:path w="6805127" h="8238653">
                <a:moveTo>
                  <a:pt x="0" y="0"/>
                </a:moveTo>
                <a:lnTo>
                  <a:pt x="6805127" y="0"/>
                </a:lnTo>
                <a:lnTo>
                  <a:pt x="6805127" y="8238653"/>
                </a:lnTo>
                <a:lnTo>
                  <a:pt x="0" y="8238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12811" y="647322"/>
            <a:ext cx="114429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Mardoto Heavy"/>
              </a:rPr>
              <a:t>Requisitos Funcionales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5766" y="824050"/>
            <a:ext cx="3032398" cy="23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Clear Sans Medium"/>
              </a:rPr>
              <a:t>ESTUDIO SHONOS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283377" y="532293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4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4" y="8556356"/>
                </a:lnTo>
                <a:lnTo>
                  <a:pt x="445245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16286873" y="-282855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17669" y="2072795"/>
            <a:ext cx="13869204" cy="6509858"/>
          </a:xfrm>
          <a:custGeom>
            <a:avLst/>
            <a:gdLst/>
            <a:ahLst/>
            <a:cxnLst/>
            <a:rect l="l" t="t" r="r" b="b"/>
            <a:pathLst>
              <a:path w="13869204" h="6509858">
                <a:moveTo>
                  <a:pt x="0" y="0"/>
                </a:moveTo>
                <a:lnTo>
                  <a:pt x="13869204" y="0"/>
                </a:lnTo>
                <a:lnTo>
                  <a:pt x="13869204" y="6509857"/>
                </a:lnTo>
                <a:lnTo>
                  <a:pt x="0" y="6509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22550" y="647322"/>
            <a:ext cx="114429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Mardoto Bold"/>
              </a:rPr>
              <a:t>DISEÑO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283377" y="532293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4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4" y="8556356"/>
                </a:lnTo>
                <a:lnTo>
                  <a:pt x="445245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16286873" y="-282855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19907" y="2226196"/>
            <a:ext cx="14299508" cy="6193475"/>
          </a:xfrm>
          <a:custGeom>
            <a:avLst/>
            <a:gdLst/>
            <a:ahLst/>
            <a:cxnLst/>
            <a:rect l="l" t="t" r="r" b="b"/>
            <a:pathLst>
              <a:path w="14299508" h="6193475">
                <a:moveTo>
                  <a:pt x="0" y="0"/>
                </a:moveTo>
                <a:lnTo>
                  <a:pt x="14299508" y="0"/>
                </a:lnTo>
                <a:lnTo>
                  <a:pt x="14299508" y="6193475"/>
                </a:lnTo>
                <a:lnTo>
                  <a:pt x="0" y="619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22550" y="647322"/>
            <a:ext cx="114429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Mardoto Bold"/>
              </a:rPr>
              <a:t>DISEÑO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r="-61138" b="-1458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7448" y="4090119"/>
            <a:ext cx="14833104" cy="1983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000000"/>
                </a:solidFill>
                <a:latin typeface="Mardoto Heavy"/>
              </a:rPr>
              <a:t>GRACIAS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635933" y="1183211"/>
            <a:ext cx="3858176" cy="1929088"/>
            <a:chOff x="0" y="0"/>
            <a:chExt cx="812800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5083182" y="7133888"/>
            <a:ext cx="3823082" cy="1911541"/>
            <a:chOff x="0" y="0"/>
            <a:chExt cx="812800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280081" y="6102687"/>
            <a:ext cx="7727837" cy="40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8"/>
              </a:lnSpc>
            </a:pPr>
            <a:r>
              <a:rPr lang="en-US" sz="2916" spc="247">
                <a:solidFill>
                  <a:srgbClr val="000000"/>
                </a:solidFill>
                <a:latin typeface="Clear Sans Medium"/>
              </a:rPr>
              <a:t>Grupo Número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t="-13792" r="-6002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16535" y="503239"/>
            <a:ext cx="945493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Mardoto Heavy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3155" y="1646239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2205" y="2789239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2205" y="3932239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2205" y="5075239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06711" y="6002338"/>
            <a:ext cx="132099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06711" y="7146684"/>
            <a:ext cx="132099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82142" y="1827214"/>
            <a:ext cx="460989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Objetivo General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82142" y="5256214"/>
            <a:ext cx="54872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Backlog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82142" y="2970214"/>
            <a:ext cx="54872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Objetivos Específicos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-635933" y="1183211"/>
            <a:ext cx="3858176" cy="1929088"/>
            <a:chOff x="0" y="0"/>
            <a:chExt cx="812800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083182" y="7133888"/>
            <a:ext cx="3823082" cy="1911541"/>
            <a:chOff x="0" y="0"/>
            <a:chExt cx="812800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5400000">
            <a:off x="266044" y="2948785"/>
            <a:ext cx="2054223" cy="1027112"/>
            <a:chOff x="0" y="0"/>
            <a:chExt cx="812800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5967612" y="6222208"/>
            <a:ext cx="2054223" cy="1027112"/>
            <a:chOff x="0" y="0"/>
            <a:chExt cx="812800" cy="406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82142" y="6168593"/>
            <a:ext cx="170199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Cronograma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82142" y="4117977"/>
            <a:ext cx="54872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Historias de Usuario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82142" y="7386301"/>
            <a:ext cx="54872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Línea del tiempo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06711" y="8423034"/>
            <a:ext cx="132099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000000"/>
                </a:solidFill>
                <a:latin typeface="Mardoto Heavy"/>
              </a:rPr>
              <a:t>07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656750" y="8604009"/>
            <a:ext cx="54872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000000"/>
                </a:solidFill>
                <a:latin typeface="Mardoto Bold"/>
              </a:rPr>
              <a:t>Diseño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t="-13792" r="-6002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83564" y="6083391"/>
            <a:ext cx="3838660" cy="4380169"/>
            <a:chOff x="0" y="0"/>
            <a:chExt cx="1050549" cy="11987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50549" cy="1198747"/>
            </a:xfrm>
            <a:custGeom>
              <a:avLst/>
              <a:gdLst/>
              <a:ahLst/>
              <a:cxnLst/>
              <a:rect l="l" t="t" r="r" b="b"/>
              <a:pathLst>
                <a:path w="1050549" h="1198747">
                  <a:moveTo>
                    <a:pt x="0" y="0"/>
                  </a:moveTo>
                  <a:lnTo>
                    <a:pt x="1050549" y="0"/>
                  </a:lnTo>
                  <a:lnTo>
                    <a:pt x="1050549" y="1198747"/>
                  </a:lnTo>
                  <a:lnTo>
                    <a:pt x="0" y="1198747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56902" y="7108573"/>
            <a:ext cx="3139356" cy="3801435"/>
            <a:chOff x="0" y="0"/>
            <a:chExt cx="859166" cy="10403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9166" cy="1040361"/>
            </a:xfrm>
            <a:custGeom>
              <a:avLst/>
              <a:gdLst/>
              <a:ahLst/>
              <a:cxnLst/>
              <a:rect l="l" t="t" r="r" b="b"/>
              <a:pathLst>
                <a:path w="859166" h="1040361">
                  <a:moveTo>
                    <a:pt x="0" y="0"/>
                  </a:moveTo>
                  <a:lnTo>
                    <a:pt x="859166" y="0"/>
                  </a:lnTo>
                  <a:lnTo>
                    <a:pt x="859166" y="1040361"/>
                  </a:lnTo>
                  <a:lnTo>
                    <a:pt x="0" y="1040361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11738669" y="2370209"/>
            <a:ext cx="5995484" cy="0"/>
          </a:xfrm>
          <a:prstGeom prst="line">
            <a:avLst/>
          </a:prstGeom>
          <a:ln w="238125" cap="flat">
            <a:solidFill>
              <a:srgbClr val="2E6E8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2963221" y="1314521"/>
            <a:ext cx="573067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Mardoto Heavy"/>
              </a:rPr>
              <a:t>OBJETIVOS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60754" y="3488267"/>
            <a:ext cx="10816177" cy="4122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4"/>
              </a:lnSpc>
            </a:pPr>
            <a:r>
              <a:rPr lang="en-US" sz="2631">
                <a:solidFill>
                  <a:srgbClr val="000000"/>
                </a:solidFill>
                <a:latin typeface="Clear Sans"/>
              </a:rPr>
              <a:t> </a:t>
            </a:r>
            <a:r>
              <a:rPr lang="en-US" sz="2631">
                <a:solidFill>
                  <a:srgbClr val="000000"/>
                </a:solidFill>
                <a:latin typeface="Clear Sans Bold"/>
              </a:rPr>
              <a:t>Objetivo General </a:t>
            </a:r>
          </a:p>
          <a:p>
            <a:pPr algn="just">
              <a:lnSpc>
                <a:spcPts val="3684"/>
              </a:lnSpc>
            </a:pPr>
            <a:r>
              <a:rPr lang="en-US" sz="2631">
                <a:solidFill>
                  <a:srgbClr val="000000"/>
                </a:solidFill>
                <a:latin typeface="Clear Sans"/>
              </a:rPr>
              <a:t>Desarrollar un sistema de gestión de inventario y control de stock para el restaurante de comida rápida "Neo Fast and Grill", que permita registrar, organizar y controlar de manera eficiente los productos disponibles en el inventario, mediante la implementación de la metodología ágil, para mejorar la gestión y planificación del inventario, reducir los costos asociados y garantizar una experiencia satisfactoria para los clientes al asegurar la disponibilidad y variedad de productos ofrecidos.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7967" y="3055424"/>
            <a:ext cx="1702623" cy="1702623"/>
          </a:xfrm>
          <a:custGeom>
            <a:avLst/>
            <a:gdLst/>
            <a:ahLst/>
            <a:cxnLst/>
            <a:rect l="l" t="t" r="r" b="b"/>
            <a:pathLst>
              <a:path w="1702623" h="1702623">
                <a:moveTo>
                  <a:pt x="0" y="0"/>
                </a:moveTo>
                <a:lnTo>
                  <a:pt x="1702623" y="0"/>
                </a:lnTo>
                <a:lnTo>
                  <a:pt x="1702623" y="1702623"/>
                </a:lnTo>
                <a:lnTo>
                  <a:pt x="0" y="170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361963" y="-681725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4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4" y="8556356"/>
                </a:lnTo>
                <a:lnTo>
                  <a:pt x="4452454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5099123" y="5203330"/>
            <a:ext cx="4252774" cy="8109941"/>
          </a:xfrm>
          <a:custGeom>
            <a:avLst/>
            <a:gdLst/>
            <a:ahLst/>
            <a:cxnLst/>
            <a:rect l="l" t="t" r="r" b="b"/>
            <a:pathLst>
              <a:path w="4252774" h="8109941">
                <a:moveTo>
                  <a:pt x="0" y="0"/>
                </a:moveTo>
                <a:lnTo>
                  <a:pt x="4252774" y="0"/>
                </a:lnTo>
                <a:lnTo>
                  <a:pt x="4252774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4376" t="-10648" r="-242807" b="-7223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47707" y="3319910"/>
            <a:ext cx="5205267" cy="1905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9">
                <a:solidFill>
                  <a:srgbClr val="FFFFFF"/>
                </a:solidFill>
                <a:latin typeface="Clear Sans"/>
              </a:rPr>
              <a:t>Generar un sistema web de inventario, que permita al administrador y empleado autorizado ingresar, actualizar o eliminar información dentro de la interfaz.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7967" y="3342051"/>
            <a:ext cx="1676437" cy="96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1"/>
              </a:lnSpc>
              <a:spcBef>
                <a:spcPct val="0"/>
              </a:spcBef>
            </a:pPr>
            <a:r>
              <a:rPr lang="en-US" sz="5572">
                <a:solidFill>
                  <a:srgbClr val="FFFFFF"/>
                </a:solidFill>
                <a:latin typeface="Mardoto Heavy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47707" y="6525617"/>
            <a:ext cx="5205267" cy="1905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9">
                <a:solidFill>
                  <a:srgbClr val="FFFFFF"/>
                </a:solidFill>
                <a:latin typeface="Clear Sans"/>
              </a:rPr>
              <a:t>Evaluar la funcionalidad o no funcionalidad del sistema con casos de prueba de caja blanca y caja negra para garantizar la precisión y confiabilidad de los datos ingresados en el inventario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46362" y="3237214"/>
            <a:ext cx="5318447" cy="152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9">
                <a:solidFill>
                  <a:srgbClr val="FFFFFF"/>
                </a:solidFill>
                <a:latin typeface="Clear Sans"/>
              </a:rPr>
              <a:t>Realizar una matriz de historias de usuario para la identificación de los requisitos para nuestro programa, utilizando la técnica de las 5WH+2H.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46362" y="6602185"/>
            <a:ext cx="5092087" cy="1905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229">
                <a:solidFill>
                  <a:srgbClr val="FFFFFF"/>
                </a:solidFill>
                <a:latin typeface="Clear Sans"/>
              </a:rPr>
              <a:t>Generar reportes e informes detallados sobre el estado actual del inventario.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9">
                <a:solidFill>
                  <a:srgbClr val="FFFFFF"/>
                </a:solidFill>
                <a:latin typeface="Clear Sans"/>
              </a:rPr>
              <a:t>Y se alerte automáticamente el control de stock sobre niveles bajos de existencias.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130876"/>
            <a:ext cx="15942312" cy="140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4"/>
              </a:lnSpc>
            </a:pPr>
            <a:r>
              <a:rPr lang="en-US" sz="9195">
                <a:solidFill>
                  <a:srgbClr val="FFFFFF"/>
                </a:solidFill>
                <a:latin typeface="Mardoto Heavy"/>
              </a:rPr>
              <a:t>Objetivos Específicos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107967" y="6640285"/>
            <a:ext cx="1702623" cy="1702623"/>
          </a:xfrm>
          <a:custGeom>
            <a:avLst/>
            <a:gdLst/>
            <a:ahLst/>
            <a:cxnLst/>
            <a:rect l="l" t="t" r="r" b="b"/>
            <a:pathLst>
              <a:path w="1702623" h="1702623">
                <a:moveTo>
                  <a:pt x="0" y="0"/>
                </a:moveTo>
                <a:lnTo>
                  <a:pt x="1702623" y="0"/>
                </a:lnTo>
                <a:lnTo>
                  <a:pt x="1702623" y="1702622"/>
                </a:lnTo>
                <a:lnTo>
                  <a:pt x="0" y="1702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07967" y="6953452"/>
            <a:ext cx="1676437" cy="96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1"/>
              </a:lnSpc>
              <a:spcBef>
                <a:spcPct val="0"/>
              </a:spcBef>
            </a:pPr>
            <a:r>
              <a:rPr lang="en-US" sz="5572">
                <a:solidFill>
                  <a:srgbClr val="FFFFFF"/>
                </a:solidFill>
                <a:latin typeface="Mardoto Heavy"/>
              </a:rPr>
              <a:t>03</a:t>
            </a:r>
          </a:p>
        </p:txBody>
      </p:sp>
      <p:sp>
        <p:nvSpPr>
          <p:cNvPr id="13" name="Freeform 13"/>
          <p:cNvSpPr/>
          <p:nvPr/>
        </p:nvSpPr>
        <p:spPr>
          <a:xfrm>
            <a:off x="9677561" y="3055424"/>
            <a:ext cx="1702623" cy="1702623"/>
          </a:xfrm>
          <a:custGeom>
            <a:avLst/>
            <a:gdLst/>
            <a:ahLst/>
            <a:cxnLst/>
            <a:rect l="l" t="t" r="r" b="b"/>
            <a:pathLst>
              <a:path w="1702623" h="1702623">
                <a:moveTo>
                  <a:pt x="0" y="0"/>
                </a:moveTo>
                <a:lnTo>
                  <a:pt x="1702623" y="0"/>
                </a:lnTo>
                <a:lnTo>
                  <a:pt x="1702623" y="1702623"/>
                </a:lnTo>
                <a:lnTo>
                  <a:pt x="0" y="170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677561" y="3342051"/>
            <a:ext cx="1676437" cy="96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1"/>
              </a:lnSpc>
              <a:spcBef>
                <a:spcPct val="0"/>
              </a:spcBef>
            </a:pPr>
            <a:r>
              <a:rPr lang="en-US" sz="5572">
                <a:solidFill>
                  <a:srgbClr val="FFFFFF"/>
                </a:solidFill>
                <a:latin typeface="Mardoto Heavy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>
            <a:off x="9651375" y="6640285"/>
            <a:ext cx="1702623" cy="1702623"/>
          </a:xfrm>
          <a:custGeom>
            <a:avLst/>
            <a:gdLst/>
            <a:ahLst/>
            <a:cxnLst/>
            <a:rect l="l" t="t" r="r" b="b"/>
            <a:pathLst>
              <a:path w="1702623" h="1702623">
                <a:moveTo>
                  <a:pt x="0" y="0"/>
                </a:moveTo>
                <a:lnTo>
                  <a:pt x="1702623" y="0"/>
                </a:lnTo>
                <a:lnTo>
                  <a:pt x="1702623" y="1702622"/>
                </a:lnTo>
                <a:lnTo>
                  <a:pt x="0" y="1702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9651375" y="6947546"/>
            <a:ext cx="1676437" cy="96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1"/>
              </a:lnSpc>
              <a:spcBef>
                <a:spcPct val="0"/>
              </a:spcBef>
            </a:pPr>
            <a:r>
              <a:rPr lang="en-US" sz="5572">
                <a:solidFill>
                  <a:srgbClr val="FFFFFF"/>
                </a:solidFill>
                <a:latin typeface="Mardoto Heavy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283377" y="532293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4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4" y="8556356"/>
                </a:lnTo>
                <a:lnTo>
                  <a:pt x="445245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16286873" y="-282855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4722" y="2418379"/>
            <a:ext cx="17731503" cy="4598624"/>
          </a:xfrm>
          <a:custGeom>
            <a:avLst/>
            <a:gdLst/>
            <a:ahLst/>
            <a:cxnLst/>
            <a:rect l="l" t="t" r="r" b="b"/>
            <a:pathLst>
              <a:path w="17731503" h="4598624">
                <a:moveTo>
                  <a:pt x="0" y="0"/>
                </a:moveTo>
                <a:lnTo>
                  <a:pt x="17731503" y="0"/>
                </a:lnTo>
                <a:lnTo>
                  <a:pt x="17731503" y="4598624"/>
                </a:lnTo>
                <a:lnTo>
                  <a:pt x="0" y="4598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48215" y="1028700"/>
            <a:ext cx="5193293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4100">
                <a:solidFill>
                  <a:srgbClr val="FFFFFF"/>
                </a:solidFill>
                <a:latin typeface="Mardoto Heavy"/>
              </a:rPr>
              <a:t>MATRIZ  HISTORIAS DE USUARIO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20202" t="-14587" r="-4093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49414" y="9089504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24212"/>
            <a:ext cx="17259300" cy="7121951"/>
            <a:chOff x="0" y="0"/>
            <a:chExt cx="4545659" cy="1875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45659" cy="1875740"/>
            </a:xfrm>
            <a:custGeom>
              <a:avLst/>
              <a:gdLst/>
              <a:ahLst/>
              <a:cxnLst/>
              <a:rect l="l" t="t" r="r" b="b"/>
              <a:pathLst>
                <a:path w="4545659" h="1875740">
                  <a:moveTo>
                    <a:pt x="0" y="0"/>
                  </a:moveTo>
                  <a:lnTo>
                    <a:pt x="4545659" y="0"/>
                  </a:lnTo>
                  <a:lnTo>
                    <a:pt x="4545659" y="1875740"/>
                  </a:lnTo>
                  <a:lnTo>
                    <a:pt x="0" y="187574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4040879" y="-471126"/>
            <a:ext cx="166318" cy="6190676"/>
            <a:chOff x="0" y="0"/>
            <a:chExt cx="43804" cy="16304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804" cy="1630466"/>
            </a:xfrm>
            <a:custGeom>
              <a:avLst/>
              <a:gdLst/>
              <a:ahLst/>
              <a:cxnLst/>
              <a:rect l="l" t="t" r="r" b="b"/>
              <a:pathLst>
                <a:path w="43804" h="1630466">
                  <a:moveTo>
                    <a:pt x="0" y="0"/>
                  </a:moveTo>
                  <a:lnTo>
                    <a:pt x="43804" y="0"/>
                  </a:lnTo>
                  <a:lnTo>
                    <a:pt x="43804" y="1630466"/>
                  </a:lnTo>
                  <a:lnTo>
                    <a:pt x="0" y="1630466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600375" y="2265413"/>
            <a:ext cx="1375250" cy="1353316"/>
            <a:chOff x="0" y="0"/>
            <a:chExt cx="362206" cy="3564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776425"/>
            <a:ext cx="374950" cy="380484"/>
          </a:xfrm>
          <a:custGeom>
            <a:avLst/>
            <a:gdLst/>
            <a:ahLst/>
            <a:cxnLst/>
            <a:rect l="l" t="t" r="r" b="b"/>
            <a:pathLst>
              <a:path w="374950" h="380484">
                <a:moveTo>
                  <a:pt x="0" y="0"/>
                </a:moveTo>
                <a:lnTo>
                  <a:pt x="374950" y="0"/>
                </a:lnTo>
                <a:lnTo>
                  <a:pt x="374950" y="380484"/>
                </a:lnTo>
                <a:lnTo>
                  <a:pt x="0" y="380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16175" y="4422789"/>
            <a:ext cx="16890246" cy="1535477"/>
          </a:xfrm>
          <a:custGeom>
            <a:avLst/>
            <a:gdLst/>
            <a:ahLst/>
            <a:cxnLst/>
            <a:rect l="l" t="t" r="r" b="b"/>
            <a:pathLst>
              <a:path w="16890246" h="1535477">
                <a:moveTo>
                  <a:pt x="0" y="0"/>
                </a:moveTo>
                <a:lnTo>
                  <a:pt x="16890246" y="0"/>
                </a:lnTo>
                <a:lnTo>
                  <a:pt x="16890246" y="1535477"/>
                </a:lnTo>
                <a:lnTo>
                  <a:pt x="0" y="15354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927063"/>
            <a:ext cx="9377602" cy="162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17"/>
              </a:lnSpc>
            </a:pPr>
            <a:r>
              <a:rPr lang="en-US" sz="9369">
                <a:solidFill>
                  <a:srgbClr val="000000"/>
                </a:solidFill>
                <a:latin typeface="Mardoto Heavy"/>
              </a:rPr>
              <a:t>Backlog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20202" t="-14587" r="-4093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49414" y="9089504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902841" y="2942071"/>
            <a:ext cx="7385159" cy="7121951"/>
            <a:chOff x="0" y="0"/>
            <a:chExt cx="1945062" cy="1875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062" cy="1875740"/>
            </a:xfrm>
            <a:custGeom>
              <a:avLst/>
              <a:gdLst/>
              <a:ahLst/>
              <a:cxnLst/>
              <a:rect l="l" t="t" r="r" b="b"/>
              <a:pathLst>
                <a:path w="1945062" h="1875740">
                  <a:moveTo>
                    <a:pt x="0" y="0"/>
                  </a:moveTo>
                  <a:lnTo>
                    <a:pt x="1945062" y="0"/>
                  </a:lnTo>
                  <a:lnTo>
                    <a:pt x="1945062" y="1875740"/>
                  </a:lnTo>
                  <a:lnTo>
                    <a:pt x="0" y="187574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4547945" y="848515"/>
            <a:ext cx="166318" cy="6190676"/>
            <a:chOff x="0" y="0"/>
            <a:chExt cx="43804" cy="16304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804" cy="1630466"/>
            </a:xfrm>
            <a:custGeom>
              <a:avLst/>
              <a:gdLst/>
              <a:ahLst/>
              <a:cxnLst/>
              <a:rect l="l" t="t" r="r" b="b"/>
              <a:pathLst>
                <a:path w="43804" h="1630466">
                  <a:moveTo>
                    <a:pt x="0" y="0"/>
                  </a:moveTo>
                  <a:lnTo>
                    <a:pt x="43804" y="0"/>
                  </a:lnTo>
                  <a:lnTo>
                    <a:pt x="43804" y="1630466"/>
                  </a:lnTo>
                  <a:lnTo>
                    <a:pt x="0" y="1630466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600375" y="2265413"/>
            <a:ext cx="1375250" cy="1353316"/>
            <a:chOff x="0" y="0"/>
            <a:chExt cx="362206" cy="3564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35766" y="1306968"/>
            <a:ext cx="14887900" cy="8907749"/>
          </a:xfrm>
          <a:custGeom>
            <a:avLst/>
            <a:gdLst/>
            <a:ahLst/>
            <a:cxnLst/>
            <a:rect l="l" t="t" r="r" b="b"/>
            <a:pathLst>
              <a:path w="14887900" h="8907749">
                <a:moveTo>
                  <a:pt x="0" y="0"/>
                </a:moveTo>
                <a:lnTo>
                  <a:pt x="14887901" y="0"/>
                </a:lnTo>
                <a:lnTo>
                  <a:pt x="14887901" y="8907748"/>
                </a:lnTo>
                <a:lnTo>
                  <a:pt x="0" y="8907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841191" y="169683"/>
            <a:ext cx="6605617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Mardoto Heavy"/>
              </a:rPr>
              <a:t>Backlog: Sprint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20202" t="-14587" r="-4093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49414" y="9089504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902841" y="2942071"/>
            <a:ext cx="7385159" cy="7121951"/>
            <a:chOff x="0" y="0"/>
            <a:chExt cx="1945062" cy="1875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062" cy="1875740"/>
            </a:xfrm>
            <a:custGeom>
              <a:avLst/>
              <a:gdLst/>
              <a:ahLst/>
              <a:cxnLst/>
              <a:rect l="l" t="t" r="r" b="b"/>
              <a:pathLst>
                <a:path w="1945062" h="1875740">
                  <a:moveTo>
                    <a:pt x="0" y="0"/>
                  </a:moveTo>
                  <a:lnTo>
                    <a:pt x="1945062" y="0"/>
                  </a:lnTo>
                  <a:lnTo>
                    <a:pt x="1945062" y="1875740"/>
                  </a:lnTo>
                  <a:lnTo>
                    <a:pt x="0" y="187574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4547945" y="848515"/>
            <a:ext cx="166318" cy="6190676"/>
            <a:chOff x="0" y="0"/>
            <a:chExt cx="43804" cy="16304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804" cy="1630466"/>
            </a:xfrm>
            <a:custGeom>
              <a:avLst/>
              <a:gdLst/>
              <a:ahLst/>
              <a:cxnLst/>
              <a:rect l="l" t="t" r="r" b="b"/>
              <a:pathLst>
                <a:path w="43804" h="1630466">
                  <a:moveTo>
                    <a:pt x="0" y="0"/>
                  </a:moveTo>
                  <a:lnTo>
                    <a:pt x="43804" y="0"/>
                  </a:lnTo>
                  <a:lnTo>
                    <a:pt x="43804" y="1630466"/>
                  </a:lnTo>
                  <a:lnTo>
                    <a:pt x="0" y="1630466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600375" y="2265413"/>
            <a:ext cx="1375250" cy="1353316"/>
            <a:chOff x="0" y="0"/>
            <a:chExt cx="362206" cy="3564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715777" y="2087116"/>
            <a:ext cx="9357970" cy="5594159"/>
          </a:xfrm>
          <a:custGeom>
            <a:avLst/>
            <a:gdLst/>
            <a:ahLst/>
            <a:cxnLst/>
            <a:rect l="l" t="t" r="r" b="b"/>
            <a:pathLst>
              <a:path w="9357970" h="5594159">
                <a:moveTo>
                  <a:pt x="0" y="0"/>
                </a:moveTo>
                <a:lnTo>
                  <a:pt x="9357970" y="0"/>
                </a:lnTo>
                <a:lnTo>
                  <a:pt x="9357970" y="5594159"/>
                </a:lnTo>
                <a:lnTo>
                  <a:pt x="0" y="5594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046868" y="3618729"/>
            <a:ext cx="7097105" cy="4563425"/>
          </a:xfrm>
          <a:custGeom>
            <a:avLst/>
            <a:gdLst/>
            <a:ahLst/>
            <a:cxnLst/>
            <a:rect l="l" t="t" r="r" b="b"/>
            <a:pathLst>
              <a:path w="7097105" h="4563425">
                <a:moveTo>
                  <a:pt x="0" y="0"/>
                </a:moveTo>
                <a:lnTo>
                  <a:pt x="7097105" y="0"/>
                </a:lnTo>
                <a:lnTo>
                  <a:pt x="7097105" y="4563425"/>
                </a:lnTo>
                <a:lnTo>
                  <a:pt x="0" y="4563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841191" y="169683"/>
            <a:ext cx="8465112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Mardoto Heavy"/>
              </a:rPr>
              <a:t>Backlog: BurdonChart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1217863" y="6344904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81127" y="420508"/>
            <a:ext cx="114429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Mardoto Bold"/>
              </a:rPr>
              <a:t>Cronograma 2023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2183302"/>
            <a:ext cx="16985464" cy="6213553"/>
          </a:xfrm>
          <a:custGeom>
            <a:avLst/>
            <a:gdLst/>
            <a:ahLst/>
            <a:cxnLst/>
            <a:rect l="l" t="t" r="r" b="b"/>
            <a:pathLst>
              <a:path w="16985464" h="6213553">
                <a:moveTo>
                  <a:pt x="0" y="0"/>
                </a:moveTo>
                <a:lnTo>
                  <a:pt x="16985464" y="0"/>
                </a:lnTo>
                <a:lnTo>
                  <a:pt x="16985464" y="6213553"/>
                </a:lnTo>
                <a:lnTo>
                  <a:pt x="0" y="6213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Personalizado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Clear Sans Medium</vt:lpstr>
      <vt:lpstr>Arial</vt:lpstr>
      <vt:lpstr>Clear Sans</vt:lpstr>
      <vt:lpstr>Nunito Sans Heavy</vt:lpstr>
      <vt:lpstr>Public Sans Bold</vt:lpstr>
      <vt:lpstr>Mardoto Heavy</vt:lpstr>
      <vt:lpstr>Calibri</vt:lpstr>
      <vt:lpstr>Nunito Sans</vt:lpstr>
      <vt:lpstr>Clear Sans Bold</vt:lpstr>
      <vt:lpstr>Mardoto Bold</vt:lpstr>
      <vt:lpstr>Klein Condensed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Grupo 2</dc:title>
  <dc:creator>User</dc:creator>
  <cp:lastModifiedBy>Cuenta Microsoft</cp:lastModifiedBy>
  <cp:revision>1</cp:revision>
  <dcterms:created xsi:type="dcterms:W3CDTF">2006-08-16T00:00:00Z</dcterms:created>
  <dcterms:modified xsi:type="dcterms:W3CDTF">2023-07-28T07:13:00Z</dcterms:modified>
  <dc:identifier>DAFpvg19B_s</dc:identifier>
</cp:coreProperties>
</file>