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5D876-AFB9-79EF-8868-09B695009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C09C75-2EF3-0152-AA2F-BB9B37C24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12985-FCBF-0BAB-AAF6-98B34ECA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2AFB-21EB-4969-8BFB-E33D24EE8A0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F4917-1422-037B-72F1-D90013626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EE90A-01CE-772F-50D5-C52036C5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B3D4-4E88-4E67-9AAF-0CF6E74C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80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0DB1C-6D13-58A7-CA1B-E3106BD5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38839-B5E0-51BE-1227-7E50B84B37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98953-5F73-FDC1-8AD1-567D2E22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2AFB-21EB-4969-8BFB-E33D24EE8A0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007C1-BB12-F45E-2075-4DEA5273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7DE07-5211-AD6C-8C2B-D7D66F85A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B3D4-4E88-4E67-9AAF-0CF6E74C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9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03E2E8-F886-1ECC-74B8-74A0C4078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A0051-914E-EACC-5B36-3E7E810FC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88C4-15C7-4A62-CF80-7F217D860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2AFB-21EB-4969-8BFB-E33D24EE8A0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7EF27-092A-4673-5187-3E7EE47F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00C06-4A20-47B2-8D6C-01D5803B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B3D4-4E88-4E67-9AAF-0CF6E74C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1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4268D-DC26-7A1D-F633-7DBC7D15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78D2-DC21-DA43-4FB3-821191EDA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897BF-BB43-FC50-BE56-0A7291E2F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2AFB-21EB-4969-8BFB-E33D24EE8A0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8EF98-7468-7A86-A815-26A269DE9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8BD3A-EF08-4CE8-BCC7-C79D4FE7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B3D4-4E88-4E67-9AAF-0CF6E74C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29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C984-AC3F-F350-C610-948B5631A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4882E-7D21-0AE1-50E6-56D16EA06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C8AB3-F1AF-5606-65AD-F53267BB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2AFB-21EB-4969-8BFB-E33D24EE8A0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58B2-65F3-C9C4-128F-C7776ED9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83FEF-4000-8580-933D-BC01030C3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B3D4-4E88-4E67-9AAF-0CF6E74C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827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A36C8-4D02-AFB7-A2C7-D63913F8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4217-02E1-2421-BF49-5CCB256A3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39008-D35D-5327-0660-81C080771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719CB-2529-4DAB-A4C7-E4A5B922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2AFB-21EB-4969-8BFB-E33D24EE8A0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67FE1-00ED-6883-A48B-3C5E054B2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D3803-C8C0-DCE8-CC48-1D0D2798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B3D4-4E88-4E67-9AAF-0CF6E74C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70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14719-A7C9-5068-06B6-87E4858A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0B832-6E36-B2A8-FC98-E81ABFA61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8BC955-A61C-9FAD-65C4-B2B7E2C47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679384-0534-2BC6-EABF-5F1FEC5ED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98330F-F4BA-02D6-442B-4A7EC38F8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62648F-597F-AC07-890D-9BCDA8822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2AFB-21EB-4969-8BFB-E33D24EE8A0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4CA052-A2F1-B09A-EB82-E1FA581FF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4B7EF9-9C5E-AB68-F84C-43121992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B3D4-4E88-4E67-9AAF-0CF6E74C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39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5CEA-D838-5CFE-85A0-D4E50F20F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71CAEC-0572-8415-0CE2-63E2E8D8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2AFB-21EB-4969-8BFB-E33D24EE8A0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59410-DD1F-9ED8-816B-8B2697DE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5239F-7AAE-A48D-5DBF-9F37EAA3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B3D4-4E88-4E67-9AAF-0CF6E74C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76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F58AC-ED19-3F54-CC76-FCB80D81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2AFB-21EB-4969-8BFB-E33D24EE8A0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68B37-F63E-E998-B4CE-15CB7E542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A339F-67AF-58A2-918E-27367E397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B3D4-4E88-4E67-9AAF-0CF6E74C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975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2129-A5D3-C255-CD99-D828450F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22454-2CD2-1CFE-52E2-074E9529F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7BE31-16DD-95FC-01F5-9B153E54A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A1188-5DB9-342B-7059-4DCD8696A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2AFB-21EB-4969-8BFB-E33D24EE8A0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5B155-D8EC-6A87-6636-B8B1755C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B5EE8-8AD9-A79E-CF1A-2E7019A5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B3D4-4E88-4E67-9AAF-0CF6E74C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4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9F03-3419-5CD2-696B-DBEBA124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387359-925E-825C-FDDD-F493C20AD4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97F63-8E11-8C2F-AEF5-3639E15BE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8AB3C-F70C-9DCC-4F1E-A5F86CCA6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E2AFB-21EB-4969-8BFB-E33D24EE8A0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BDC39-DE7E-F058-D8DB-D781458A2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13F4E-9216-AFD5-6436-101A62AC5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9B3D4-4E88-4E67-9AAF-0CF6E74C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0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95FC71-7E18-A3C2-447F-A2F0F6B29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E7107-9B5B-A912-9D14-A9AB38033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2C9ED-C2A3-913F-3C42-7E93503BE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6E2AFB-21EB-4969-8BFB-E33D24EE8A00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5D4A4-31BB-DD7E-3C11-21B24DE45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11794-57A3-6CAA-7281-764C46B08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9B3D4-4E88-4E67-9AAF-0CF6E74C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759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2.jp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jpg"/><Relationship Id="rId4" Type="http://schemas.openxmlformats.org/officeDocument/2006/relationships/image" Target="../media/image3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AA29-8178-7321-37F4-7F6D250564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PiIrrigate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D45FAB-6FE7-DBEF-181B-5EFCAD2B2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smart irrigation system</a:t>
            </a:r>
          </a:p>
        </p:txBody>
      </p:sp>
      <p:grpSp>
        <p:nvGrpSpPr>
          <p:cNvPr id="4" name="Google Shape;56;p13">
            <a:extLst>
              <a:ext uri="{FF2B5EF4-FFF2-40B4-BE49-F238E27FC236}">
                <a16:creationId xmlns:a16="http://schemas.microsoft.com/office/drawing/2014/main" id="{91F2E43B-8ED3-875F-9CA5-DA7C49332E74}"/>
              </a:ext>
            </a:extLst>
          </p:cNvPr>
          <p:cNvGrpSpPr/>
          <p:nvPr/>
        </p:nvGrpSpPr>
        <p:grpSpPr>
          <a:xfrm>
            <a:off x="95077" y="76696"/>
            <a:ext cx="12001846" cy="575483"/>
            <a:chOff x="0" y="-4150"/>
            <a:chExt cx="9144002" cy="438450"/>
          </a:xfrm>
        </p:grpSpPr>
        <p:pic>
          <p:nvPicPr>
            <p:cNvPr id="5" name="Google Shape;57;p13">
              <a:extLst>
                <a:ext uri="{FF2B5EF4-FFF2-40B4-BE49-F238E27FC236}">
                  <a16:creationId xmlns:a16="http://schemas.microsoft.com/office/drawing/2014/main" id="{F44819E2-C2D7-B4D2-5993-92BFECC2E4D5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-1"/>
              <a:ext cx="1755700" cy="43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58;p13">
              <a:extLst>
                <a:ext uri="{FF2B5EF4-FFF2-40B4-BE49-F238E27FC236}">
                  <a16:creationId xmlns:a16="http://schemas.microsoft.com/office/drawing/2014/main" id="{F89AB214-8DCA-21C8-0E62-69CC29A6958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2649" y="-4150"/>
              <a:ext cx="1281353" cy="43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59;p13">
              <a:extLst>
                <a:ext uri="{FF2B5EF4-FFF2-40B4-BE49-F238E27FC236}">
                  <a16:creationId xmlns:a16="http://schemas.microsoft.com/office/drawing/2014/main" id="{558E2543-3527-FDA6-8962-5E819DADEE8E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5696" y="-4150"/>
              <a:ext cx="671194" cy="4384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23667F8-890D-A0A8-8A53-71971CB670C5}"/>
              </a:ext>
            </a:extLst>
          </p:cNvPr>
          <p:cNvSpPr txBox="1"/>
          <p:nvPr/>
        </p:nvSpPr>
        <p:spPr>
          <a:xfrm>
            <a:off x="95076" y="5199903"/>
            <a:ext cx="6729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Candidate: </a:t>
            </a:r>
            <a:r>
              <a:rPr lang="en-US" b="1" dirty="0">
                <a:solidFill>
                  <a:schemeClr val="dk1"/>
                </a:solidFill>
              </a:rPr>
              <a:t>Cri</a:t>
            </a:r>
            <a:r>
              <a:rPr lang="ro-RO" b="1" dirty="0">
                <a:solidFill>
                  <a:schemeClr val="dk1"/>
                </a:solidFill>
              </a:rPr>
              <a:t>șan Virgil – Alexandru</a:t>
            </a:r>
          </a:p>
          <a:p>
            <a:r>
              <a:rPr lang="ro-RO" dirty="0" err="1"/>
              <a:t>Scientific</a:t>
            </a:r>
            <a:r>
              <a:rPr lang="ro-RO" dirty="0"/>
              <a:t> </a:t>
            </a:r>
            <a:r>
              <a:rPr lang="ro-RO" dirty="0" err="1"/>
              <a:t>coordinator</a:t>
            </a:r>
            <a:r>
              <a:rPr lang="ro-RO" dirty="0"/>
              <a:t>: </a:t>
            </a:r>
            <a:r>
              <a:rPr lang="it" b="1" dirty="0">
                <a:solidFill>
                  <a:schemeClr val="dk1"/>
                </a:solidFill>
              </a:rPr>
              <a:t>Assoc. Prof. Dr. Eng. Răzvan BOGDAN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659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238F9-1E71-6B63-3140-29D3D3185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F7EB-B3B3-4DF9-C0BD-66BBFF72D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Dashboard and Charts</a:t>
            </a:r>
          </a:p>
        </p:txBody>
      </p:sp>
      <p:grpSp>
        <p:nvGrpSpPr>
          <p:cNvPr id="4" name="Google Shape;56;p13">
            <a:extLst>
              <a:ext uri="{FF2B5EF4-FFF2-40B4-BE49-F238E27FC236}">
                <a16:creationId xmlns:a16="http://schemas.microsoft.com/office/drawing/2014/main" id="{BECCD259-83EE-9635-0C75-04899ABFEFCD}"/>
              </a:ext>
            </a:extLst>
          </p:cNvPr>
          <p:cNvGrpSpPr/>
          <p:nvPr/>
        </p:nvGrpSpPr>
        <p:grpSpPr>
          <a:xfrm>
            <a:off x="95077" y="76696"/>
            <a:ext cx="12001846" cy="575483"/>
            <a:chOff x="0" y="-4150"/>
            <a:chExt cx="9144002" cy="438450"/>
          </a:xfrm>
        </p:grpSpPr>
        <p:pic>
          <p:nvPicPr>
            <p:cNvPr id="5" name="Google Shape;57;p13">
              <a:extLst>
                <a:ext uri="{FF2B5EF4-FFF2-40B4-BE49-F238E27FC236}">
                  <a16:creationId xmlns:a16="http://schemas.microsoft.com/office/drawing/2014/main" id="{34A737BC-D010-D3F7-62CC-C242A1671BC8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-1"/>
              <a:ext cx="1755700" cy="43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58;p13">
              <a:extLst>
                <a:ext uri="{FF2B5EF4-FFF2-40B4-BE49-F238E27FC236}">
                  <a16:creationId xmlns:a16="http://schemas.microsoft.com/office/drawing/2014/main" id="{B658ED49-234F-9E92-8391-D8D2731AA2CB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2649" y="-4150"/>
              <a:ext cx="1281353" cy="43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59;p13">
              <a:extLst>
                <a:ext uri="{FF2B5EF4-FFF2-40B4-BE49-F238E27FC236}">
                  <a16:creationId xmlns:a16="http://schemas.microsoft.com/office/drawing/2014/main" id="{6CEBF7E7-2682-6054-A0E0-77844E9D79B5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5696" y="-4150"/>
              <a:ext cx="671194" cy="4384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7764771-7A53-9CEC-DFB7-9B28BAF895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63751"/>
            <a:ext cx="12192000" cy="513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30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75553-9C47-8A2C-73E5-6EF9E9E6A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C5B6-8A22-BA52-B340-360BD3A0C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grpSp>
        <p:nvGrpSpPr>
          <p:cNvPr id="4" name="Google Shape;56;p13">
            <a:extLst>
              <a:ext uri="{FF2B5EF4-FFF2-40B4-BE49-F238E27FC236}">
                <a16:creationId xmlns:a16="http://schemas.microsoft.com/office/drawing/2014/main" id="{90FECD19-8FA1-A602-EF43-4802FDE4B695}"/>
              </a:ext>
            </a:extLst>
          </p:cNvPr>
          <p:cNvGrpSpPr/>
          <p:nvPr/>
        </p:nvGrpSpPr>
        <p:grpSpPr>
          <a:xfrm>
            <a:off x="95077" y="76696"/>
            <a:ext cx="12001846" cy="575483"/>
            <a:chOff x="0" y="-4150"/>
            <a:chExt cx="9144002" cy="438450"/>
          </a:xfrm>
        </p:grpSpPr>
        <p:pic>
          <p:nvPicPr>
            <p:cNvPr id="5" name="Google Shape;57;p13">
              <a:extLst>
                <a:ext uri="{FF2B5EF4-FFF2-40B4-BE49-F238E27FC236}">
                  <a16:creationId xmlns:a16="http://schemas.microsoft.com/office/drawing/2014/main" id="{507C3F32-AFDD-CCD2-C6F3-D4B74B8270B9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-1"/>
              <a:ext cx="1755700" cy="43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58;p13">
              <a:extLst>
                <a:ext uri="{FF2B5EF4-FFF2-40B4-BE49-F238E27FC236}">
                  <a16:creationId xmlns:a16="http://schemas.microsoft.com/office/drawing/2014/main" id="{701F8AE7-EBA8-940C-9F13-A8EA35E5E4E7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2649" y="-4150"/>
              <a:ext cx="1281353" cy="43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59;p13">
              <a:extLst>
                <a:ext uri="{FF2B5EF4-FFF2-40B4-BE49-F238E27FC236}">
                  <a16:creationId xmlns:a16="http://schemas.microsoft.com/office/drawing/2014/main" id="{43CB2586-D571-6BBB-320B-855C88801CA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5696" y="-4150"/>
              <a:ext cx="671194" cy="4384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C10848A-507C-5013-BD4D-66119FE67C32}"/>
              </a:ext>
            </a:extLst>
          </p:cNvPr>
          <p:cNvSpPr txBox="1"/>
          <p:nvPr/>
        </p:nvSpPr>
        <p:spPr>
          <a:xfrm>
            <a:off x="95077" y="148263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Project Summary</a:t>
            </a:r>
            <a:br>
              <a:rPr lang="en-US" dirty="0"/>
            </a:br>
            <a:r>
              <a:rPr lang="en-US" dirty="0"/>
              <a:t>Developed a functional IoT-based smart irrigation system that automates water control using sensor data and real-time communication.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6FF7DD-6D71-20EE-7B98-894C4428495A}"/>
              </a:ext>
            </a:extLst>
          </p:cNvPr>
          <p:cNvSpPr txBox="1"/>
          <p:nvPr/>
        </p:nvSpPr>
        <p:spPr>
          <a:xfrm>
            <a:off x="5804073" y="29673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Impact</a:t>
            </a:r>
            <a:br>
              <a:rPr lang="en-US" dirty="0"/>
            </a:br>
            <a:r>
              <a:rPr lang="en-US" dirty="0"/>
              <a:t>Demonstrates how low-cost hardware (ESP32, LoRa) and modern software can improve agricultural water efficiency.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620913-42EA-B32D-EC9E-3079B4AEE8BD}"/>
              </a:ext>
            </a:extLst>
          </p:cNvPr>
          <p:cNvSpPr txBox="1"/>
          <p:nvPr/>
        </p:nvSpPr>
        <p:spPr>
          <a:xfrm>
            <a:off x="95077" y="417503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System Integration</a:t>
            </a:r>
            <a:br>
              <a:rPr lang="en-US" dirty="0"/>
            </a:br>
            <a:r>
              <a:rPr lang="en-US" dirty="0"/>
              <a:t>Achieved full integration between sensors, LoRa communication, backend processing, and a web-based interface.</a:t>
            </a:r>
          </a:p>
        </p:txBody>
      </p:sp>
    </p:spTree>
    <p:extLst>
      <p:ext uri="{BB962C8B-B14F-4D97-AF65-F5344CB8AC3E}">
        <p14:creationId xmlns:p14="http://schemas.microsoft.com/office/powerpoint/2010/main" val="59965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6B69-F8AA-EC79-6A74-D156E1D30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AC507-48B5-4C1F-26FF-73F07A6F6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Curiosity about IoT and LoRa </a:t>
            </a:r>
          </a:p>
          <a:p>
            <a:r>
              <a:rPr lang="en-US" dirty="0"/>
              <a:t>Similar monitoring project at IoT and Cloud, but with a different use-case</a:t>
            </a:r>
          </a:p>
          <a:p>
            <a:endParaRPr lang="en-US" dirty="0"/>
          </a:p>
          <a:p>
            <a:r>
              <a:rPr lang="en-US" dirty="0"/>
              <a:t>Global warming</a:t>
            </a:r>
          </a:p>
          <a:p>
            <a:r>
              <a:rPr lang="en-US" dirty="0"/>
              <a:t>Water scarcity and inefficient irrigation</a:t>
            </a:r>
          </a:p>
        </p:txBody>
      </p:sp>
      <p:grpSp>
        <p:nvGrpSpPr>
          <p:cNvPr id="4" name="Google Shape;56;p13">
            <a:extLst>
              <a:ext uri="{FF2B5EF4-FFF2-40B4-BE49-F238E27FC236}">
                <a16:creationId xmlns:a16="http://schemas.microsoft.com/office/drawing/2014/main" id="{4A2850BD-C329-226A-9AE2-E969A43E3D51}"/>
              </a:ext>
            </a:extLst>
          </p:cNvPr>
          <p:cNvGrpSpPr/>
          <p:nvPr/>
        </p:nvGrpSpPr>
        <p:grpSpPr>
          <a:xfrm>
            <a:off x="95077" y="76696"/>
            <a:ext cx="12001846" cy="575483"/>
            <a:chOff x="0" y="-4150"/>
            <a:chExt cx="9144002" cy="438450"/>
          </a:xfrm>
        </p:grpSpPr>
        <p:pic>
          <p:nvPicPr>
            <p:cNvPr id="5" name="Google Shape;57;p13">
              <a:extLst>
                <a:ext uri="{FF2B5EF4-FFF2-40B4-BE49-F238E27FC236}">
                  <a16:creationId xmlns:a16="http://schemas.microsoft.com/office/drawing/2014/main" id="{F3D1C602-259A-8585-F816-207DBCF492EC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-1"/>
              <a:ext cx="1755700" cy="43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58;p13">
              <a:extLst>
                <a:ext uri="{FF2B5EF4-FFF2-40B4-BE49-F238E27FC236}">
                  <a16:creationId xmlns:a16="http://schemas.microsoft.com/office/drawing/2014/main" id="{058A8CDE-4C8D-FECF-22DC-99B127A9859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2649" y="-4150"/>
              <a:ext cx="1281353" cy="43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59;p13">
              <a:extLst>
                <a:ext uri="{FF2B5EF4-FFF2-40B4-BE49-F238E27FC236}">
                  <a16:creationId xmlns:a16="http://schemas.microsoft.com/office/drawing/2014/main" id="{64DA865B-B87A-D239-17F5-1D9FD5F5CECA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5696" y="-4150"/>
              <a:ext cx="671194" cy="4384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Picture 14" descr="A cracked ground with mountains in the background&#10;&#10;AI-generated content may be incorrect.">
            <a:extLst>
              <a:ext uri="{FF2B5EF4-FFF2-40B4-BE49-F238E27FC236}">
                <a16:creationId xmlns:a16="http://schemas.microsoft.com/office/drawing/2014/main" id="{4D89BAC9-8404-0BD6-CF12-063F7B1B88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0" y="3129048"/>
            <a:ext cx="3327400" cy="344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99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F77ED-B493-5E00-6D5C-6119C38B5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AFC66-7100-DB4D-255D-571EA8609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State of the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6BF6-53FE-2FAA-169B-E7B9B65C5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33050" cy="58205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CropX</a:t>
            </a:r>
          </a:p>
        </p:txBody>
      </p:sp>
      <p:grpSp>
        <p:nvGrpSpPr>
          <p:cNvPr id="4" name="Google Shape;56;p13">
            <a:extLst>
              <a:ext uri="{FF2B5EF4-FFF2-40B4-BE49-F238E27FC236}">
                <a16:creationId xmlns:a16="http://schemas.microsoft.com/office/drawing/2014/main" id="{BF4EFE56-DFCC-C70A-4F68-2A6E4C8B9E80}"/>
              </a:ext>
            </a:extLst>
          </p:cNvPr>
          <p:cNvGrpSpPr/>
          <p:nvPr/>
        </p:nvGrpSpPr>
        <p:grpSpPr>
          <a:xfrm>
            <a:off x="95077" y="76696"/>
            <a:ext cx="12001846" cy="575483"/>
            <a:chOff x="0" y="-4150"/>
            <a:chExt cx="9144002" cy="438450"/>
          </a:xfrm>
        </p:grpSpPr>
        <p:pic>
          <p:nvPicPr>
            <p:cNvPr id="5" name="Google Shape;57;p13">
              <a:extLst>
                <a:ext uri="{FF2B5EF4-FFF2-40B4-BE49-F238E27FC236}">
                  <a16:creationId xmlns:a16="http://schemas.microsoft.com/office/drawing/2014/main" id="{BF50DF93-D4E8-2699-3575-AE59156DB10A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-1"/>
              <a:ext cx="1755700" cy="43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58;p13">
              <a:extLst>
                <a:ext uri="{FF2B5EF4-FFF2-40B4-BE49-F238E27FC236}">
                  <a16:creationId xmlns:a16="http://schemas.microsoft.com/office/drawing/2014/main" id="{2C5CF3FC-8386-CCBF-BD58-EA227ACECE74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2649" y="-4150"/>
              <a:ext cx="1281353" cy="43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59;p13">
              <a:extLst>
                <a:ext uri="{FF2B5EF4-FFF2-40B4-BE49-F238E27FC236}">
                  <a16:creationId xmlns:a16="http://schemas.microsoft.com/office/drawing/2014/main" id="{F91435EC-C829-1FEB-FFD0-FCB72193A491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5696" y="-4150"/>
              <a:ext cx="671194" cy="4384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Picture 10" descr="A blue and white logo&#10;&#10;AI-generated content may be incorrect.">
            <a:extLst>
              <a:ext uri="{FF2B5EF4-FFF2-40B4-BE49-F238E27FC236}">
                <a16:creationId xmlns:a16="http://schemas.microsoft.com/office/drawing/2014/main" id="{0D22B045-6610-35CB-27CA-0DA5F77F7B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219" y="1766888"/>
            <a:ext cx="1329516" cy="56458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6C5A13-8A96-A21F-300E-B4736476D8AA}"/>
              </a:ext>
            </a:extLst>
          </p:cNvPr>
          <p:cNvSpPr txBox="1"/>
          <p:nvPr/>
        </p:nvSpPr>
        <p:spPr>
          <a:xfrm>
            <a:off x="901700" y="2603500"/>
            <a:ext cx="1031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Main differentiation: CropX is using a cellular-based communication system while </a:t>
            </a:r>
            <a:r>
              <a:rPr lang="en-US" dirty="0" err="1"/>
              <a:t>PiIrrigate</a:t>
            </a:r>
            <a:r>
              <a:rPr lang="en-US" dirty="0"/>
              <a:t> uses LoRa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962D33-E684-8841-FAEA-DFC1691C0D67}"/>
              </a:ext>
            </a:extLst>
          </p:cNvPr>
          <p:cNvSpPr txBox="1"/>
          <p:nvPr/>
        </p:nvSpPr>
        <p:spPr>
          <a:xfrm>
            <a:off x="901700" y="4014683"/>
            <a:ext cx="1031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Native mobile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Predictive irrigation using 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solar panels for the ESP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LoraWAN</a:t>
            </a:r>
            <a:r>
              <a:rPr lang="en-US" dirty="0"/>
              <a:t> implementation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4AE6EE1-EBB7-6CB7-3ED2-5ED83C787727}"/>
              </a:ext>
            </a:extLst>
          </p:cNvPr>
          <p:cNvSpPr txBox="1">
            <a:spLocks/>
          </p:cNvSpPr>
          <p:nvPr/>
        </p:nvSpPr>
        <p:spPr>
          <a:xfrm>
            <a:off x="822961" y="3340058"/>
            <a:ext cx="10433050" cy="582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Further development:</a:t>
            </a:r>
          </a:p>
        </p:txBody>
      </p:sp>
    </p:spTree>
    <p:extLst>
      <p:ext uri="{BB962C8B-B14F-4D97-AF65-F5344CB8AC3E}">
        <p14:creationId xmlns:p14="http://schemas.microsoft.com/office/powerpoint/2010/main" val="298738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990F9-E42F-0D9E-A166-0D7F6442E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A26B-E835-DEE9-292D-A5D5031B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System Architecture</a:t>
            </a:r>
          </a:p>
        </p:txBody>
      </p:sp>
      <p:grpSp>
        <p:nvGrpSpPr>
          <p:cNvPr id="4" name="Google Shape;56;p13">
            <a:extLst>
              <a:ext uri="{FF2B5EF4-FFF2-40B4-BE49-F238E27FC236}">
                <a16:creationId xmlns:a16="http://schemas.microsoft.com/office/drawing/2014/main" id="{7A2CEBA2-5D28-890A-39C6-E703BAD8AAA5}"/>
              </a:ext>
            </a:extLst>
          </p:cNvPr>
          <p:cNvGrpSpPr/>
          <p:nvPr/>
        </p:nvGrpSpPr>
        <p:grpSpPr>
          <a:xfrm>
            <a:off x="95077" y="76696"/>
            <a:ext cx="12001846" cy="575483"/>
            <a:chOff x="0" y="-4150"/>
            <a:chExt cx="9144002" cy="438450"/>
          </a:xfrm>
        </p:grpSpPr>
        <p:pic>
          <p:nvPicPr>
            <p:cNvPr id="5" name="Google Shape;57;p13">
              <a:extLst>
                <a:ext uri="{FF2B5EF4-FFF2-40B4-BE49-F238E27FC236}">
                  <a16:creationId xmlns:a16="http://schemas.microsoft.com/office/drawing/2014/main" id="{5BC6CB67-F174-0B5E-80C5-777DF0B2F359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-1"/>
              <a:ext cx="1755700" cy="43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58;p13">
              <a:extLst>
                <a:ext uri="{FF2B5EF4-FFF2-40B4-BE49-F238E27FC236}">
                  <a16:creationId xmlns:a16="http://schemas.microsoft.com/office/drawing/2014/main" id="{BDE4B205-4B56-BB70-4290-B3A3982EA402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2649" y="-4150"/>
              <a:ext cx="1281353" cy="43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59;p13">
              <a:extLst>
                <a:ext uri="{FF2B5EF4-FFF2-40B4-BE49-F238E27FC236}">
                  <a16:creationId xmlns:a16="http://schemas.microsoft.com/office/drawing/2014/main" id="{064E373A-2016-ACAE-5B3E-8D42172504D5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5696" y="-4150"/>
              <a:ext cx="671194" cy="4384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30B53C74-A194-FA49-CD7D-B2058C0A37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4550" y="1541043"/>
            <a:ext cx="5886450" cy="483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16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5207F-B8C1-F592-0E7D-46F353BF9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E1AEBB91-1904-93D7-5E43-D74AE2B7C464}"/>
              </a:ext>
            </a:extLst>
          </p:cNvPr>
          <p:cNvSpPr/>
          <p:nvPr/>
        </p:nvSpPr>
        <p:spPr>
          <a:xfrm>
            <a:off x="965200" y="2431965"/>
            <a:ext cx="1586591" cy="12224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671D9C1-BF72-6A7C-CEE2-F9CF571CD988}"/>
              </a:ext>
            </a:extLst>
          </p:cNvPr>
          <p:cNvSpPr/>
          <p:nvPr/>
        </p:nvSpPr>
        <p:spPr>
          <a:xfrm>
            <a:off x="9262401" y="1192494"/>
            <a:ext cx="2081273" cy="18237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93483-69C5-9EAA-DD9A-4FE7D0783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Used Technologies</a:t>
            </a:r>
          </a:p>
        </p:txBody>
      </p:sp>
      <p:grpSp>
        <p:nvGrpSpPr>
          <p:cNvPr id="4" name="Google Shape;56;p13">
            <a:extLst>
              <a:ext uri="{FF2B5EF4-FFF2-40B4-BE49-F238E27FC236}">
                <a16:creationId xmlns:a16="http://schemas.microsoft.com/office/drawing/2014/main" id="{3EC4769B-F7DE-481C-7C41-DD668F7D4DA3}"/>
              </a:ext>
            </a:extLst>
          </p:cNvPr>
          <p:cNvGrpSpPr/>
          <p:nvPr/>
        </p:nvGrpSpPr>
        <p:grpSpPr>
          <a:xfrm>
            <a:off x="95077" y="76696"/>
            <a:ext cx="12001846" cy="575483"/>
            <a:chOff x="0" y="-4150"/>
            <a:chExt cx="9144002" cy="438450"/>
          </a:xfrm>
        </p:grpSpPr>
        <p:pic>
          <p:nvPicPr>
            <p:cNvPr id="5" name="Google Shape;57;p13">
              <a:extLst>
                <a:ext uri="{FF2B5EF4-FFF2-40B4-BE49-F238E27FC236}">
                  <a16:creationId xmlns:a16="http://schemas.microsoft.com/office/drawing/2014/main" id="{D26B2367-3653-9DE0-9A80-FEDB60980F8E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-1"/>
              <a:ext cx="1755700" cy="43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58;p13">
              <a:extLst>
                <a:ext uri="{FF2B5EF4-FFF2-40B4-BE49-F238E27FC236}">
                  <a16:creationId xmlns:a16="http://schemas.microsoft.com/office/drawing/2014/main" id="{E8AC1ED9-56A8-49BA-3E72-9A43F60639B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2649" y="-4150"/>
              <a:ext cx="1281353" cy="43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59;p13">
              <a:extLst>
                <a:ext uri="{FF2B5EF4-FFF2-40B4-BE49-F238E27FC236}">
                  <a16:creationId xmlns:a16="http://schemas.microsoft.com/office/drawing/2014/main" id="{C06C2264-512A-CF34-5714-CD91D6040D32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5696" y="-4150"/>
              <a:ext cx="671194" cy="4384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98138C60-17C7-4A6F-5FC0-759B444EE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9977" y="1367489"/>
            <a:ext cx="6178550" cy="507141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00226F-D286-246B-049B-D87810BA6861}"/>
              </a:ext>
            </a:extLst>
          </p:cNvPr>
          <p:cNvCxnSpPr>
            <a:cxnSpLocks/>
          </p:cNvCxnSpPr>
          <p:nvPr/>
        </p:nvCxnSpPr>
        <p:spPr>
          <a:xfrm>
            <a:off x="7931150" y="4921250"/>
            <a:ext cx="9271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red and white logo&#10;&#10;AI-generated content may be incorrect.">
            <a:extLst>
              <a:ext uri="{FF2B5EF4-FFF2-40B4-BE49-F238E27FC236}">
                <a16:creationId xmlns:a16="http://schemas.microsoft.com/office/drawing/2014/main" id="{B0506B3B-91C9-B886-DCF6-D7238B3EA8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2099" y="1192494"/>
            <a:ext cx="1143000" cy="1143000"/>
          </a:xfrm>
          <a:prstGeom prst="rect">
            <a:avLst/>
          </a:prstGeom>
        </p:spPr>
      </p:pic>
      <p:pic>
        <p:nvPicPr>
          <p:cNvPr id="16" name="Picture 15" descr="A logo of a computer&#10;&#10;AI-generated content may be incorrect.">
            <a:extLst>
              <a:ext uri="{FF2B5EF4-FFF2-40B4-BE49-F238E27FC236}">
                <a16:creationId xmlns:a16="http://schemas.microsoft.com/office/drawing/2014/main" id="{F193A5D6-0364-78B3-7EE6-438DA224BB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4797" y="1360680"/>
            <a:ext cx="751238" cy="80662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AFC542F4-AC3D-CB72-A037-3C8FA8E9D3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981729" y="2266949"/>
            <a:ext cx="749300" cy="749300"/>
          </a:xfrm>
          <a:prstGeom prst="rect">
            <a:avLst/>
          </a:prstGeom>
        </p:spPr>
      </p:pic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7C5679C-E008-A4A0-7CCF-21A9B447A8F0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8813799" y="3016249"/>
            <a:ext cx="1489239" cy="48895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E403343-882C-5EF9-8445-D9AE619323F6}"/>
              </a:ext>
            </a:extLst>
          </p:cNvPr>
          <p:cNvSpPr/>
          <p:nvPr/>
        </p:nvSpPr>
        <p:spPr>
          <a:xfrm>
            <a:off x="8858251" y="3918884"/>
            <a:ext cx="2805208" cy="25200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F4803AC8-5F3A-7776-C6B4-9A4E1606ADB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7918" y="4046220"/>
            <a:ext cx="1101931" cy="1142583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F031BB37-CFCB-EFFE-7CAB-42189119B0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281909" y="4089101"/>
            <a:ext cx="1381549" cy="868291"/>
          </a:xfrm>
          <a:prstGeom prst="rect">
            <a:avLst/>
          </a:prstGeom>
        </p:spPr>
      </p:pic>
      <p:pic>
        <p:nvPicPr>
          <p:cNvPr id="34" name="Picture 33" descr="A blue circle with a white arrow&#10;&#10;AI-generated content may be incorrect.">
            <a:extLst>
              <a:ext uri="{FF2B5EF4-FFF2-40B4-BE49-F238E27FC236}">
                <a16:creationId xmlns:a16="http://schemas.microsoft.com/office/drawing/2014/main" id="{E510C9A3-1995-8F69-B0EF-0DBCC90BD4F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323" y="5407200"/>
            <a:ext cx="1557337" cy="733425"/>
          </a:xfrm>
          <a:prstGeom prst="rect">
            <a:avLst/>
          </a:prstGeom>
        </p:spPr>
      </p:pic>
      <p:pic>
        <p:nvPicPr>
          <p:cNvPr id="32" name="Picture 31" descr="A purple background with white text and blue circle&#10;&#10;AI-generated content may be incorrect.">
            <a:extLst>
              <a:ext uri="{FF2B5EF4-FFF2-40B4-BE49-F238E27FC236}">
                <a16:creationId xmlns:a16="http://schemas.microsoft.com/office/drawing/2014/main" id="{0BDF05D2-3D52-F138-B8F3-8795F7A7062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722" y="5037589"/>
            <a:ext cx="922095" cy="91946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302C3ED-492B-05EF-DFA2-85380D3C1318}"/>
              </a:ext>
            </a:extLst>
          </p:cNvPr>
          <p:cNvSpPr/>
          <p:nvPr/>
        </p:nvSpPr>
        <p:spPr>
          <a:xfrm>
            <a:off x="3930651" y="4921250"/>
            <a:ext cx="1765300" cy="11747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62607E9B-0374-5C50-9671-9CBD5C3256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879" y="4921250"/>
            <a:ext cx="1390450" cy="589551"/>
          </a:xfrm>
          <a:prstGeom prst="rect">
            <a:avLst/>
          </a:prstGeom>
        </p:spPr>
      </p:pic>
      <p:pic>
        <p:nvPicPr>
          <p:cNvPr id="41" name="Picture 40" descr="A blue and white elephant&#10;&#10;AI-generated content may be incorrect.">
            <a:extLst>
              <a:ext uri="{FF2B5EF4-FFF2-40B4-BE49-F238E27FC236}">
                <a16:creationId xmlns:a16="http://schemas.microsoft.com/office/drawing/2014/main" id="{E2F61324-FEF0-E490-C327-CCE487F816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630" y="5468689"/>
            <a:ext cx="594930" cy="613274"/>
          </a:xfrm>
          <a:prstGeom prst="rect">
            <a:avLst/>
          </a:prstGeom>
        </p:spPr>
      </p:pic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1B8D9D2-F002-FCEB-A880-01D44F73C715}"/>
              </a:ext>
            </a:extLst>
          </p:cNvPr>
          <p:cNvCxnSpPr>
            <a:cxnSpLocks/>
            <a:endCxn id="37" idx="3"/>
          </p:cNvCxnSpPr>
          <p:nvPr/>
        </p:nvCxnSpPr>
        <p:spPr>
          <a:xfrm rot="10800000">
            <a:off x="5695952" y="5508626"/>
            <a:ext cx="692151" cy="2571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Picture 45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09E6E021-D174-0064-5F3E-C3E5C5341B0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4019" y="3324225"/>
            <a:ext cx="330237" cy="330237"/>
          </a:xfrm>
          <a:prstGeom prst="rect">
            <a:avLst/>
          </a:prstGeom>
        </p:spPr>
      </p:pic>
      <p:pic>
        <p:nvPicPr>
          <p:cNvPr id="47" name="Picture 46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7F31A030-592A-5B17-D266-B895E89439B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924" y="4690655"/>
            <a:ext cx="330237" cy="330237"/>
          </a:xfrm>
          <a:prstGeom prst="rect">
            <a:avLst/>
          </a:prstGeom>
        </p:spPr>
      </p:pic>
      <p:pic>
        <p:nvPicPr>
          <p:cNvPr id="48" name="Picture 47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DCCDBB00-79F8-CE94-5BEE-2140E858042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224" y="4106455"/>
            <a:ext cx="330237" cy="330237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86180D9B-B3F7-67B9-11F8-8B92F428F642}"/>
              </a:ext>
            </a:extLst>
          </p:cNvPr>
          <p:cNvSpPr/>
          <p:nvPr/>
        </p:nvSpPr>
        <p:spPr>
          <a:xfrm>
            <a:off x="7196401" y="1633452"/>
            <a:ext cx="1301859" cy="874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D21A6461-EA28-FB0D-CD8F-F7102EC4503E}"/>
              </a:ext>
            </a:extLst>
          </p:cNvPr>
          <p:cNvCxnSpPr>
            <a:cxnSpLocks/>
          </p:cNvCxnSpPr>
          <p:nvPr/>
        </p:nvCxnSpPr>
        <p:spPr>
          <a:xfrm flipV="1">
            <a:off x="6311900" y="2507456"/>
            <a:ext cx="1122119" cy="753269"/>
          </a:xfrm>
          <a:prstGeom prst="curvedConnector3">
            <a:avLst>
              <a:gd name="adj1" fmla="val 8395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44880306-A932-E82E-E360-B5CBD101B3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10" y="1727736"/>
            <a:ext cx="685764" cy="753269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96A5248D-C2FE-7266-B151-7CC849E54671}"/>
              </a:ext>
            </a:extLst>
          </p:cNvPr>
          <p:cNvSpPr/>
          <p:nvPr/>
        </p:nvSpPr>
        <p:spPr>
          <a:xfrm>
            <a:off x="4965967" y="1326992"/>
            <a:ext cx="1301859" cy="87400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Arduino</a:t>
            </a:r>
          </a:p>
          <a:p>
            <a:pPr algn="ctr"/>
            <a:r>
              <a:rPr lang="en-US" dirty="0"/>
              <a:t>Framework</a:t>
            </a:r>
          </a:p>
        </p:txBody>
      </p:sp>
      <p:cxnSp>
        <p:nvCxnSpPr>
          <p:cNvPr id="59" name="Connector: Curved 58">
            <a:extLst>
              <a:ext uri="{FF2B5EF4-FFF2-40B4-BE49-F238E27FC236}">
                <a16:creationId xmlns:a16="http://schemas.microsoft.com/office/drawing/2014/main" id="{A2A98CBB-CC22-127B-8B2E-5A6A22809199}"/>
              </a:ext>
            </a:extLst>
          </p:cNvPr>
          <p:cNvCxnSpPr/>
          <p:nvPr/>
        </p:nvCxnSpPr>
        <p:spPr>
          <a:xfrm rot="5400000" flipH="1" flipV="1">
            <a:off x="4419733" y="1789261"/>
            <a:ext cx="571500" cy="520967"/>
          </a:xfrm>
          <a:prstGeom prst="curvedConnector3">
            <a:avLst>
              <a:gd name="adj1" fmla="val 8555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Picture 61" descr="A logo with blue and black text&#10;&#10;AI-generated content may be incorrect.">
            <a:extLst>
              <a:ext uri="{FF2B5EF4-FFF2-40B4-BE49-F238E27FC236}">
                <a16:creationId xmlns:a16="http://schemas.microsoft.com/office/drawing/2014/main" id="{82BA53CB-B479-40A5-BD17-665555E12F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708" y="2577481"/>
            <a:ext cx="1538934" cy="1022175"/>
          </a:xfrm>
          <a:prstGeom prst="rect">
            <a:avLst/>
          </a:prstGeom>
        </p:spPr>
      </p:pic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4E3040F-7111-0227-ED0A-4A7CF013C09B}"/>
              </a:ext>
            </a:extLst>
          </p:cNvPr>
          <p:cNvCxnSpPr>
            <a:cxnSpLocks/>
            <a:endCxn id="63" idx="3"/>
          </p:cNvCxnSpPr>
          <p:nvPr/>
        </p:nvCxnSpPr>
        <p:spPr>
          <a:xfrm rot="10800000" flipV="1">
            <a:off x="2551791" y="2507456"/>
            <a:ext cx="2261510" cy="535758"/>
          </a:xfrm>
          <a:prstGeom prst="bentConnector3">
            <a:avLst>
              <a:gd name="adj1" fmla="val 3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975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D34EE-6514-F9A4-B240-289B6C91F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CBBB6-A3CB-66EB-D877-7845A5B55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Architecture</a:t>
            </a:r>
          </a:p>
        </p:txBody>
      </p:sp>
      <p:grpSp>
        <p:nvGrpSpPr>
          <p:cNvPr id="4" name="Google Shape;56;p13">
            <a:extLst>
              <a:ext uri="{FF2B5EF4-FFF2-40B4-BE49-F238E27FC236}">
                <a16:creationId xmlns:a16="http://schemas.microsoft.com/office/drawing/2014/main" id="{8EA41D8A-3BBD-E44F-0EA3-F74CA06D5F2B}"/>
              </a:ext>
            </a:extLst>
          </p:cNvPr>
          <p:cNvGrpSpPr/>
          <p:nvPr/>
        </p:nvGrpSpPr>
        <p:grpSpPr>
          <a:xfrm>
            <a:off x="95077" y="76696"/>
            <a:ext cx="12001846" cy="575483"/>
            <a:chOff x="0" y="-4150"/>
            <a:chExt cx="9144002" cy="438450"/>
          </a:xfrm>
        </p:grpSpPr>
        <p:pic>
          <p:nvPicPr>
            <p:cNvPr id="5" name="Google Shape;57;p13">
              <a:extLst>
                <a:ext uri="{FF2B5EF4-FFF2-40B4-BE49-F238E27FC236}">
                  <a16:creationId xmlns:a16="http://schemas.microsoft.com/office/drawing/2014/main" id="{167F50F5-5D9D-1475-D370-12DD4B81B34C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-1"/>
              <a:ext cx="1755700" cy="43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58;p13">
              <a:extLst>
                <a:ext uri="{FF2B5EF4-FFF2-40B4-BE49-F238E27FC236}">
                  <a16:creationId xmlns:a16="http://schemas.microsoft.com/office/drawing/2014/main" id="{264FD893-7B56-F86F-47A3-70AB11400E26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2649" y="-4150"/>
              <a:ext cx="1281353" cy="43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59;p13">
              <a:extLst>
                <a:ext uri="{FF2B5EF4-FFF2-40B4-BE49-F238E27FC236}">
                  <a16:creationId xmlns:a16="http://schemas.microsoft.com/office/drawing/2014/main" id="{4786A7D5-167D-3421-DB3F-D0FC678F88F5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5696" y="-4150"/>
              <a:ext cx="671194" cy="4384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7E43DE1-B379-D8FC-EA64-BDD1D0146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6600" y="1284929"/>
            <a:ext cx="7326900" cy="5496377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4E9FD73B-EFCB-4D38-96C6-613BDA1BD784}"/>
              </a:ext>
            </a:extLst>
          </p:cNvPr>
          <p:cNvSpPr/>
          <p:nvPr/>
        </p:nvSpPr>
        <p:spPr>
          <a:xfrm>
            <a:off x="7727950" y="2451100"/>
            <a:ext cx="4464050" cy="5754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ADA8DF-B4EA-9370-DE09-7226A25BB5FF}"/>
              </a:ext>
            </a:extLst>
          </p:cNvPr>
          <p:cNvSpPr txBox="1"/>
          <p:nvPr/>
        </p:nvSpPr>
        <p:spPr>
          <a:xfrm>
            <a:off x="3618500" y="1973671"/>
            <a:ext cx="125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Sender</a:t>
            </a:r>
          </a:p>
        </p:txBody>
      </p:sp>
    </p:spTree>
    <p:extLst>
      <p:ext uri="{BB962C8B-B14F-4D97-AF65-F5344CB8AC3E}">
        <p14:creationId xmlns:p14="http://schemas.microsoft.com/office/powerpoint/2010/main" val="1573558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00922-9B8C-7C17-4A2C-32CD7A2AC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73046-979C-2D63-8A41-A2740A2D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Hardware Architecture</a:t>
            </a:r>
          </a:p>
        </p:txBody>
      </p:sp>
      <p:grpSp>
        <p:nvGrpSpPr>
          <p:cNvPr id="4" name="Google Shape;56;p13">
            <a:extLst>
              <a:ext uri="{FF2B5EF4-FFF2-40B4-BE49-F238E27FC236}">
                <a16:creationId xmlns:a16="http://schemas.microsoft.com/office/drawing/2014/main" id="{AA172CE7-AFFD-8154-8CE9-E7588DF1E194}"/>
              </a:ext>
            </a:extLst>
          </p:cNvPr>
          <p:cNvGrpSpPr/>
          <p:nvPr/>
        </p:nvGrpSpPr>
        <p:grpSpPr>
          <a:xfrm>
            <a:off x="95077" y="76696"/>
            <a:ext cx="12001846" cy="575483"/>
            <a:chOff x="0" y="-4150"/>
            <a:chExt cx="9144002" cy="438450"/>
          </a:xfrm>
        </p:grpSpPr>
        <p:pic>
          <p:nvPicPr>
            <p:cNvPr id="5" name="Google Shape;57;p13">
              <a:extLst>
                <a:ext uri="{FF2B5EF4-FFF2-40B4-BE49-F238E27FC236}">
                  <a16:creationId xmlns:a16="http://schemas.microsoft.com/office/drawing/2014/main" id="{88A5BCF8-1DAD-C71E-DECD-B87A3C238B1A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-1"/>
              <a:ext cx="1755700" cy="43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58;p13">
              <a:extLst>
                <a:ext uri="{FF2B5EF4-FFF2-40B4-BE49-F238E27FC236}">
                  <a16:creationId xmlns:a16="http://schemas.microsoft.com/office/drawing/2014/main" id="{BF76427A-AC5B-5517-346C-F6A90F26EF15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2649" y="-4150"/>
              <a:ext cx="1281353" cy="43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59;p13">
              <a:extLst>
                <a:ext uri="{FF2B5EF4-FFF2-40B4-BE49-F238E27FC236}">
                  <a16:creationId xmlns:a16="http://schemas.microsoft.com/office/drawing/2014/main" id="{23FA81DF-3B0E-437A-8FE8-7BF46C23B89D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5696" y="-4150"/>
              <a:ext cx="671194" cy="4384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5E8C0114-98BD-7A21-BF89-D33CA56959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0461" y="1318122"/>
            <a:ext cx="2868818" cy="546318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51DD801-FC8E-F27A-34D9-BEF39573A1A9}"/>
              </a:ext>
            </a:extLst>
          </p:cNvPr>
          <p:cNvSpPr/>
          <p:nvPr/>
        </p:nvSpPr>
        <p:spPr>
          <a:xfrm>
            <a:off x="0" y="2305050"/>
            <a:ext cx="3568700" cy="5754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LoRa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C1702A2-2828-5FAC-9889-EBC9668C39BF}"/>
              </a:ext>
            </a:extLst>
          </p:cNvPr>
          <p:cNvSpPr/>
          <p:nvPr/>
        </p:nvSpPr>
        <p:spPr>
          <a:xfrm>
            <a:off x="6096000" y="3429000"/>
            <a:ext cx="1828800" cy="57548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UART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4FEDA4-1261-1789-4388-1E8050002486}"/>
              </a:ext>
            </a:extLst>
          </p:cNvPr>
          <p:cNvSpPr/>
          <p:nvPr/>
        </p:nvSpPr>
        <p:spPr>
          <a:xfrm>
            <a:off x="7924800" y="2778933"/>
            <a:ext cx="3232150" cy="213995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Raspberry Pi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011C07F4-5BAC-6911-06FF-1305D4842E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23755" y="2880533"/>
            <a:ext cx="567785" cy="72527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840A2D-642C-774D-EC90-DB8451759167}"/>
              </a:ext>
            </a:extLst>
          </p:cNvPr>
          <p:cNvSpPr txBox="1"/>
          <p:nvPr/>
        </p:nvSpPr>
        <p:spPr>
          <a:xfrm>
            <a:off x="1703983" y="1614488"/>
            <a:ext cx="1391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2737436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02DC6-B799-6526-7EEB-3433A1F5D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035C2-3756-224B-616C-736AF116F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Path</a:t>
            </a:r>
          </a:p>
        </p:txBody>
      </p:sp>
      <p:grpSp>
        <p:nvGrpSpPr>
          <p:cNvPr id="4" name="Google Shape;56;p13">
            <a:extLst>
              <a:ext uri="{FF2B5EF4-FFF2-40B4-BE49-F238E27FC236}">
                <a16:creationId xmlns:a16="http://schemas.microsoft.com/office/drawing/2014/main" id="{A8D38E86-449A-8226-8FDC-C526AA40A725}"/>
              </a:ext>
            </a:extLst>
          </p:cNvPr>
          <p:cNvGrpSpPr/>
          <p:nvPr/>
        </p:nvGrpSpPr>
        <p:grpSpPr>
          <a:xfrm>
            <a:off x="95077" y="76696"/>
            <a:ext cx="12001846" cy="575483"/>
            <a:chOff x="0" y="-4150"/>
            <a:chExt cx="9144002" cy="438450"/>
          </a:xfrm>
        </p:grpSpPr>
        <p:pic>
          <p:nvPicPr>
            <p:cNvPr id="5" name="Google Shape;57;p13">
              <a:extLst>
                <a:ext uri="{FF2B5EF4-FFF2-40B4-BE49-F238E27FC236}">
                  <a16:creationId xmlns:a16="http://schemas.microsoft.com/office/drawing/2014/main" id="{69AFF695-373E-1018-ADF3-4BB2DF339923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-1"/>
              <a:ext cx="1755700" cy="43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58;p13">
              <a:extLst>
                <a:ext uri="{FF2B5EF4-FFF2-40B4-BE49-F238E27FC236}">
                  <a16:creationId xmlns:a16="http://schemas.microsoft.com/office/drawing/2014/main" id="{9F703FB3-10AE-6C76-63D8-39ECDEE52C19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2649" y="-4150"/>
              <a:ext cx="1281353" cy="43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59;p13">
              <a:extLst>
                <a:ext uri="{FF2B5EF4-FFF2-40B4-BE49-F238E27FC236}">
                  <a16:creationId xmlns:a16="http://schemas.microsoft.com/office/drawing/2014/main" id="{B171D113-678D-2160-1050-68D883615929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5696" y="-4150"/>
              <a:ext cx="671194" cy="4384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EF3A96C-2544-1499-D6E0-6E7CCD6140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350" y="1368983"/>
            <a:ext cx="9182100" cy="5123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21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CF7EB-1A0E-8B52-13AB-CE77EB2A8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22476-3F29-D9B5-6B75-D25AAFB21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Dashboard and Charts</a:t>
            </a:r>
          </a:p>
        </p:txBody>
      </p:sp>
      <p:grpSp>
        <p:nvGrpSpPr>
          <p:cNvPr id="4" name="Google Shape;56;p13">
            <a:extLst>
              <a:ext uri="{FF2B5EF4-FFF2-40B4-BE49-F238E27FC236}">
                <a16:creationId xmlns:a16="http://schemas.microsoft.com/office/drawing/2014/main" id="{509544E7-FE9C-0D9A-3E27-A284BA7C0D33}"/>
              </a:ext>
            </a:extLst>
          </p:cNvPr>
          <p:cNvGrpSpPr/>
          <p:nvPr/>
        </p:nvGrpSpPr>
        <p:grpSpPr>
          <a:xfrm>
            <a:off x="95077" y="76696"/>
            <a:ext cx="12001846" cy="575483"/>
            <a:chOff x="0" y="-4150"/>
            <a:chExt cx="9144002" cy="438450"/>
          </a:xfrm>
        </p:grpSpPr>
        <p:pic>
          <p:nvPicPr>
            <p:cNvPr id="5" name="Google Shape;57;p13">
              <a:extLst>
                <a:ext uri="{FF2B5EF4-FFF2-40B4-BE49-F238E27FC236}">
                  <a16:creationId xmlns:a16="http://schemas.microsoft.com/office/drawing/2014/main" id="{681C2131-218C-89A0-4987-27AF48562678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0" y="-1"/>
              <a:ext cx="1755700" cy="43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58;p13">
              <a:extLst>
                <a:ext uri="{FF2B5EF4-FFF2-40B4-BE49-F238E27FC236}">
                  <a16:creationId xmlns:a16="http://schemas.microsoft.com/office/drawing/2014/main" id="{AD89CDEC-C9C3-3346-91EA-AB77F3DB216D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62649" y="-4150"/>
              <a:ext cx="1281353" cy="438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59;p13">
              <a:extLst>
                <a:ext uri="{FF2B5EF4-FFF2-40B4-BE49-F238E27FC236}">
                  <a16:creationId xmlns:a16="http://schemas.microsoft.com/office/drawing/2014/main" id="{97A7CD03-1629-52B3-5CA2-7D59F5EE968B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755696" y="-4150"/>
              <a:ext cx="671194" cy="4384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CF23134-CC1B-56BF-02CA-9B16CF7F8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327150"/>
            <a:ext cx="12137296" cy="501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17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176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PiIrrigate</vt:lpstr>
      <vt:lpstr>Motivation</vt:lpstr>
      <vt:lpstr>State of the Art</vt:lpstr>
      <vt:lpstr>System Architecture</vt:lpstr>
      <vt:lpstr>Used Technologies</vt:lpstr>
      <vt:lpstr>Hardware Architecture</vt:lpstr>
      <vt:lpstr>Hardware Architecture</vt:lpstr>
      <vt:lpstr>Data Path</vt:lpstr>
      <vt:lpstr>Dashboard and Charts</vt:lpstr>
      <vt:lpstr>Dashboard and Charts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Virgil-Alexandru Crisan</dc:creator>
  <cp:lastModifiedBy>Virgil-Alexandru Crisan</cp:lastModifiedBy>
  <cp:revision>1</cp:revision>
  <dcterms:created xsi:type="dcterms:W3CDTF">2025-06-24T17:50:44Z</dcterms:created>
  <dcterms:modified xsi:type="dcterms:W3CDTF">2025-06-24T19:21:40Z</dcterms:modified>
</cp:coreProperties>
</file>