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Playfair Display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1D01AB-3770-4BFB-A155-1B27D09A0C8C}">
  <a:tblStyle styleId="{041D01AB-3770-4BFB-A155-1B27D09A0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f1954112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f1954112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f1954112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f1954112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f1954112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f1954112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954112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954112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c1c27f5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ec1c27f5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ef28931f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ef28931f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ef28931fa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ef28931fa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ef28931fa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ef28931fa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ef28931f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ef28931f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ef28931fa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ef28931fa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eecb97e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eecb97e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f1954112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f1954112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f1954112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f1954112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f1954112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f1954112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1954112e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f1954112e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f1954112e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f1954112e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954112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954112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f1954112e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f1954112e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ef28931f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ef28931f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ecb97e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ecb97e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eecb97e4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eecb97e4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c1c27f5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c1c27f5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f195411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f195411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f195411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f1954112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195411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f195411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del Software.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LiLi Fernández y Cristina Sandoval 1ºDAM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Fase de Codificación: Plan de Acción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400" b="1"/>
              <a:t>Preparación del Entorno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Configurar el repositorio en Git.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Establecer un entorno de desarrollo con las herramientas seleccionadas.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Definir las convenciones de codificación y documentación.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400" b="1"/>
              <a:t>Implementación de Funcionalidades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Dividir el desarrollo en módulos</a:t>
            </a:r>
            <a:r>
              <a:rPr lang="es" sz="1400"/>
              <a:t>: Cada módulo debe ser independiente y centrarse en una funcionalidad específica.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Implementar pruebas unitarias</a:t>
            </a:r>
            <a:r>
              <a:rPr lang="es" sz="1400"/>
              <a:t>: A medida que se desarrolla cada módulo, se deben crear pruebas para garantizar su correcto funcionamiento.</a:t>
            </a:r>
            <a:endParaRPr sz="1400"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923250" y="817050"/>
            <a:ext cx="72975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Revisión y Integración Continua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Integración Continua (CI)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Configurar un pipeline de CI para realizar pruebas automáticas y construir el código.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Revisiones de Código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Implementar revisiones de código entre los miembros del equipo para asegurar la calidad.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Documentación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Documentar el código y los procedimientos de uso para facilitar el mantenimiento y futuras actualizaciones.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Justificación de las Elecciones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311700" y="1468375"/>
            <a:ext cx="85206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Python y JavaScript</a:t>
            </a:r>
            <a:r>
              <a:rPr lang="es" sz="1400"/>
              <a:t>: Elegidos por su versatilidad, velocidad de desarrollo y gran soporte comunitario, alineándose con las prioridades de funcionalidad y usabilidad.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Frameworks</a:t>
            </a:r>
            <a:r>
              <a:rPr lang="es" sz="1400"/>
              <a:t>: Proporcionan estructuras robustas que aceleran el desarrollo y aseguran buenas prácticas.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Control de Versiones y CI</a:t>
            </a:r>
            <a:r>
              <a:rPr lang="es" sz="1400"/>
              <a:t>: Esencial para gestionar el código y asegurar que los cambios se integren sin romper la funcionalidad existente, contribuyendo a la mantenibilidad.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Enfoque Modular</a:t>
            </a:r>
            <a:r>
              <a:rPr lang="es" sz="1400"/>
              <a:t>: Facilita el trabajo en equipo, permite realizar pruebas independientes y mejora la escalabilidad.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Plan de Despliegue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vez finalizada la codificación y las pruebas, se debe preparar un plan de despliegue que contemple la migración a producción, la capacitación de usuarios y el soporte post-lanzamiento.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583575" y="120725"/>
            <a:ext cx="58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Fase 4. </a:t>
            </a: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Pruebas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83575" y="697600"/>
            <a:ext cx="82236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Asegurar que el software funcione correctamente y cumpla con los requerimientos establecidos. Esto incluye verificar que cada sección o categoría funcione correctamente, que los tiempos de respuesta sean óptimos y que los datos se manejen de manera segura y adecuada.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01050" y="1730625"/>
            <a:ext cx="7941900" cy="3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Pruebas de Seguridad: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Proteger los datos confidenciales de empleados y clientes, asegurando un manejo  y uso adecuado de estos.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Pruebas Individuales: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Validar el correcto funcionamiento de cada categoría de manera individual (como la creación de facturas, el escaneo de códigos…)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684200" y="684200"/>
            <a:ext cx="7915200" cy="3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Pruebas de fusión: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Verificar la correcta interacción entre categorías (por ejemplo, que la categoría de ventas afecte adecuadamente a la categoría  de inventario y a la categoría de informe mensual/trimestral).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Pruebas de Rendimiento: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Asegurar que el sistema mantenga tiempos de respuesta óptimos.</a:t>
            </a:r>
            <a:endParaRPr sz="1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227700" y="187525"/>
            <a:ext cx="771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Fase 5. </a:t>
            </a: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Documentación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27700" y="684200"/>
            <a:ext cx="8916300" cy="4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Crear una documentación que permita a los  futuros desarrolladores y clientes entender el uso, configuración y mantenimiento del sistema.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La documentación será clave para el soporte y la escalabilidad futura.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Documentación de Pruebas: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Dejar un registro de las pruebas realizadas y sus resultados, facilitando el diagnóstico de errores futuros.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Contenidos: Lista de casos de prueba, plan de pruebas, resultados, y problemas detectados (incluyendo solución aplicada).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567450" y="822925"/>
            <a:ext cx="8009100" cy="4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-Documentación de Seguridad</a:t>
            </a:r>
            <a:r>
              <a:rPr lang="es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Documentar las medidas de seguridad implementadas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Contenidos: Políticas de seguridad, protocolos de acceso, gestión de permisos y cifrado de datos.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-Documentación del Usuario Final</a:t>
            </a:r>
            <a:r>
              <a:rPr lang="es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Facilitar el uso de la aplicación para los trabajadores de la tienda.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00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Contenidos: Manual de usuario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252300" y="147575"/>
            <a:ext cx="771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Fase 6. </a:t>
            </a: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Explotación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52300" y="874575"/>
            <a:ext cx="86394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Implementar el sistema en el entorno de producción de la tienda de telefonía,hacer que el personal sea capaz de utilizarla y realizar un seguimiento inicial para asegurar que el software esté funcionando como se espera en operaciones reales.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Pasos a seguir: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Producción: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Descripción: Instalación de la aplicación en  la tienda y configuración de todas las categorías necesarias (ventas, inventario, precios, empleados y reportes).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-Capacitación del Personal: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Enseñar a los empleados de la tienda para que comprendan el uso de cada categoría y puedan realizar sus tareas diarias con fluidez.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Contenidos: Sesiones prácticas en el uso de cada categoría y cómo resolver problemas básicos que pudieran surgir (como ajuste de stock o emisión de facturas).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979325" y="992750"/>
            <a:ext cx="7579800" cy="3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500" b="1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Monitoreo Inicial y Soporte: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Supervisar el rendimiento del sistema en los primeros días de operación y resolver rápidamente cualquier problema que pueda surgir.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 u="sng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-Mantenimiento y Actualizaciones:</a:t>
            </a:r>
            <a:endParaRPr b="1" u="sng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Objetivo: Realizar un seguimiento periódico del sistema y aplicar actualizaciones para corregir errores o introducir mejoras.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Periodicidad: Planificación de revisiones trimestrales y mantenimiento preventivo según la evolución de las necesidades del cliente.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714300" y="1154900"/>
          <a:ext cx="7239000" cy="3804016"/>
        </p:xfrm>
        <a:graphic>
          <a:graphicData uri="http://schemas.openxmlformats.org/drawingml/2006/table">
            <a:tbl>
              <a:tblPr>
                <a:noFill/>
                <a:tableStyleId>{041D01AB-3770-4BFB-A155-1B27D09A0C8C}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Funcionales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funcionales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Generación de facturas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ventas por trabajador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Usabilidad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de stock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precios de productos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ofertas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Disponibilidad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Operación con códigos de barras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 de información de trabajadores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 de información de productos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2129000" y="107325"/>
            <a:ext cx="50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Fase 1.</a:t>
            </a:r>
            <a:r>
              <a:rPr lang="es" sz="3000">
                <a:solidFill>
                  <a:schemeClr val="dk2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 Análisis de requisitos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73375" y="6475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reunión con el cliente se extraen los siguientes requisitos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063D84"/>
                </a:highlight>
              </a:rPr>
              <a:t>Fase 7. </a:t>
            </a:r>
            <a:r>
              <a:rPr lang="es">
                <a:highlight>
                  <a:schemeClr val="accent4"/>
                </a:highlight>
              </a:rPr>
              <a:t>Presentación sobre SCRUM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915150" y="1153275"/>
            <a:ext cx="65964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5700" b="1"/>
              <a:t>Introducción a SCRUM</a:t>
            </a:r>
            <a:endParaRPr sz="5700" b="1"/>
          </a:p>
          <a:p>
            <a:pPr marL="457200" lvl="0" indent="-319087" algn="just" rtl="0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s" sz="5700"/>
              <a:t>Metodología ágil para la gestión de proyectos.</a:t>
            </a:r>
            <a:endParaRPr sz="5700"/>
          </a:p>
          <a:p>
            <a:pPr marL="457200" lvl="0" indent="-319087" algn="just" rtl="0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s" sz="5700"/>
              <a:t>Enfocada en la entrega incremental y continua de valor.</a:t>
            </a:r>
            <a:endParaRPr sz="57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766050" y="2134000"/>
            <a:ext cx="689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7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Roles en SCRUM</a:t>
            </a:r>
            <a:endParaRPr sz="27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1097400" y="2790625"/>
            <a:ext cx="69492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Product Owner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Define y prioriza el backlog del producto.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Actúa como el puente entre el equipo y las partes interesadas.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Scrum Master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Facilita el proceso y asegura que el equipo siga las prácticas de SCRUM.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Elimina impedimentos que afectan el trabajo del equipo.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666450" y="341975"/>
            <a:ext cx="7811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Equipo de Desarrollo</a:t>
            </a:r>
            <a:endParaRPr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Grupo autoorganizado que trabaja en la entrega de incrementos del producto.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Compuesto por profesionales con habilidades multifuncionales.</a:t>
            </a: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632250" y="1618606"/>
            <a:ext cx="781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dirty="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Eventos en SCRUM</a:t>
            </a:r>
            <a:endParaRPr sz="2700" dirty="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32250" y="1991975"/>
            <a:ext cx="78795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Sprint</a:t>
            </a:r>
            <a:endParaRPr sz="12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Iteración de trabajo que dura entre 1 y 4 semanas.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 final, se entrega un incremento de producto.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Planificación del Sprint</a:t>
            </a:r>
            <a:endParaRPr sz="12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Reunión al inicio de cada sprint para definir el objetivo y las tareas.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Revisión del Sprint</a:t>
            </a:r>
            <a:endParaRPr sz="12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Reunión al final del sprint para mostrar el trabajo realizado y recibir retroalimentación</a:t>
            </a: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560875" y="410400"/>
            <a:ext cx="78795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Retrospectiva del Sprint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Reflexión del equipo sobre el proceso y oportunidades de mejora.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Daily Scrum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Reuniones cortas diarias para coordinar el trabajo y resolver impedimentos.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632250" y="2340900"/>
            <a:ext cx="787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Artefactos en SCRUM</a:t>
            </a:r>
            <a:endParaRPr sz="18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632250" y="2632200"/>
            <a:ext cx="78795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Product Backlog</a:t>
            </a:r>
            <a:endParaRPr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Lista priorizada de requisitos del producto.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Contiene descripciones y estimaciones de cada elemento.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Sprint Backlog</a:t>
            </a:r>
            <a:endParaRPr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Conjunto de tareas seleccionadas para el sprint actual.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Actualizado diariamente durante el sprint.</a:t>
            </a:r>
            <a:endParaRPr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311700" y="267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Incremento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311700" y="83987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Resultado del sprint que añade funcionalidad al producto.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Debe ser potencialmente entregable.</a:t>
            </a:r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632250" y="1470394"/>
            <a:ext cx="7879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Principios y Valores de SCRUM</a:t>
            </a:r>
            <a:endParaRPr sz="2400" dirty="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519499" y="1837411"/>
            <a:ext cx="7879500" cy="340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Principios</a:t>
            </a:r>
            <a:endParaRPr sz="12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Enfoque en la entrega de valor.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Adaptación a cambios.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Transparencia y colaboración.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Valores</a:t>
            </a:r>
            <a:endParaRPr sz="1200" b="1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Compromiso.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Coraje.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Enfoque.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Apertura.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sz="1200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Respeto.</a:t>
            </a:r>
            <a:endParaRPr sz="12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Ventajas e Inconvenientes de SCRUM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400" b="1"/>
              <a:t>Ventajas</a:t>
            </a:r>
            <a:endParaRPr sz="1400" b="1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Flexibilidad ante cambios.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Mejora en la comunicación y colaboración.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Entregas regulares y rápidas de valor.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Fomenta la autoorganización del equipo.</a:t>
            </a:r>
            <a:endParaRPr sz="14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400" b="1"/>
              <a:t>Inconvenientes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Puede ser difícil de implementar en entornos no ágiles.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Requiere un cambio cultural significativo.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●"/>
            </a:pPr>
            <a:r>
              <a:rPr lang="es" sz="1400"/>
              <a:t>Riesgo de falta de enfoque si no se gestiona correctamente.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Herramientas y Software para Apoyar SCRUM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s" sz="5600" b="1"/>
              <a:t>Herramientas de Gestión de Proyectos</a:t>
            </a:r>
            <a:endParaRPr sz="5600" b="1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JIRA</a:t>
            </a:r>
            <a:r>
              <a:rPr lang="es" sz="5600"/>
              <a:t>: Gestión de tareas y seguimiento de proyectos ágil.</a:t>
            </a:r>
            <a:endParaRPr sz="56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Trello</a:t>
            </a:r>
            <a:r>
              <a:rPr lang="es" sz="5600"/>
              <a:t>: Tableros visuales para la gestión de tareas.</a:t>
            </a:r>
            <a:endParaRPr sz="56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Asana</a:t>
            </a:r>
            <a:r>
              <a:rPr lang="es" sz="5600"/>
              <a:t>: Planificación y seguimiento de proyectos.</a:t>
            </a:r>
            <a:endParaRPr sz="5600"/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s" sz="5600" b="1"/>
              <a:t>Herramientas de Comunicación</a:t>
            </a:r>
            <a:endParaRPr sz="5600" b="1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Slack</a:t>
            </a:r>
            <a:r>
              <a:rPr lang="es" sz="5600"/>
              <a:t>: Comunicación en tiempo real.</a:t>
            </a:r>
            <a:endParaRPr sz="56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Microsoft Teams</a:t>
            </a:r>
            <a:r>
              <a:rPr lang="es" sz="5600"/>
              <a:t>: Colaboración y reuniones en línea.</a:t>
            </a:r>
            <a:endParaRPr sz="56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5600" b="1"/>
              <a:t>Herramientas de Seguimiento del Progreso</a:t>
            </a:r>
            <a:endParaRPr sz="56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Burndown Charts</a:t>
            </a:r>
            <a:r>
              <a:rPr lang="es" sz="5600"/>
              <a:t>: Visualización del progreso del sprint.</a:t>
            </a:r>
            <a:endParaRPr sz="5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5600" b="1"/>
              <a:t>Retrospective Tools</a:t>
            </a:r>
            <a:r>
              <a:rPr lang="es" sz="5600"/>
              <a:t>: Herramientas para facilitar la retrospectiva.</a:t>
            </a:r>
            <a:endParaRPr sz="5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Conclusión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SCRUM es una metodología ágil que mejora la gestión de proyectos y la entrega de valor.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Su éxito depende de la correcta implementación y la adaptación a las necesidades del equipo y del cliente.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03675" y="147575"/>
            <a:ext cx="721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AFBFC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Fase 2.</a:t>
            </a:r>
            <a:r>
              <a:rPr lang="es" sz="3000">
                <a:solidFill>
                  <a:schemeClr val="dk2"/>
                </a:solidFill>
                <a:highlight>
                  <a:srgbClr val="063D84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Diseño del desarrollo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6375" y="818350"/>
            <a:ext cx="8290800" cy="4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es la fase en la que se definen las estructuras de datos, las funciones y los comportamientos en función de las restricciones impuestas por los requisitos de la fase anterior.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esta fase se identifica la mejor solución de implementación en relación con los requisitos funcionales definidos, los no funcionales y las restricciones.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resultado en esta fase  se obtiene la arquitectura del sistema, es decir, su organización estructural.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Utilizaremos los diagramas de flujo (Gantt) para la organización del proyecto.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2756900"/>
            <a:ext cx="7086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245575" y="123900"/>
            <a:ext cx="702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Esquema general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57625" y="830450"/>
            <a:ext cx="1647600" cy="58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Categorías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79175" y="1773125"/>
            <a:ext cx="1414800" cy="58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Ventas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19300" y="1773125"/>
            <a:ext cx="1414800" cy="58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Inventario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974025" y="1773125"/>
            <a:ext cx="1414800" cy="88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Precios y ofertas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846850" y="1773125"/>
            <a:ext cx="1541700" cy="58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Empleados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06600" y="1773125"/>
            <a:ext cx="1414800" cy="1053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Informe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mensual/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trimestral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" name="Google Shape;85;p16"/>
          <p:cNvCxnSpPr>
            <a:stCxn id="79" idx="2"/>
            <a:endCxn id="82" idx="0"/>
          </p:cNvCxnSpPr>
          <p:nvPr/>
        </p:nvCxnSpPr>
        <p:spPr>
          <a:xfrm>
            <a:off x="4681425" y="1419950"/>
            <a:ext cx="0" cy="3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/>
          <p:cNvCxnSpPr>
            <a:stCxn id="79" idx="2"/>
            <a:endCxn id="81" idx="0"/>
          </p:cNvCxnSpPr>
          <p:nvPr/>
        </p:nvCxnSpPr>
        <p:spPr>
          <a:xfrm flipH="1">
            <a:off x="2726625" y="1419950"/>
            <a:ext cx="1954800" cy="3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6"/>
          <p:cNvCxnSpPr>
            <a:stCxn id="79" idx="2"/>
            <a:endCxn id="80" idx="0"/>
          </p:cNvCxnSpPr>
          <p:nvPr/>
        </p:nvCxnSpPr>
        <p:spPr>
          <a:xfrm flipH="1">
            <a:off x="886725" y="1419950"/>
            <a:ext cx="3794700" cy="3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>
            <a:stCxn id="79" idx="2"/>
            <a:endCxn id="83" idx="0"/>
          </p:cNvCxnSpPr>
          <p:nvPr/>
        </p:nvCxnSpPr>
        <p:spPr>
          <a:xfrm>
            <a:off x="4681425" y="1419950"/>
            <a:ext cx="1936200" cy="3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>
            <a:stCxn id="79" idx="2"/>
            <a:endCxn id="84" idx="0"/>
          </p:cNvCxnSpPr>
          <p:nvPr/>
        </p:nvCxnSpPr>
        <p:spPr>
          <a:xfrm>
            <a:off x="4681425" y="1419950"/>
            <a:ext cx="3632700" cy="35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/>
          <p:nvPr/>
        </p:nvSpPr>
        <p:spPr>
          <a:xfrm>
            <a:off x="482225" y="4162400"/>
            <a:ext cx="1274100" cy="88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Código de barras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2225" y="3303575"/>
            <a:ext cx="11988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Factura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57525" y="2509850"/>
            <a:ext cx="11988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Registro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" name="Google Shape;93;p16"/>
          <p:cNvCxnSpPr>
            <a:stCxn id="90" idx="1"/>
          </p:cNvCxnSpPr>
          <p:nvPr/>
        </p:nvCxnSpPr>
        <p:spPr>
          <a:xfrm rot="10800000">
            <a:off x="174125" y="4594400"/>
            <a:ext cx="3081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 rot="10800000" flipH="1">
            <a:off x="174125" y="2362625"/>
            <a:ext cx="40200" cy="226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>
            <a:stCxn id="92" idx="1"/>
          </p:cNvCxnSpPr>
          <p:nvPr/>
        </p:nvCxnSpPr>
        <p:spPr>
          <a:xfrm rot="10800000">
            <a:off x="200825" y="2826200"/>
            <a:ext cx="3567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stCxn id="91" idx="1"/>
          </p:cNvCxnSpPr>
          <p:nvPr/>
        </p:nvCxnSpPr>
        <p:spPr>
          <a:xfrm flipH="1">
            <a:off x="160625" y="3626825"/>
            <a:ext cx="321600" cy="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/>
          <p:nvPr/>
        </p:nvSpPr>
        <p:spPr>
          <a:xfrm>
            <a:off x="2265775" y="2509850"/>
            <a:ext cx="15417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Actualización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265775" y="3365350"/>
            <a:ext cx="1414800" cy="79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10 más vendidos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336125" y="4208450"/>
            <a:ext cx="1274100" cy="79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últimas 5 unidades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16"/>
          <p:cNvCxnSpPr>
            <a:stCxn id="99" idx="1"/>
            <a:endCxn id="99" idx="1"/>
          </p:cNvCxnSpPr>
          <p:nvPr/>
        </p:nvCxnSpPr>
        <p:spPr>
          <a:xfrm>
            <a:off x="2336125" y="4607000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stCxn id="99" idx="1"/>
          </p:cNvCxnSpPr>
          <p:nvPr/>
        </p:nvCxnSpPr>
        <p:spPr>
          <a:xfrm flipH="1">
            <a:off x="2129725" y="4607000"/>
            <a:ext cx="2064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 rot="10800000" flipH="1">
            <a:off x="2129725" y="2363825"/>
            <a:ext cx="34200" cy="226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>
            <a:stCxn id="97" idx="1"/>
          </p:cNvCxnSpPr>
          <p:nvPr/>
        </p:nvCxnSpPr>
        <p:spPr>
          <a:xfrm flipH="1">
            <a:off x="2137975" y="2833100"/>
            <a:ext cx="1278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>
            <a:stCxn id="98" idx="1"/>
          </p:cNvCxnSpPr>
          <p:nvPr/>
        </p:nvCxnSpPr>
        <p:spPr>
          <a:xfrm rot="10800000">
            <a:off x="2137975" y="3762100"/>
            <a:ext cx="1278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4316925" y="3015500"/>
            <a:ext cx="11988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Modificar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16925" y="3763900"/>
            <a:ext cx="11988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Aplicar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316925" y="4450500"/>
            <a:ext cx="12741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Semanales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6"/>
          <p:cNvCxnSpPr>
            <a:stCxn id="107" idx="1"/>
          </p:cNvCxnSpPr>
          <p:nvPr/>
        </p:nvCxnSpPr>
        <p:spPr>
          <a:xfrm rot="10800000">
            <a:off x="4098825" y="4687650"/>
            <a:ext cx="2181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6"/>
          <p:cNvCxnSpPr/>
          <p:nvPr/>
        </p:nvCxnSpPr>
        <p:spPr>
          <a:xfrm rot="10800000" flipH="1">
            <a:off x="4131075" y="2686175"/>
            <a:ext cx="21300" cy="201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105" idx="1"/>
          </p:cNvCxnSpPr>
          <p:nvPr/>
        </p:nvCxnSpPr>
        <p:spPr>
          <a:xfrm flipH="1">
            <a:off x="4163325" y="3267950"/>
            <a:ext cx="1536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6"/>
          <p:cNvCxnSpPr>
            <a:stCxn id="106" idx="1"/>
          </p:cNvCxnSpPr>
          <p:nvPr/>
        </p:nvCxnSpPr>
        <p:spPr>
          <a:xfrm rot="10800000">
            <a:off x="4141725" y="3981250"/>
            <a:ext cx="175200" cy="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6165875" y="2860450"/>
            <a:ext cx="1274100" cy="50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189925" y="3810500"/>
            <a:ext cx="1274100" cy="79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Quien realizó venta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6"/>
          <p:cNvCxnSpPr>
            <a:stCxn id="113" idx="1"/>
          </p:cNvCxnSpPr>
          <p:nvPr/>
        </p:nvCxnSpPr>
        <p:spPr>
          <a:xfrm flipH="1">
            <a:off x="5971825" y="4209050"/>
            <a:ext cx="2181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 rot="10800000" flipH="1">
            <a:off x="5951113" y="2362700"/>
            <a:ext cx="21300" cy="18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>
            <a:stCxn id="112" idx="1"/>
          </p:cNvCxnSpPr>
          <p:nvPr/>
        </p:nvCxnSpPr>
        <p:spPr>
          <a:xfrm flipH="1">
            <a:off x="5971775" y="3112900"/>
            <a:ext cx="1941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6"/>
          <p:cNvSpPr/>
          <p:nvPr/>
        </p:nvSpPr>
        <p:spPr>
          <a:xfrm>
            <a:off x="7915300" y="3108500"/>
            <a:ext cx="11061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915300" y="3794950"/>
            <a:ext cx="11061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Resumen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022250" y="4481400"/>
            <a:ext cx="8922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Uso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rot="10800000" flipH="1">
            <a:off x="7771175" y="2826200"/>
            <a:ext cx="21300" cy="188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7834050" y="47090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>
            <a:endCxn id="119" idx="1"/>
          </p:cNvCxnSpPr>
          <p:nvPr/>
        </p:nvCxnSpPr>
        <p:spPr>
          <a:xfrm rot="10800000" flipH="1">
            <a:off x="7791250" y="4702950"/>
            <a:ext cx="231000" cy="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>
            <a:stCxn id="118" idx="1"/>
          </p:cNvCxnSpPr>
          <p:nvPr/>
        </p:nvCxnSpPr>
        <p:spPr>
          <a:xfrm>
            <a:off x="7915300" y="40165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>
            <a:stCxn id="118" idx="1"/>
          </p:cNvCxnSpPr>
          <p:nvPr/>
        </p:nvCxnSpPr>
        <p:spPr>
          <a:xfrm rot="10800000">
            <a:off x="7759000" y="4013200"/>
            <a:ext cx="1563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6"/>
          <p:cNvCxnSpPr>
            <a:stCxn id="117" idx="1"/>
            <a:endCxn id="117" idx="1"/>
          </p:cNvCxnSpPr>
          <p:nvPr/>
        </p:nvCxnSpPr>
        <p:spPr>
          <a:xfrm>
            <a:off x="7915300" y="3330050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6"/>
          <p:cNvCxnSpPr>
            <a:stCxn id="117" idx="1"/>
            <a:endCxn id="117" idx="1"/>
          </p:cNvCxnSpPr>
          <p:nvPr/>
        </p:nvCxnSpPr>
        <p:spPr>
          <a:xfrm>
            <a:off x="7915300" y="3330050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6"/>
          <p:cNvCxnSpPr>
            <a:stCxn id="117" idx="1"/>
            <a:endCxn id="117" idx="1"/>
          </p:cNvCxnSpPr>
          <p:nvPr/>
        </p:nvCxnSpPr>
        <p:spPr>
          <a:xfrm>
            <a:off x="7915300" y="3330050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6"/>
          <p:cNvCxnSpPr>
            <a:stCxn id="117" idx="1"/>
            <a:endCxn id="117" idx="1"/>
          </p:cNvCxnSpPr>
          <p:nvPr/>
        </p:nvCxnSpPr>
        <p:spPr>
          <a:xfrm>
            <a:off x="7915300" y="33300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6"/>
          <p:cNvCxnSpPr>
            <a:stCxn id="117" idx="1"/>
          </p:cNvCxnSpPr>
          <p:nvPr/>
        </p:nvCxnSpPr>
        <p:spPr>
          <a:xfrm flipH="1">
            <a:off x="7784500" y="3330050"/>
            <a:ext cx="130800" cy="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2777000" y="0"/>
            <a:ext cx="5889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2"/>
                </a:solidFill>
                <a:highlight>
                  <a:schemeClr val="accent4"/>
                </a:highlight>
                <a:latin typeface="Oswald"/>
                <a:ea typeface="Oswald"/>
                <a:cs typeface="Oswald"/>
                <a:sym typeface="Oswald"/>
              </a:rPr>
              <a:t>Metodología Utilizada</a:t>
            </a:r>
            <a:endParaRPr sz="3000">
              <a:solidFill>
                <a:schemeClr val="dk2"/>
              </a:solidFill>
              <a:highlight>
                <a:schemeClr val="accent4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01300" y="592825"/>
            <a:ext cx="8942700" cy="3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es una de las metodologías ágiles más populares en el que equipos internos y virtuales desarrollan productos en ciclos de proyecto cortos llamados sprints.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final de cada sprint, se recogen los comentarios de los clientes y se incorporan sus sugerencias antes de continuar con el proceso de desarrollo.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utilizar la gestión de proyectos Scrum, se involucra activamente al cliente en cada paso que se da y así puedes  saber su opinión antes de seguir adelante con el proyecto, por si no está de acuerdo con algún punto no tener que esperar a tener el proyecto terminado y luego tener que cambiarlo.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proceso es bastante más rápido y dinámico y por tanto los costes son menores.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92D34"/>
              </a:solidFill>
              <a:highlight>
                <a:srgbClr val="FAFBFC"/>
              </a:highlight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250" y="3112400"/>
            <a:ext cx="6734175" cy="1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rgbClr val="063D84"/>
                </a:highlight>
              </a:rPr>
              <a:t>Fase 3.</a:t>
            </a:r>
            <a:r>
              <a:rPr lang="es">
                <a:highlight>
                  <a:srgbClr val="063D84"/>
                </a:highlight>
              </a:rPr>
              <a:t> </a:t>
            </a:r>
            <a:r>
              <a:rPr lang="es">
                <a:highlight>
                  <a:schemeClr val="accent4"/>
                </a:highlight>
              </a:rPr>
              <a:t>Prioridades del Cliente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Prioridades Clave: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Funcionalidad</a:t>
            </a:r>
            <a:r>
              <a:rPr lang="es" sz="1400"/>
              <a:t>: La aplicación debe cumplir con los requisitos específicos definidos en la fase de análisis.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Usabilidad</a:t>
            </a:r>
            <a:r>
              <a:rPr lang="es" sz="1400"/>
              <a:t>: La interfaz debe ser intuitiva y accesible, facilitando la experiencia del usuario.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Rendimiento</a:t>
            </a:r>
            <a:r>
              <a:rPr lang="es" sz="1400"/>
              <a:t>: La aplicación debe ser rápida y eficiente en el uso de recursos.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Escalabilidad</a:t>
            </a:r>
            <a:r>
              <a:rPr lang="es" sz="1400"/>
              <a:t>: Capacidad de crecer y adaptarse a nuevas necesidades sin escribir código.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Mantenibilidad</a:t>
            </a:r>
            <a:r>
              <a:rPr lang="es" sz="1400"/>
              <a:t>: El código debe ser fácil de entender y modificar para futuros desarrollos.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Seguridad</a:t>
            </a:r>
            <a:r>
              <a:rPr lang="es" sz="1400"/>
              <a:t>: Proteger la información y asegurar la integridad de los datos.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4"/>
                </a:highlight>
              </a:rPr>
              <a:t>Selección del Lenguaje de Programación y Herramientas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400" b="1"/>
              <a:t>Lenguaje de Programación: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Python</a:t>
            </a:r>
            <a:r>
              <a:rPr lang="es" sz="1400"/>
              <a:t>: Ideal para prototipado rápido y desarrollo backend. Su sintaxis sencilla facilita la legibilidad y mantenimiento.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JavaScript (Node.js)</a:t>
            </a:r>
            <a:r>
              <a:rPr lang="es" sz="1400"/>
              <a:t>: Excelente para aplicaciones web, permite desarrollo tanto en frontend como backend, lo que promueve una arquitectura más cohesiva.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" sz="1400" b="1"/>
              <a:t>Java</a:t>
            </a:r>
            <a:r>
              <a:rPr lang="es" sz="1400"/>
              <a:t>: Ideal para aplicaciones empresariales con alta demanda de rendimiento y escalabilidad.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632250" y="620700"/>
            <a:ext cx="7879500" cy="4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Herramientas: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Frameworks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Django (Python)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Proporciona un marco robusto para aplicaciones web con enfoque en seguridad y velocidad de desarrollo.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Express.js (Node.js)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Permite crear aplicaciones web rápidamente con una arquitectura minimalista.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Spring Boot (Java)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Facilita el desarrollo de aplicaciones empresariales con una estructura clara.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 de Datos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PostgreSQL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Excelente para datos relacionales con transacciones complejas.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MongoDB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Ideal para aplicaciones que requieren flexibilidad en la estructura de datos.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411600" y="1228800"/>
            <a:ext cx="83208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Control de Versiones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Herramienta esencial para la colaboración y gestión del código fuente.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Entorno de Desarrollo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Studio Code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Editor ligero y personalizable que soporta múltiples lenguajes.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IntelliJ IDEA</a:t>
            </a: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Potente IDE para desarrollo en Java.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Microsoft Office PowerPoint</Application>
  <PresentationFormat>Presentación en pantalla (16:9)</PresentationFormat>
  <Paragraphs>212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Times New Roman</vt:lpstr>
      <vt:lpstr>Arial</vt:lpstr>
      <vt:lpstr>Playfair Display</vt:lpstr>
      <vt:lpstr>Oswald</vt:lpstr>
      <vt:lpstr>Montserrat</vt:lpstr>
      <vt:lpstr>Pop</vt:lpstr>
      <vt:lpstr>Ingeniería del Software.</vt:lpstr>
      <vt:lpstr>Presentación de PowerPoint</vt:lpstr>
      <vt:lpstr>Presentación de PowerPoint</vt:lpstr>
      <vt:lpstr>Presentación de PowerPoint</vt:lpstr>
      <vt:lpstr>Presentación de PowerPoint</vt:lpstr>
      <vt:lpstr>Fase 3. Prioridades del Cliente</vt:lpstr>
      <vt:lpstr>Selección del Lenguaje de Programación y Herramientas</vt:lpstr>
      <vt:lpstr>Presentación de PowerPoint</vt:lpstr>
      <vt:lpstr>Presentación de PowerPoint</vt:lpstr>
      <vt:lpstr>Fase de Codificación: Plan de Acción</vt:lpstr>
      <vt:lpstr>Presentación de PowerPoint</vt:lpstr>
      <vt:lpstr>Justificación de las Elecciones</vt:lpstr>
      <vt:lpstr>Plan de Despliegue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Fase 7. Presentación sobre SCRUM</vt:lpstr>
      <vt:lpstr>Presentación de PowerPoint</vt:lpstr>
      <vt:lpstr>Presentación de PowerPoint</vt:lpstr>
      <vt:lpstr>Incremento</vt:lpstr>
      <vt:lpstr>Ventajas e Inconvenientes de SCRUM</vt:lpstr>
      <vt:lpstr>Herramientas y Software para Apoyar SCRUM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Cristina Sandoval</dc:creator>
  <cp:lastModifiedBy>Cristina Sandoval</cp:lastModifiedBy>
  <cp:revision>1</cp:revision>
  <dcterms:modified xsi:type="dcterms:W3CDTF">2024-10-30T12:34:38Z</dcterms:modified>
</cp:coreProperties>
</file>