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82" r:id="rId4"/>
    <p:sldId id="269" r:id="rId5"/>
    <p:sldId id="272" r:id="rId6"/>
    <p:sldId id="283" r:id="rId7"/>
    <p:sldId id="284" r:id="rId8"/>
    <p:sldId id="270" r:id="rId9"/>
    <p:sldId id="260" r:id="rId10"/>
    <p:sldId id="266" r:id="rId11"/>
    <p:sldId id="285" r:id="rId12"/>
    <p:sldId id="261" r:id="rId13"/>
    <p:sldId id="274" r:id="rId14"/>
    <p:sldId id="275" r:id="rId15"/>
    <p:sldId id="276" r:id="rId16"/>
    <p:sldId id="277" r:id="rId17"/>
    <p:sldId id="278" r:id="rId18"/>
    <p:sldId id="279" r:id="rId19"/>
    <p:sldId id="28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rashid\Downloads\DA_RT_LM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Real</a:t>
            </a:r>
            <a:r>
              <a:rPr lang="en-US" baseline="0" dirty="0"/>
              <a:t> Time Price Vs. DA Price</a:t>
            </a:r>
            <a:endParaRPr lang="en-US" dirty="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3848668916385451"/>
          <c:y val="0.1375614078227039"/>
          <c:w val="0.79227529892096826"/>
          <c:h val="0.6915591147577943"/>
        </c:manualLayout>
      </c:layout>
      <c:scatterChart>
        <c:scatterStyle val="smoothMarker"/>
        <c:varyColors val="0"/>
        <c:ser>
          <c:idx val="0"/>
          <c:order val="0"/>
          <c:tx>
            <c:strRef>
              <c:f>Sheet2!$B$1</c:f>
              <c:strCache>
                <c:ptCount val="1"/>
                <c:pt idx="0">
                  <c:v>Real Time Price</c:v>
                </c:pt>
              </c:strCache>
            </c:strRef>
          </c:tx>
          <c:spPr>
            <a:ln w="22225" cap="rnd">
              <a:solidFill>
                <a:schemeClr val="accent1"/>
              </a:solidFill>
            </a:ln>
            <a:effectLst>
              <a:glow rad="139700">
                <a:schemeClr val="accent1">
                  <a:satMod val="175000"/>
                  <a:alpha val="14000"/>
                </a:schemeClr>
              </a:glow>
            </a:effectLst>
          </c:spPr>
          <c:marker>
            <c:symbol val="none"/>
          </c:marker>
          <c:xVal>
            <c:numRef>
              <c:f>Sheet2!$A$2:$A$145</c:f>
              <c:numCache>
                <c:formatCode>m/d/yyyy;@</c:formatCode>
                <c:ptCount val="144"/>
                <c:pt idx="0">
                  <c:v>43409</c:v>
                </c:pt>
                <c:pt idx="1">
                  <c:v>43409.041666666664</c:v>
                </c:pt>
                <c:pt idx="2">
                  <c:v>43409.083333333336</c:v>
                </c:pt>
                <c:pt idx="3">
                  <c:v>43409.125</c:v>
                </c:pt>
                <c:pt idx="4">
                  <c:v>43409.166666666664</c:v>
                </c:pt>
                <c:pt idx="5">
                  <c:v>43409.208333333336</c:v>
                </c:pt>
                <c:pt idx="6">
                  <c:v>43409.25</c:v>
                </c:pt>
                <c:pt idx="7">
                  <c:v>43409.291666666664</c:v>
                </c:pt>
                <c:pt idx="8">
                  <c:v>43409.333333333336</c:v>
                </c:pt>
                <c:pt idx="9">
                  <c:v>43409.375</c:v>
                </c:pt>
                <c:pt idx="10">
                  <c:v>43409.416666666664</c:v>
                </c:pt>
                <c:pt idx="11">
                  <c:v>43409.458333333336</c:v>
                </c:pt>
                <c:pt idx="12">
                  <c:v>43409.5</c:v>
                </c:pt>
                <c:pt idx="13">
                  <c:v>43409.541666666664</c:v>
                </c:pt>
                <c:pt idx="14">
                  <c:v>43409.583333333336</c:v>
                </c:pt>
                <c:pt idx="15">
                  <c:v>43409.625</c:v>
                </c:pt>
                <c:pt idx="16">
                  <c:v>43409.666666666664</c:v>
                </c:pt>
                <c:pt idx="17">
                  <c:v>43409.708333333336</c:v>
                </c:pt>
                <c:pt idx="18">
                  <c:v>43409.75</c:v>
                </c:pt>
                <c:pt idx="19">
                  <c:v>43409.791666666664</c:v>
                </c:pt>
                <c:pt idx="20">
                  <c:v>43409.833333333336</c:v>
                </c:pt>
                <c:pt idx="21">
                  <c:v>43409.875</c:v>
                </c:pt>
                <c:pt idx="22">
                  <c:v>43409.916666666664</c:v>
                </c:pt>
                <c:pt idx="23">
                  <c:v>43409.958333333336</c:v>
                </c:pt>
                <c:pt idx="24">
                  <c:v>43410</c:v>
                </c:pt>
                <c:pt idx="25">
                  <c:v>43410.041666666664</c:v>
                </c:pt>
                <c:pt idx="26">
                  <c:v>43410.083333333336</c:v>
                </c:pt>
                <c:pt idx="27">
                  <c:v>43410.125</c:v>
                </c:pt>
                <c:pt idx="28">
                  <c:v>43410.166666666664</c:v>
                </c:pt>
                <c:pt idx="29">
                  <c:v>43410.208333333336</c:v>
                </c:pt>
                <c:pt idx="30">
                  <c:v>43410.25</c:v>
                </c:pt>
                <c:pt idx="31">
                  <c:v>43410.291666666664</c:v>
                </c:pt>
                <c:pt idx="32">
                  <c:v>43410.333333333336</c:v>
                </c:pt>
                <c:pt idx="33">
                  <c:v>43410.375</c:v>
                </c:pt>
                <c:pt idx="34">
                  <c:v>43410.416666666664</c:v>
                </c:pt>
                <c:pt idx="35">
                  <c:v>43410.458333333336</c:v>
                </c:pt>
                <c:pt idx="36">
                  <c:v>43410.5</c:v>
                </c:pt>
                <c:pt idx="37">
                  <c:v>43410.541666666664</c:v>
                </c:pt>
                <c:pt idx="38">
                  <c:v>43410.583333333336</c:v>
                </c:pt>
                <c:pt idx="39">
                  <c:v>43410.625</c:v>
                </c:pt>
                <c:pt idx="40">
                  <c:v>43410.666666666664</c:v>
                </c:pt>
                <c:pt idx="41">
                  <c:v>43410.708333333336</c:v>
                </c:pt>
                <c:pt idx="42">
                  <c:v>43410.75</c:v>
                </c:pt>
                <c:pt idx="43">
                  <c:v>43410.791666666664</c:v>
                </c:pt>
                <c:pt idx="44">
                  <c:v>43410.833333333336</c:v>
                </c:pt>
                <c:pt idx="45">
                  <c:v>43410.875</c:v>
                </c:pt>
                <c:pt idx="46">
                  <c:v>43410.916666666664</c:v>
                </c:pt>
                <c:pt idx="47">
                  <c:v>43410.958333333336</c:v>
                </c:pt>
                <c:pt idx="48">
                  <c:v>43411</c:v>
                </c:pt>
                <c:pt idx="49">
                  <c:v>43411.041666666664</c:v>
                </c:pt>
                <c:pt idx="50">
                  <c:v>43411.083333333336</c:v>
                </c:pt>
                <c:pt idx="51">
                  <c:v>43411.125</c:v>
                </c:pt>
                <c:pt idx="52">
                  <c:v>43411.166666666664</c:v>
                </c:pt>
                <c:pt idx="53">
                  <c:v>43411.208333333336</c:v>
                </c:pt>
                <c:pt idx="54">
                  <c:v>43411.25</c:v>
                </c:pt>
                <c:pt idx="55">
                  <c:v>43411.291666666664</c:v>
                </c:pt>
                <c:pt idx="56">
                  <c:v>43411.333333333336</c:v>
                </c:pt>
                <c:pt idx="57">
                  <c:v>43411.375</c:v>
                </c:pt>
                <c:pt idx="58">
                  <c:v>43411.416666666664</c:v>
                </c:pt>
                <c:pt idx="59">
                  <c:v>43411.458333333336</c:v>
                </c:pt>
                <c:pt idx="60">
                  <c:v>43411.5</c:v>
                </c:pt>
                <c:pt idx="61">
                  <c:v>43411.541666666664</c:v>
                </c:pt>
                <c:pt idx="62">
                  <c:v>43411.583333333336</c:v>
                </c:pt>
                <c:pt idx="63">
                  <c:v>43411.625</c:v>
                </c:pt>
                <c:pt idx="64">
                  <c:v>43411.666666666664</c:v>
                </c:pt>
                <c:pt idx="65">
                  <c:v>43411.708333333336</c:v>
                </c:pt>
                <c:pt idx="66">
                  <c:v>43411.75</c:v>
                </c:pt>
                <c:pt idx="67">
                  <c:v>43411.791666666664</c:v>
                </c:pt>
                <c:pt idx="68">
                  <c:v>43411.833333333336</c:v>
                </c:pt>
                <c:pt idx="69">
                  <c:v>43411.875</c:v>
                </c:pt>
                <c:pt idx="70">
                  <c:v>43411.916666666664</c:v>
                </c:pt>
                <c:pt idx="71">
                  <c:v>43411.958333333336</c:v>
                </c:pt>
                <c:pt idx="72">
                  <c:v>43412</c:v>
                </c:pt>
                <c:pt idx="73">
                  <c:v>43412.041666666664</c:v>
                </c:pt>
                <c:pt idx="74">
                  <c:v>43412.083333333336</c:v>
                </c:pt>
                <c:pt idx="75">
                  <c:v>43412.125</c:v>
                </c:pt>
                <c:pt idx="76">
                  <c:v>43412.166666666664</c:v>
                </c:pt>
                <c:pt idx="77">
                  <c:v>43412.208333333336</c:v>
                </c:pt>
                <c:pt idx="78">
                  <c:v>43412.25</c:v>
                </c:pt>
                <c:pt idx="79">
                  <c:v>43412.291666666664</c:v>
                </c:pt>
                <c:pt idx="80">
                  <c:v>43412.333333333336</c:v>
                </c:pt>
                <c:pt idx="81">
                  <c:v>43412.375</c:v>
                </c:pt>
                <c:pt idx="82">
                  <c:v>43412.416666666664</c:v>
                </c:pt>
                <c:pt idx="83">
                  <c:v>43412.458333333336</c:v>
                </c:pt>
                <c:pt idx="84">
                  <c:v>43412.5</c:v>
                </c:pt>
                <c:pt idx="85">
                  <c:v>43412.541666666664</c:v>
                </c:pt>
                <c:pt idx="86">
                  <c:v>43412.583333333336</c:v>
                </c:pt>
                <c:pt idx="87">
                  <c:v>43412.625</c:v>
                </c:pt>
                <c:pt idx="88">
                  <c:v>43412.666666666664</c:v>
                </c:pt>
                <c:pt idx="89">
                  <c:v>43412.708333333336</c:v>
                </c:pt>
                <c:pt idx="90">
                  <c:v>43412.75</c:v>
                </c:pt>
                <c:pt idx="91">
                  <c:v>43412.791666666664</c:v>
                </c:pt>
                <c:pt idx="92">
                  <c:v>43412.833333333336</c:v>
                </c:pt>
                <c:pt idx="93">
                  <c:v>43412.875</c:v>
                </c:pt>
                <c:pt idx="94">
                  <c:v>43412.916666666664</c:v>
                </c:pt>
                <c:pt idx="95">
                  <c:v>43412.958333333336</c:v>
                </c:pt>
                <c:pt idx="96">
                  <c:v>43413</c:v>
                </c:pt>
                <c:pt idx="97">
                  <c:v>43413.041666666664</c:v>
                </c:pt>
                <c:pt idx="98">
                  <c:v>43413.083333333336</c:v>
                </c:pt>
                <c:pt idx="99">
                  <c:v>43413.125</c:v>
                </c:pt>
                <c:pt idx="100">
                  <c:v>43413.166666666664</c:v>
                </c:pt>
                <c:pt idx="101">
                  <c:v>43413.208333333336</c:v>
                </c:pt>
                <c:pt idx="102">
                  <c:v>43413.25</c:v>
                </c:pt>
                <c:pt idx="103">
                  <c:v>43413.291666666664</c:v>
                </c:pt>
                <c:pt idx="104">
                  <c:v>43413.333333333336</c:v>
                </c:pt>
                <c:pt idx="105">
                  <c:v>43413.375</c:v>
                </c:pt>
                <c:pt idx="106">
                  <c:v>43413.416666666664</c:v>
                </c:pt>
                <c:pt idx="107">
                  <c:v>43413.458333333336</c:v>
                </c:pt>
                <c:pt idx="108">
                  <c:v>43413.5</c:v>
                </c:pt>
                <c:pt idx="109">
                  <c:v>43413.541666666664</c:v>
                </c:pt>
                <c:pt idx="110">
                  <c:v>43413.583333333336</c:v>
                </c:pt>
                <c:pt idx="111">
                  <c:v>43413.625</c:v>
                </c:pt>
                <c:pt idx="112">
                  <c:v>43413.666666666664</c:v>
                </c:pt>
                <c:pt idx="113">
                  <c:v>43413.708333333336</c:v>
                </c:pt>
                <c:pt idx="114">
                  <c:v>43413.75</c:v>
                </c:pt>
                <c:pt idx="115">
                  <c:v>43413.791666666664</c:v>
                </c:pt>
                <c:pt idx="116">
                  <c:v>43413.833333333336</c:v>
                </c:pt>
                <c:pt idx="117">
                  <c:v>43413.875</c:v>
                </c:pt>
                <c:pt idx="118">
                  <c:v>43413.916666666664</c:v>
                </c:pt>
                <c:pt idx="119">
                  <c:v>43413.958333333336</c:v>
                </c:pt>
                <c:pt idx="120">
                  <c:v>43414</c:v>
                </c:pt>
                <c:pt idx="121">
                  <c:v>43414.041666666664</c:v>
                </c:pt>
                <c:pt idx="122">
                  <c:v>43414.083333333336</c:v>
                </c:pt>
                <c:pt idx="123">
                  <c:v>43414.125</c:v>
                </c:pt>
                <c:pt idx="124">
                  <c:v>43414.166666666664</c:v>
                </c:pt>
                <c:pt idx="125">
                  <c:v>43414.208333333336</c:v>
                </c:pt>
                <c:pt idx="126">
                  <c:v>43414.25</c:v>
                </c:pt>
                <c:pt idx="127">
                  <c:v>43414.291666666664</c:v>
                </c:pt>
                <c:pt idx="128">
                  <c:v>43414.333333333336</c:v>
                </c:pt>
                <c:pt idx="129">
                  <c:v>43414.375</c:v>
                </c:pt>
                <c:pt idx="130">
                  <c:v>43414.416666666664</c:v>
                </c:pt>
                <c:pt idx="131">
                  <c:v>43414.458333333336</c:v>
                </c:pt>
                <c:pt idx="132">
                  <c:v>43414.5</c:v>
                </c:pt>
                <c:pt idx="133">
                  <c:v>43414.541666666664</c:v>
                </c:pt>
                <c:pt idx="134">
                  <c:v>43414.583333333336</c:v>
                </c:pt>
                <c:pt idx="135">
                  <c:v>43414.625</c:v>
                </c:pt>
                <c:pt idx="136">
                  <c:v>43414.666666666664</c:v>
                </c:pt>
                <c:pt idx="137">
                  <c:v>43414.708333333336</c:v>
                </c:pt>
                <c:pt idx="138">
                  <c:v>43414.75</c:v>
                </c:pt>
                <c:pt idx="139">
                  <c:v>43414.791666666664</c:v>
                </c:pt>
                <c:pt idx="140">
                  <c:v>43414.833333333336</c:v>
                </c:pt>
                <c:pt idx="141">
                  <c:v>43414.875</c:v>
                </c:pt>
                <c:pt idx="142">
                  <c:v>43414.916666666664</c:v>
                </c:pt>
                <c:pt idx="143">
                  <c:v>43414.958333333336</c:v>
                </c:pt>
              </c:numCache>
            </c:numRef>
          </c:xVal>
          <c:yVal>
            <c:numRef>
              <c:f>Sheet2!$B$2:$B$145</c:f>
              <c:numCache>
                <c:formatCode>General</c:formatCode>
                <c:ptCount val="144"/>
                <c:pt idx="0">
                  <c:v>19.561205999999999</c:v>
                </c:pt>
                <c:pt idx="1">
                  <c:v>19.619077999999998</c:v>
                </c:pt>
                <c:pt idx="2">
                  <c:v>19.795197999999999</c:v>
                </c:pt>
                <c:pt idx="3">
                  <c:v>20.247281999999998</c:v>
                </c:pt>
                <c:pt idx="4">
                  <c:v>20.736460000000001</c:v>
                </c:pt>
                <c:pt idx="5">
                  <c:v>23.723794000000002</c:v>
                </c:pt>
                <c:pt idx="6">
                  <c:v>48.830108000000003</c:v>
                </c:pt>
                <c:pt idx="7">
                  <c:v>32.495483</c:v>
                </c:pt>
                <c:pt idx="8">
                  <c:v>35.041440999999999</c:v>
                </c:pt>
                <c:pt idx="9">
                  <c:v>35.637560999999998</c:v>
                </c:pt>
                <c:pt idx="10">
                  <c:v>35.963464999999999</c:v>
                </c:pt>
                <c:pt idx="11">
                  <c:v>32.820480000000003</c:v>
                </c:pt>
                <c:pt idx="12">
                  <c:v>41.715476000000002</c:v>
                </c:pt>
                <c:pt idx="13">
                  <c:v>34.747570000000003</c:v>
                </c:pt>
                <c:pt idx="14">
                  <c:v>30.181369</c:v>
                </c:pt>
                <c:pt idx="15">
                  <c:v>31.048435000000001</c:v>
                </c:pt>
                <c:pt idx="16">
                  <c:v>52.741570000000003</c:v>
                </c:pt>
                <c:pt idx="17">
                  <c:v>80.031783000000004</c:v>
                </c:pt>
                <c:pt idx="18">
                  <c:v>31.843184999999998</c:v>
                </c:pt>
                <c:pt idx="19">
                  <c:v>33.669156000000001</c:v>
                </c:pt>
                <c:pt idx="20">
                  <c:v>36.541654000000001</c:v>
                </c:pt>
                <c:pt idx="21">
                  <c:v>26.24963</c:v>
                </c:pt>
                <c:pt idx="22">
                  <c:v>22.835017000000001</c:v>
                </c:pt>
                <c:pt idx="23">
                  <c:v>22.825831999999998</c:v>
                </c:pt>
                <c:pt idx="24">
                  <c:v>48.331529000000003</c:v>
                </c:pt>
                <c:pt idx="25">
                  <c:v>21.883876999999998</c:v>
                </c:pt>
                <c:pt idx="26">
                  <c:v>21.385822000000001</c:v>
                </c:pt>
                <c:pt idx="27">
                  <c:v>21.385870000000001</c:v>
                </c:pt>
                <c:pt idx="28">
                  <c:v>22.609604000000001</c:v>
                </c:pt>
                <c:pt idx="29">
                  <c:v>24.714615999999999</c:v>
                </c:pt>
                <c:pt idx="30">
                  <c:v>28.564806000000001</c:v>
                </c:pt>
                <c:pt idx="31">
                  <c:v>32.105322000000001</c:v>
                </c:pt>
                <c:pt idx="32">
                  <c:v>36.218926000000003</c:v>
                </c:pt>
                <c:pt idx="33">
                  <c:v>35.466898</c:v>
                </c:pt>
                <c:pt idx="34">
                  <c:v>34.005577000000002</c:v>
                </c:pt>
                <c:pt idx="35">
                  <c:v>33.379305000000002</c:v>
                </c:pt>
                <c:pt idx="36">
                  <c:v>31.324316</c:v>
                </c:pt>
                <c:pt idx="37">
                  <c:v>35.898364000000001</c:v>
                </c:pt>
                <c:pt idx="38">
                  <c:v>31.209123999999999</c:v>
                </c:pt>
                <c:pt idx="39">
                  <c:v>28.801565</c:v>
                </c:pt>
                <c:pt idx="40">
                  <c:v>33.848239999999997</c:v>
                </c:pt>
                <c:pt idx="41">
                  <c:v>71.449944000000002</c:v>
                </c:pt>
                <c:pt idx="42">
                  <c:v>43.012555999999996</c:v>
                </c:pt>
                <c:pt idx="43">
                  <c:v>47.210425000000001</c:v>
                </c:pt>
                <c:pt idx="44">
                  <c:v>30.940560000000001</c:v>
                </c:pt>
                <c:pt idx="45">
                  <c:v>28.209053000000001</c:v>
                </c:pt>
                <c:pt idx="46">
                  <c:v>25.863198000000001</c:v>
                </c:pt>
                <c:pt idx="47">
                  <c:v>25.373425999999998</c:v>
                </c:pt>
                <c:pt idx="48">
                  <c:v>23.769338999999999</c:v>
                </c:pt>
                <c:pt idx="49">
                  <c:v>23.857907999999998</c:v>
                </c:pt>
                <c:pt idx="50">
                  <c:v>22.710742</c:v>
                </c:pt>
                <c:pt idx="51">
                  <c:v>23.320495999999999</c:v>
                </c:pt>
                <c:pt idx="52">
                  <c:v>24.786178</c:v>
                </c:pt>
                <c:pt idx="53">
                  <c:v>31.666931999999999</c:v>
                </c:pt>
                <c:pt idx="54">
                  <c:v>38.190992000000001</c:v>
                </c:pt>
                <c:pt idx="55">
                  <c:v>29.421358000000001</c:v>
                </c:pt>
                <c:pt idx="56">
                  <c:v>30.631667</c:v>
                </c:pt>
                <c:pt idx="57">
                  <c:v>30.642299999999999</c:v>
                </c:pt>
                <c:pt idx="58">
                  <c:v>30.740584999999999</c:v>
                </c:pt>
                <c:pt idx="59">
                  <c:v>37.586356000000002</c:v>
                </c:pt>
                <c:pt idx="60">
                  <c:v>35.137825999999997</c:v>
                </c:pt>
                <c:pt idx="61">
                  <c:v>33.909993</c:v>
                </c:pt>
                <c:pt idx="62">
                  <c:v>27.729488</c:v>
                </c:pt>
                <c:pt idx="63">
                  <c:v>30.424676999999999</c:v>
                </c:pt>
                <c:pt idx="64">
                  <c:v>42.011691999999996</c:v>
                </c:pt>
                <c:pt idx="65">
                  <c:v>56.475189</c:v>
                </c:pt>
                <c:pt idx="66">
                  <c:v>47.387233999999999</c:v>
                </c:pt>
                <c:pt idx="67">
                  <c:v>48.227539999999998</c:v>
                </c:pt>
                <c:pt idx="68">
                  <c:v>58.356487000000001</c:v>
                </c:pt>
                <c:pt idx="69">
                  <c:v>33.133463999999996</c:v>
                </c:pt>
                <c:pt idx="70">
                  <c:v>30.835262</c:v>
                </c:pt>
                <c:pt idx="71">
                  <c:v>28.162842999999999</c:v>
                </c:pt>
                <c:pt idx="72">
                  <c:v>26.338657999999999</c:v>
                </c:pt>
                <c:pt idx="73">
                  <c:v>25.550941999999999</c:v>
                </c:pt>
                <c:pt idx="74">
                  <c:v>24.857766999999999</c:v>
                </c:pt>
                <c:pt idx="75">
                  <c:v>25.683985</c:v>
                </c:pt>
                <c:pt idx="76">
                  <c:v>28.91065</c:v>
                </c:pt>
                <c:pt idx="77">
                  <c:v>30.855436000000001</c:v>
                </c:pt>
                <c:pt idx="78">
                  <c:v>34.005339999999997</c:v>
                </c:pt>
                <c:pt idx="79">
                  <c:v>58.114634000000002</c:v>
                </c:pt>
                <c:pt idx="80">
                  <c:v>38.474491999999998</c:v>
                </c:pt>
                <c:pt idx="81">
                  <c:v>45.559362</c:v>
                </c:pt>
                <c:pt idx="82">
                  <c:v>34.802019999999999</c:v>
                </c:pt>
                <c:pt idx="83">
                  <c:v>33.676453000000002</c:v>
                </c:pt>
                <c:pt idx="84">
                  <c:v>38.973967000000002</c:v>
                </c:pt>
                <c:pt idx="85">
                  <c:v>40.520341999999999</c:v>
                </c:pt>
                <c:pt idx="86">
                  <c:v>34.570340999999999</c:v>
                </c:pt>
                <c:pt idx="87">
                  <c:v>32.260064999999997</c:v>
                </c:pt>
                <c:pt idx="88">
                  <c:v>33.952322000000002</c:v>
                </c:pt>
                <c:pt idx="89">
                  <c:v>36.947414999999999</c:v>
                </c:pt>
                <c:pt idx="90">
                  <c:v>33.501075</c:v>
                </c:pt>
                <c:pt idx="91">
                  <c:v>34.654860999999997</c:v>
                </c:pt>
                <c:pt idx="92">
                  <c:v>39.343868000000001</c:v>
                </c:pt>
                <c:pt idx="93">
                  <c:v>33.428589000000002</c:v>
                </c:pt>
                <c:pt idx="94">
                  <c:v>28.313376000000002</c:v>
                </c:pt>
                <c:pt idx="95">
                  <c:v>28.751777000000001</c:v>
                </c:pt>
                <c:pt idx="96">
                  <c:v>25.165077</c:v>
                </c:pt>
                <c:pt idx="97">
                  <c:v>23.443251</c:v>
                </c:pt>
                <c:pt idx="98">
                  <c:v>23.142405</c:v>
                </c:pt>
                <c:pt idx="99">
                  <c:v>23.074925</c:v>
                </c:pt>
                <c:pt idx="100">
                  <c:v>23.086271</c:v>
                </c:pt>
                <c:pt idx="101">
                  <c:v>24.613869999999999</c:v>
                </c:pt>
                <c:pt idx="102">
                  <c:v>27.82629</c:v>
                </c:pt>
                <c:pt idx="103">
                  <c:v>30.418607000000002</c:v>
                </c:pt>
                <c:pt idx="104">
                  <c:v>31.079640999999999</c:v>
                </c:pt>
                <c:pt idx="105">
                  <c:v>29.296202999999998</c:v>
                </c:pt>
                <c:pt idx="106">
                  <c:v>28.458590000000001</c:v>
                </c:pt>
                <c:pt idx="107">
                  <c:v>29.419246000000001</c:v>
                </c:pt>
                <c:pt idx="108">
                  <c:v>30.457495999999999</c:v>
                </c:pt>
                <c:pt idx="109">
                  <c:v>33.964149999999997</c:v>
                </c:pt>
                <c:pt idx="110">
                  <c:v>30.175322000000001</c:v>
                </c:pt>
                <c:pt idx="111">
                  <c:v>27.264446</c:v>
                </c:pt>
                <c:pt idx="112">
                  <c:v>28.9315</c:v>
                </c:pt>
                <c:pt idx="113">
                  <c:v>32.336241999999999</c:v>
                </c:pt>
                <c:pt idx="114">
                  <c:v>29.470306999999998</c:v>
                </c:pt>
                <c:pt idx="115">
                  <c:v>27.160502000000001</c:v>
                </c:pt>
                <c:pt idx="116">
                  <c:v>27.648408</c:v>
                </c:pt>
                <c:pt idx="117">
                  <c:v>27.768798</c:v>
                </c:pt>
                <c:pt idx="118">
                  <c:v>26.551480999999999</c:v>
                </c:pt>
                <c:pt idx="119">
                  <c:v>25.486014000000001</c:v>
                </c:pt>
                <c:pt idx="120">
                  <c:v>24.964033000000001</c:v>
                </c:pt>
                <c:pt idx="121">
                  <c:v>24.811995</c:v>
                </c:pt>
                <c:pt idx="122">
                  <c:v>25.406929999999999</c:v>
                </c:pt>
                <c:pt idx="123">
                  <c:v>25.130244000000001</c:v>
                </c:pt>
                <c:pt idx="124">
                  <c:v>26.053294999999999</c:v>
                </c:pt>
                <c:pt idx="125">
                  <c:v>32.536363999999999</c:v>
                </c:pt>
                <c:pt idx="126">
                  <c:v>43.920191000000003</c:v>
                </c:pt>
                <c:pt idx="127">
                  <c:v>33.975991</c:v>
                </c:pt>
                <c:pt idx="128">
                  <c:v>35.228157000000003</c:v>
                </c:pt>
                <c:pt idx="129">
                  <c:v>59.015269000000004</c:v>
                </c:pt>
                <c:pt idx="130">
                  <c:v>37.453847000000003</c:v>
                </c:pt>
                <c:pt idx="131">
                  <c:v>32.178075</c:v>
                </c:pt>
                <c:pt idx="132">
                  <c:v>29.609293999999998</c:v>
                </c:pt>
                <c:pt idx="133">
                  <c:v>28.612047</c:v>
                </c:pt>
                <c:pt idx="134">
                  <c:v>27.994903999999998</c:v>
                </c:pt>
                <c:pt idx="135">
                  <c:v>28.426068000000001</c:v>
                </c:pt>
                <c:pt idx="136">
                  <c:v>35.528249000000002</c:v>
                </c:pt>
                <c:pt idx="137">
                  <c:v>44.795462999999998</c:v>
                </c:pt>
                <c:pt idx="138">
                  <c:v>37.181446999999999</c:v>
                </c:pt>
                <c:pt idx="139">
                  <c:v>47.089033999999998</c:v>
                </c:pt>
                <c:pt idx="140">
                  <c:v>51.593304000000003</c:v>
                </c:pt>
                <c:pt idx="141">
                  <c:v>51.777461000000002</c:v>
                </c:pt>
                <c:pt idx="142">
                  <c:v>36.506135999999998</c:v>
                </c:pt>
                <c:pt idx="143">
                  <c:v>33.525004000000003</c:v>
                </c:pt>
              </c:numCache>
            </c:numRef>
          </c:yVal>
          <c:smooth val="1"/>
          <c:extLst>
            <c:ext xmlns:c16="http://schemas.microsoft.com/office/drawing/2014/chart" uri="{C3380CC4-5D6E-409C-BE32-E72D297353CC}">
              <c16:uniqueId val="{00000000-784A-431C-840D-557161A9F03E}"/>
            </c:ext>
          </c:extLst>
        </c:ser>
        <c:ser>
          <c:idx val="1"/>
          <c:order val="1"/>
          <c:tx>
            <c:strRef>
              <c:f>Sheet2!$C$1</c:f>
              <c:strCache>
                <c:ptCount val="1"/>
                <c:pt idx="0">
                  <c:v>DA Price</c:v>
                </c:pt>
              </c:strCache>
            </c:strRef>
          </c:tx>
          <c:spPr>
            <a:ln w="22225" cap="rnd">
              <a:solidFill>
                <a:schemeClr val="accent2"/>
              </a:solidFill>
            </a:ln>
            <a:effectLst>
              <a:glow rad="139700">
                <a:schemeClr val="accent2">
                  <a:satMod val="175000"/>
                  <a:alpha val="14000"/>
                </a:schemeClr>
              </a:glow>
            </a:effectLst>
          </c:spPr>
          <c:marker>
            <c:symbol val="none"/>
          </c:marker>
          <c:xVal>
            <c:numRef>
              <c:f>Sheet2!$A$2:$A$145</c:f>
              <c:numCache>
                <c:formatCode>m/d/yyyy;@</c:formatCode>
                <c:ptCount val="144"/>
                <c:pt idx="0">
                  <c:v>43409</c:v>
                </c:pt>
                <c:pt idx="1">
                  <c:v>43409.041666666664</c:v>
                </c:pt>
                <c:pt idx="2">
                  <c:v>43409.083333333336</c:v>
                </c:pt>
                <c:pt idx="3">
                  <c:v>43409.125</c:v>
                </c:pt>
                <c:pt idx="4">
                  <c:v>43409.166666666664</c:v>
                </c:pt>
                <c:pt idx="5">
                  <c:v>43409.208333333336</c:v>
                </c:pt>
                <c:pt idx="6">
                  <c:v>43409.25</c:v>
                </c:pt>
                <c:pt idx="7">
                  <c:v>43409.291666666664</c:v>
                </c:pt>
                <c:pt idx="8">
                  <c:v>43409.333333333336</c:v>
                </c:pt>
                <c:pt idx="9">
                  <c:v>43409.375</c:v>
                </c:pt>
                <c:pt idx="10">
                  <c:v>43409.416666666664</c:v>
                </c:pt>
                <c:pt idx="11">
                  <c:v>43409.458333333336</c:v>
                </c:pt>
                <c:pt idx="12">
                  <c:v>43409.5</c:v>
                </c:pt>
                <c:pt idx="13">
                  <c:v>43409.541666666664</c:v>
                </c:pt>
                <c:pt idx="14">
                  <c:v>43409.583333333336</c:v>
                </c:pt>
                <c:pt idx="15">
                  <c:v>43409.625</c:v>
                </c:pt>
                <c:pt idx="16">
                  <c:v>43409.666666666664</c:v>
                </c:pt>
                <c:pt idx="17">
                  <c:v>43409.708333333336</c:v>
                </c:pt>
                <c:pt idx="18">
                  <c:v>43409.75</c:v>
                </c:pt>
                <c:pt idx="19">
                  <c:v>43409.791666666664</c:v>
                </c:pt>
                <c:pt idx="20">
                  <c:v>43409.833333333336</c:v>
                </c:pt>
                <c:pt idx="21">
                  <c:v>43409.875</c:v>
                </c:pt>
                <c:pt idx="22">
                  <c:v>43409.916666666664</c:v>
                </c:pt>
                <c:pt idx="23">
                  <c:v>43409.958333333336</c:v>
                </c:pt>
                <c:pt idx="24">
                  <c:v>43410</c:v>
                </c:pt>
                <c:pt idx="25">
                  <c:v>43410.041666666664</c:v>
                </c:pt>
                <c:pt idx="26">
                  <c:v>43410.083333333336</c:v>
                </c:pt>
                <c:pt idx="27">
                  <c:v>43410.125</c:v>
                </c:pt>
                <c:pt idx="28">
                  <c:v>43410.166666666664</c:v>
                </c:pt>
                <c:pt idx="29">
                  <c:v>43410.208333333336</c:v>
                </c:pt>
                <c:pt idx="30">
                  <c:v>43410.25</c:v>
                </c:pt>
                <c:pt idx="31">
                  <c:v>43410.291666666664</c:v>
                </c:pt>
                <c:pt idx="32">
                  <c:v>43410.333333333336</c:v>
                </c:pt>
                <c:pt idx="33">
                  <c:v>43410.375</c:v>
                </c:pt>
                <c:pt idx="34">
                  <c:v>43410.416666666664</c:v>
                </c:pt>
                <c:pt idx="35">
                  <c:v>43410.458333333336</c:v>
                </c:pt>
                <c:pt idx="36">
                  <c:v>43410.5</c:v>
                </c:pt>
                <c:pt idx="37">
                  <c:v>43410.541666666664</c:v>
                </c:pt>
                <c:pt idx="38">
                  <c:v>43410.583333333336</c:v>
                </c:pt>
                <c:pt idx="39">
                  <c:v>43410.625</c:v>
                </c:pt>
                <c:pt idx="40">
                  <c:v>43410.666666666664</c:v>
                </c:pt>
                <c:pt idx="41">
                  <c:v>43410.708333333336</c:v>
                </c:pt>
                <c:pt idx="42">
                  <c:v>43410.75</c:v>
                </c:pt>
                <c:pt idx="43">
                  <c:v>43410.791666666664</c:v>
                </c:pt>
                <c:pt idx="44">
                  <c:v>43410.833333333336</c:v>
                </c:pt>
                <c:pt idx="45">
                  <c:v>43410.875</c:v>
                </c:pt>
                <c:pt idx="46">
                  <c:v>43410.916666666664</c:v>
                </c:pt>
                <c:pt idx="47">
                  <c:v>43410.958333333336</c:v>
                </c:pt>
                <c:pt idx="48">
                  <c:v>43411</c:v>
                </c:pt>
                <c:pt idx="49">
                  <c:v>43411.041666666664</c:v>
                </c:pt>
                <c:pt idx="50">
                  <c:v>43411.083333333336</c:v>
                </c:pt>
                <c:pt idx="51">
                  <c:v>43411.125</c:v>
                </c:pt>
                <c:pt idx="52">
                  <c:v>43411.166666666664</c:v>
                </c:pt>
                <c:pt idx="53">
                  <c:v>43411.208333333336</c:v>
                </c:pt>
                <c:pt idx="54">
                  <c:v>43411.25</c:v>
                </c:pt>
                <c:pt idx="55">
                  <c:v>43411.291666666664</c:v>
                </c:pt>
                <c:pt idx="56">
                  <c:v>43411.333333333336</c:v>
                </c:pt>
                <c:pt idx="57">
                  <c:v>43411.375</c:v>
                </c:pt>
                <c:pt idx="58">
                  <c:v>43411.416666666664</c:v>
                </c:pt>
                <c:pt idx="59">
                  <c:v>43411.458333333336</c:v>
                </c:pt>
                <c:pt idx="60">
                  <c:v>43411.5</c:v>
                </c:pt>
                <c:pt idx="61">
                  <c:v>43411.541666666664</c:v>
                </c:pt>
                <c:pt idx="62">
                  <c:v>43411.583333333336</c:v>
                </c:pt>
                <c:pt idx="63">
                  <c:v>43411.625</c:v>
                </c:pt>
                <c:pt idx="64">
                  <c:v>43411.666666666664</c:v>
                </c:pt>
                <c:pt idx="65">
                  <c:v>43411.708333333336</c:v>
                </c:pt>
                <c:pt idx="66">
                  <c:v>43411.75</c:v>
                </c:pt>
                <c:pt idx="67">
                  <c:v>43411.791666666664</c:v>
                </c:pt>
                <c:pt idx="68">
                  <c:v>43411.833333333336</c:v>
                </c:pt>
                <c:pt idx="69">
                  <c:v>43411.875</c:v>
                </c:pt>
                <c:pt idx="70">
                  <c:v>43411.916666666664</c:v>
                </c:pt>
                <c:pt idx="71">
                  <c:v>43411.958333333336</c:v>
                </c:pt>
                <c:pt idx="72">
                  <c:v>43412</c:v>
                </c:pt>
                <c:pt idx="73">
                  <c:v>43412.041666666664</c:v>
                </c:pt>
                <c:pt idx="74">
                  <c:v>43412.083333333336</c:v>
                </c:pt>
                <c:pt idx="75">
                  <c:v>43412.125</c:v>
                </c:pt>
                <c:pt idx="76">
                  <c:v>43412.166666666664</c:v>
                </c:pt>
                <c:pt idx="77">
                  <c:v>43412.208333333336</c:v>
                </c:pt>
                <c:pt idx="78">
                  <c:v>43412.25</c:v>
                </c:pt>
                <c:pt idx="79">
                  <c:v>43412.291666666664</c:v>
                </c:pt>
                <c:pt idx="80">
                  <c:v>43412.333333333336</c:v>
                </c:pt>
                <c:pt idx="81">
                  <c:v>43412.375</c:v>
                </c:pt>
                <c:pt idx="82">
                  <c:v>43412.416666666664</c:v>
                </c:pt>
                <c:pt idx="83">
                  <c:v>43412.458333333336</c:v>
                </c:pt>
                <c:pt idx="84">
                  <c:v>43412.5</c:v>
                </c:pt>
                <c:pt idx="85">
                  <c:v>43412.541666666664</c:v>
                </c:pt>
                <c:pt idx="86">
                  <c:v>43412.583333333336</c:v>
                </c:pt>
                <c:pt idx="87">
                  <c:v>43412.625</c:v>
                </c:pt>
                <c:pt idx="88">
                  <c:v>43412.666666666664</c:v>
                </c:pt>
                <c:pt idx="89">
                  <c:v>43412.708333333336</c:v>
                </c:pt>
                <c:pt idx="90">
                  <c:v>43412.75</c:v>
                </c:pt>
                <c:pt idx="91">
                  <c:v>43412.791666666664</c:v>
                </c:pt>
                <c:pt idx="92">
                  <c:v>43412.833333333336</c:v>
                </c:pt>
                <c:pt idx="93">
                  <c:v>43412.875</c:v>
                </c:pt>
                <c:pt idx="94">
                  <c:v>43412.916666666664</c:v>
                </c:pt>
                <c:pt idx="95">
                  <c:v>43412.958333333336</c:v>
                </c:pt>
                <c:pt idx="96">
                  <c:v>43413</c:v>
                </c:pt>
                <c:pt idx="97">
                  <c:v>43413.041666666664</c:v>
                </c:pt>
                <c:pt idx="98">
                  <c:v>43413.083333333336</c:v>
                </c:pt>
                <c:pt idx="99">
                  <c:v>43413.125</c:v>
                </c:pt>
                <c:pt idx="100">
                  <c:v>43413.166666666664</c:v>
                </c:pt>
                <c:pt idx="101">
                  <c:v>43413.208333333336</c:v>
                </c:pt>
                <c:pt idx="102">
                  <c:v>43413.25</c:v>
                </c:pt>
                <c:pt idx="103">
                  <c:v>43413.291666666664</c:v>
                </c:pt>
                <c:pt idx="104">
                  <c:v>43413.333333333336</c:v>
                </c:pt>
                <c:pt idx="105">
                  <c:v>43413.375</c:v>
                </c:pt>
                <c:pt idx="106">
                  <c:v>43413.416666666664</c:v>
                </c:pt>
                <c:pt idx="107">
                  <c:v>43413.458333333336</c:v>
                </c:pt>
                <c:pt idx="108">
                  <c:v>43413.5</c:v>
                </c:pt>
                <c:pt idx="109">
                  <c:v>43413.541666666664</c:v>
                </c:pt>
                <c:pt idx="110">
                  <c:v>43413.583333333336</c:v>
                </c:pt>
                <c:pt idx="111">
                  <c:v>43413.625</c:v>
                </c:pt>
                <c:pt idx="112">
                  <c:v>43413.666666666664</c:v>
                </c:pt>
                <c:pt idx="113">
                  <c:v>43413.708333333336</c:v>
                </c:pt>
                <c:pt idx="114">
                  <c:v>43413.75</c:v>
                </c:pt>
                <c:pt idx="115">
                  <c:v>43413.791666666664</c:v>
                </c:pt>
                <c:pt idx="116">
                  <c:v>43413.833333333336</c:v>
                </c:pt>
                <c:pt idx="117">
                  <c:v>43413.875</c:v>
                </c:pt>
                <c:pt idx="118">
                  <c:v>43413.916666666664</c:v>
                </c:pt>
                <c:pt idx="119">
                  <c:v>43413.958333333336</c:v>
                </c:pt>
                <c:pt idx="120">
                  <c:v>43414</c:v>
                </c:pt>
                <c:pt idx="121">
                  <c:v>43414.041666666664</c:v>
                </c:pt>
                <c:pt idx="122">
                  <c:v>43414.083333333336</c:v>
                </c:pt>
                <c:pt idx="123">
                  <c:v>43414.125</c:v>
                </c:pt>
                <c:pt idx="124">
                  <c:v>43414.166666666664</c:v>
                </c:pt>
                <c:pt idx="125">
                  <c:v>43414.208333333336</c:v>
                </c:pt>
                <c:pt idx="126">
                  <c:v>43414.25</c:v>
                </c:pt>
                <c:pt idx="127">
                  <c:v>43414.291666666664</c:v>
                </c:pt>
                <c:pt idx="128">
                  <c:v>43414.333333333336</c:v>
                </c:pt>
                <c:pt idx="129">
                  <c:v>43414.375</c:v>
                </c:pt>
                <c:pt idx="130">
                  <c:v>43414.416666666664</c:v>
                </c:pt>
                <c:pt idx="131">
                  <c:v>43414.458333333336</c:v>
                </c:pt>
                <c:pt idx="132">
                  <c:v>43414.5</c:v>
                </c:pt>
                <c:pt idx="133">
                  <c:v>43414.541666666664</c:v>
                </c:pt>
                <c:pt idx="134">
                  <c:v>43414.583333333336</c:v>
                </c:pt>
                <c:pt idx="135">
                  <c:v>43414.625</c:v>
                </c:pt>
                <c:pt idx="136">
                  <c:v>43414.666666666664</c:v>
                </c:pt>
                <c:pt idx="137">
                  <c:v>43414.708333333336</c:v>
                </c:pt>
                <c:pt idx="138">
                  <c:v>43414.75</c:v>
                </c:pt>
                <c:pt idx="139">
                  <c:v>43414.791666666664</c:v>
                </c:pt>
                <c:pt idx="140">
                  <c:v>43414.833333333336</c:v>
                </c:pt>
                <c:pt idx="141">
                  <c:v>43414.875</c:v>
                </c:pt>
                <c:pt idx="142">
                  <c:v>43414.916666666664</c:v>
                </c:pt>
                <c:pt idx="143">
                  <c:v>43414.958333333336</c:v>
                </c:pt>
              </c:numCache>
            </c:numRef>
          </c:xVal>
          <c:yVal>
            <c:numRef>
              <c:f>Sheet2!$C$2:$C$145</c:f>
              <c:numCache>
                <c:formatCode>General</c:formatCode>
                <c:ptCount val="144"/>
                <c:pt idx="0">
                  <c:v>21.721647000000001</c:v>
                </c:pt>
                <c:pt idx="1">
                  <c:v>21.927627000000001</c:v>
                </c:pt>
                <c:pt idx="2">
                  <c:v>21.929402</c:v>
                </c:pt>
                <c:pt idx="3">
                  <c:v>21.850155999999998</c:v>
                </c:pt>
                <c:pt idx="4">
                  <c:v>23.038125999999998</c:v>
                </c:pt>
                <c:pt idx="5">
                  <c:v>26.800820000000002</c:v>
                </c:pt>
                <c:pt idx="6">
                  <c:v>41.359344</c:v>
                </c:pt>
                <c:pt idx="7">
                  <c:v>39.300548999999997</c:v>
                </c:pt>
                <c:pt idx="8">
                  <c:v>41.272100999999999</c:v>
                </c:pt>
                <c:pt idx="9">
                  <c:v>40.179715999999999</c:v>
                </c:pt>
                <c:pt idx="10">
                  <c:v>42.332132000000001</c:v>
                </c:pt>
                <c:pt idx="11">
                  <c:v>40.646819000000001</c:v>
                </c:pt>
                <c:pt idx="12">
                  <c:v>41.065170999999999</c:v>
                </c:pt>
                <c:pt idx="13">
                  <c:v>39.434288000000002</c:v>
                </c:pt>
                <c:pt idx="14">
                  <c:v>35.966321000000001</c:v>
                </c:pt>
                <c:pt idx="15">
                  <c:v>35.866684999999997</c:v>
                </c:pt>
                <c:pt idx="16">
                  <c:v>41.787475000000001</c:v>
                </c:pt>
                <c:pt idx="17">
                  <c:v>58.756512000000001</c:v>
                </c:pt>
                <c:pt idx="18">
                  <c:v>54.385765999999997</c:v>
                </c:pt>
                <c:pt idx="19">
                  <c:v>38.032293000000003</c:v>
                </c:pt>
                <c:pt idx="20">
                  <c:v>35.160885</c:v>
                </c:pt>
                <c:pt idx="21">
                  <c:v>28.591380999999998</c:v>
                </c:pt>
                <c:pt idx="22">
                  <c:v>25.767337000000001</c:v>
                </c:pt>
                <c:pt idx="23">
                  <c:v>24.483968000000001</c:v>
                </c:pt>
                <c:pt idx="24">
                  <c:v>25.813925999999999</c:v>
                </c:pt>
                <c:pt idx="25">
                  <c:v>24.528729999999999</c:v>
                </c:pt>
                <c:pt idx="26">
                  <c:v>23.325697000000002</c:v>
                </c:pt>
                <c:pt idx="27">
                  <c:v>23.285374000000001</c:v>
                </c:pt>
                <c:pt idx="28">
                  <c:v>24.502206999999999</c:v>
                </c:pt>
                <c:pt idx="29">
                  <c:v>26.546567</c:v>
                </c:pt>
                <c:pt idx="30">
                  <c:v>35.363329</c:v>
                </c:pt>
                <c:pt idx="31">
                  <c:v>33.535080000000001</c:v>
                </c:pt>
                <c:pt idx="32">
                  <c:v>34.033906000000002</c:v>
                </c:pt>
                <c:pt idx="33">
                  <c:v>39.424405999999998</c:v>
                </c:pt>
                <c:pt idx="34">
                  <c:v>40.660514999999997</c:v>
                </c:pt>
                <c:pt idx="35">
                  <c:v>39.167873</c:v>
                </c:pt>
                <c:pt idx="36">
                  <c:v>39.197361000000001</c:v>
                </c:pt>
                <c:pt idx="37">
                  <c:v>39.782966999999999</c:v>
                </c:pt>
                <c:pt idx="38">
                  <c:v>33.102089999999997</c:v>
                </c:pt>
                <c:pt idx="39">
                  <c:v>32.582552</c:v>
                </c:pt>
                <c:pt idx="40">
                  <c:v>34.348086000000002</c:v>
                </c:pt>
                <c:pt idx="41">
                  <c:v>45.440050999999997</c:v>
                </c:pt>
                <c:pt idx="42">
                  <c:v>47.195962000000002</c:v>
                </c:pt>
                <c:pt idx="43">
                  <c:v>40.169586000000002</c:v>
                </c:pt>
                <c:pt idx="44">
                  <c:v>35.187936000000001</c:v>
                </c:pt>
                <c:pt idx="45">
                  <c:v>30.833224000000001</c:v>
                </c:pt>
                <c:pt idx="46">
                  <c:v>26.468433000000001</c:v>
                </c:pt>
                <c:pt idx="47">
                  <c:v>25.868041999999999</c:v>
                </c:pt>
                <c:pt idx="48">
                  <c:v>24.828233000000001</c:v>
                </c:pt>
                <c:pt idx="49">
                  <c:v>24.602567000000001</c:v>
                </c:pt>
                <c:pt idx="50">
                  <c:v>23.913326999999999</c:v>
                </c:pt>
                <c:pt idx="51">
                  <c:v>24.464299</c:v>
                </c:pt>
                <c:pt idx="52">
                  <c:v>26.734739000000001</c:v>
                </c:pt>
                <c:pt idx="53">
                  <c:v>31.286210000000001</c:v>
                </c:pt>
                <c:pt idx="54">
                  <c:v>47.385736999999999</c:v>
                </c:pt>
                <c:pt idx="55">
                  <c:v>50.831901999999999</c:v>
                </c:pt>
                <c:pt idx="56">
                  <c:v>47.888863999999998</c:v>
                </c:pt>
                <c:pt idx="57">
                  <c:v>43.697927999999997</c:v>
                </c:pt>
                <c:pt idx="58">
                  <c:v>48.168196999999999</c:v>
                </c:pt>
                <c:pt idx="59">
                  <c:v>44.348573000000002</c:v>
                </c:pt>
                <c:pt idx="60">
                  <c:v>42.298065000000001</c:v>
                </c:pt>
                <c:pt idx="61">
                  <c:v>40.429850000000002</c:v>
                </c:pt>
                <c:pt idx="62">
                  <c:v>36.276572000000002</c:v>
                </c:pt>
                <c:pt idx="63">
                  <c:v>36.346370999999998</c:v>
                </c:pt>
                <c:pt idx="64">
                  <c:v>41.161394000000001</c:v>
                </c:pt>
                <c:pt idx="65">
                  <c:v>61.451588999999998</c:v>
                </c:pt>
                <c:pt idx="66">
                  <c:v>60.333520999999998</c:v>
                </c:pt>
                <c:pt idx="67">
                  <c:v>50.283309000000003</c:v>
                </c:pt>
                <c:pt idx="68">
                  <c:v>47.801071999999998</c:v>
                </c:pt>
                <c:pt idx="69">
                  <c:v>40.458069000000002</c:v>
                </c:pt>
                <c:pt idx="70">
                  <c:v>32.776116999999999</c:v>
                </c:pt>
                <c:pt idx="71">
                  <c:v>28.096696000000001</c:v>
                </c:pt>
                <c:pt idx="72">
                  <c:v>28.687161</c:v>
                </c:pt>
                <c:pt idx="73">
                  <c:v>27.677153000000001</c:v>
                </c:pt>
                <c:pt idx="74">
                  <c:v>26.406856000000001</c:v>
                </c:pt>
                <c:pt idx="75">
                  <c:v>27.605716000000001</c:v>
                </c:pt>
                <c:pt idx="76">
                  <c:v>32.669016999999997</c:v>
                </c:pt>
                <c:pt idx="77">
                  <c:v>38.944477999999997</c:v>
                </c:pt>
                <c:pt idx="78">
                  <c:v>55.552351999999999</c:v>
                </c:pt>
                <c:pt idx="79">
                  <c:v>53.279943000000003</c:v>
                </c:pt>
                <c:pt idx="80">
                  <c:v>51.424024000000003</c:v>
                </c:pt>
                <c:pt idx="81">
                  <c:v>50.202846999999998</c:v>
                </c:pt>
                <c:pt idx="82">
                  <c:v>50.829228999999998</c:v>
                </c:pt>
                <c:pt idx="83">
                  <c:v>47.027290999999998</c:v>
                </c:pt>
                <c:pt idx="84">
                  <c:v>43.477165999999997</c:v>
                </c:pt>
                <c:pt idx="85">
                  <c:v>40.533904</c:v>
                </c:pt>
                <c:pt idx="86">
                  <c:v>39.051181</c:v>
                </c:pt>
                <c:pt idx="87">
                  <c:v>38.03698</c:v>
                </c:pt>
                <c:pt idx="88">
                  <c:v>41.950091999999998</c:v>
                </c:pt>
                <c:pt idx="89">
                  <c:v>55.349974000000003</c:v>
                </c:pt>
                <c:pt idx="90">
                  <c:v>61.278506999999998</c:v>
                </c:pt>
                <c:pt idx="91">
                  <c:v>52.685566000000001</c:v>
                </c:pt>
                <c:pt idx="92">
                  <c:v>46.029404</c:v>
                </c:pt>
                <c:pt idx="93">
                  <c:v>39.697626999999997</c:v>
                </c:pt>
                <c:pt idx="94">
                  <c:v>33.851626000000003</c:v>
                </c:pt>
                <c:pt idx="95">
                  <c:v>32.983454999999999</c:v>
                </c:pt>
                <c:pt idx="96">
                  <c:v>27.599620000000002</c:v>
                </c:pt>
                <c:pt idx="97">
                  <c:v>26.226058999999999</c:v>
                </c:pt>
                <c:pt idx="98">
                  <c:v>25.262191999999999</c:v>
                </c:pt>
                <c:pt idx="99">
                  <c:v>25.372572000000002</c:v>
                </c:pt>
                <c:pt idx="100">
                  <c:v>26.838273000000001</c:v>
                </c:pt>
                <c:pt idx="101">
                  <c:v>31.776441999999999</c:v>
                </c:pt>
                <c:pt idx="102">
                  <c:v>50.251517999999997</c:v>
                </c:pt>
                <c:pt idx="103">
                  <c:v>49.734969</c:v>
                </c:pt>
                <c:pt idx="104">
                  <c:v>48.225510999999997</c:v>
                </c:pt>
                <c:pt idx="105">
                  <c:v>47.273119000000001</c:v>
                </c:pt>
                <c:pt idx="106">
                  <c:v>49.332031999999998</c:v>
                </c:pt>
                <c:pt idx="107">
                  <c:v>47.959567999999997</c:v>
                </c:pt>
                <c:pt idx="108">
                  <c:v>45.149445999999998</c:v>
                </c:pt>
                <c:pt idx="109">
                  <c:v>42.648443</c:v>
                </c:pt>
                <c:pt idx="110">
                  <c:v>40.354177</c:v>
                </c:pt>
                <c:pt idx="111">
                  <c:v>40.292233000000003</c:v>
                </c:pt>
                <c:pt idx="112">
                  <c:v>43.710377999999999</c:v>
                </c:pt>
                <c:pt idx="113">
                  <c:v>57.455350000000003</c:v>
                </c:pt>
                <c:pt idx="114">
                  <c:v>53.274678999999999</c:v>
                </c:pt>
                <c:pt idx="115">
                  <c:v>41.212218999999997</c:v>
                </c:pt>
                <c:pt idx="116">
                  <c:v>36.826773000000003</c:v>
                </c:pt>
                <c:pt idx="117">
                  <c:v>32.777374000000002</c:v>
                </c:pt>
                <c:pt idx="118">
                  <c:v>29.341090000000001</c:v>
                </c:pt>
                <c:pt idx="119">
                  <c:v>26.517336</c:v>
                </c:pt>
                <c:pt idx="120">
                  <c:v>26.712088999999999</c:v>
                </c:pt>
                <c:pt idx="121">
                  <c:v>25.436402999999999</c:v>
                </c:pt>
                <c:pt idx="122">
                  <c:v>24.648771</c:v>
                </c:pt>
                <c:pt idx="123">
                  <c:v>24.407094000000001</c:v>
                </c:pt>
                <c:pt idx="124">
                  <c:v>25.307292</c:v>
                </c:pt>
                <c:pt idx="125">
                  <c:v>26.624303000000001</c:v>
                </c:pt>
                <c:pt idx="126">
                  <c:v>29.566248999999999</c:v>
                </c:pt>
                <c:pt idx="127">
                  <c:v>34.782248000000003</c:v>
                </c:pt>
                <c:pt idx="128">
                  <c:v>38.029589000000001</c:v>
                </c:pt>
                <c:pt idx="129">
                  <c:v>39.283439999999999</c:v>
                </c:pt>
                <c:pt idx="130">
                  <c:v>40.090701000000003</c:v>
                </c:pt>
                <c:pt idx="131">
                  <c:v>36.089008</c:v>
                </c:pt>
                <c:pt idx="132">
                  <c:v>35.347411000000001</c:v>
                </c:pt>
                <c:pt idx="133">
                  <c:v>34.778288000000003</c:v>
                </c:pt>
                <c:pt idx="134">
                  <c:v>33.171348999999999</c:v>
                </c:pt>
                <c:pt idx="135">
                  <c:v>33.336795000000002</c:v>
                </c:pt>
                <c:pt idx="136">
                  <c:v>37.155043999999997</c:v>
                </c:pt>
                <c:pt idx="137">
                  <c:v>54.086559000000001</c:v>
                </c:pt>
                <c:pt idx="138">
                  <c:v>50.167924999999997</c:v>
                </c:pt>
                <c:pt idx="139">
                  <c:v>46.833607000000001</c:v>
                </c:pt>
                <c:pt idx="140">
                  <c:v>46.472385000000003</c:v>
                </c:pt>
                <c:pt idx="141">
                  <c:v>45.017665000000001</c:v>
                </c:pt>
                <c:pt idx="142">
                  <c:v>40.013683999999998</c:v>
                </c:pt>
                <c:pt idx="143">
                  <c:v>39.989167000000002</c:v>
                </c:pt>
              </c:numCache>
            </c:numRef>
          </c:yVal>
          <c:smooth val="1"/>
          <c:extLst>
            <c:ext xmlns:c16="http://schemas.microsoft.com/office/drawing/2014/chart" uri="{C3380CC4-5D6E-409C-BE32-E72D297353CC}">
              <c16:uniqueId val="{00000001-784A-431C-840D-557161A9F03E}"/>
            </c:ext>
          </c:extLst>
        </c:ser>
        <c:dLbls>
          <c:showLegendKey val="0"/>
          <c:showVal val="0"/>
          <c:showCatName val="0"/>
          <c:showSerName val="0"/>
          <c:showPercent val="0"/>
          <c:showBubbleSize val="0"/>
        </c:dLbls>
        <c:axId val="283907624"/>
        <c:axId val="283904880"/>
      </c:scatterChart>
      <c:valAx>
        <c:axId val="28390762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m/d/yyyy;@"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83904880"/>
        <c:crosses val="autoZero"/>
        <c:crossBetween val="midCat"/>
      </c:valAx>
      <c:valAx>
        <c:axId val="283904880"/>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LMP $/MWH</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8390762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11/18/2018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jm.com/pub/account/lmpgen/lmppost.html" TargetMode="External"/><Relationship Id="rId2" Type="http://schemas.openxmlformats.org/officeDocument/2006/relationships/hyperlink" Target="https://learn.pjm.com/three-priorities/buying-and-selling-energy/lmp.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D1C5-A790-4BC0-A3BE-632EF980D703}"/>
              </a:ext>
            </a:extLst>
          </p:cNvPr>
          <p:cNvSpPr>
            <a:spLocks noGrp="1"/>
          </p:cNvSpPr>
          <p:nvPr>
            <p:ph type="ctrTitle"/>
          </p:nvPr>
        </p:nvSpPr>
        <p:spPr/>
        <p:txBody>
          <a:bodyPr/>
          <a:lstStyle/>
          <a:p>
            <a:r>
              <a:rPr lang="en-US" b="1" dirty="0"/>
              <a:t>Real Time Energy Price Forecast</a:t>
            </a:r>
            <a:endParaRPr lang="en-US" dirty="0"/>
          </a:p>
        </p:txBody>
      </p:sp>
      <p:sp>
        <p:nvSpPr>
          <p:cNvPr id="3" name="Subtitle 2">
            <a:extLst>
              <a:ext uri="{FF2B5EF4-FFF2-40B4-BE49-F238E27FC236}">
                <a16:creationId xmlns:a16="http://schemas.microsoft.com/office/drawing/2014/main" id="{92048A6F-BD1C-467E-A569-1F8D05CA479D}"/>
              </a:ext>
            </a:extLst>
          </p:cNvPr>
          <p:cNvSpPr>
            <a:spLocks noGrp="1"/>
          </p:cNvSpPr>
          <p:nvPr>
            <p:ph type="subTitle" idx="1"/>
          </p:nvPr>
        </p:nvSpPr>
        <p:spPr/>
        <p:txBody>
          <a:bodyPr/>
          <a:lstStyle/>
          <a:p>
            <a:pPr marL="342900" indent="-342900" algn="just">
              <a:buFont typeface="Arial" panose="020B0604020202020204" pitchFamily="34" charset="0"/>
              <a:buChar char="•"/>
            </a:pPr>
            <a:r>
              <a:rPr lang="en-US" dirty="0"/>
              <a:t>forecasting energy prices by market and region </a:t>
            </a:r>
            <a:r>
              <a:rPr lang="en-US"/>
              <a:t>one day </a:t>
            </a:r>
            <a:r>
              <a:rPr lang="en-US" dirty="0"/>
              <a:t>ahead and comparing to real-time pricing to make a purchasing decision at a certain point in time</a:t>
            </a:r>
          </a:p>
        </p:txBody>
      </p:sp>
    </p:spTree>
    <p:extLst>
      <p:ext uri="{BB962C8B-B14F-4D97-AF65-F5344CB8AC3E}">
        <p14:creationId xmlns:p14="http://schemas.microsoft.com/office/powerpoint/2010/main" val="2768447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1C14-EDB1-4CBA-B56F-3F4C137CEE08}"/>
              </a:ext>
            </a:extLst>
          </p:cNvPr>
          <p:cNvSpPr>
            <a:spLocks noGrp="1"/>
          </p:cNvSpPr>
          <p:nvPr>
            <p:ph type="title"/>
          </p:nvPr>
        </p:nvSpPr>
        <p:spPr/>
        <p:txBody>
          <a:bodyPr/>
          <a:lstStyle/>
          <a:p>
            <a:r>
              <a:rPr lang="en-US" dirty="0"/>
              <a:t>Factor Correlation</a:t>
            </a:r>
          </a:p>
        </p:txBody>
      </p:sp>
      <p:pic>
        <p:nvPicPr>
          <p:cNvPr id="8" name="Picture 7">
            <a:extLst>
              <a:ext uri="{FF2B5EF4-FFF2-40B4-BE49-F238E27FC236}">
                <a16:creationId xmlns:a16="http://schemas.microsoft.com/office/drawing/2014/main" id="{CE71FF2D-6632-4786-B16B-8BE0AA0A82EB}"/>
              </a:ext>
            </a:extLst>
          </p:cNvPr>
          <p:cNvPicPr>
            <a:picLocks noChangeAspect="1"/>
          </p:cNvPicPr>
          <p:nvPr/>
        </p:nvPicPr>
        <p:blipFill>
          <a:blip r:embed="rId2"/>
          <a:stretch>
            <a:fillRect/>
          </a:stretch>
        </p:blipFill>
        <p:spPr>
          <a:xfrm>
            <a:off x="514080" y="2446249"/>
            <a:ext cx="5377673" cy="3585115"/>
          </a:xfrm>
          <a:prstGeom prst="rect">
            <a:avLst/>
          </a:prstGeom>
        </p:spPr>
      </p:pic>
      <p:pic>
        <p:nvPicPr>
          <p:cNvPr id="10" name="Picture 9">
            <a:extLst>
              <a:ext uri="{FF2B5EF4-FFF2-40B4-BE49-F238E27FC236}">
                <a16:creationId xmlns:a16="http://schemas.microsoft.com/office/drawing/2014/main" id="{B4B64AA4-CE9C-4921-B3B0-DC80DE7E33B6}"/>
              </a:ext>
            </a:extLst>
          </p:cNvPr>
          <p:cNvPicPr>
            <a:picLocks noChangeAspect="1"/>
          </p:cNvPicPr>
          <p:nvPr/>
        </p:nvPicPr>
        <p:blipFill>
          <a:blip r:embed="rId3"/>
          <a:stretch>
            <a:fillRect/>
          </a:stretch>
        </p:blipFill>
        <p:spPr>
          <a:xfrm>
            <a:off x="6218549" y="2521666"/>
            <a:ext cx="5311569" cy="3541046"/>
          </a:xfrm>
          <a:prstGeom prst="rect">
            <a:avLst/>
          </a:prstGeom>
        </p:spPr>
      </p:pic>
    </p:spTree>
    <p:extLst>
      <p:ext uri="{BB962C8B-B14F-4D97-AF65-F5344CB8AC3E}">
        <p14:creationId xmlns:p14="http://schemas.microsoft.com/office/powerpoint/2010/main" val="19942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227C-BB18-42C1-9C7C-DB06DA72AB0B}"/>
              </a:ext>
            </a:extLst>
          </p:cNvPr>
          <p:cNvSpPr>
            <a:spLocks noGrp="1"/>
          </p:cNvSpPr>
          <p:nvPr>
            <p:ph type="title"/>
          </p:nvPr>
        </p:nvSpPr>
        <p:spPr>
          <a:xfrm>
            <a:off x="1295402" y="982133"/>
            <a:ext cx="9290899" cy="893802"/>
          </a:xfrm>
        </p:spPr>
        <p:txBody>
          <a:bodyPr/>
          <a:lstStyle/>
          <a:p>
            <a:r>
              <a:rPr lang="en-US" dirty="0"/>
              <a:t>Factor Correlation (</a:t>
            </a:r>
            <a:r>
              <a:rPr lang="en-US" dirty="0" err="1"/>
              <a:t>contd</a:t>
            </a:r>
            <a:r>
              <a:rPr lang="en-US" dirty="0"/>
              <a:t>…)</a:t>
            </a:r>
          </a:p>
        </p:txBody>
      </p:sp>
      <p:pic>
        <p:nvPicPr>
          <p:cNvPr id="5" name="Picture 4">
            <a:extLst>
              <a:ext uri="{FF2B5EF4-FFF2-40B4-BE49-F238E27FC236}">
                <a16:creationId xmlns:a16="http://schemas.microsoft.com/office/drawing/2014/main" id="{BB432CAC-928F-4854-A3D5-AA735E1A38C1}"/>
              </a:ext>
            </a:extLst>
          </p:cNvPr>
          <p:cNvPicPr>
            <a:picLocks noChangeAspect="1"/>
          </p:cNvPicPr>
          <p:nvPr/>
        </p:nvPicPr>
        <p:blipFill>
          <a:blip r:embed="rId2"/>
          <a:stretch>
            <a:fillRect/>
          </a:stretch>
        </p:blipFill>
        <p:spPr>
          <a:xfrm>
            <a:off x="6096000" y="2285999"/>
            <a:ext cx="5487650" cy="3658433"/>
          </a:xfrm>
          <a:prstGeom prst="rect">
            <a:avLst/>
          </a:prstGeom>
        </p:spPr>
      </p:pic>
      <p:pic>
        <p:nvPicPr>
          <p:cNvPr id="7" name="Picture 6">
            <a:extLst>
              <a:ext uri="{FF2B5EF4-FFF2-40B4-BE49-F238E27FC236}">
                <a16:creationId xmlns:a16="http://schemas.microsoft.com/office/drawing/2014/main" id="{20E3E664-97DD-4913-86EE-7920C22ED716}"/>
              </a:ext>
            </a:extLst>
          </p:cNvPr>
          <p:cNvPicPr>
            <a:picLocks noChangeAspect="1"/>
          </p:cNvPicPr>
          <p:nvPr/>
        </p:nvPicPr>
        <p:blipFill>
          <a:blip r:embed="rId3"/>
          <a:stretch>
            <a:fillRect/>
          </a:stretch>
        </p:blipFill>
        <p:spPr>
          <a:xfrm>
            <a:off x="608350" y="2285999"/>
            <a:ext cx="5487650" cy="3658433"/>
          </a:xfrm>
          <a:prstGeom prst="rect">
            <a:avLst/>
          </a:prstGeom>
        </p:spPr>
      </p:pic>
    </p:spTree>
    <p:extLst>
      <p:ext uri="{BB962C8B-B14F-4D97-AF65-F5344CB8AC3E}">
        <p14:creationId xmlns:p14="http://schemas.microsoft.com/office/powerpoint/2010/main" val="53483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1675-B2EC-40D0-B6D2-23AEBA564AE0}"/>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57012406-AEF4-4E33-8DDC-B21EB712AE33}"/>
              </a:ext>
            </a:extLst>
          </p:cNvPr>
          <p:cNvSpPr>
            <a:spLocks noGrp="1"/>
          </p:cNvSpPr>
          <p:nvPr>
            <p:ph idx="1"/>
          </p:nvPr>
        </p:nvSpPr>
        <p:spPr/>
        <p:txBody>
          <a:bodyPr/>
          <a:lstStyle/>
          <a:p>
            <a:r>
              <a:rPr lang="en-US" dirty="0"/>
              <a:t>PJM historical hourly pricing data</a:t>
            </a:r>
          </a:p>
          <a:p>
            <a:r>
              <a:rPr lang="en-US" dirty="0"/>
              <a:t>Weather data (World Weather API @ https://www.apixu.com/api.aspx)</a:t>
            </a:r>
          </a:p>
          <a:p>
            <a:pPr lvl="1"/>
            <a:r>
              <a:rPr lang="en-US" dirty="0"/>
              <a:t>Historical</a:t>
            </a:r>
          </a:p>
          <a:p>
            <a:pPr lvl="1"/>
            <a:r>
              <a:rPr lang="en-US" dirty="0"/>
              <a:t>1 day ahead forecasted</a:t>
            </a:r>
          </a:p>
        </p:txBody>
      </p:sp>
    </p:spTree>
    <p:extLst>
      <p:ext uri="{BB962C8B-B14F-4D97-AF65-F5344CB8AC3E}">
        <p14:creationId xmlns:p14="http://schemas.microsoft.com/office/powerpoint/2010/main" val="114125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A0D0-4306-46C2-8B19-F587F2761C40}"/>
              </a:ext>
            </a:extLst>
          </p:cNvPr>
          <p:cNvSpPr>
            <a:spLocks noGrp="1"/>
          </p:cNvSpPr>
          <p:nvPr>
            <p:ph type="title"/>
          </p:nvPr>
        </p:nvSpPr>
        <p:spPr>
          <a:xfrm>
            <a:off x="1295402" y="982132"/>
            <a:ext cx="9601196" cy="1303867"/>
          </a:xfrm>
        </p:spPr>
        <p:txBody>
          <a:bodyPr/>
          <a:lstStyle/>
          <a:p>
            <a:r>
              <a:rPr lang="en-US" dirty="0"/>
              <a:t>Approach</a:t>
            </a:r>
          </a:p>
        </p:txBody>
      </p:sp>
      <p:sp>
        <p:nvSpPr>
          <p:cNvPr id="3" name="Content Placeholder 2">
            <a:extLst>
              <a:ext uri="{FF2B5EF4-FFF2-40B4-BE49-F238E27FC236}">
                <a16:creationId xmlns:a16="http://schemas.microsoft.com/office/drawing/2014/main" id="{3CBA9FF9-854B-439C-A28D-65BC6D95FEB8}"/>
              </a:ext>
            </a:extLst>
          </p:cNvPr>
          <p:cNvSpPr>
            <a:spLocks noGrp="1"/>
          </p:cNvSpPr>
          <p:nvPr>
            <p:ph idx="1"/>
          </p:nvPr>
        </p:nvSpPr>
        <p:spPr/>
        <p:txBody>
          <a:bodyPr>
            <a:normAutofit lnSpcReduction="10000"/>
          </a:bodyPr>
          <a:lstStyle/>
          <a:p>
            <a:r>
              <a:rPr lang="en-US" dirty="0"/>
              <a:t>Obtain and combine historical pricing, load forecast and weather data </a:t>
            </a:r>
          </a:p>
          <a:p>
            <a:r>
              <a:rPr lang="en-US" dirty="0"/>
              <a:t>Step wise regression in Minitab</a:t>
            </a:r>
          </a:p>
          <a:p>
            <a:r>
              <a:rPr lang="en-US" dirty="0"/>
              <a:t>Store regression weights in a data frame</a:t>
            </a:r>
          </a:p>
          <a:p>
            <a:r>
              <a:rPr lang="en-US" dirty="0"/>
              <a:t>Get request for tomorrow’s forecasted weather</a:t>
            </a:r>
          </a:p>
          <a:p>
            <a:r>
              <a:rPr lang="en-US" dirty="0"/>
              <a:t>Forecast tomorrow’s hourly real time pricing and compare to day ahead market pricing</a:t>
            </a:r>
          </a:p>
          <a:p>
            <a:r>
              <a:rPr lang="en-US" dirty="0"/>
              <a:t>Make a buy recommendation each hour </a:t>
            </a:r>
          </a:p>
        </p:txBody>
      </p:sp>
    </p:spTree>
    <p:extLst>
      <p:ext uri="{BB962C8B-B14F-4D97-AF65-F5344CB8AC3E}">
        <p14:creationId xmlns:p14="http://schemas.microsoft.com/office/powerpoint/2010/main" val="61595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EBDB-2732-4F2B-A0E8-8135530CE457}"/>
              </a:ext>
            </a:extLst>
          </p:cNvPr>
          <p:cNvSpPr>
            <a:spLocks noGrp="1"/>
          </p:cNvSpPr>
          <p:nvPr>
            <p:ph type="title"/>
          </p:nvPr>
        </p:nvSpPr>
        <p:spPr/>
        <p:txBody>
          <a:bodyPr/>
          <a:lstStyle/>
          <a:p>
            <a:r>
              <a:rPr lang="en-US" dirty="0"/>
              <a:t>Stepwise Regression</a:t>
            </a:r>
          </a:p>
        </p:txBody>
      </p:sp>
      <p:sp>
        <p:nvSpPr>
          <p:cNvPr id="3" name="Content Placeholder 2">
            <a:extLst>
              <a:ext uri="{FF2B5EF4-FFF2-40B4-BE49-F238E27FC236}">
                <a16:creationId xmlns:a16="http://schemas.microsoft.com/office/drawing/2014/main" id="{517EA941-3F60-4081-8689-579F341AD3C9}"/>
              </a:ext>
            </a:extLst>
          </p:cNvPr>
          <p:cNvSpPr>
            <a:spLocks noGrp="1"/>
          </p:cNvSpPr>
          <p:nvPr>
            <p:ph idx="1"/>
          </p:nvPr>
        </p:nvSpPr>
        <p:spPr/>
        <p:txBody>
          <a:bodyPr>
            <a:normAutofit/>
          </a:bodyPr>
          <a:lstStyle/>
          <a:p>
            <a:r>
              <a:rPr lang="en-US" dirty="0"/>
              <a:t>Continuous Variables Selected</a:t>
            </a:r>
          </a:p>
          <a:p>
            <a:pPr lvl="1"/>
            <a:r>
              <a:rPr lang="en-US" dirty="0"/>
              <a:t>Temperature</a:t>
            </a:r>
          </a:p>
          <a:p>
            <a:pPr lvl="1"/>
            <a:r>
              <a:rPr lang="en-US" dirty="0"/>
              <a:t>Humidity</a:t>
            </a:r>
          </a:p>
          <a:p>
            <a:pPr lvl="1"/>
            <a:r>
              <a:rPr lang="en-US" dirty="0"/>
              <a:t>Precipitation</a:t>
            </a:r>
          </a:p>
          <a:p>
            <a:pPr lvl="1"/>
            <a:r>
              <a:rPr lang="en-US" dirty="0"/>
              <a:t>Wind Speed</a:t>
            </a:r>
          </a:p>
          <a:p>
            <a:r>
              <a:rPr lang="en-US" dirty="0"/>
              <a:t>Categorical Variables Selected</a:t>
            </a:r>
          </a:p>
          <a:p>
            <a:pPr lvl="1"/>
            <a:r>
              <a:rPr lang="en-US" dirty="0"/>
              <a:t>Hour of the Day\</a:t>
            </a:r>
          </a:p>
        </p:txBody>
      </p:sp>
      <p:pic>
        <p:nvPicPr>
          <p:cNvPr id="4" name="Content Placeholder 14">
            <a:extLst>
              <a:ext uri="{FF2B5EF4-FFF2-40B4-BE49-F238E27FC236}">
                <a16:creationId xmlns:a16="http://schemas.microsoft.com/office/drawing/2014/main" id="{86A4A363-9D54-493F-9B34-B6BD530E75E4}"/>
              </a:ext>
            </a:extLst>
          </p:cNvPr>
          <p:cNvPicPr>
            <a:picLocks noChangeAspect="1"/>
          </p:cNvPicPr>
          <p:nvPr/>
        </p:nvPicPr>
        <p:blipFill>
          <a:blip r:embed="rId2"/>
          <a:stretch>
            <a:fillRect/>
          </a:stretch>
        </p:blipFill>
        <p:spPr>
          <a:xfrm>
            <a:off x="5925968" y="4284920"/>
            <a:ext cx="5183989" cy="1590948"/>
          </a:xfrm>
          <a:prstGeom prst="rect">
            <a:avLst/>
          </a:prstGeom>
        </p:spPr>
      </p:pic>
    </p:spTree>
    <p:extLst>
      <p:ext uri="{BB962C8B-B14F-4D97-AF65-F5344CB8AC3E}">
        <p14:creationId xmlns:p14="http://schemas.microsoft.com/office/powerpoint/2010/main" val="210363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E763-4E25-4B92-954E-40726CE6EBF9}"/>
              </a:ext>
            </a:extLst>
          </p:cNvPr>
          <p:cNvSpPr>
            <a:spLocks noGrp="1"/>
          </p:cNvSpPr>
          <p:nvPr>
            <p:ph type="title"/>
          </p:nvPr>
        </p:nvSpPr>
        <p:spPr>
          <a:xfrm>
            <a:off x="1295402" y="982133"/>
            <a:ext cx="9601196" cy="676985"/>
          </a:xfrm>
        </p:spPr>
        <p:txBody>
          <a:bodyPr>
            <a:normAutofit fontScale="90000"/>
          </a:bodyPr>
          <a:lstStyle/>
          <a:p>
            <a:r>
              <a:rPr lang="en-US" dirty="0"/>
              <a:t>Forecasted Hourly Real Time Price 11/20/18 </a:t>
            </a:r>
          </a:p>
        </p:txBody>
      </p:sp>
      <p:pic>
        <p:nvPicPr>
          <p:cNvPr id="11" name="Content Placeholder 10">
            <a:extLst>
              <a:ext uri="{FF2B5EF4-FFF2-40B4-BE49-F238E27FC236}">
                <a16:creationId xmlns:a16="http://schemas.microsoft.com/office/drawing/2014/main" id="{50E8C177-A8E1-46BF-961A-FC517DEA123B}"/>
              </a:ext>
            </a:extLst>
          </p:cNvPr>
          <p:cNvPicPr>
            <a:picLocks noGrp="1" noChangeAspect="1"/>
          </p:cNvPicPr>
          <p:nvPr>
            <p:ph idx="1"/>
          </p:nvPr>
        </p:nvPicPr>
        <p:blipFill>
          <a:blip r:embed="rId2"/>
          <a:stretch>
            <a:fillRect/>
          </a:stretch>
        </p:blipFill>
        <p:spPr>
          <a:xfrm>
            <a:off x="6096000" y="2215299"/>
            <a:ext cx="5570975" cy="3830317"/>
          </a:xfrm>
        </p:spPr>
      </p:pic>
      <p:pic>
        <p:nvPicPr>
          <p:cNvPr id="13" name="Picture 12">
            <a:extLst>
              <a:ext uri="{FF2B5EF4-FFF2-40B4-BE49-F238E27FC236}">
                <a16:creationId xmlns:a16="http://schemas.microsoft.com/office/drawing/2014/main" id="{D33DED09-C32A-4DD6-AA96-221A526E21A2}"/>
              </a:ext>
            </a:extLst>
          </p:cNvPr>
          <p:cNvPicPr>
            <a:picLocks noChangeAspect="1"/>
          </p:cNvPicPr>
          <p:nvPr/>
        </p:nvPicPr>
        <p:blipFill>
          <a:blip r:embed="rId3"/>
          <a:stretch>
            <a:fillRect/>
          </a:stretch>
        </p:blipFill>
        <p:spPr>
          <a:xfrm>
            <a:off x="514704" y="2215299"/>
            <a:ext cx="5581295" cy="3830317"/>
          </a:xfrm>
          <a:prstGeom prst="rect">
            <a:avLst/>
          </a:prstGeom>
        </p:spPr>
      </p:pic>
    </p:spTree>
    <p:extLst>
      <p:ext uri="{BB962C8B-B14F-4D97-AF65-F5344CB8AC3E}">
        <p14:creationId xmlns:p14="http://schemas.microsoft.com/office/powerpoint/2010/main" val="3328872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67B6-72FC-481A-A251-6DB04135B58E}"/>
              </a:ext>
            </a:extLst>
          </p:cNvPr>
          <p:cNvSpPr>
            <a:spLocks noGrp="1"/>
          </p:cNvSpPr>
          <p:nvPr>
            <p:ph type="title"/>
          </p:nvPr>
        </p:nvSpPr>
        <p:spPr/>
        <p:txBody>
          <a:bodyPr>
            <a:normAutofit fontScale="90000"/>
          </a:bodyPr>
          <a:lstStyle/>
          <a:p>
            <a:r>
              <a:rPr lang="en-US" dirty="0"/>
              <a:t>Forecasted Real Time Market Price vs Next Day Market Price</a:t>
            </a:r>
          </a:p>
        </p:txBody>
      </p:sp>
      <p:pic>
        <p:nvPicPr>
          <p:cNvPr id="17" name="Content Placeholder 16" descr="A picture containing text&#10;&#10;Description generated with very high confidence">
            <a:extLst>
              <a:ext uri="{FF2B5EF4-FFF2-40B4-BE49-F238E27FC236}">
                <a16:creationId xmlns:a16="http://schemas.microsoft.com/office/drawing/2014/main" id="{A8F7B01A-C978-458D-8F65-A1FC65912587}"/>
              </a:ext>
            </a:extLst>
          </p:cNvPr>
          <p:cNvPicPr>
            <a:picLocks noGrp="1" noChangeAspect="1"/>
          </p:cNvPicPr>
          <p:nvPr>
            <p:ph idx="1"/>
          </p:nvPr>
        </p:nvPicPr>
        <p:blipFill>
          <a:blip r:embed="rId2"/>
          <a:stretch>
            <a:fillRect/>
          </a:stretch>
        </p:blipFill>
        <p:spPr>
          <a:xfrm>
            <a:off x="3607594" y="2557463"/>
            <a:ext cx="4976812" cy="3317875"/>
          </a:xfrm>
        </p:spPr>
      </p:pic>
    </p:spTree>
    <p:extLst>
      <p:ext uri="{BB962C8B-B14F-4D97-AF65-F5344CB8AC3E}">
        <p14:creationId xmlns:p14="http://schemas.microsoft.com/office/powerpoint/2010/main" val="46659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6AB8-6627-4563-B4F3-CB9B1707CB50}"/>
              </a:ext>
            </a:extLst>
          </p:cNvPr>
          <p:cNvSpPr>
            <a:spLocks noGrp="1"/>
          </p:cNvSpPr>
          <p:nvPr>
            <p:ph type="title"/>
          </p:nvPr>
        </p:nvSpPr>
        <p:spPr/>
        <p:txBody>
          <a:bodyPr/>
          <a:lstStyle/>
          <a:p>
            <a:r>
              <a:rPr lang="en-US" dirty="0"/>
              <a:t>Market Recommendation</a:t>
            </a:r>
          </a:p>
        </p:txBody>
      </p:sp>
      <p:sp>
        <p:nvSpPr>
          <p:cNvPr id="3" name="Content Placeholder 2">
            <a:extLst>
              <a:ext uri="{FF2B5EF4-FFF2-40B4-BE49-F238E27FC236}">
                <a16:creationId xmlns:a16="http://schemas.microsoft.com/office/drawing/2014/main" id="{9C70EE99-036F-4DCE-AA67-4E63C80C914F}"/>
              </a:ext>
            </a:extLst>
          </p:cNvPr>
          <p:cNvSpPr>
            <a:spLocks noGrp="1"/>
          </p:cNvSpPr>
          <p:nvPr>
            <p:ph idx="1"/>
          </p:nvPr>
        </p:nvSpPr>
        <p:spPr/>
        <p:txBody>
          <a:bodyPr/>
          <a:lstStyle/>
          <a:p>
            <a:r>
              <a:rPr lang="en-US" dirty="0"/>
              <a:t>If the Forecasted Real Time Market price is higher than the Next Day Market Price, then we recommend to purchase the Next Day Market Price for that hour</a:t>
            </a:r>
          </a:p>
          <a:p>
            <a:endParaRPr lang="en-US" dirty="0"/>
          </a:p>
        </p:txBody>
      </p:sp>
      <p:graphicFrame>
        <p:nvGraphicFramePr>
          <p:cNvPr id="4" name="Table 3">
            <a:extLst>
              <a:ext uri="{FF2B5EF4-FFF2-40B4-BE49-F238E27FC236}">
                <a16:creationId xmlns:a16="http://schemas.microsoft.com/office/drawing/2014/main" id="{B107294E-0D4A-42C0-8EA5-2769AEDFAF2F}"/>
              </a:ext>
            </a:extLst>
          </p:cNvPr>
          <p:cNvGraphicFramePr>
            <a:graphicFrameLocks noGrp="1"/>
          </p:cNvGraphicFramePr>
          <p:nvPr>
            <p:extLst/>
          </p:nvPr>
        </p:nvGraphicFramePr>
        <p:xfrm>
          <a:off x="1280160" y="4211321"/>
          <a:ext cx="9601200" cy="1935480"/>
        </p:xfrm>
        <a:graphic>
          <a:graphicData uri="http://schemas.openxmlformats.org/drawingml/2006/table">
            <a:tbl>
              <a:tblPr/>
              <a:tblGrid>
                <a:gridCol w="892080">
                  <a:extLst>
                    <a:ext uri="{9D8B030D-6E8A-4147-A177-3AD203B41FA5}">
                      <a16:colId xmlns:a16="http://schemas.microsoft.com/office/drawing/2014/main" val="2861252160"/>
                    </a:ext>
                  </a:extLst>
                </a:gridCol>
                <a:gridCol w="725760">
                  <a:extLst>
                    <a:ext uri="{9D8B030D-6E8A-4147-A177-3AD203B41FA5}">
                      <a16:colId xmlns:a16="http://schemas.microsoft.com/office/drawing/2014/main" val="1817703531"/>
                    </a:ext>
                  </a:extLst>
                </a:gridCol>
                <a:gridCol w="725760">
                  <a:extLst>
                    <a:ext uri="{9D8B030D-6E8A-4147-A177-3AD203B41FA5}">
                      <a16:colId xmlns:a16="http://schemas.microsoft.com/office/drawing/2014/main" val="4011409332"/>
                    </a:ext>
                  </a:extLst>
                </a:gridCol>
                <a:gridCol w="725760">
                  <a:extLst>
                    <a:ext uri="{9D8B030D-6E8A-4147-A177-3AD203B41FA5}">
                      <a16:colId xmlns:a16="http://schemas.microsoft.com/office/drawing/2014/main" val="1608945383"/>
                    </a:ext>
                  </a:extLst>
                </a:gridCol>
                <a:gridCol w="725760">
                  <a:extLst>
                    <a:ext uri="{9D8B030D-6E8A-4147-A177-3AD203B41FA5}">
                      <a16:colId xmlns:a16="http://schemas.microsoft.com/office/drawing/2014/main" val="1582029280"/>
                    </a:ext>
                  </a:extLst>
                </a:gridCol>
                <a:gridCol w="725760">
                  <a:extLst>
                    <a:ext uri="{9D8B030D-6E8A-4147-A177-3AD203B41FA5}">
                      <a16:colId xmlns:a16="http://schemas.microsoft.com/office/drawing/2014/main" val="2114230390"/>
                    </a:ext>
                  </a:extLst>
                </a:gridCol>
                <a:gridCol w="725760">
                  <a:extLst>
                    <a:ext uri="{9D8B030D-6E8A-4147-A177-3AD203B41FA5}">
                      <a16:colId xmlns:a16="http://schemas.microsoft.com/office/drawing/2014/main" val="4052157379"/>
                    </a:ext>
                  </a:extLst>
                </a:gridCol>
                <a:gridCol w="725760">
                  <a:extLst>
                    <a:ext uri="{9D8B030D-6E8A-4147-A177-3AD203B41FA5}">
                      <a16:colId xmlns:a16="http://schemas.microsoft.com/office/drawing/2014/main" val="3105622539"/>
                    </a:ext>
                  </a:extLst>
                </a:gridCol>
                <a:gridCol w="725760">
                  <a:extLst>
                    <a:ext uri="{9D8B030D-6E8A-4147-A177-3AD203B41FA5}">
                      <a16:colId xmlns:a16="http://schemas.microsoft.com/office/drawing/2014/main" val="2057592997"/>
                    </a:ext>
                  </a:extLst>
                </a:gridCol>
                <a:gridCol w="725760">
                  <a:extLst>
                    <a:ext uri="{9D8B030D-6E8A-4147-A177-3AD203B41FA5}">
                      <a16:colId xmlns:a16="http://schemas.microsoft.com/office/drawing/2014/main" val="468418633"/>
                    </a:ext>
                  </a:extLst>
                </a:gridCol>
                <a:gridCol w="725760">
                  <a:extLst>
                    <a:ext uri="{9D8B030D-6E8A-4147-A177-3AD203B41FA5}">
                      <a16:colId xmlns:a16="http://schemas.microsoft.com/office/drawing/2014/main" val="1790802583"/>
                    </a:ext>
                  </a:extLst>
                </a:gridCol>
                <a:gridCol w="725760">
                  <a:extLst>
                    <a:ext uri="{9D8B030D-6E8A-4147-A177-3AD203B41FA5}">
                      <a16:colId xmlns:a16="http://schemas.microsoft.com/office/drawing/2014/main" val="3083613757"/>
                    </a:ext>
                  </a:extLst>
                </a:gridCol>
                <a:gridCol w="725760">
                  <a:extLst>
                    <a:ext uri="{9D8B030D-6E8A-4147-A177-3AD203B41FA5}">
                      <a16:colId xmlns:a16="http://schemas.microsoft.com/office/drawing/2014/main" val="2744012642"/>
                    </a:ext>
                  </a:extLst>
                </a:gridCol>
              </a:tblGrid>
              <a:tr h="314960">
                <a:tc>
                  <a:txBody>
                    <a:bodyPr/>
                    <a:lstStyle/>
                    <a:p>
                      <a:pPr algn="r" fontAlgn="b"/>
                      <a:r>
                        <a:rPr lang="en-US" sz="1600" b="0" i="0" u="none" strike="noStrike">
                          <a:solidFill>
                            <a:srgbClr val="000000"/>
                          </a:solidFill>
                          <a:effectLst/>
                          <a:latin typeface="Calibri" panose="020F0502020204030204" pitchFamily="34" charset="0"/>
                        </a:rPr>
                        <a:t>Time</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3:00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4:00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5:00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6:00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7:00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8:00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9:00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10:00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11:00</a:t>
                      </a:r>
                    </a:p>
                  </a:txBody>
                  <a:tcPr marL="7620" marR="7620" marT="7620" marB="0" anchor="b">
                    <a:lnL>
                      <a:noFill/>
                    </a:lnL>
                    <a:lnR>
                      <a:noFill/>
                    </a:lnR>
                    <a:lnT>
                      <a:noFill/>
                    </a:lnT>
                    <a:lnB>
                      <a:noFill/>
                    </a:lnB>
                  </a:tcPr>
                </a:tc>
                <a:extLst>
                  <a:ext uri="{0D108BD9-81ED-4DB2-BD59-A6C34878D82A}">
                    <a16:rowId xmlns:a16="http://schemas.microsoft.com/office/drawing/2014/main" val="2271876119"/>
                  </a:ext>
                </a:extLst>
              </a:tr>
              <a:tr h="314960">
                <a:tc>
                  <a:txBody>
                    <a:bodyPr/>
                    <a:lstStyle/>
                    <a:p>
                      <a:pPr algn="r" fontAlgn="b"/>
                      <a:r>
                        <a:rPr lang="en-US" sz="1600" b="0" i="0" u="none" strike="noStrike">
                          <a:solidFill>
                            <a:srgbClr val="000000"/>
                          </a:solidFill>
                          <a:effectLst/>
                          <a:latin typeface="Calibri" panose="020F0502020204030204" pitchFamily="34" charset="0"/>
                        </a:rPr>
                        <a:t>Market Rec.</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RT</a:t>
                      </a:r>
                    </a:p>
                  </a:txBody>
                  <a:tcPr marL="7620" marR="7620" marT="7620" marB="0" anchor="b">
                    <a:lnL>
                      <a:noFill/>
                    </a:lnL>
                    <a:lnR>
                      <a:noFill/>
                    </a:lnR>
                    <a:lnT>
                      <a:noFill/>
                    </a:lnT>
                    <a:lnB>
                      <a:noFill/>
                    </a:lnB>
                  </a:tcPr>
                </a:tc>
                <a:extLst>
                  <a:ext uri="{0D108BD9-81ED-4DB2-BD59-A6C34878D82A}">
                    <a16:rowId xmlns:a16="http://schemas.microsoft.com/office/drawing/2014/main" val="2702461232"/>
                  </a:ext>
                </a:extLst>
              </a:tr>
              <a:tr h="314960">
                <a:tc>
                  <a:txBody>
                    <a:bodyPr/>
                    <a:lstStyle/>
                    <a:p>
                      <a:pPr algn="r"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795945632"/>
                  </a:ext>
                </a:extLst>
              </a:tr>
              <a:tr h="314960">
                <a:tc>
                  <a:txBody>
                    <a:bodyPr/>
                    <a:lstStyle/>
                    <a:p>
                      <a:pPr algn="r" fontAlgn="b"/>
                      <a:r>
                        <a:rPr lang="en-US" sz="1600" b="0" i="0" u="none" strike="noStrike">
                          <a:solidFill>
                            <a:srgbClr val="000000"/>
                          </a:solidFill>
                          <a:effectLst/>
                          <a:latin typeface="Calibri" panose="020F0502020204030204" pitchFamily="34" charset="0"/>
                        </a:rPr>
                        <a:t>Time</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12:00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13:00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14:00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15:00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16:00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17:00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18:00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19:00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20:00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21:00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22:00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23:00</a:t>
                      </a:r>
                    </a:p>
                  </a:txBody>
                  <a:tcPr marL="7620" marR="7620" marT="7620" marB="0" anchor="b">
                    <a:lnL>
                      <a:noFill/>
                    </a:lnL>
                    <a:lnR>
                      <a:noFill/>
                    </a:lnR>
                    <a:lnT>
                      <a:noFill/>
                    </a:lnT>
                    <a:lnB>
                      <a:noFill/>
                    </a:lnB>
                  </a:tcPr>
                </a:tc>
                <a:extLst>
                  <a:ext uri="{0D108BD9-81ED-4DB2-BD59-A6C34878D82A}">
                    <a16:rowId xmlns:a16="http://schemas.microsoft.com/office/drawing/2014/main" val="4248496573"/>
                  </a:ext>
                </a:extLst>
              </a:tr>
              <a:tr h="314960">
                <a:tc>
                  <a:txBody>
                    <a:bodyPr/>
                    <a:lstStyle/>
                    <a:p>
                      <a:pPr algn="r" fontAlgn="b"/>
                      <a:r>
                        <a:rPr lang="en-US" sz="1600" b="0" i="0" u="none" strike="noStrike">
                          <a:solidFill>
                            <a:srgbClr val="000000"/>
                          </a:solidFill>
                          <a:effectLst/>
                          <a:latin typeface="Calibri" panose="020F0502020204030204" pitchFamily="34" charset="0"/>
                        </a:rPr>
                        <a:t>Market Rec.</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DA</a:t>
                      </a:r>
                    </a:p>
                  </a:txBody>
                  <a:tcPr marL="7620" marR="7620" marT="7620" marB="0" anchor="b">
                    <a:lnL>
                      <a:noFill/>
                    </a:lnL>
                    <a:lnR>
                      <a:noFill/>
                    </a:lnR>
                    <a:lnT>
                      <a:noFill/>
                    </a:lnT>
                    <a:lnB>
                      <a:noFill/>
                    </a:lnB>
                  </a:tcPr>
                </a:tc>
                <a:extLst>
                  <a:ext uri="{0D108BD9-81ED-4DB2-BD59-A6C34878D82A}">
                    <a16:rowId xmlns:a16="http://schemas.microsoft.com/office/drawing/2014/main" val="1736025238"/>
                  </a:ext>
                </a:extLst>
              </a:tr>
            </a:tbl>
          </a:graphicData>
        </a:graphic>
      </p:graphicFrame>
    </p:spTree>
    <p:extLst>
      <p:ext uri="{BB962C8B-B14F-4D97-AF65-F5344CB8AC3E}">
        <p14:creationId xmlns:p14="http://schemas.microsoft.com/office/powerpoint/2010/main" val="94670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7FBF-F048-42C5-A18C-24E253D2917C}"/>
              </a:ext>
            </a:extLst>
          </p:cNvPr>
          <p:cNvSpPr>
            <a:spLocks noGrp="1"/>
          </p:cNvSpPr>
          <p:nvPr>
            <p:ph type="title"/>
          </p:nvPr>
        </p:nvSpPr>
        <p:spPr/>
        <p:txBody>
          <a:bodyPr>
            <a:normAutofit fontScale="90000"/>
          </a:bodyPr>
          <a:lstStyle/>
          <a:p>
            <a:r>
              <a:rPr lang="en-US" dirty="0"/>
              <a:t>Forecasted vs Actual Real Time Prices 11/14/18</a:t>
            </a:r>
          </a:p>
        </p:txBody>
      </p:sp>
      <p:pic>
        <p:nvPicPr>
          <p:cNvPr id="5" name="Content Placeholder 4" descr="A close up of a map&#10;&#10;Description generated with high confidence">
            <a:extLst>
              <a:ext uri="{FF2B5EF4-FFF2-40B4-BE49-F238E27FC236}">
                <a16:creationId xmlns:a16="http://schemas.microsoft.com/office/drawing/2014/main" id="{9FC9C48A-0415-4848-828C-49E32259828C}"/>
              </a:ext>
            </a:extLst>
          </p:cNvPr>
          <p:cNvPicPr>
            <a:picLocks noGrp="1" noChangeAspect="1"/>
          </p:cNvPicPr>
          <p:nvPr>
            <p:ph idx="1"/>
          </p:nvPr>
        </p:nvPicPr>
        <p:blipFill>
          <a:blip r:embed="rId2"/>
          <a:stretch>
            <a:fillRect/>
          </a:stretch>
        </p:blipFill>
        <p:spPr>
          <a:xfrm>
            <a:off x="3884083" y="2557463"/>
            <a:ext cx="4423833" cy="3317875"/>
          </a:xfrm>
        </p:spPr>
      </p:pic>
    </p:spTree>
    <p:extLst>
      <p:ext uri="{BB962C8B-B14F-4D97-AF65-F5344CB8AC3E}">
        <p14:creationId xmlns:p14="http://schemas.microsoft.com/office/powerpoint/2010/main" val="4288578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F316-7409-449C-A092-885C197DD0EC}"/>
              </a:ext>
            </a:extLst>
          </p:cNvPr>
          <p:cNvSpPr>
            <a:spLocks noGrp="1"/>
          </p:cNvSpPr>
          <p:nvPr>
            <p:ph type="title"/>
          </p:nvPr>
        </p:nvSpPr>
        <p:spPr/>
        <p:txBody>
          <a:bodyPr/>
          <a:lstStyle/>
          <a:p>
            <a:r>
              <a:rPr lang="en-US" dirty="0"/>
              <a:t>Buy Analysis for 11/14/18</a:t>
            </a:r>
          </a:p>
        </p:txBody>
      </p:sp>
      <p:sp>
        <p:nvSpPr>
          <p:cNvPr id="3" name="Content Placeholder 2">
            <a:extLst>
              <a:ext uri="{FF2B5EF4-FFF2-40B4-BE49-F238E27FC236}">
                <a16:creationId xmlns:a16="http://schemas.microsoft.com/office/drawing/2014/main" id="{20BF1A46-F2CC-4E28-8157-69FDE83B4BCD}"/>
              </a:ext>
            </a:extLst>
          </p:cNvPr>
          <p:cNvSpPr>
            <a:spLocks noGrp="1"/>
          </p:cNvSpPr>
          <p:nvPr>
            <p:ph idx="1"/>
          </p:nvPr>
        </p:nvSpPr>
        <p:spPr/>
        <p:txBody>
          <a:bodyPr/>
          <a:lstStyle/>
          <a:p>
            <a:r>
              <a:rPr lang="en-US" dirty="0"/>
              <a:t>Assuming # of units is equal for each hour</a:t>
            </a:r>
          </a:p>
          <a:p>
            <a:pPr lvl="1"/>
            <a:r>
              <a:rPr lang="en-US" dirty="0"/>
              <a:t>Sum of Hourly Real Time Market Prices = $1,084.35</a:t>
            </a:r>
          </a:p>
          <a:p>
            <a:pPr lvl="1"/>
            <a:r>
              <a:rPr lang="en-US" dirty="0"/>
              <a:t>Sum of Hourly Next Day Market Prices = $1,062.08 </a:t>
            </a:r>
          </a:p>
          <a:p>
            <a:pPr lvl="1"/>
            <a:endParaRPr lang="en-US" dirty="0"/>
          </a:p>
          <a:p>
            <a:pPr lvl="1"/>
            <a:r>
              <a:rPr lang="en-US" dirty="0"/>
              <a:t>Sum of Hourly Price Recommendation Prices = $1,025.91</a:t>
            </a:r>
          </a:p>
          <a:p>
            <a:pPr lvl="1"/>
            <a:endParaRPr lang="en-US" dirty="0"/>
          </a:p>
          <a:p>
            <a:pPr lvl="1"/>
            <a:r>
              <a:rPr lang="en-US" dirty="0"/>
              <a:t>Selected the correct price in 12 of the 24 hours, net $-35.50 per unit </a:t>
            </a:r>
          </a:p>
        </p:txBody>
      </p:sp>
    </p:spTree>
    <p:extLst>
      <p:ext uri="{BB962C8B-B14F-4D97-AF65-F5344CB8AC3E}">
        <p14:creationId xmlns:p14="http://schemas.microsoft.com/office/powerpoint/2010/main" val="407416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BA41-39DA-4B04-857C-78767CBAD00E}"/>
              </a:ext>
            </a:extLst>
          </p:cNvPr>
          <p:cNvSpPr>
            <a:spLocks noGrp="1"/>
          </p:cNvSpPr>
          <p:nvPr>
            <p:ph type="title"/>
          </p:nvPr>
        </p:nvSpPr>
        <p:spPr/>
        <p:txBody>
          <a:bodyPr>
            <a:normAutofit/>
          </a:bodyPr>
          <a:lstStyle/>
          <a:p>
            <a:r>
              <a:rPr lang="en-US" dirty="0"/>
              <a:t>Goal Statement</a:t>
            </a:r>
          </a:p>
        </p:txBody>
      </p:sp>
      <p:sp>
        <p:nvSpPr>
          <p:cNvPr id="3" name="Content Placeholder 2">
            <a:extLst>
              <a:ext uri="{FF2B5EF4-FFF2-40B4-BE49-F238E27FC236}">
                <a16:creationId xmlns:a16="http://schemas.microsoft.com/office/drawing/2014/main" id="{6A2E8745-AB46-4C2F-AD13-3D1A1900D051}"/>
              </a:ext>
            </a:extLst>
          </p:cNvPr>
          <p:cNvSpPr>
            <a:spLocks noGrp="1"/>
          </p:cNvSpPr>
          <p:nvPr>
            <p:ph idx="1"/>
          </p:nvPr>
        </p:nvSpPr>
        <p:spPr/>
        <p:txBody>
          <a:bodyPr/>
          <a:lstStyle/>
          <a:p>
            <a:r>
              <a:rPr lang="en-US" dirty="0"/>
              <a:t>Based on weather variables that seem to have historically impacted energy prices, forecast RT-LMP (Real Time – Locational Marginal Price)</a:t>
            </a:r>
          </a:p>
          <a:p>
            <a:r>
              <a:rPr lang="en-US" dirty="0"/>
              <a:t>Provide a buy now or buy later recommendations based on our forecasted RT-LMP</a:t>
            </a:r>
          </a:p>
          <a:p>
            <a:r>
              <a:rPr lang="en-US" dirty="0"/>
              <a:t>Identify correlations between RT-LMP and forecasted weather variables such as, temperature, humidity, precipitation </a:t>
            </a:r>
          </a:p>
          <a:p>
            <a:endParaRPr lang="en-US" dirty="0"/>
          </a:p>
        </p:txBody>
      </p:sp>
    </p:spTree>
    <p:extLst>
      <p:ext uri="{BB962C8B-B14F-4D97-AF65-F5344CB8AC3E}">
        <p14:creationId xmlns:p14="http://schemas.microsoft.com/office/powerpoint/2010/main" val="3908359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363C-F224-44F8-A9FF-C05873B7123A}"/>
              </a:ext>
            </a:extLst>
          </p:cNvPr>
          <p:cNvSpPr>
            <a:spLocks noGrp="1"/>
          </p:cNvSpPr>
          <p:nvPr>
            <p:ph type="title"/>
          </p:nvPr>
        </p:nvSpPr>
        <p:spPr/>
        <p:txBody>
          <a:bodyPr/>
          <a:lstStyle/>
          <a:p>
            <a:r>
              <a:rPr lang="en-US" dirty="0"/>
              <a:t>Areas of Improvement</a:t>
            </a:r>
          </a:p>
        </p:txBody>
      </p:sp>
      <p:sp>
        <p:nvSpPr>
          <p:cNvPr id="3" name="Content Placeholder 2">
            <a:extLst>
              <a:ext uri="{FF2B5EF4-FFF2-40B4-BE49-F238E27FC236}">
                <a16:creationId xmlns:a16="http://schemas.microsoft.com/office/drawing/2014/main" id="{B52912D7-1AD2-45CD-BEB9-5115A61A6956}"/>
              </a:ext>
            </a:extLst>
          </p:cNvPr>
          <p:cNvSpPr>
            <a:spLocks noGrp="1"/>
          </p:cNvSpPr>
          <p:nvPr>
            <p:ph idx="1"/>
          </p:nvPr>
        </p:nvSpPr>
        <p:spPr/>
        <p:txBody>
          <a:bodyPr/>
          <a:lstStyle/>
          <a:p>
            <a:r>
              <a:rPr lang="en-US" dirty="0"/>
              <a:t>Hourly weather forecast</a:t>
            </a:r>
          </a:p>
          <a:p>
            <a:r>
              <a:rPr lang="en-US" dirty="0"/>
              <a:t>More historical data to improve regression model</a:t>
            </a:r>
          </a:p>
          <a:p>
            <a:r>
              <a:rPr lang="en-US" dirty="0"/>
              <a:t>PJM API integration to fully automate the forecast and recommendation model</a:t>
            </a:r>
          </a:p>
          <a:p>
            <a:r>
              <a:rPr lang="en-US" dirty="0"/>
              <a:t>Apply to other Energy Companies</a:t>
            </a:r>
          </a:p>
        </p:txBody>
      </p:sp>
    </p:spTree>
    <p:extLst>
      <p:ext uri="{BB962C8B-B14F-4D97-AF65-F5344CB8AC3E}">
        <p14:creationId xmlns:p14="http://schemas.microsoft.com/office/powerpoint/2010/main" val="23445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BA41-39DA-4B04-857C-78767CBAD00E}"/>
              </a:ext>
            </a:extLst>
          </p:cNvPr>
          <p:cNvSpPr>
            <a:spLocks noGrp="1"/>
          </p:cNvSpPr>
          <p:nvPr>
            <p:ph type="title"/>
          </p:nvPr>
        </p:nvSpPr>
        <p:spPr/>
        <p:txBody>
          <a:bodyPr>
            <a:normAutofit/>
          </a:bodyPr>
          <a:lstStyle/>
          <a:p>
            <a:r>
              <a:rPr lang="en-US" b="1" dirty="0"/>
              <a:t>Energy Trading and Marketing</a:t>
            </a:r>
          </a:p>
        </p:txBody>
      </p:sp>
      <p:sp>
        <p:nvSpPr>
          <p:cNvPr id="3" name="Content Placeholder 2">
            <a:extLst>
              <a:ext uri="{FF2B5EF4-FFF2-40B4-BE49-F238E27FC236}">
                <a16:creationId xmlns:a16="http://schemas.microsoft.com/office/drawing/2014/main" id="{6A2E8745-AB46-4C2F-AD13-3D1A1900D051}"/>
              </a:ext>
            </a:extLst>
          </p:cNvPr>
          <p:cNvSpPr>
            <a:spLocks noGrp="1"/>
          </p:cNvSpPr>
          <p:nvPr>
            <p:ph idx="1"/>
          </p:nvPr>
        </p:nvSpPr>
        <p:spPr/>
        <p:txBody>
          <a:bodyPr>
            <a:normAutofit fontScale="77500" lnSpcReduction="20000"/>
          </a:bodyPr>
          <a:lstStyle/>
          <a:p>
            <a:r>
              <a:rPr lang="en-US" dirty="0"/>
              <a:t>energy trading and marketing” is the buying, selling and moving of bulk energy (electricity ) from where it is produced to where it is needed. </a:t>
            </a:r>
          </a:p>
          <a:p>
            <a:r>
              <a:rPr lang="en-US" dirty="0"/>
              <a:t>Wholesale electricity is traded as commodity , much like corn or gold and other minerals.</a:t>
            </a:r>
          </a:p>
          <a:p>
            <a:r>
              <a:rPr lang="en-US" dirty="0"/>
              <a:t>Commodity markets are frequently volatile, meaning that the price of energy bought and sold in the wholesale marketplace can change often, and at times dramatically. </a:t>
            </a:r>
          </a:p>
          <a:p>
            <a:r>
              <a:rPr lang="en-US" dirty="0"/>
              <a:t>Wholesale energy prices are set by the basic market forces of supply and demand.  In North America, the price of energy is typically higher during the cold winter months, with an increased need for heating, and again during the warmer summer months when the use of air conditioning increases in warmer climates. </a:t>
            </a:r>
          </a:p>
          <a:p>
            <a:r>
              <a:rPr lang="en-US" dirty="0"/>
              <a:t>Daily price fluctuations also exist. Demand and prices generally increase during working hours (“peak” hours) and drop overnight when activity is low (“off-peak” hours). </a:t>
            </a:r>
          </a:p>
        </p:txBody>
      </p:sp>
    </p:spTree>
    <p:extLst>
      <p:ext uri="{BB962C8B-B14F-4D97-AF65-F5344CB8AC3E}">
        <p14:creationId xmlns:p14="http://schemas.microsoft.com/office/powerpoint/2010/main" val="249278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E707-5259-4EF1-A5F9-446F1C620C2D}"/>
              </a:ext>
            </a:extLst>
          </p:cNvPr>
          <p:cNvSpPr>
            <a:spLocks noGrp="1"/>
          </p:cNvSpPr>
          <p:nvPr>
            <p:ph type="title"/>
          </p:nvPr>
        </p:nvSpPr>
        <p:spPr/>
        <p:txBody>
          <a:bodyPr/>
          <a:lstStyle/>
          <a:p>
            <a:r>
              <a:rPr lang="en-US" dirty="0"/>
              <a:t>Energy Markets</a:t>
            </a:r>
          </a:p>
        </p:txBody>
      </p:sp>
      <p:sp>
        <p:nvSpPr>
          <p:cNvPr id="3" name="Content Placeholder 2">
            <a:extLst>
              <a:ext uri="{FF2B5EF4-FFF2-40B4-BE49-F238E27FC236}">
                <a16:creationId xmlns:a16="http://schemas.microsoft.com/office/drawing/2014/main" id="{14547FEB-114C-4C9E-87BA-F45F8B567DBC}"/>
              </a:ext>
            </a:extLst>
          </p:cNvPr>
          <p:cNvSpPr>
            <a:spLocks noGrp="1"/>
          </p:cNvSpPr>
          <p:nvPr>
            <p:ph idx="1"/>
          </p:nvPr>
        </p:nvSpPr>
        <p:spPr/>
        <p:txBody>
          <a:bodyPr>
            <a:noAutofit/>
          </a:bodyPr>
          <a:lstStyle/>
          <a:p>
            <a:pPr>
              <a:spcBef>
                <a:spcPct val="0"/>
              </a:spcBef>
            </a:pPr>
            <a:r>
              <a:rPr lang="en-US" sz="2800" dirty="0">
                <a:ln w="3175" cmpd="sng">
                  <a:noFill/>
                </a:ln>
                <a:latin typeface="+mj-lt"/>
                <a:ea typeface="+mj-ea"/>
                <a:cs typeface="+mj-cs"/>
              </a:rPr>
              <a:t>The Energy Market procures electricity to meet consumers’ demands both in real-time and in the near-term. It includes the sale or purchase of energy in PJM’s Real-Time (five minutes forward) Energy Market and Day-Ahead Market (one day forward).</a:t>
            </a:r>
          </a:p>
        </p:txBody>
      </p:sp>
    </p:spTree>
    <p:extLst>
      <p:ext uri="{BB962C8B-B14F-4D97-AF65-F5344CB8AC3E}">
        <p14:creationId xmlns:p14="http://schemas.microsoft.com/office/powerpoint/2010/main" val="276436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0FC0-C9B7-416D-AD3C-034C5382EF63}"/>
              </a:ext>
            </a:extLst>
          </p:cNvPr>
          <p:cNvSpPr>
            <a:spLocks noGrp="1"/>
          </p:cNvSpPr>
          <p:nvPr>
            <p:ph type="title"/>
          </p:nvPr>
        </p:nvSpPr>
        <p:spPr/>
        <p:txBody>
          <a:bodyPr/>
          <a:lstStyle/>
          <a:p>
            <a:r>
              <a:rPr lang="en-US" dirty="0"/>
              <a:t>PJM Electric Market</a:t>
            </a:r>
          </a:p>
        </p:txBody>
      </p:sp>
      <p:sp>
        <p:nvSpPr>
          <p:cNvPr id="5" name="Content Placeholder 4"/>
          <p:cNvSpPr>
            <a:spLocks noGrp="1"/>
          </p:cNvSpPr>
          <p:nvPr>
            <p:ph idx="1"/>
          </p:nvPr>
        </p:nvSpPr>
        <p:spPr/>
        <p:txBody>
          <a:bodyPr/>
          <a:lstStyle/>
          <a:p>
            <a:r>
              <a:rPr lang="en-US" dirty="0"/>
              <a:t>PJM Interconnection is a regional transmission organization (RTO) that coordinates the movement of wholesale electricity in all or parts of Delaware, Illinois, Indiana, Kentucky, Maryland, Michigan, New Jersey, North Carolina, Ohio, Pennsylvania, Tennessee, Virginia, West Virginia and the District of Columbia. </a:t>
            </a:r>
          </a:p>
          <a:p>
            <a:endParaRPr lang="en-US" dirty="0"/>
          </a:p>
        </p:txBody>
      </p:sp>
    </p:spTree>
    <p:extLst>
      <p:ext uri="{BB962C8B-B14F-4D97-AF65-F5344CB8AC3E}">
        <p14:creationId xmlns:p14="http://schemas.microsoft.com/office/powerpoint/2010/main" val="270210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0FC0-C9B7-416D-AD3C-034C5382EF63}"/>
              </a:ext>
            </a:extLst>
          </p:cNvPr>
          <p:cNvSpPr>
            <a:spLocks noGrp="1"/>
          </p:cNvSpPr>
          <p:nvPr>
            <p:ph type="title"/>
          </p:nvPr>
        </p:nvSpPr>
        <p:spPr>
          <a:xfrm>
            <a:off x="1295402" y="982132"/>
            <a:ext cx="9601196" cy="1167179"/>
          </a:xfrm>
        </p:spPr>
        <p:txBody>
          <a:bodyPr/>
          <a:lstStyle/>
          <a:p>
            <a:r>
              <a:rPr lang="en-US" dirty="0"/>
              <a:t>PJM Electric Market</a:t>
            </a:r>
          </a:p>
        </p:txBody>
      </p:sp>
      <p:sp>
        <p:nvSpPr>
          <p:cNvPr id="5" name="Content Placeholder 4"/>
          <p:cNvSpPr>
            <a:spLocks noGrp="1"/>
          </p:cNvSpPr>
          <p:nvPr>
            <p:ph idx="1"/>
          </p:nvPr>
        </p:nvSpPr>
        <p:spPr>
          <a:xfrm>
            <a:off x="1295401" y="2149311"/>
            <a:ext cx="9601196" cy="3726557"/>
          </a:xfrm>
        </p:spPr>
        <p:txBody>
          <a:bodyPr/>
          <a:lstStyle/>
          <a:p>
            <a:pPr marL="0" indent="0">
              <a:buNone/>
            </a:pPr>
            <a:endParaRPr lang="en-US" dirty="0"/>
          </a:p>
          <a:p>
            <a:endParaRPr lang="en-US" dirty="0"/>
          </a:p>
        </p:txBody>
      </p:sp>
      <p:pic>
        <p:nvPicPr>
          <p:cNvPr id="3" name="Picture 2"/>
          <p:cNvPicPr>
            <a:picLocks noChangeAspect="1"/>
          </p:cNvPicPr>
          <p:nvPr/>
        </p:nvPicPr>
        <p:blipFill>
          <a:blip r:embed="rId2"/>
          <a:stretch>
            <a:fillRect/>
          </a:stretch>
        </p:blipFill>
        <p:spPr>
          <a:xfrm>
            <a:off x="2435392" y="2469824"/>
            <a:ext cx="7104534" cy="3582784"/>
          </a:xfrm>
          <a:prstGeom prst="rect">
            <a:avLst/>
          </a:prstGeom>
        </p:spPr>
      </p:pic>
    </p:spTree>
    <p:extLst>
      <p:ext uri="{BB962C8B-B14F-4D97-AF65-F5344CB8AC3E}">
        <p14:creationId xmlns:p14="http://schemas.microsoft.com/office/powerpoint/2010/main" val="129818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6521-F489-4511-94A9-175E3EE30D2E}"/>
              </a:ext>
            </a:extLst>
          </p:cNvPr>
          <p:cNvSpPr>
            <a:spLocks noGrp="1"/>
          </p:cNvSpPr>
          <p:nvPr>
            <p:ph type="title"/>
          </p:nvPr>
        </p:nvSpPr>
        <p:spPr/>
        <p:txBody>
          <a:bodyPr/>
          <a:lstStyle/>
          <a:p>
            <a:r>
              <a:rPr lang="en-US" dirty="0"/>
              <a:t>Real Time vs Day Ahead Market</a:t>
            </a:r>
          </a:p>
        </p:txBody>
      </p:sp>
      <p:sp>
        <p:nvSpPr>
          <p:cNvPr id="3" name="Content Placeholder 2">
            <a:extLst>
              <a:ext uri="{FF2B5EF4-FFF2-40B4-BE49-F238E27FC236}">
                <a16:creationId xmlns:a16="http://schemas.microsoft.com/office/drawing/2014/main" id="{4F30B2E8-1ACD-4BC1-ADFA-539BF6A31AEF}"/>
              </a:ext>
            </a:extLst>
          </p:cNvPr>
          <p:cNvSpPr>
            <a:spLocks noGrp="1"/>
          </p:cNvSpPr>
          <p:nvPr>
            <p:ph idx="1"/>
          </p:nvPr>
        </p:nvSpPr>
        <p:spPr/>
        <p:txBody>
          <a:bodyPr>
            <a:normAutofit fontScale="92500" lnSpcReduction="20000"/>
          </a:bodyPr>
          <a:lstStyle/>
          <a:p>
            <a:r>
              <a:rPr lang="en-US" b="1" dirty="0"/>
              <a:t>PJM’s Real-Time Market</a:t>
            </a:r>
            <a:r>
              <a:rPr lang="en-US" dirty="0"/>
              <a:t> is a spot market – meaning that the product is procured for immediate delivery - in which current prices (called </a:t>
            </a:r>
            <a:r>
              <a:rPr lang="en-US" dirty="0">
                <a:hlinkClick r:id="rId2"/>
              </a:rPr>
              <a:t>locational marginal prices</a:t>
            </a:r>
            <a:r>
              <a:rPr lang="en-US" dirty="0"/>
              <a:t>) are calculated at five-minute intervals based on actual grid operating conditions. Real-time energy prices are posted on the </a:t>
            </a:r>
            <a:r>
              <a:rPr lang="en-US" dirty="0">
                <a:hlinkClick r:id="rId3"/>
              </a:rPr>
              <a:t>PJM Operational Data</a:t>
            </a:r>
            <a:r>
              <a:rPr lang="en-US" dirty="0"/>
              <a:t> webpage. Transactions between buyers and sellers are settled hourly; invoices are issued to market participants weekly.</a:t>
            </a:r>
          </a:p>
          <a:p>
            <a:r>
              <a:rPr lang="en-US" b="1" dirty="0"/>
              <a:t>PJM’s Day-Ahead Market</a:t>
            </a:r>
            <a:r>
              <a:rPr lang="en-US" dirty="0"/>
              <a:t> is a forward market in which hourly </a:t>
            </a:r>
            <a:r>
              <a:rPr lang="en-US" dirty="0">
                <a:hlinkClick r:id="rId2"/>
              </a:rPr>
              <a:t>locational marginal prices</a:t>
            </a:r>
            <a:r>
              <a:rPr lang="en-US" dirty="0"/>
              <a:t> are calculated for the next day based on the amount of energy generators offered to produce, the amount of energy needed by consumers and scheduled transactions between buyers and sellers of energy.</a:t>
            </a:r>
          </a:p>
          <a:p>
            <a:endParaRPr lang="en-US" dirty="0"/>
          </a:p>
        </p:txBody>
      </p:sp>
    </p:spTree>
    <p:extLst>
      <p:ext uri="{BB962C8B-B14F-4D97-AF65-F5344CB8AC3E}">
        <p14:creationId xmlns:p14="http://schemas.microsoft.com/office/powerpoint/2010/main" val="57115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441488871"/>
              </p:ext>
            </p:extLst>
          </p:nvPr>
        </p:nvGraphicFramePr>
        <p:xfrm>
          <a:off x="1928812" y="697705"/>
          <a:ext cx="9204007" cy="54625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836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1884-B382-4051-8784-542B0B1ABA64}"/>
              </a:ext>
            </a:extLst>
          </p:cNvPr>
          <p:cNvSpPr>
            <a:spLocks noGrp="1"/>
          </p:cNvSpPr>
          <p:nvPr>
            <p:ph type="title"/>
          </p:nvPr>
        </p:nvSpPr>
        <p:spPr/>
        <p:txBody>
          <a:bodyPr/>
          <a:lstStyle/>
          <a:p>
            <a:r>
              <a:rPr lang="en-US" dirty="0"/>
              <a:t>Factors that Affect Real Time Pricing</a:t>
            </a:r>
          </a:p>
        </p:txBody>
      </p:sp>
      <p:sp>
        <p:nvSpPr>
          <p:cNvPr id="3" name="Content Placeholder 2">
            <a:extLst>
              <a:ext uri="{FF2B5EF4-FFF2-40B4-BE49-F238E27FC236}">
                <a16:creationId xmlns:a16="http://schemas.microsoft.com/office/drawing/2014/main" id="{CB8E4DEB-28FD-46EA-93C3-53F0A8288EFD}"/>
              </a:ext>
            </a:extLst>
          </p:cNvPr>
          <p:cNvSpPr>
            <a:spLocks noGrp="1"/>
          </p:cNvSpPr>
          <p:nvPr>
            <p:ph idx="1"/>
          </p:nvPr>
        </p:nvSpPr>
        <p:spPr/>
        <p:txBody>
          <a:bodyPr/>
          <a:lstStyle/>
          <a:p>
            <a:r>
              <a:rPr lang="en-US" dirty="0"/>
              <a:t>Energy load</a:t>
            </a:r>
          </a:p>
          <a:p>
            <a:r>
              <a:rPr lang="en-US" dirty="0"/>
              <a:t>Precipitation</a:t>
            </a:r>
          </a:p>
          <a:p>
            <a:r>
              <a:rPr lang="en-US" dirty="0"/>
              <a:t>Humidity </a:t>
            </a:r>
          </a:p>
          <a:p>
            <a:r>
              <a:rPr lang="en-US" dirty="0"/>
              <a:t>Time during the day</a:t>
            </a:r>
          </a:p>
          <a:p>
            <a:endParaRPr lang="en-US" dirty="0"/>
          </a:p>
          <a:p>
            <a:endParaRPr lang="en-US" dirty="0"/>
          </a:p>
        </p:txBody>
      </p:sp>
    </p:spTree>
    <p:extLst>
      <p:ext uri="{BB962C8B-B14F-4D97-AF65-F5344CB8AC3E}">
        <p14:creationId xmlns:p14="http://schemas.microsoft.com/office/powerpoint/2010/main" val="42369158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1831</TotalTime>
  <Words>562</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Garamond</vt:lpstr>
      <vt:lpstr>Organic</vt:lpstr>
      <vt:lpstr>Real Time Energy Price Forecast</vt:lpstr>
      <vt:lpstr>Goal Statement</vt:lpstr>
      <vt:lpstr>Energy Trading and Marketing</vt:lpstr>
      <vt:lpstr>Energy Markets</vt:lpstr>
      <vt:lpstr>PJM Electric Market</vt:lpstr>
      <vt:lpstr>PJM Electric Market</vt:lpstr>
      <vt:lpstr>Real Time vs Day Ahead Market</vt:lpstr>
      <vt:lpstr>PowerPoint Presentation</vt:lpstr>
      <vt:lpstr>Factors that Affect Real Time Pricing</vt:lpstr>
      <vt:lpstr>Factor Correlation</vt:lpstr>
      <vt:lpstr>Factor Correlation (contd…)</vt:lpstr>
      <vt:lpstr>Data Sources</vt:lpstr>
      <vt:lpstr>Approach</vt:lpstr>
      <vt:lpstr>Stepwise Regression</vt:lpstr>
      <vt:lpstr>Forecasted Hourly Real Time Price 11/20/18 </vt:lpstr>
      <vt:lpstr>Forecasted Real Time Market Price vs Next Day Market Price</vt:lpstr>
      <vt:lpstr>Market Recommendation</vt:lpstr>
      <vt:lpstr>Forecasted vs Actual Real Time Prices 11/14/18</vt:lpstr>
      <vt:lpstr>Buy Analysis for 11/14/18</vt:lpstr>
      <vt:lpstr>Areas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 Bangaoil</dc:creator>
  <cp:lastModifiedBy>abelgashawk@gmail.com</cp:lastModifiedBy>
  <cp:revision>23</cp:revision>
  <dcterms:created xsi:type="dcterms:W3CDTF">2018-11-17T18:39:22Z</dcterms:created>
  <dcterms:modified xsi:type="dcterms:W3CDTF">2018-11-20T01:03:30Z</dcterms:modified>
</cp:coreProperties>
</file>