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43400" y="6400800"/>
            <a:ext cx="457200" cy="254000"/>
          </a:xfrm>
          <a:custGeom>
            <a:avLst/>
            <a:gdLst/>
            <a:ahLst/>
            <a:cxnLst/>
            <a:rect l="l" t="t" r="r" b="b"/>
            <a:pathLst>
              <a:path w="457200" h="254000">
                <a:moveTo>
                  <a:pt x="0" y="126999"/>
                </a:moveTo>
                <a:lnTo>
                  <a:pt x="9980" y="77565"/>
                </a:lnTo>
                <a:lnTo>
                  <a:pt x="37197" y="37197"/>
                </a:lnTo>
                <a:lnTo>
                  <a:pt x="77565" y="9980"/>
                </a:lnTo>
                <a:lnTo>
                  <a:pt x="127000" y="0"/>
                </a:lnTo>
                <a:lnTo>
                  <a:pt x="330199" y="0"/>
                </a:lnTo>
                <a:lnTo>
                  <a:pt x="379633" y="9980"/>
                </a:lnTo>
                <a:lnTo>
                  <a:pt x="420002" y="37197"/>
                </a:lnTo>
                <a:lnTo>
                  <a:pt x="447219" y="77565"/>
                </a:lnTo>
                <a:lnTo>
                  <a:pt x="457199" y="126999"/>
                </a:lnTo>
                <a:lnTo>
                  <a:pt x="447219" y="176433"/>
                </a:lnTo>
                <a:lnTo>
                  <a:pt x="420002" y="216802"/>
                </a:lnTo>
                <a:lnTo>
                  <a:pt x="379633" y="244019"/>
                </a:lnTo>
                <a:lnTo>
                  <a:pt x="330199" y="253999"/>
                </a:lnTo>
                <a:lnTo>
                  <a:pt x="127000" y="253999"/>
                </a:lnTo>
                <a:lnTo>
                  <a:pt x="77565" y="244019"/>
                </a:lnTo>
                <a:lnTo>
                  <a:pt x="37197" y="216802"/>
                </a:lnTo>
                <a:lnTo>
                  <a:pt x="9980" y="176433"/>
                </a:lnTo>
                <a:lnTo>
                  <a:pt x="0" y="126999"/>
                </a:lnTo>
                <a:close/>
              </a:path>
            </a:pathLst>
          </a:custGeom>
          <a:ln w="19049">
            <a:solidFill>
              <a:srgbClr val="51C1D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234632"/>
            <a:ext cx="8072119" cy="43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C6D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F52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2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C6D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23E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F52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2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C6D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F52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2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C6D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F52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2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3F52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2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43400" y="6400800"/>
            <a:ext cx="457200" cy="254000"/>
          </a:xfrm>
          <a:custGeom>
            <a:avLst/>
            <a:gdLst/>
            <a:ahLst/>
            <a:cxnLst/>
            <a:rect l="l" t="t" r="r" b="b"/>
            <a:pathLst>
              <a:path w="457200" h="254000">
                <a:moveTo>
                  <a:pt x="0" y="126999"/>
                </a:moveTo>
                <a:lnTo>
                  <a:pt x="9980" y="77565"/>
                </a:lnTo>
                <a:lnTo>
                  <a:pt x="37197" y="37197"/>
                </a:lnTo>
                <a:lnTo>
                  <a:pt x="77565" y="9980"/>
                </a:lnTo>
                <a:lnTo>
                  <a:pt x="127000" y="0"/>
                </a:lnTo>
                <a:lnTo>
                  <a:pt x="330199" y="0"/>
                </a:lnTo>
                <a:lnTo>
                  <a:pt x="379633" y="9980"/>
                </a:lnTo>
                <a:lnTo>
                  <a:pt x="420002" y="37197"/>
                </a:lnTo>
                <a:lnTo>
                  <a:pt x="447219" y="77565"/>
                </a:lnTo>
                <a:lnTo>
                  <a:pt x="457199" y="126999"/>
                </a:lnTo>
                <a:lnTo>
                  <a:pt x="447219" y="176433"/>
                </a:lnTo>
                <a:lnTo>
                  <a:pt x="420002" y="216802"/>
                </a:lnTo>
                <a:lnTo>
                  <a:pt x="379633" y="244019"/>
                </a:lnTo>
                <a:lnTo>
                  <a:pt x="330199" y="253999"/>
                </a:lnTo>
                <a:lnTo>
                  <a:pt x="127000" y="253999"/>
                </a:lnTo>
                <a:lnTo>
                  <a:pt x="77565" y="244019"/>
                </a:lnTo>
                <a:lnTo>
                  <a:pt x="37197" y="216802"/>
                </a:lnTo>
                <a:lnTo>
                  <a:pt x="9980" y="176433"/>
                </a:lnTo>
                <a:lnTo>
                  <a:pt x="0" y="126999"/>
                </a:lnTo>
                <a:close/>
              </a:path>
            </a:pathLst>
          </a:custGeom>
          <a:ln w="19049">
            <a:solidFill>
              <a:srgbClr val="51C1D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34632"/>
            <a:ext cx="8072119" cy="43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C6D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227579"/>
            <a:ext cx="6271259" cy="329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23E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73575" y="6459049"/>
            <a:ext cx="20637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3F52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2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312" y="260350"/>
            <a:ext cx="3482975" cy="1949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2003" y="1676400"/>
            <a:ext cx="1397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5150" y="688657"/>
            <a:ext cx="302323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00"/>
              </a:lnSpc>
            </a:pPr>
            <a:r>
              <a:rPr lang="pt-BR" sz="2200" dirty="0"/>
              <a:t>Case de uso do </a:t>
            </a:r>
            <a:r>
              <a:rPr lang="pt-BR" sz="2200" dirty="0" err="1"/>
              <a:t>MongoDB</a:t>
            </a:r>
            <a:r>
              <a:rPr lang="pt-BR" sz="2200" dirty="0"/>
              <a:t> na empresa </a:t>
            </a:r>
            <a:r>
              <a:rPr lang="pt-BR" sz="2200" dirty="0" err="1"/>
              <a:t>Telefonica</a:t>
            </a:r>
            <a:endParaRPr sz="2200" dirty="0"/>
          </a:p>
        </p:txBody>
      </p:sp>
      <p:sp>
        <p:nvSpPr>
          <p:cNvPr id="7" name="object 7"/>
          <p:cNvSpPr/>
          <p:nvPr/>
        </p:nvSpPr>
        <p:spPr>
          <a:xfrm>
            <a:off x="179387" y="6181725"/>
            <a:ext cx="1513205" cy="501650"/>
          </a:xfrm>
          <a:custGeom>
            <a:avLst/>
            <a:gdLst/>
            <a:ahLst/>
            <a:cxnLst/>
            <a:rect l="l" t="t" r="r" b="b"/>
            <a:pathLst>
              <a:path w="1513205" h="501650">
                <a:moveTo>
                  <a:pt x="0" y="0"/>
                </a:moveTo>
                <a:lnTo>
                  <a:pt x="1512887" y="0"/>
                </a:lnTo>
                <a:lnTo>
                  <a:pt x="1512887" y="501650"/>
                </a:lnTo>
                <a:lnTo>
                  <a:pt x="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787" y="6157383"/>
            <a:ext cx="132524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300" spc="15" dirty="0">
                <a:solidFill>
                  <a:srgbClr val="123E51"/>
                </a:solidFill>
                <a:latin typeface="Arial"/>
                <a:cs typeface="Arial"/>
              </a:rPr>
              <a:t>Pablo</a:t>
            </a:r>
            <a:r>
              <a:rPr sz="1300" spc="-60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123E51"/>
                </a:solidFill>
                <a:latin typeface="Arial"/>
                <a:cs typeface="Arial"/>
              </a:rPr>
              <a:t>Enfedaque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30"/>
              </a:lnSpc>
            </a:pPr>
            <a:r>
              <a:rPr sz="1300" b="1" spc="15" dirty="0">
                <a:solidFill>
                  <a:srgbClr val="123E51"/>
                </a:solidFill>
                <a:latin typeface="Arial"/>
                <a:cs typeface="Arial"/>
              </a:rPr>
              <a:t>@pablitoev56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5005614"/>
            <a:ext cx="9220200" cy="1852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chemeClr val="tx1"/>
                </a:solidFill>
              </a:rPr>
              <a:t>Disciplina: </a:t>
            </a:r>
            <a:r>
              <a:rPr lang="pt-BR" dirty="0">
                <a:solidFill>
                  <a:schemeClr val="tx1"/>
                </a:solidFill>
              </a:rPr>
              <a:t>Banco de dados não relacionais</a:t>
            </a: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Grupo:  </a:t>
            </a:r>
            <a:r>
              <a:rPr lang="pt-BR" dirty="0">
                <a:solidFill>
                  <a:schemeClr val="tx1"/>
                </a:solidFill>
              </a:rPr>
              <a:t>Eduardo Cardoso de Melo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               Leonardo Quintão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               Cristiano Bento 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               Fabricio Dutra 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               </a:t>
            </a:r>
            <a:r>
              <a:rPr lang="pt-BR" dirty="0" err="1">
                <a:solidFill>
                  <a:schemeClr val="tx1"/>
                </a:solidFill>
              </a:rPr>
              <a:t>Briner</a:t>
            </a:r>
            <a:r>
              <a:rPr lang="pt-BR" dirty="0">
                <a:solidFill>
                  <a:schemeClr val="tx1"/>
                </a:solidFill>
              </a:rPr>
              <a:t> Nunes</a:t>
            </a:r>
          </a:p>
        </p:txBody>
      </p:sp>
      <p:pic>
        <p:nvPicPr>
          <p:cNvPr id="1026" name="Picture 2" descr="Resultado de imagem para puc mg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231719"/>
            <a:ext cx="1600200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Personalisation Server.</a:t>
            </a:r>
            <a:r>
              <a:rPr spc="-90" dirty="0"/>
              <a:t> </a:t>
            </a:r>
            <a:r>
              <a:rPr lang="pt-BR" spc="-5" dirty="0"/>
              <a:t>Por que</a:t>
            </a:r>
            <a:r>
              <a:rPr spc="-5" dirty="0"/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6275" y="6459049"/>
            <a:ext cx="16065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85" dirty="0">
                <a:solidFill>
                  <a:srgbClr val="003F52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227579"/>
            <a:ext cx="68910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sz="2000" dirty="0" err="1">
                <a:solidFill>
                  <a:srgbClr val="123E51"/>
                </a:solidFill>
                <a:latin typeface="Arial"/>
                <a:cs typeface="Arial"/>
              </a:rPr>
              <a:t>Personalisation</a:t>
            </a: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 Server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2693923"/>
            <a:ext cx="6117590" cy="1595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Acesso em real-time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Flexibilidade na estrutura do perfil do cliente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Compartilhamento de informação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Solução barata, baixo custo de equipamentos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38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612" y="48107"/>
            <a:ext cx="1988820" cy="208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0"/>
              </a:lnSpc>
            </a:pPr>
            <a:r>
              <a:rPr sz="13900" spc="-5" dirty="0">
                <a:solidFill>
                  <a:srgbClr val="00C6D7"/>
                </a:solidFill>
                <a:latin typeface="Arial"/>
                <a:cs typeface="Arial"/>
              </a:rPr>
              <a:t>03</a:t>
            </a:r>
            <a:endParaRPr sz="13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2130983"/>
            <a:ext cx="509079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0"/>
              </a:lnSpc>
              <a:tabLst>
                <a:tab pos="3282950" algn="l"/>
              </a:tabLst>
            </a:pPr>
            <a:r>
              <a:rPr lang="pt-BR" sz="4100" spc="-5" dirty="0">
                <a:solidFill>
                  <a:srgbClr val="123E51"/>
                </a:solidFill>
              </a:rPr>
              <a:t>Solução Oracle</a:t>
            </a:r>
            <a:endParaRPr sz="4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dirty="0"/>
              <a:t>Solução Oracle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78838" y="3205479"/>
            <a:ext cx="50647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Oracle 11g Standard </a:t>
            </a: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ou</a:t>
            </a:r>
            <a:r>
              <a:rPr sz="2000" spc="-100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Enterprise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4183379"/>
            <a:ext cx="52933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T</a:t>
            </a: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rês instâncias implementadas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535940" y="2227579"/>
            <a:ext cx="8442960" cy="233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dirty="0"/>
              <a:t>20 pessoas envolvidas (7 desenvolvedores) – 15 meses de trabalho</a:t>
            </a:r>
            <a:endParaRPr dirty="0"/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sz="4000" dirty="0">
                <a:solidFill>
                  <a:srgbClr val="00C6D7"/>
                </a:solidFill>
              </a:rPr>
              <a:t>•</a:t>
            </a:r>
            <a:endParaRPr sz="4000" dirty="0"/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000" dirty="0">
                <a:solidFill>
                  <a:srgbClr val="00C6D7"/>
                </a:solidFill>
              </a:rPr>
              <a:t>•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84138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dirty="0"/>
              <a:t>Depois das três iterações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657502"/>
            <a:ext cx="64744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Três implantações com sucesso, mas...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8" y="2138070"/>
            <a:ext cx="5636261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600" spc="-370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600" spc="-370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600" dirty="0">
                <a:solidFill>
                  <a:srgbClr val="123E51"/>
                </a:solidFill>
                <a:latin typeface="Arial"/>
                <a:cs typeface="Arial"/>
              </a:rPr>
              <a:t>Grandes espaços de armazenamento requeridos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297815" algn="l"/>
              </a:tabLst>
            </a:pPr>
            <a:r>
              <a:rPr sz="1600" spc="-370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600" spc="-370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600" dirty="0">
                <a:solidFill>
                  <a:srgbClr val="123E51"/>
                </a:solidFill>
                <a:latin typeface="Arial"/>
                <a:cs typeface="Arial"/>
              </a:rPr>
              <a:t>Performance abaixo das expectativas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2352" y="3394354"/>
            <a:ext cx="692054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pt-BR" sz="2400" b="1" spc="-5" dirty="0">
                <a:solidFill>
                  <a:srgbClr val="123E51"/>
                </a:solidFill>
                <a:latin typeface="Arial"/>
                <a:cs typeface="Arial"/>
              </a:rPr>
              <a:t>Ainda não escalável suficientemente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38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1912" y="4406522"/>
            <a:ext cx="6407150" cy="1789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5" dirty="0"/>
              <a:t>Chegada da quarta implementação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2227579"/>
            <a:ext cx="6412230" cy="1654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Tudo estava funcionando até um mês antes da implementação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3205479"/>
            <a:ext cx="472757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Novo requerimento de performance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3655567"/>
            <a:ext cx="639826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600" spc="-370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600" spc="-370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123E51"/>
                </a:solidFill>
                <a:latin typeface="Arial"/>
                <a:cs typeface="Arial"/>
              </a:rPr>
              <a:t>40% </a:t>
            </a:r>
            <a:r>
              <a:rPr lang="pt-BR" sz="1600" dirty="0">
                <a:solidFill>
                  <a:srgbClr val="123E51"/>
                </a:solidFill>
                <a:latin typeface="Arial"/>
                <a:cs typeface="Arial"/>
              </a:rPr>
              <a:t>mais dados para serem processados e armazenados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297815" algn="l"/>
              </a:tabLst>
            </a:pPr>
            <a:r>
              <a:rPr sz="1600" spc="-370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600" spc="-370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600" dirty="0">
                <a:solidFill>
                  <a:srgbClr val="123E51"/>
                </a:solidFill>
                <a:latin typeface="Arial"/>
                <a:cs typeface="Arial"/>
              </a:rPr>
              <a:t>Recarga de todo o DWH (22M de clientes) diariamente em curto espaço de tempo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958079"/>
            <a:ext cx="507047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Servidores já haviam sido comprados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38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dirty="0"/>
              <a:t>Melhorias altamente necessárias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78839" y="2710179"/>
            <a:ext cx="405002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Melhoria de 3x da performance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47520"/>
            <a:ext cx="4721860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Reduzir armazenamento pela metade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8" y="3688079"/>
            <a:ext cx="521716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Apenas 4 meses restantes com uma equipe reduzida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43" y="4682235"/>
            <a:ext cx="777176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200" b="1" dirty="0">
                <a:solidFill>
                  <a:srgbClr val="123E51"/>
                </a:solidFill>
                <a:latin typeface="Arial"/>
                <a:cs typeface="Arial"/>
              </a:rPr>
              <a:t>Quarta interação seria feita com Oracle ou uma nova tecnologia?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38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612" y="48107"/>
            <a:ext cx="1988820" cy="208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0"/>
              </a:lnSpc>
            </a:pPr>
            <a:r>
              <a:rPr sz="13900" spc="-5" dirty="0">
                <a:solidFill>
                  <a:srgbClr val="00C6D7"/>
                </a:solidFill>
                <a:latin typeface="Arial"/>
                <a:cs typeface="Arial"/>
              </a:rPr>
              <a:t>04</a:t>
            </a:r>
            <a:endParaRPr sz="13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2130983"/>
            <a:ext cx="587311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0"/>
              </a:lnSpc>
              <a:tabLst>
                <a:tab pos="4064635" algn="l"/>
              </a:tabLst>
            </a:pPr>
            <a:r>
              <a:rPr lang="pt-BR" sz="4100" dirty="0">
                <a:solidFill>
                  <a:srgbClr val="123E51"/>
                </a:solidFill>
              </a:rPr>
              <a:t>A solução </a:t>
            </a:r>
            <a:r>
              <a:rPr lang="pt-BR" sz="4100" dirty="0" err="1">
                <a:solidFill>
                  <a:srgbClr val="123E51"/>
                </a:solidFill>
              </a:rPr>
              <a:t>mongoDB</a:t>
            </a:r>
            <a:endParaRPr sz="4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err="1"/>
              <a:t>MongoDB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6275" y="6459049"/>
            <a:ext cx="18097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5" dirty="0">
                <a:solidFill>
                  <a:srgbClr val="003F52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64017"/>
            <a:ext cx="4798060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Apresentava maturidade no momento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8" y="2641917"/>
            <a:ext cx="80238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Muitas funcionalidades que casavam com a necessidade da empresa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120961"/>
            <a:ext cx="5238750" cy="249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Esquema dinâmico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7550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dirty="0">
                <a:solidFill>
                  <a:srgbClr val="123E51"/>
                </a:solidFill>
                <a:latin typeface="Arial"/>
                <a:cs typeface="Arial"/>
              </a:rPr>
              <a:t>Drivers oficiais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40"/>
              </a:spcBef>
              <a:tabLst>
                <a:tab pos="7550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dirty="0">
                <a:solidFill>
                  <a:srgbClr val="123E51"/>
                </a:solidFill>
                <a:latin typeface="Arial"/>
                <a:cs typeface="Arial"/>
              </a:rPr>
              <a:t>Suporte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7550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dirty="0">
                <a:solidFill>
                  <a:srgbClr val="123E51"/>
                </a:solidFill>
                <a:latin typeface="Arial"/>
                <a:cs typeface="Arial"/>
              </a:rPr>
              <a:t>Baixo custo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Testes realizados com sucesso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13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err="1"/>
              <a:t>MongoDB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5887" y="6470479"/>
            <a:ext cx="10820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Digital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10"/>
              </a:lnSpc>
            </a:pPr>
            <a:r>
              <a:rPr dirty="0"/>
              <a:t>1</a:t>
            </a:r>
            <a:r>
              <a:rPr spc="-5"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772920"/>
            <a:ext cx="6468745" cy="38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Criação de novo </a:t>
            </a: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PS </a:t>
            </a: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com </a:t>
            </a:r>
            <a:r>
              <a:rPr sz="2000" dirty="0" err="1">
                <a:solidFill>
                  <a:srgbClr val="123E51"/>
                </a:solidFill>
                <a:latin typeface="Arial"/>
                <a:cs typeface="Arial"/>
              </a:rPr>
              <a:t>MongoDB</a:t>
            </a:r>
            <a:r>
              <a:rPr sz="2000" spc="-120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23E51"/>
                </a:solidFill>
                <a:latin typeface="Arial"/>
                <a:cs typeface="Arial"/>
              </a:rPr>
              <a:t>2.0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C6D7"/>
              </a:buClr>
              <a:buFont typeface="Arial"/>
              <a:buChar char="•"/>
            </a:pPr>
            <a:endParaRPr sz="4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Metade do time (3-4 desenvolvedores)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C6D7"/>
              </a:buClr>
              <a:buFont typeface="Arial"/>
              <a:buChar char="•"/>
            </a:pPr>
            <a:endParaRPr sz="5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Um quarto do tempo gasto (4 meses)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C6D7"/>
              </a:buClr>
              <a:buFont typeface="Arial"/>
              <a:buChar char="•"/>
            </a:pPr>
            <a:endParaRPr sz="5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Melhoria de algumas funcionalidades sendo que outras foram adicionadas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13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MongoDB</a:t>
            </a:r>
            <a:r>
              <a:rPr spc="-10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8839" y="2621279"/>
            <a:ext cx="44164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Um terço do espaço utilizado previamente para armazenamento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47520"/>
            <a:ext cx="7934960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Melhor performance em mais de uma ordem de magnitude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13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8006" y="2488031"/>
            <a:ext cx="2484424" cy="1805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5306" y="2475331"/>
            <a:ext cx="2510155" cy="1830705"/>
          </a:xfrm>
          <a:custGeom>
            <a:avLst/>
            <a:gdLst/>
            <a:ahLst/>
            <a:cxnLst/>
            <a:rect l="l" t="t" r="r" b="b"/>
            <a:pathLst>
              <a:path w="2510154" h="1830704">
                <a:moveTo>
                  <a:pt x="0" y="0"/>
                </a:moveTo>
                <a:lnTo>
                  <a:pt x="2509838" y="0"/>
                </a:lnTo>
                <a:lnTo>
                  <a:pt x="2509838" y="1830388"/>
                </a:lnTo>
                <a:lnTo>
                  <a:pt x="0" y="183038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8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0319" y="2260473"/>
            <a:ext cx="1040130" cy="277495"/>
          </a:xfrm>
          <a:custGeom>
            <a:avLst/>
            <a:gdLst/>
            <a:ahLst/>
            <a:cxnLst/>
            <a:rect l="l" t="t" r="r" b="b"/>
            <a:pathLst>
              <a:path w="1040129" h="277494">
                <a:moveTo>
                  <a:pt x="0" y="0"/>
                </a:moveTo>
                <a:lnTo>
                  <a:pt x="1039799" y="0"/>
                </a:lnTo>
                <a:lnTo>
                  <a:pt x="1039799" y="276974"/>
                </a:lnTo>
                <a:lnTo>
                  <a:pt x="0" y="2769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70319" y="2260473"/>
            <a:ext cx="1040130" cy="277495"/>
          </a:xfrm>
          <a:custGeom>
            <a:avLst/>
            <a:gdLst/>
            <a:ahLst/>
            <a:cxnLst/>
            <a:rect l="l" t="t" r="r" b="b"/>
            <a:pathLst>
              <a:path w="1040129" h="277494">
                <a:moveTo>
                  <a:pt x="0" y="0"/>
                </a:moveTo>
                <a:lnTo>
                  <a:pt x="1039799" y="0"/>
                </a:lnTo>
                <a:lnTo>
                  <a:pt x="1039799" y="276973"/>
                </a:lnTo>
                <a:lnTo>
                  <a:pt x="0" y="27697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8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9059" y="2306192"/>
            <a:ext cx="8382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123E51"/>
                </a:solidFill>
                <a:latin typeface="Arial"/>
                <a:cs typeface="Arial"/>
              </a:rPr>
              <a:t>MONGODB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23706" y="4458006"/>
            <a:ext cx="6408737" cy="1680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11006" y="4445304"/>
            <a:ext cx="6434455" cy="1706245"/>
          </a:xfrm>
          <a:custGeom>
            <a:avLst/>
            <a:gdLst/>
            <a:ahLst/>
            <a:cxnLst/>
            <a:rect l="l" t="t" r="r" b="b"/>
            <a:pathLst>
              <a:path w="6434455" h="1706245">
                <a:moveTo>
                  <a:pt x="0" y="0"/>
                </a:moveTo>
                <a:lnTo>
                  <a:pt x="6434135" y="0"/>
                </a:lnTo>
                <a:lnTo>
                  <a:pt x="6434135" y="1705768"/>
                </a:lnTo>
                <a:lnTo>
                  <a:pt x="0" y="170576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8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0810" y="4231652"/>
            <a:ext cx="835025" cy="277495"/>
          </a:xfrm>
          <a:custGeom>
            <a:avLst/>
            <a:gdLst/>
            <a:ahLst/>
            <a:cxnLst/>
            <a:rect l="l" t="t" r="r" b="b"/>
            <a:pathLst>
              <a:path w="835025" h="277495">
                <a:moveTo>
                  <a:pt x="0" y="0"/>
                </a:moveTo>
                <a:lnTo>
                  <a:pt x="834516" y="0"/>
                </a:lnTo>
                <a:lnTo>
                  <a:pt x="834516" y="277152"/>
                </a:lnTo>
                <a:lnTo>
                  <a:pt x="0" y="2771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810" y="4231652"/>
            <a:ext cx="835025" cy="277495"/>
          </a:xfrm>
          <a:custGeom>
            <a:avLst/>
            <a:gdLst/>
            <a:ahLst/>
            <a:cxnLst/>
            <a:rect l="l" t="t" r="r" b="b"/>
            <a:pathLst>
              <a:path w="835025" h="277495">
                <a:moveTo>
                  <a:pt x="0" y="0"/>
                </a:moveTo>
                <a:lnTo>
                  <a:pt x="834514" y="0"/>
                </a:lnTo>
                <a:lnTo>
                  <a:pt x="834514" y="277148"/>
                </a:lnTo>
                <a:lnTo>
                  <a:pt x="0" y="27714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B8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89550" y="4277372"/>
            <a:ext cx="6692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123E51"/>
                </a:solidFill>
                <a:latin typeface="Arial"/>
                <a:cs typeface="Arial"/>
              </a:rPr>
              <a:t>ORACLE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887" y="6470479"/>
            <a:ext cx="10820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Digital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10"/>
              </a:lnSpc>
            </a:pPr>
            <a:r>
              <a:rPr dirty="0"/>
              <a:t>2</a:t>
            </a:r>
            <a:r>
              <a:rPr spc="-5" dirty="0"/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4375" y="6445250"/>
            <a:ext cx="10350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3F52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887" y="6456679"/>
            <a:ext cx="108204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Digital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dirty="0"/>
              <a:t>Sumário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78838" y="2672079"/>
            <a:ext cx="56743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Problemas de performance com o Oracle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3599179"/>
            <a:ext cx="722566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Criação de uma nova versão com </a:t>
            </a:r>
            <a:r>
              <a:rPr lang="pt-BR" sz="2000" dirty="0" err="1">
                <a:solidFill>
                  <a:srgbClr val="123E51"/>
                </a:solidFill>
                <a:latin typeface="Arial"/>
                <a:cs typeface="Arial"/>
              </a:rPr>
              <a:t>MongoDB</a:t>
            </a: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 em 4 meses com metade da equipe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747520"/>
            <a:ext cx="8227060" cy="3167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Criação do </a:t>
            </a:r>
            <a:r>
              <a:rPr sz="2000" b="1" dirty="0" err="1">
                <a:solidFill>
                  <a:srgbClr val="134F64"/>
                </a:solidFill>
                <a:latin typeface="Arial"/>
                <a:cs typeface="Arial"/>
              </a:rPr>
              <a:t>Personalisation</a:t>
            </a:r>
            <a:r>
              <a:rPr sz="2000" b="1" dirty="0">
                <a:solidFill>
                  <a:srgbClr val="134F64"/>
                </a:solidFill>
                <a:latin typeface="Arial"/>
                <a:cs typeface="Arial"/>
              </a:rPr>
              <a:t> Server </a:t>
            </a: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usando o </a:t>
            </a: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Oracle</a:t>
            </a:r>
            <a:r>
              <a:rPr sz="2000" spc="-10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11g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8" y="4526279"/>
            <a:ext cx="70840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Obtenção de grandes benefícios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13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400" y="6400800"/>
            <a:ext cx="457200" cy="254000"/>
          </a:xfrm>
          <a:custGeom>
            <a:avLst/>
            <a:gdLst/>
            <a:ahLst/>
            <a:cxnLst/>
            <a:rect l="l" t="t" r="r" b="b"/>
            <a:pathLst>
              <a:path w="457200" h="254000">
                <a:moveTo>
                  <a:pt x="0" y="126999"/>
                </a:moveTo>
                <a:lnTo>
                  <a:pt x="9980" y="77565"/>
                </a:lnTo>
                <a:lnTo>
                  <a:pt x="37197" y="37197"/>
                </a:lnTo>
                <a:lnTo>
                  <a:pt x="77565" y="9980"/>
                </a:lnTo>
                <a:lnTo>
                  <a:pt x="127000" y="0"/>
                </a:lnTo>
                <a:lnTo>
                  <a:pt x="330199" y="0"/>
                </a:lnTo>
                <a:lnTo>
                  <a:pt x="379633" y="9980"/>
                </a:lnTo>
                <a:lnTo>
                  <a:pt x="420002" y="37197"/>
                </a:lnTo>
                <a:lnTo>
                  <a:pt x="447219" y="77565"/>
                </a:lnTo>
                <a:lnTo>
                  <a:pt x="457199" y="126999"/>
                </a:lnTo>
                <a:lnTo>
                  <a:pt x="447219" y="176433"/>
                </a:lnTo>
                <a:lnTo>
                  <a:pt x="420002" y="216802"/>
                </a:lnTo>
                <a:lnTo>
                  <a:pt x="379633" y="244019"/>
                </a:lnTo>
                <a:lnTo>
                  <a:pt x="330199" y="253999"/>
                </a:lnTo>
                <a:lnTo>
                  <a:pt x="127000" y="253999"/>
                </a:lnTo>
                <a:lnTo>
                  <a:pt x="77565" y="244019"/>
                </a:lnTo>
                <a:lnTo>
                  <a:pt x="37197" y="216802"/>
                </a:lnTo>
                <a:lnTo>
                  <a:pt x="9980" y="176433"/>
                </a:lnTo>
                <a:lnTo>
                  <a:pt x="0" y="126999"/>
                </a:lnTo>
                <a:close/>
              </a:path>
            </a:pathLst>
          </a:custGeom>
          <a:ln w="19049">
            <a:solidFill>
              <a:srgbClr val="51C1D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err="1"/>
              <a:t>MongoDB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4138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7512" y="930275"/>
            <a:ext cx="4216400" cy="2722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1200" y="930275"/>
            <a:ext cx="3341687" cy="287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512" y="3449637"/>
            <a:ext cx="5141912" cy="2767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6275" y="6459049"/>
            <a:ext cx="18097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5" dirty="0">
                <a:solidFill>
                  <a:srgbClr val="003F52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612" y="48107"/>
            <a:ext cx="1988820" cy="208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0"/>
              </a:lnSpc>
            </a:pPr>
            <a:r>
              <a:rPr sz="13900" spc="-5" dirty="0">
                <a:solidFill>
                  <a:srgbClr val="00C6D7"/>
                </a:solidFill>
                <a:latin typeface="Arial"/>
                <a:cs typeface="Arial"/>
              </a:rPr>
              <a:t>05</a:t>
            </a:r>
            <a:endParaRPr sz="13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2130983"/>
            <a:ext cx="2862580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40"/>
              </a:lnSpc>
            </a:pPr>
            <a:r>
              <a:rPr lang="pt-BR" sz="4100" dirty="0">
                <a:solidFill>
                  <a:srgbClr val="123E51"/>
                </a:solidFill>
              </a:rPr>
              <a:t>Conclusão</a:t>
            </a:r>
            <a:endParaRPr sz="4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dirty="0"/>
              <a:t>Lições aprendidas</a:t>
            </a:r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78839" y="2159317"/>
            <a:ext cx="383794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Desenvolvimento fácil e ágil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2895600"/>
            <a:ext cx="65633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Vencer o medo do desconhecido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3810000"/>
            <a:ext cx="443039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Bom suporte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247457"/>
            <a:ext cx="716026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Ótima melhoria de performances com</a:t>
            </a:r>
            <a:r>
              <a:rPr sz="2000" spc="-110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MongoDB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313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dirty="0"/>
              <a:t>Resultados para a empresa</a:t>
            </a: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78839" y="2159317"/>
            <a:ext cx="352742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Desenvolvimento fácil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3073717"/>
            <a:ext cx="62077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Aumento da satisfação do consumidor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8" y="3988117"/>
            <a:ext cx="63601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Aumento da receita e redução de custos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247457"/>
            <a:ext cx="464566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Melhor performance para os produtos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4000" dirty="0">
                <a:solidFill>
                  <a:srgbClr val="00C6D7"/>
                </a:solidFill>
                <a:latin typeface="Arial"/>
                <a:cs typeface="Arial"/>
              </a:rPr>
              <a:t>•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4902517"/>
            <a:ext cx="66649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Oportunidades para novos produtos e funcionalidades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8" y="5346001"/>
            <a:ext cx="696976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Notificações de </a:t>
            </a:r>
            <a:r>
              <a:rPr lang="pt-BR" sz="1800" dirty="0" err="1">
                <a:solidFill>
                  <a:srgbClr val="123E51"/>
                </a:solidFill>
                <a:latin typeface="Arial"/>
                <a:cs typeface="Arial"/>
              </a:rPr>
              <a:t>push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 no </a:t>
            </a:r>
            <a:r>
              <a:rPr lang="pt-BR" sz="1800" dirty="0" err="1">
                <a:solidFill>
                  <a:srgbClr val="123E51"/>
                </a:solidFill>
                <a:latin typeface="Arial"/>
                <a:cs typeface="Arial"/>
              </a:rPr>
              <a:t>Fir</a:t>
            </a:r>
            <a:r>
              <a:rPr sz="1800" dirty="0" err="1">
                <a:solidFill>
                  <a:srgbClr val="123E51"/>
                </a:solidFill>
                <a:latin typeface="Arial"/>
                <a:cs typeface="Arial"/>
              </a:rPr>
              <a:t>efox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 OS</a:t>
            </a:r>
            <a:endParaRPr lang="pt-BR" sz="1800" dirty="0">
              <a:solidFill>
                <a:srgbClr val="123E5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Soluções </a:t>
            </a:r>
            <a:r>
              <a:rPr lang="pt-BR" sz="1800" dirty="0" err="1">
                <a:solidFill>
                  <a:srgbClr val="123E51"/>
                </a:solidFill>
                <a:latin typeface="Arial"/>
                <a:cs typeface="Arial"/>
              </a:rPr>
              <a:t>Machine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-t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o-</a:t>
            </a:r>
            <a:r>
              <a:rPr sz="1800" dirty="0" err="1">
                <a:solidFill>
                  <a:srgbClr val="123E51"/>
                </a:solidFill>
                <a:latin typeface="Arial"/>
                <a:cs typeface="Arial"/>
              </a:rPr>
              <a:t>machin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313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612" y="48107"/>
            <a:ext cx="1988820" cy="208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0"/>
              </a:lnSpc>
            </a:pPr>
            <a:r>
              <a:rPr sz="13900" spc="-5" dirty="0">
                <a:solidFill>
                  <a:srgbClr val="00C6D7"/>
                </a:solidFill>
                <a:latin typeface="Arial"/>
                <a:cs typeface="Arial"/>
              </a:rPr>
              <a:t>01</a:t>
            </a:r>
            <a:endParaRPr sz="13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2130983"/>
            <a:ext cx="41071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30"/>
              </a:lnSpc>
              <a:tabLst>
                <a:tab pos="2501900" algn="l"/>
              </a:tabLst>
            </a:pPr>
            <a:r>
              <a:rPr sz="4100" spc="-50" dirty="0">
                <a:solidFill>
                  <a:srgbClr val="123E51"/>
                </a:solidFill>
              </a:rPr>
              <a:t>Telefonica	</a:t>
            </a:r>
            <a:r>
              <a:rPr sz="4100" spc="-5" dirty="0">
                <a:solidFill>
                  <a:srgbClr val="123E51"/>
                </a:solidFill>
              </a:rPr>
              <a:t>Digital.</a:t>
            </a:r>
            <a:endParaRPr sz="4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pc="-5" dirty="0" err="1"/>
              <a:t>Telefonica</a:t>
            </a:r>
            <a:r>
              <a:rPr lang="pt-BR" spc="-5" dirty="0"/>
              <a:t> Digital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5887" y="6470479"/>
            <a:ext cx="108204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Digital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747520"/>
            <a:ext cx="154051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227579"/>
            <a:ext cx="7884159" cy="3313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755015" algn="l"/>
              </a:tabLst>
            </a:pPr>
            <a:r>
              <a:rPr sz="2000" spc="-459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2000" b="1" dirty="0">
                <a:solidFill>
                  <a:srgbClr val="123E51"/>
                </a:solidFill>
                <a:latin typeface="Arial"/>
                <a:cs typeface="Arial"/>
              </a:rPr>
              <a:t>Quarta </a:t>
            </a:r>
            <a:r>
              <a:rPr sz="2000" b="1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maior empresa de telecomunicações do mundo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70"/>
              </a:spcBef>
              <a:tabLst>
                <a:tab pos="7550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Operações na Europa, EUA e Am</a:t>
            </a:r>
            <a:r>
              <a:rPr lang="pt-BR" dirty="0">
                <a:solidFill>
                  <a:srgbClr val="123E51"/>
                </a:solidFill>
                <a:latin typeface="Arial"/>
                <a:cs typeface="Arial"/>
              </a:rPr>
              <a:t>érica Latina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40"/>
              </a:spcBef>
              <a:tabLst>
                <a:tab pos="7550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315M </a:t>
            </a:r>
            <a:r>
              <a:rPr lang="pt-BR" dirty="0">
                <a:solidFill>
                  <a:srgbClr val="123E51"/>
                </a:solidFill>
                <a:latin typeface="Arial"/>
                <a:cs typeface="Arial"/>
              </a:rPr>
              <a:t>de clientes com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23E51"/>
                </a:solidFill>
                <a:latin typeface="Arial"/>
                <a:cs typeface="Arial"/>
              </a:rPr>
              <a:t>Movistar, 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O2, Vivo,</a:t>
            </a:r>
            <a:r>
              <a:rPr sz="1800" spc="-80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Terra…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2000" spc="-100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23E51"/>
                </a:solidFill>
                <a:latin typeface="Arial"/>
                <a:cs typeface="Arial"/>
              </a:rPr>
              <a:t>Digital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70"/>
              </a:spcBef>
              <a:tabLst>
                <a:tab pos="7550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“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Além da conectividade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”, 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divisão para web, serviços e conteúdos mobile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40"/>
              </a:spcBef>
              <a:tabLst>
                <a:tab pos="7550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123E51"/>
                </a:solidFill>
                <a:latin typeface="Arial"/>
                <a:cs typeface="Arial"/>
              </a:rPr>
              <a:t>Jajah, Tokbox, 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Terra, TU, OWD / Firefox</a:t>
            </a:r>
            <a:r>
              <a:rPr sz="1800" spc="-5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OS…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313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612" y="48107"/>
            <a:ext cx="1988820" cy="208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00"/>
              </a:lnSpc>
            </a:pPr>
            <a:r>
              <a:rPr sz="13900" spc="-5" dirty="0">
                <a:solidFill>
                  <a:srgbClr val="00C6D7"/>
                </a:solidFill>
                <a:latin typeface="Arial"/>
                <a:cs typeface="Arial"/>
              </a:rPr>
              <a:t>02</a:t>
            </a:r>
            <a:endParaRPr sz="13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2130983"/>
            <a:ext cx="5380355" cy="1212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630"/>
              </a:lnSpc>
              <a:tabLst>
                <a:tab pos="3717290" algn="l"/>
              </a:tabLst>
            </a:pPr>
            <a:r>
              <a:rPr sz="4100" dirty="0">
                <a:solidFill>
                  <a:srgbClr val="123E51"/>
                </a:solidFill>
              </a:rPr>
              <a:t>Personalisa</a:t>
            </a:r>
            <a:r>
              <a:rPr sz="4100" spc="-5" dirty="0">
                <a:solidFill>
                  <a:srgbClr val="123E51"/>
                </a:solidFill>
              </a:rPr>
              <a:t>t</a:t>
            </a:r>
            <a:r>
              <a:rPr sz="4100" dirty="0">
                <a:solidFill>
                  <a:srgbClr val="123E51"/>
                </a:solidFill>
              </a:rPr>
              <a:t>ion	Serve</a:t>
            </a:r>
            <a:r>
              <a:rPr sz="4100" spc="-229" dirty="0">
                <a:solidFill>
                  <a:srgbClr val="123E51"/>
                </a:solidFill>
              </a:rPr>
              <a:t>r</a:t>
            </a:r>
            <a:r>
              <a:rPr sz="4100" dirty="0">
                <a:solidFill>
                  <a:srgbClr val="123E51"/>
                </a:solidFill>
              </a:rPr>
              <a:t>.</a:t>
            </a:r>
            <a:endParaRPr sz="4100" dirty="0"/>
          </a:p>
          <a:p>
            <a:pPr marL="12700">
              <a:lnSpc>
                <a:spcPts val="4910"/>
              </a:lnSpc>
            </a:pPr>
            <a:r>
              <a:rPr lang="pt-BR" sz="4100" spc="-5" dirty="0">
                <a:solidFill>
                  <a:srgbClr val="123E51"/>
                </a:solidFill>
              </a:rPr>
              <a:t>Por que</a:t>
            </a:r>
            <a:r>
              <a:rPr sz="4100" spc="-5" dirty="0">
                <a:solidFill>
                  <a:srgbClr val="123E51"/>
                </a:solidFill>
              </a:rPr>
              <a:t>?</a:t>
            </a:r>
            <a:endParaRPr sz="4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Personalisation Server.</a:t>
            </a:r>
            <a:r>
              <a:rPr spc="-90" dirty="0"/>
              <a:t> </a:t>
            </a:r>
            <a:r>
              <a:rPr lang="pt-BR" spc="-5" dirty="0"/>
              <a:t>Por que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91079"/>
            <a:ext cx="76530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Armazenamento de dados de milhões de clientes.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38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7312" y="2614754"/>
            <a:ext cx="3851275" cy="359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Personalisation Server.</a:t>
            </a:r>
            <a:r>
              <a:rPr spc="-90" dirty="0"/>
              <a:t> </a:t>
            </a:r>
            <a:r>
              <a:rPr lang="pt-BR" spc="-5" dirty="0"/>
              <a:t>Por que</a:t>
            </a:r>
            <a:r>
              <a:rPr spc="-5" dirty="0"/>
              <a:t>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2227579"/>
            <a:ext cx="76530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Armazenamento de dados de milhões de clientes. Entretanto...</a:t>
            </a:r>
            <a:endParaRPr lang="pt-BR"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3189223"/>
            <a:ext cx="6880225" cy="2580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Cada serviço possuía seu próprio armazenamento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Perfil dos consumidores estava pulverizado em diferentes bancos de dados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Em alguns casos armazenados em 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DWH, 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em outros, em </a:t>
            </a:r>
            <a:r>
              <a:rPr sz="1800" dirty="0">
                <a:solidFill>
                  <a:srgbClr val="123E51"/>
                </a:solidFill>
                <a:latin typeface="Arial"/>
                <a:cs typeface="Arial"/>
              </a:rPr>
              <a:t>DBs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 isolados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Não existia uma interface homogênea ou estrutura de dados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97815" algn="l"/>
              </a:tabLst>
            </a:pPr>
            <a:r>
              <a:rPr sz="1800" spc="-415" dirty="0">
                <a:solidFill>
                  <a:srgbClr val="00C6D7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00C6D7"/>
                </a:solidFill>
                <a:latin typeface="Times New Roman"/>
                <a:cs typeface="Times New Roman"/>
              </a:rPr>
              <a:t>	</a:t>
            </a:r>
            <a:r>
              <a:rPr lang="pt-BR" sz="1800" dirty="0">
                <a:solidFill>
                  <a:srgbClr val="123E51"/>
                </a:solidFill>
                <a:latin typeface="Arial"/>
                <a:cs typeface="Arial"/>
              </a:rPr>
              <a:t>Informações repetidas ou desatualizadas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38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Personalisation Server.</a:t>
            </a:r>
            <a:r>
              <a:rPr spc="-90" dirty="0"/>
              <a:t> </a:t>
            </a:r>
            <a:r>
              <a:rPr lang="pt-BR" spc="-5" dirty="0"/>
              <a:t>Por que</a:t>
            </a:r>
            <a:r>
              <a:rPr spc="-5" dirty="0"/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4139" y="3357371"/>
            <a:ext cx="68008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400" b="1" dirty="0">
                <a:solidFill>
                  <a:srgbClr val="123E51"/>
                </a:solidFill>
                <a:latin typeface="Arial"/>
                <a:cs typeface="Arial"/>
              </a:rPr>
              <a:t>Dados dos clientes não eram “usáveis”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38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535940" y="2227579"/>
            <a:ext cx="76530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C6D7"/>
              </a:buClr>
              <a:buSzPct val="200000"/>
              <a:buChar char="•"/>
              <a:tabLst>
                <a:tab pos="355600" algn="l"/>
              </a:tabLst>
            </a:pPr>
            <a:r>
              <a:rPr lang="pt-BR" sz="2000" dirty="0">
                <a:solidFill>
                  <a:srgbClr val="123E51"/>
                </a:solidFill>
                <a:latin typeface="Arial"/>
                <a:cs typeface="Arial"/>
              </a:rPr>
              <a:t>Armazenamento de dados de milhões de clientes. Entretanto...</a:t>
            </a:r>
            <a:endParaRPr lang="pt-B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400" y="6400800"/>
            <a:ext cx="457200" cy="254000"/>
          </a:xfrm>
          <a:custGeom>
            <a:avLst/>
            <a:gdLst/>
            <a:ahLst/>
            <a:cxnLst/>
            <a:rect l="l" t="t" r="r" b="b"/>
            <a:pathLst>
              <a:path w="457200" h="254000">
                <a:moveTo>
                  <a:pt x="0" y="126999"/>
                </a:moveTo>
                <a:lnTo>
                  <a:pt x="9980" y="77565"/>
                </a:lnTo>
                <a:lnTo>
                  <a:pt x="37197" y="37197"/>
                </a:lnTo>
                <a:lnTo>
                  <a:pt x="77565" y="9980"/>
                </a:lnTo>
                <a:lnTo>
                  <a:pt x="127000" y="0"/>
                </a:lnTo>
                <a:lnTo>
                  <a:pt x="330199" y="0"/>
                </a:lnTo>
                <a:lnTo>
                  <a:pt x="379633" y="9980"/>
                </a:lnTo>
                <a:lnTo>
                  <a:pt x="420002" y="37197"/>
                </a:lnTo>
                <a:lnTo>
                  <a:pt x="447219" y="77565"/>
                </a:lnTo>
                <a:lnTo>
                  <a:pt x="457199" y="126999"/>
                </a:lnTo>
                <a:lnTo>
                  <a:pt x="447219" y="176433"/>
                </a:lnTo>
                <a:lnTo>
                  <a:pt x="420002" y="216802"/>
                </a:lnTo>
                <a:lnTo>
                  <a:pt x="379633" y="244019"/>
                </a:lnTo>
                <a:lnTo>
                  <a:pt x="330199" y="253999"/>
                </a:lnTo>
                <a:lnTo>
                  <a:pt x="127000" y="253999"/>
                </a:lnTo>
                <a:lnTo>
                  <a:pt x="77565" y="244019"/>
                </a:lnTo>
                <a:lnTo>
                  <a:pt x="37197" y="216802"/>
                </a:lnTo>
                <a:lnTo>
                  <a:pt x="9980" y="176433"/>
                </a:lnTo>
                <a:lnTo>
                  <a:pt x="0" y="126999"/>
                </a:lnTo>
                <a:close/>
              </a:path>
            </a:pathLst>
          </a:custGeom>
          <a:ln w="19049">
            <a:solidFill>
              <a:srgbClr val="51C1D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2900" y="6399212"/>
            <a:ext cx="1016000" cy="27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700" y="6197600"/>
            <a:ext cx="8763000" cy="3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68300"/>
            <a:ext cx="317500" cy="38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Personalisation Server.</a:t>
            </a:r>
            <a:r>
              <a:rPr spc="-90" dirty="0"/>
              <a:t> </a:t>
            </a:r>
            <a:r>
              <a:rPr lang="pt-BR" spc="-5" dirty="0"/>
              <a:t>Por que</a:t>
            </a:r>
            <a:r>
              <a:rPr spc="-5" dirty="0"/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138" y="81280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B2B2B2"/>
                </a:solidFill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850" y="2352675"/>
            <a:ext cx="3240087" cy="3021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1137" y="2924175"/>
            <a:ext cx="1081405" cy="1873250"/>
          </a:xfrm>
          <a:custGeom>
            <a:avLst/>
            <a:gdLst/>
            <a:ahLst/>
            <a:cxnLst/>
            <a:rect l="l" t="t" r="r" b="b"/>
            <a:pathLst>
              <a:path w="1081404" h="1873250">
                <a:moveTo>
                  <a:pt x="33782" y="468312"/>
                </a:moveTo>
                <a:lnTo>
                  <a:pt x="0" y="468312"/>
                </a:lnTo>
                <a:lnTo>
                  <a:pt x="0" y="1404937"/>
                </a:lnTo>
                <a:lnTo>
                  <a:pt x="33782" y="1404937"/>
                </a:lnTo>
                <a:lnTo>
                  <a:pt x="33782" y="468312"/>
                </a:lnTo>
                <a:close/>
              </a:path>
              <a:path w="1081404" h="1873250">
                <a:moveTo>
                  <a:pt x="135140" y="468312"/>
                </a:moveTo>
                <a:lnTo>
                  <a:pt x="67563" y="468312"/>
                </a:lnTo>
                <a:lnTo>
                  <a:pt x="67563" y="1404937"/>
                </a:lnTo>
                <a:lnTo>
                  <a:pt x="135140" y="1404937"/>
                </a:lnTo>
                <a:lnTo>
                  <a:pt x="135140" y="468312"/>
                </a:lnTo>
                <a:close/>
              </a:path>
              <a:path w="1081404" h="1873250">
                <a:moveTo>
                  <a:pt x="540537" y="0"/>
                </a:moveTo>
                <a:lnTo>
                  <a:pt x="540537" y="468312"/>
                </a:lnTo>
                <a:lnTo>
                  <a:pt x="168922" y="468312"/>
                </a:lnTo>
                <a:lnTo>
                  <a:pt x="168922" y="1404937"/>
                </a:lnTo>
                <a:lnTo>
                  <a:pt x="540537" y="1404937"/>
                </a:lnTo>
                <a:lnTo>
                  <a:pt x="540537" y="1873250"/>
                </a:lnTo>
                <a:lnTo>
                  <a:pt x="1081087" y="936625"/>
                </a:lnTo>
                <a:lnTo>
                  <a:pt x="540537" y="0"/>
                </a:lnTo>
                <a:close/>
              </a:path>
            </a:pathLst>
          </a:custGeom>
          <a:solidFill>
            <a:srgbClr val="00C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35600" y="1628775"/>
            <a:ext cx="3279775" cy="44275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87" y="6470479"/>
            <a:ext cx="9264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15" dirty="0">
                <a:solidFill>
                  <a:srgbClr val="123E51"/>
                </a:solidFill>
                <a:latin typeface="Arial"/>
                <a:cs typeface="Arial"/>
              </a:rPr>
              <a:t>Telefonica</a:t>
            </a:r>
            <a:r>
              <a:rPr sz="1100" spc="-75" dirty="0">
                <a:solidFill>
                  <a:srgbClr val="123E5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23E51"/>
                </a:solidFill>
                <a:latin typeface="Arial"/>
                <a:cs typeface="Arial"/>
              </a:rPr>
              <a:t>PDI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6275" y="6459049"/>
            <a:ext cx="18097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z="1100" spc="-5" dirty="0">
                <a:solidFill>
                  <a:srgbClr val="003F52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452</Words>
  <Application>Microsoft Office PowerPoint</Application>
  <PresentationFormat>On-screen Show (4:3)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Case de uso do MongoDB na empresa Telefonica</vt:lpstr>
      <vt:lpstr>Sumário</vt:lpstr>
      <vt:lpstr>Telefonica Digital.</vt:lpstr>
      <vt:lpstr>Telefonica Digital</vt:lpstr>
      <vt:lpstr>Personalisation Server. Por que?</vt:lpstr>
      <vt:lpstr>Personalisation Server. Por que?</vt:lpstr>
      <vt:lpstr>Personalisation Server. Por que?</vt:lpstr>
      <vt:lpstr>Personalisation Server. Por que?</vt:lpstr>
      <vt:lpstr>Personalisation Server. Por que?</vt:lpstr>
      <vt:lpstr>Personalisation Server. Por que?</vt:lpstr>
      <vt:lpstr>Solução Oracle</vt:lpstr>
      <vt:lpstr>Solução Oracle</vt:lpstr>
      <vt:lpstr>Depois das três iterações</vt:lpstr>
      <vt:lpstr>Chegada da quarta implementação</vt:lpstr>
      <vt:lpstr>Melhorias altamente necessárias</vt:lpstr>
      <vt:lpstr>A solução mongoDB</vt:lpstr>
      <vt:lpstr>MongoDB</vt:lpstr>
      <vt:lpstr>MongoDB</vt:lpstr>
      <vt:lpstr>MongoDB performance</vt:lpstr>
      <vt:lpstr>MongoDB</vt:lpstr>
      <vt:lpstr>Conclusão</vt:lpstr>
      <vt:lpstr>Lições aprendidas</vt:lpstr>
      <vt:lpstr>Resultados para a empresa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de uso do MongoDB na empresa Telefonica</dc:title>
  <cp:lastModifiedBy>faad</cp:lastModifiedBy>
  <cp:revision>10</cp:revision>
  <dcterms:created xsi:type="dcterms:W3CDTF">2016-11-30T00:59:46Z</dcterms:created>
  <dcterms:modified xsi:type="dcterms:W3CDTF">2016-11-30T14:18:28Z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2016-11-30T00:00:00Z</vt:filetime>
  </property>
</Properties>
</file>