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57" r:id="rId5"/>
    <p:sldId id="260"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2BA7A-0C10-4CB0-9172-10D0B343A4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A3785B69-3543-44D3-866D-9F60127AB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799A53C-4689-4C9F-9B29-97A6E3933033}"/>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630D4C31-426E-4BEF-BF2C-BF1244BFCC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9D90076-7706-4394-978D-3A0988E35E92}"/>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31388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6C3A3-9AAD-4EC9-BBFB-60889C812D8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96B4080-AFDE-4EFC-A40E-1F7BEEC1819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418E1C9-191E-48EF-9531-49DA69F9744C}"/>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2415502D-AF9E-4669-9E7D-C9871B9700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8B66541-3369-4835-871B-7FD5AFCBB597}"/>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07312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AC2F7C-05E2-4B6A-A4A4-FF914A5419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C4A365E-0072-4893-B992-220995A568A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42FE2F4-4E30-4485-9C06-BA4DC4154F71}"/>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E864CDB2-0E12-4284-861F-7DB733463A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71ABAE7-BC94-4E8C-BC23-44E7E0937447}"/>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418680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89767-A004-4B2D-8686-EF534C03F45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5D76732-37F0-4CA4-AFA0-969F1054670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3ABB76C-B3D0-42AF-82B9-E8D055691488}"/>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1CF58807-F513-4CCD-8C48-78663DEFB9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6CA8FE-4119-468D-92A0-3F063AB91150}"/>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152593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319E9-0691-469F-BD8B-7D852DC911B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1B3A99E-1115-4AEA-9986-8FDD64427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0AE58F-1AA5-42C0-B3EE-794A12469668}"/>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C0D7A6F6-7EBC-4287-A0C5-C55DC47D742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C91B54-898B-4991-A092-C3DB51F8155E}"/>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7826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F4A6C-DA34-44D5-A02D-DB78A9C072F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6662651-9186-4365-98AC-D27F194EE7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AA025E9-00E9-4086-8E59-E60DE77764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7BBE740-96BD-45BF-9D79-A656846A81F9}"/>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6" name="Marcador de pie de página 5">
            <a:extLst>
              <a:ext uri="{FF2B5EF4-FFF2-40B4-BE49-F238E27FC236}">
                <a16:creationId xmlns:a16="http://schemas.microsoft.com/office/drawing/2014/main" id="{6A4BCF00-1B4D-45DA-9BE4-E5C4C54BDD9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55669C-7EC9-4A08-AC42-880B6658CFAC}"/>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248963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99F20-7C94-490B-B55B-BF61019AD8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75B0419-C9A1-4BBD-9369-0356E8E50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0B2C91-C27E-4E0E-AEC4-CD05E772392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79465D8-5360-4AD2-8F4E-CAB496A35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115492C-29A0-470C-B357-9C8E0DB760C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B25637D-00EA-43CF-A647-09854666C64C}"/>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8" name="Marcador de pie de página 7">
            <a:extLst>
              <a:ext uri="{FF2B5EF4-FFF2-40B4-BE49-F238E27FC236}">
                <a16:creationId xmlns:a16="http://schemas.microsoft.com/office/drawing/2014/main" id="{D6D9799C-DEB6-41EC-B6C9-8A07823C881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CC22FF10-AFB5-4198-90DF-553F60079EEB}"/>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10827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F35A3-0B84-40ED-A0B7-85F8FB8A1F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CE71BCF-ABBC-409B-941B-3C7E9383AD06}"/>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4" name="Marcador de pie de página 3">
            <a:extLst>
              <a:ext uri="{FF2B5EF4-FFF2-40B4-BE49-F238E27FC236}">
                <a16:creationId xmlns:a16="http://schemas.microsoft.com/office/drawing/2014/main" id="{D252EB53-15EE-41BD-BBA4-9EB8D867908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7D6AEE5-E2E1-4566-B2D5-C9937CBE9AA2}"/>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78029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C53F27D-CCF1-4BEF-8CAA-CCC142CF13AE}"/>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3" name="Marcador de pie de página 2">
            <a:extLst>
              <a:ext uri="{FF2B5EF4-FFF2-40B4-BE49-F238E27FC236}">
                <a16:creationId xmlns:a16="http://schemas.microsoft.com/office/drawing/2014/main" id="{29F18D7F-9000-4AE8-8AC6-295BBDCE3A5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E4ED1A14-47CE-46EB-972C-AD8FB826A6F8}"/>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127220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698744-1F2F-4AF3-A540-F58D0B911A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1BD25A-DF70-4079-9FC8-60298FAF7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B886D44-9F92-4846-89E7-7FF8B2ECC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ED706E-61C9-4454-890B-2306602A5A98}"/>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6" name="Marcador de pie de página 5">
            <a:extLst>
              <a:ext uri="{FF2B5EF4-FFF2-40B4-BE49-F238E27FC236}">
                <a16:creationId xmlns:a16="http://schemas.microsoft.com/office/drawing/2014/main" id="{167704A2-2B94-477C-9616-7C0616DBC52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C58482B-BF7A-4A99-8F6D-30021B484383}"/>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5368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586F3-52E4-452C-8812-1DC20074B7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B1B3F6F-8850-4DE7-AC59-91E955F01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F835AB6-99B6-4AC0-9B0D-C34D56DB3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514481-57B6-4560-AE1D-9EEA4FD0D582}"/>
              </a:ext>
            </a:extLst>
          </p:cNvPr>
          <p:cNvSpPr>
            <a:spLocks noGrp="1"/>
          </p:cNvSpPr>
          <p:nvPr>
            <p:ph type="dt" sz="half" idx="10"/>
          </p:nvPr>
        </p:nvSpPr>
        <p:spPr/>
        <p:txBody>
          <a:bodyPr/>
          <a:lstStyle/>
          <a:p>
            <a:fld id="{FB65A85D-FB72-4DC9-83FC-1083CC638E10}" type="datetimeFigureOut">
              <a:rPr lang="es-MX" smtClean="0"/>
              <a:t>07/08/2020</a:t>
            </a:fld>
            <a:endParaRPr lang="es-MX"/>
          </a:p>
        </p:txBody>
      </p:sp>
      <p:sp>
        <p:nvSpPr>
          <p:cNvPr id="6" name="Marcador de pie de página 5">
            <a:extLst>
              <a:ext uri="{FF2B5EF4-FFF2-40B4-BE49-F238E27FC236}">
                <a16:creationId xmlns:a16="http://schemas.microsoft.com/office/drawing/2014/main" id="{8279EE32-3B70-4E9A-A38D-390DEA71229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DF52C63-F140-44A3-B27F-850108282505}"/>
              </a:ext>
            </a:extLst>
          </p:cNvPr>
          <p:cNvSpPr>
            <a:spLocks noGrp="1"/>
          </p:cNvSpPr>
          <p:nvPr>
            <p:ph type="sldNum" sz="quarter" idx="12"/>
          </p:nvPr>
        </p:nvSpPr>
        <p:spPr/>
        <p:txBody>
          <a:bodyPr/>
          <a:lstStyle/>
          <a:p>
            <a:fld id="{98185073-06E7-45BE-A210-CF488B4BB1EE}" type="slidenum">
              <a:rPr lang="es-MX" smtClean="0"/>
              <a:t>‹Nº›</a:t>
            </a:fld>
            <a:endParaRPr lang="es-MX"/>
          </a:p>
        </p:txBody>
      </p:sp>
    </p:spTree>
    <p:extLst>
      <p:ext uri="{BB962C8B-B14F-4D97-AF65-F5344CB8AC3E}">
        <p14:creationId xmlns:p14="http://schemas.microsoft.com/office/powerpoint/2010/main" val="37822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4D04249-9627-4CAB-AF95-23384648D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4DDCEC0-4E8D-4C67-A180-0AF3376037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A5EBF7C-E2AE-4502-82CC-F162DE799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5A85D-FB72-4DC9-83FC-1083CC638E10}" type="datetimeFigureOut">
              <a:rPr lang="es-MX" smtClean="0"/>
              <a:t>07/08/2020</a:t>
            </a:fld>
            <a:endParaRPr lang="es-MX"/>
          </a:p>
        </p:txBody>
      </p:sp>
      <p:sp>
        <p:nvSpPr>
          <p:cNvPr id="5" name="Marcador de pie de página 4">
            <a:extLst>
              <a:ext uri="{FF2B5EF4-FFF2-40B4-BE49-F238E27FC236}">
                <a16:creationId xmlns:a16="http://schemas.microsoft.com/office/drawing/2014/main" id="{817166E1-12F8-47F4-891B-E664D302D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A5F4D25-BCBA-4763-B9F2-21843DD82B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85073-06E7-45BE-A210-CF488B4BB1EE}" type="slidenum">
              <a:rPr lang="es-MX" smtClean="0"/>
              <a:t>‹Nº›</a:t>
            </a:fld>
            <a:endParaRPr lang="es-MX"/>
          </a:p>
        </p:txBody>
      </p:sp>
    </p:spTree>
    <p:extLst>
      <p:ext uri="{BB962C8B-B14F-4D97-AF65-F5344CB8AC3E}">
        <p14:creationId xmlns:p14="http://schemas.microsoft.com/office/powerpoint/2010/main" val="4047781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733425" y="609600"/>
            <a:ext cx="10201275" cy="2862322"/>
          </a:xfrm>
          <a:prstGeom prst="rect">
            <a:avLst/>
          </a:prstGeom>
          <a:noFill/>
        </p:spPr>
        <p:txBody>
          <a:bodyPr wrap="square" rtlCol="0">
            <a:spAutoFit/>
          </a:bodyPr>
          <a:lstStyle/>
          <a:p>
            <a:pPr algn="ctr"/>
            <a:r>
              <a:rPr lang="en-US" b="1" i="0" dirty="0">
                <a:solidFill>
                  <a:srgbClr val="0070C0"/>
                </a:solidFill>
                <a:effectLst/>
                <a:latin typeface="Open Sans"/>
              </a:rPr>
              <a:t>Dart Throwing Monkeys and Buffett’s Bold Bet: Most Professional Investors Can’t Beat the Market</a:t>
            </a:r>
          </a:p>
          <a:p>
            <a:pPr algn="l"/>
            <a:endParaRPr lang="en-US" b="1" dirty="0">
              <a:solidFill>
                <a:srgbClr val="222222"/>
              </a:solidFill>
              <a:latin typeface="Lato"/>
            </a:endParaRPr>
          </a:p>
          <a:p>
            <a:pPr algn="l"/>
            <a:r>
              <a:rPr lang="en-US" b="0" i="0" dirty="0">
                <a:effectLst/>
                <a:latin typeface="Open Sans"/>
              </a:rPr>
              <a:t>In his classic investing book </a:t>
            </a:r>
            <a:r>
              <a:rPr lang="en-US" b="0" i="1" dirty="0">
                <a:effectLst/>
                <a:latin typeface="Open Sans"/>
              </a:rPr>
              <a:t>A Random Walk Down Wall Street, </a:t>
            </a:r>
            <a:r>
              <a:rPr lang="en-US" b="0" i="0" dirty="0">
                <a:effectLst/>
                <a:latin typeface="Open Sans"/>
              </a:rPr>
              <a:t>Princeton University professor Burton Malkiel famously stated, </a:t>
            </a:r>
          </a:p>
          <a:p>
            <a:pPr algn="l"/>
            <a:endParaRPr lang="en-US" dirty="0">
              <a:solidFill>
                <a:srgbClr val="444444"/>
              </a:solidFill>
              <a:latin typeface="Open Sans"/>
            </a:endParaRPr>
          </a:p>
          <a:p>
            <a:pPr algn="l"/>
            <a:endParaRPr lang="en-US" dirty="0">
              <a:solidFill>
                <a:srgbClr val="444444"/>
              </a:solidFill>
              <a:latin typeface="Open Sans"/>
            </a:endParaRPr>
          </a:p>
          <a:p>
            <a:pPr algn="l"/>
            <a:r>
              <a:rPr lang="en-US" b="0" i="1" dirty="0">
                <a:solidFill>
                  <a:srgbClr val="002060"/>
                </a:solidFill>
                <a:effectLst/>
                <a:latin typeface="Open Sans"/>
              </a:rPr>
              <a:t>“A blindfolded monkey throwing darts at a newspaper’s financial pages could select a portfolio that would do just as well as one carefully selected by experts.”  The “experts”, understandably, were not amused.  However, in numerous experiments over the years the monkeys have held their own. </a:t>
            </a:r>
            <a:endParaRPr lang="en-US" b="1" i="1" dirty="0">
              <a:solidFill>
                <a:srgbClr val="002060"/>
              </a:solidFill>
              <a:effectLst/>
              <a:latin typeface="Lato"/>
            </a:endParaRPr>
          </a:p>
        </p:txBody>
      </p:sp>
      <p:sp>
        <p:nvSpPr>
          <p:cNvPr id="3" name="CuadroTexto 2">
            <a:extLst>
              <a:ext uri="{FF2B5EF4-FFF2-40B4-BE49-F238E27FC236}">
                <a16:creationId xmlns:a16="http://schemas.microsoft.com/office/drawing/2014/main" id="{9F369D58-B754-452C-B7A4-6DEFC0009446}"/>
              </a:ext>
            </a:extLst>
          </p:cNvPr>
          <p:cNvSpPr txBox="1"/>
          <p:nvPr/>
        </p:nvSpPr>
        <p:spPr>
          <a:xfrm>
            <a:off x="733425" y="3819525"/>
            <a:ext cx="10077450" cy="2031325"/>
          </a:xfrm>
          <a:prstGeom prst="rect">
            <a:avLst/>
          </a:prstGeom>
          <a:noFill/>
        </p:spPr>
        <p:txBody>
          <a:bodyPr wrap="square" rtlCol="0">
            <a:spAutoFit/>
          </a:bodyPr>
          <a:lstStyle/>
          <a:p>
            <a:pPr algn="ctr"/>
            <a:r>
              <a:rPr lang="en-US" b="1" dirty="0">
                <a:solidFill>
                  <a:srgbClr val="0070C0"/>
                </a:solidFill>
                <a:latin typeface="Open Sans"/>
              </a:rPr>
              <a:t>Yet how is the market thought off when it comes to deeming its expected instruments future values ?</a:t>
            </a:r>
          </a:p>
          <a:p>
            <a:pPr algn="ctr"/>
            <a:endParaRPr lang="en-US" dirty="0">
              <a:latin typeface="Open Sans"/>
            </a:endParaRPr>
          </a:p>
          <a:p>
            <a:r>
              <a:rPr lang="en-US" dirty="0">
                <a:latin typeface="Open Sans"/>
              </a:rPr>
              <a:t>It occurs when a short term average crosses a long term average , the signal indicator is used to identify the momentum is shifting in the direction of the short term average, and a buy signals generated when the short term average crosses the long term average, and rises above it, while a sale signal is triggered by a short term average crossing the long term average falling below it. </a:t>
            </a:r>
            <a:endParaRPr lang="es-MX" dirty="0">
              <a:latin typeface="Open Sans"/>
            </a:endParaRPr>
          </a:p>
        </p:txBody>
      </p:sp>
    </p:spTree>
    <p:extLst>
      <p:ext uri="{BB962C8B-B14F-4D97-AF65-F5344CB8AC3E}">
        <p14:creationId xmlns:p14="http://schemas.microsoft.com/office/powerpoint/2010/main" val="113710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A95BF3E-FCA3-42D2-8277-83219D045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12124944" cy="3429000"/>
          </a:xfrm>
          <a:prstGeom prst="rect">
            <a:avLst/>
          </a:prstGeom>
          <a:noFill/>
          <a:ln>
            <a:noFill/>
          </a:ln>
        </p:spPr>
      </p:pic>
      <p:sp>
        <p:nvSpPr>
          <p:cNvPr id="6" name="CuadroTexto 5">
            <a:extLst>
              <a:ext uri="{FF2B5EF4-FFF2-40B4-BE49-F238E27FC236}">
                <a16:creationId xmlns:a16="http://schemas.microsoft.com/office/drawing/2014/main" id="{254F9C68-1A0B-44C1-BE2E-11C4B022CBDB}"/>
              </a:ext>
            </a:extLst>
          </p:cNvPr>
          <p:cNvSpPr txBox="1"/>
          <p:nvPr/>
        </p:nvSpPr>
        <p:spPr>
          <a:xfrm>
            <a:off x="712037" y="278669"/>
            <a:ext cx="10201275" cy="369332"/>
          </a:xfrm>
          <a:prstGeom prst="rect">
            <a:avLst/>
          </a:prstGeom>
          <a:noFill/>
        </p:spPr>
        <p:txBody>
          <a:bodyPr wrap="square" rtlCol="0">
            <a:spAutoFit/>
          </a:bodyPr>
          <a:lstStyle/>
          <a:p>
            <a:pPr algn="ctr"/>
            <a:r>
              <a:rPr lang="en-US" b="1" dirty="0">
                <a:solidFill>
                  <a:srgbClr val="002060"/>
                </a:solidFill>
                <a:latin typeface="Open Sans"/>
              </a:rPr>
              <a:t>Price vs. Volume SP500 INDEX</a:t>
            </a:r>
            <a:endParaRPr lang="es-MX" b="1" dirty="0">
              <a:solidFill>
                <a:srgbClr val="002060"/>
              </a:solidFill>
              <a:latin typeface="Open Sans"/>
            </a:endParaRPr>
          </a:p>
        </p:txBody>
      </p:sp>
      <p:pic>
        <p:nvPicPr>
          <p:cNvPr id="8" name="Imagen 7">
            <a:extLst>
              <a:ext uri="{FF2B5EF4-FFF2-40B4-BE49-F238E27FC236}">
                <a16:creationId xmlns:a16="http://schemas.microsoft.com/office/drawing/2014/main" id="{88FFE6D2-9E58-4353-B2AA-F30A8A6CF026}"/>
              </a:ext>
            </a:extLst>
          </p:cNvPr>
          <p:cNvPicPr>
            <a:picLocks noChangeAspect="1"/>
          </p:cNvPicPr>
          <p:nvPr/>
        </p:nvPicPr>
        <p:blipFill>
          <a:blip r:embed="rId3"/>
          <a:stretch>
            <a:fillRect/>
          </a:stretch>
        </p:blipFill>
        <p:spPr>
          <a:xfrm>
            <a:off x="808577" y="608437"/>
            <a:ext cx="10507790" cy="2860128"/>
          </a:xfrm>
          <a:prstGeom prst="rect">
            <a:avLst/>
          </a:prstGeom>
        </p:spPr>
      </p:pic>
    </p:spTree>
    <p:extLst>
      <p:ext uri="{BB962C8B-B14F-4D97-AF65-F5344CB8AC3E}">
        <p14:creationId xmlns:p14="http://schemas.microsoft.com/office/powerpoint/2010/main" val="322108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A95BF3E-FCA3-42D2-8277-83219D045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1344168"/>
            <a:ext cx="12124944" cy="5513832"/>
          </a:xfrm>
          <a:prstGeom prst="rect">
            <a:avLst/>
          </a:prstGeom>
          <a:noFill/>
          <a:ln>
            <a:noFill/>
          </a:ln>
        </p:spPr>
      </p:pic>
      <p:sp>
        <p:nvSpPr>
          <p:cNvPr id="6" name="CuadroTexto 5">
            <a:extLst>
              <a:ext uri="{FF2B5EF4-FFF2-40B4-BE49-F238E27FC236}">
                <a16:creationId xmlns:a16="http://schemas.microsoft.com/office/drawing/2014/main" id="{254F9C68-1A0B-44C1-BE2E-11C4B022CBDB}"/>
              </a:ext>
            </a:extLst>
          </p:cNvPr>
          <p:cNvSpPr txBox="1"/>
          <p:nvPr/>
        </p:nvSpPr>
        <p:spPr>
          <a:xfrm>
            <a:off x="712037" y="278669"/>
            <a:ext cx="10201275" cy="369332"/>
          </a:xfrm>
          <a:prstGeom prst="rect">
            <a:avLst/>
          </a:prstGeom>
          <a:noFill/>
        </p:spPr>
        <p:txBody>
          <a:bodyPr wrap="square" rtlCol="0">
            <a:spAutoFit/>
          </a:bodyPr>
          <a:lstStyle/>
          <a:p>
            <a:pPr algn="ctr"/>
            <a:r>
              <a:rPr lang="en-US" b="1" dirty="0">
                <a:solidFill>
                  <a:srgbClr val="002060"/>
                </a:solidFill>
                <a:latin typeface="Open Sans"/>
              </a:rPr>
              <a:t>Price vs. Volume SP500 INDEX</a:t>
            </a:r>
            <a:endParaRPr lang="es-MX" b="1" dirty="0">
              <a:solidFill>
                <a:srgbClr val="002060"/>
              </a:solidFill>
              <a:latin typeface="Open Sans"/>
            </a:endParaRPr>
          </a:p>
        </p:txBody>
      </p:sp>
    </p:spTree>
    <p:extLst>
      <p:ext uri="{BB962C8B-B14F-4D97-AF65-F5344CB8AC3E}">
        <p14:creationId xmlns:p14="http://schemas.microsoft.com/office/powerpoint/2010/main" val="324641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547445" y="286719"/>
            <a:ext cx="10201275" cy="369332"/>
          </a:xfrm>
          <a:prstGeom prst="rect">
            <a:avLst/>
          </a:prstGeom>
          <a:noFill/>
        </p:spPr>
        <p:txBody>
          <a:bodyPr wrap="square" rtlCol="0">
            <a:spAutoFit/>
          </a:bodyPr>
          <a:lstStyle/>
          <a:p>
            <a:pPr algn="ctr"/>
            <a:r>
              <a:rPr lang="en-US" b="1" dirty="0">
                <a:solidFill>
                  <a:srgbClr val="002060"/>
                </a:solidFill>
                <a:latin typeface="Open Sans"/>
              </a:rPr>
              <a:t>Dual moving average crossover to determine when to Buy and when to Sell Stock </a:t>
            </a:r>
            <a:endParaRPr lang="es-MX" b="1" dirty="0">
              <a:solidFill>
                <a:srgbClr val="002060"/>
              </a:solidFill>
              <a:latin typeface="Open Sans"/>
            </a:endParaRPr>
          </a:p>
        </p:txBody>
      </p:sp>
      <p:sp>
        <p:nvSpPr>
          <p:cNvPr id="3" name="CuadroTexto 2">
            <a:extLst>
              <a:ext uri="{FF2B5EF4-FFF2-40B4-BE49-F238E27FC236}">
                <a16:creationId xmlns:a16="http://schemas.microsoft.com/office/drawing/2014/main" id="{9F369D58-B754-452C-B7A4-6DEFC0009446}"/>
              </a:ext>
            </a:extLst>
          </p:cNvPr>
          <p:cNvSpPr txBox="1"/>
          <p:nvPr/>
        </p:nvSpPr>
        <p:spPr>
          <a:xfrm>
            <a:off x="828675" y="656051"/>
            <a:ext cx="10534650" cy="1200329"/>
          </a:xfrm>
          <a:prstGeom prst="rect">
            <a:avLst/>
          </a:prstGeom>
          <a:noFill/>
        </p:spPr>
        <p:txBody>
          <a:bodyPr wrap="square" rtlCol="0">
            <a:spAutoFit/>
          </a:bodyPr>
          <a:lstStyle/>
          <a:p>
            <a:r>
              <a:rPr lang="en-US" dirty="0"/>
              <a:t>It occurs when a short term average crosses a long term average , the signal indicator is used to identify the momentum is shifting in the direction of the short term average, and a buy signals generated when the short term average crosses the long term average, and rises above it, while a sale signal is triggered by a short term average crossing the long term average falling below it. </a:t>
            </a:r>
            <a:endParaRPr lang="es-MX" dirty="0"/>
          </a:p>
        </p:txBody>
      </p:sp>
      <p:pic>
        <p:nvPicPr>
          <p:cNvPr id="4" name="Imagen 3">
            <a:extLst>
              <a:ext uri="{FF2B5EF4-FFF2-40B4-BE49-F238E27FC236}">
                <a16:creationId xmlns:a16="http://schemas.microsoft.com/office/drawing/2014/main" id="{0C4A25B2-5F1C-4E55-9ECA-753A9A7DAA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9485" y="1856380"/>
            <a:ext cx="11716718" cy="4854386"/>
          </a:xfrm>
          <a:prstGeom prst="rect">
            <a:avLst/>
          </a:prstGeom>
          <a:noFill/>
          <a:ln>
            <a:noFill/>
          </a:ln>
        </p:spPr>
      </p:pic>
    </p:spTree>
    <p:extLst>
      <p:ext uri="{BB962C8B-B14F-4D97-AF65-F5344CB8AC3E}">
        <p14:creationId xmlns:p14="http://schemas.microsoft.com/office/powerpoint/2010/main" val="34582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C14DD3-E246-42EF-82DC-6CBACD5614A5}"/>
              </a:ext>
            </a:extLst>
          </p:cNvPr>
          <p:cNvSpPr txBox="1"/>
          <p:nvPr/>
        </p:nvSpPr>
        <p:spPr>
          <a:xfrm>
            <a:off x="733425" y="552450"/>
            <a:ext cx="10201275" cy="369332"/>
          </a:xfrm>
          <a:prstGeom prst="rect">
            <a:avLst/>
          </a:prstGeom>
          <a:noFill/>
        </p:spPr>
        <p:txBody>
          <a:bodyPr wrap="square" rtlCol="0">
            <a:spAutoFit/>
          </a:bodyPr>
          <a:lstStyle/>
          <a:p>
            <a:pPr algn="ctr"/>
            <a:r>
              <a:rPr lang="en-US" b="1" dirty="0">
                <a:solidFill>
                  <a:srgbClr val="002060"/>
                </a:solidFill>
                <a:latin typeface="Open Sans"/>
              </a:rPr>
              <a:t>Dual moving average crossover to determine when to Buy and when to Sell Stock </a:t>
            </a:r>
            <a:endParaRPr lang="es-MX" b="1" dirty="0">
              <a:solidFill>
                <a:srgbClr val="002060"/>
              </a:solidFill>
              <a:latin typeface="Open Sans"/>
            </a:endParaRPr>
          </a:p>
        </p:txBody>
      </p:sp>
      <p:pic>
        <p:nvPicPr>
          <p:cNvPr id="4" name="Imagen 3">
            <a:extLst>
              <a:ext uri="{FF2B5EF4-FFF2-40B4-BE49-F238E27FC236}">
                <a16:creationId xmlns:a16="http://schemas.microsoft.com/office/drawing/2014/main" id="{0C4A25B2-5F1C-4E55-9ECA-753A9A7DAA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8805" y="1007979"/>
            <a:ext cx="12021519" cy="5424406"/>
          </a:xfrm>
          <a:prstGeom prst="rect">
            <a:avLst/>
          </a:prstGeom>
          <a:noFill/>
          <a:ln>
            <a:noFill/>
          </a:ln>
        </p:spPr>
      </p:pic>
    </p:spTree>
    <p:extLst>
      <p:ext uri="{BB962C8B-B14F-4D97-AF65-F5344CB8AC3E}">
        <p14:creationId xmlns:p14="http://schemas.microsoft.com/office/powerpoint/2010/main" val="14447421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294</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Lato</vt:lpstr>
      <vt:lpstr>Open Sans</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Emerson Autrique</dc:creator>
  <cp:lastModifiedBy>Emerson Autrique</cp:lastModifiedBy>
  <cp:revision>9</cp:revision>
  <dcterms:created xsi:type="dcterms:W3CDTF">2020-08-08T02:43:41Z</dcterms:created>
  <dcterms:modified xsi:type="dcterms:W3CDTF">2020-08-08T17:34:23Z</dcterms:modified>
</cp:coreProperties>
</file>