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30" r:id="rId3"/>
    <p:sldId id="447" r:id="rId4"/>
    <p:sldId id="333" r:id="rId5"/>
    <p:sldId id="437" r:id="rId6"/>
    <p:sldId id="434" r:id="rId7"/>
    <p:sldId id="443" r:id="rId8"/>
    <p:sldId id="446" r:id="rId9"/>
    <p:sldId id="433" r:id="rId10"/>
    <p:sldId id="432" r:id="rId11"/>
    <p:sldId id="438" r:id="rId12"/>
    <p:sldId id="439" r:id="rId13"/>
    <p:sldId id="440" r:id="rId14"/>
    <p:sldId id="441" r:id="rId15"/>
    <p:sldId id="442" r:id="rId16"/>
    <p:sldId id="444" r:id="rId17"/>
    <p:sldId id="445" r:id="rId18"/>
    <p:sldId id="429" r:id="rId19"/>
    <p:sldId id="43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000"/>
    <a:srgbClr val="F29000"/>
    <a:srgbClr val="FF9000"/>
    <a:srgbClr val="FF9900"/>
    <a:srgbClr val="E515A0"/>
    <a:srgbClr val="E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82690" autoAdjust="0"/>
  </p:normalViewPr>
  <p:slideViewPr>
    <p:cSldViewPr snapToGrid="0">
      <p:cViewPr varScale="1">
        <p:scale>
          <a:sx n="107" d="100"/>
          <a:sy n="107" d="100"/>
        </p:scale>
        <p:origin x="1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D67EC-B5C3-4820-8706-B47E46E7EF6B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72F2E-C4ED-4832-A4D7-AC9370B9F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5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798A7-705E-654D-A953-F505C9A6AD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0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72F2E-C4ED-4832-A4D7-AC9370B9FB4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330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72F2E-C4ED-4832-A4D7-AC9370B9FB4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133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72F2E-C4ED-4832-A4D7-AC9370B9FB4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166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72F2E-C4ED-4832-A4D7-AC9370B9FB4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342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72F2E-C4ED-4832-A4D7-AC9370B9FB4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774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72F2E-C4ED-4832-A4D7-AC9370B9FB4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343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72F2E-C4ED-4832-A4D7-AC9370B9FB4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94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72F2E-C4ED-4832-A4D7-AC9370B9FB4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96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798A7-705E-654D-A953-F505C9A6AD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61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We’re on admissions chat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798A7-705E-654D-A953-F505C9A6AD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80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798A7-705E-654D-A953-F505C9A6AD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96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72F2E-C4ED-4832-A4D7-AC9370B9FB4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151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72F2E-C4ED-4832-A4D7-AC9370B9FB4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02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72F2E-C4ED-4832-A4D7-AC9370B9FB4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946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72F2E-C4ED-4832-A4D7-AC9370B9FB4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83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72F2E-C4ED-4832-A4D7-AC9370B9FB4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697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72F2E-C4ED-4832-A4D7-AC9370B9FB4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586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72F2E-C4ED-4832-A4D7-AC9370B9FB4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03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EB94-ACE9-4627-9D89-CC0517C66BA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D639-16F3-48CB-A4A4-F325700F9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00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EB94-ACE9-4627-9D89-CC0517C66BA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D639-16F3-48CB-A4A4-F325700F9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67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EB94-ACE9-4627-9D89-CC0517C66BA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D639-16F3-48CB-A4A4-F325700F9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78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EB94-ACE9-4627-9D89-CC0517C66BA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D639-16F3-48CB-A4A4-F325700F9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EB94-ACE9-4627-9D89-CC0517C66BA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D639-16F3-48CB-A4A4-F325700F9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79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EB94-ACE9-4627-9D89-CC0517C66BA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D639-16F3-48CB-A4A4-F325700F9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20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EB94-ACE9-4627-9D89-CC0517C66BA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D639-16F3-48CB-A4A4-F325700F9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33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EB94-ACE9-4627-9D89-CC0517C66BA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D639-16F3-48CB-A4A4-F325700F9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3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EB94-ACE9-4627-9D89-CC0517C66BA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D639-16F3-48CB-A4A4-F325700F9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72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EB94-ACE9-4627-9D89-CC0517C66BA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D639-16F3-48CB-A4A4-F325700F9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2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EB94-ACE9-4627-9D89-CC0517C66BA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D639-16F3-48CB-A4A4-F325700F9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64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FEB94-ACE9-4627-9D89-CC0517C66BA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9D639-16F3-48CB-A4A4-F325700F9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65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6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jpeg"/><Relationship Id="rId25" Type="http://schemas.openxmlformats.org/officeDocument/2006/relationships/image" Target="../media/image29.jpeg"/><Relationship Id="rId3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29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24" Type="http://schemas.openxmlformats.org/officeDocument/2006/relationships/image" Target="../media/image28.png"/><Relationship Id="rId32" Type="http://schemas.openxmlformats.org/officeDocument/2006/relationships/image" Target="../media/image36.jpeg"/><Relationship Id="rId5" Type="http://schemas.openxmlformats.org/officeDocument/2006/relationships/image" Target="../media/image5.png"/><Relationship Id="rId15" Type="http://schemas.openxmlformats.org/officeDocument/2006/relationships/image" Target="../media/image19.tiff"/><Relationship Id="rId23" Type="http://schemas.openxmlformats.org/officeDocument/2006/relationships/image" Target="../media/image27.jpeg"/><Relationship Id="rId28" Type="http://schemas.openxmlformats.org/officeDocument/2006/relationships/image" Target="../media/image32.jpe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jpeg"/><Relationship Id="rId4" Type="http://schemas.openxmlformats.org/officeDocument/2006/relationships/image" Target="../media/image4.png"/><Relationship Id="rId9" Type="http://schemas.openxmlformats.org/officeDocument/2006/relationships/image" Target="../media/image13.png"/><Relationship Id="rId14" Type="http://schemas.openxmlformats.org/officeDocument/2006/relationships/image" Target="../media/image18.jpeg"/><Relationship Id="rId22" Type="http://schemas.openxmlformats.org/officeDocument/2006/relationships/image" Target="../media/image26.png"/><Relationship Id="rId27" Type="http://schemas.openxmlformats.org/officeDocument/2006/relationships/image" Target="../media/image31.jpeg"/><Relationship Id="rId30" Type="http://schemas.openxmlformats.org/officeDocument/2006/relationships/image" Target="../media/image34.jpeg"/><Relationship Id="rId8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jpeg"/><Relationship Id="rId3" Type="http://schemas.openxmlformats.org/officeDocument/2006/relationships/image" Target="../media/image6.png"/><Relationship Id="rId7" Type="http://schemas.openxmlformats.org/officeDocument/2006/relationships/image" Target="https://www.mdx.ac.uk/__data/assets/image/0029/197912/Dafoulas-George.jpg" TargetMode="External"/><Relationship Id="rId12" Type="http://schemas.openxmlformats.org/officeDocument/2006/relationships/image" Target="../media/image4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11" Type="http://schemas.openxmlformats.org/officeDocument/2006/relationships/image" Target="https://www.mdx.ac.uk/__data/assets/image/0026/576125/Ariadni-Tsiakara-BW.png" TargetMode="External"/><Relationship Id="rId5" Type="http://schemas.openxmlformats.org/officeDocument/2006/relationships/image" Target="../media/image5.png"/><Relationship Id="rId15" Type="http://schemas.microsoft.com/office/2007/relationships/hdphoto" Target="../media/hdphoto1.wdp"/><Relationship Id="rId10" Type="http://schemas.openxmlformats.org/officeDocument/2006/relationships/image" Target="../media/image40.png"/><Relationship Id="rId4" Type="http://schemas.openxmlformats.org/officeDocument/2006/relationships/image" Target="../media/image4.png"/><Relationship Id="rId9" Type="http://schemas.openxmlformats.org/officeDocument/2006/relationships/image" Target="https://www.mdx.ac.uk/__data/assets/image/0027/576126/Cristiano-Maia-400x400.png" TargetMode="External"/><Relationship Id="rId1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mailto:P.N.Harper@mdx.ac.uk" TargetMode="External"/><Relationship Id="rId13" Type="http://schemas.openxmlformats.org/officeDocument/2006/relationships/hyperlink" Target="mailto:A.Martyn@mdx.ac.uk" TargetMode="External"/><Relationship Id="rId18" Type="http://schemas.openxmlformats.org/officeDocument/2006/relationships/hyperlink" Target="mailto:A.Page@mdx.ac.uk" TargetMode="External"/><Relationship Id="rId26" Type="http://schemas.openxmlformats.org/officeDocument/2006/relationships/image" Target="../media/image4.png"/><Relationship Id="rId3" Type="http://schemas.openxmlformats.org/officeDocument/2006/relationships/image" Target="../media/image6.png"/><Relationship Id="rId21" Type="http://schemas.openxmlformats.org/officeDocument/2006/relationships/hyperlink" Target="mailto:S.Syrett@mdx.ac.uk" TargetMode="External"/><Relationship Id="rId7" Type="http://schemas.openxmlformats.org/officeDocument/2006/relationships/hyperlink" Target="mailto:J.Graham@mdx.ac.uk" TargetMode="External"/><Relationship Id="rId12" Type="http://schemas.openxmlformats.org/officeDocument/2006/relationships/hyperlink" Target="mailto:L.Lundy@mdx.ac.uk" TargetMode="External"/><Relationship Id="rId17" Type="http://schemas.openxmlformats.org/officeDocument/2006/relationships/hyperlink" Target="mailto:T.Ogarra@mdx.ac.uk" TargetMode="External"/><Relationship Id="rId25" Type="http://schemas.openxmlformats.org/officeDocument/2006/relationships/hyperlink" Target="mailto:B.MacAnBhreithiun@mdx.ac.uk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mailto:J.D.Neicho@mdx.ac.uk" TargetMode="External"/><Relationship Id="rId20" Type="http://schemas.openxmlformats.org/officeDocument/2006/relationships/hyperlink" Target="mailto:A.Ropiquet@mdx.ac.uk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S.Drakopoulou@mdx.ac.uk" TargetMode="External"/><Relationship Id="rId11" Type="http://schemas.openxmlformats.org/officeDocument/2006/relationships/hyperlink" Target="mailto:V.Lukic@mdx.ac.uk" TargetMode="External"/><Relationship Id="rId24" Type="http://schemas.openxmlformats.org/officeDocument/2006/relationships/hyperlink" Target="mailto:G.R.Williams@mdx.ac.uk" TargetMode="External"/><Relationship Id="rId5" Type="http://schemas.openxmlformats.org/officeDocument/2006/relationships/hyperlink" Target="mailto:C.Bell@mdx.ac.uk" TargetMode="External"/><Relationship Id="rId15" Type="http://schemas.openxmlformats.org/officeDocument/2006/relationships/hyperlink" Target="mailto:S.McCarthy@mdx.ac.uk" TargetMode="External"/><Relationship Id="rId23" Type="http://schemas.openxmlformats.org/officeDocument/2006/relationships/hyperlink" Target="mailto:M.Westhorp@mdx.ac.uk" TargetMode="External"/><Relationship Id="rId10" Type="http://schemas.openxmlformats.org/officeDocument/2006/relationships/hyperlink" Target="mailto:L.Leeson@mdx.ac.uk" TargetMode="External"/><Relationship Id="rId19" Type="http://schemas.openxmlformats.org/officeDocument/2006/relationships/hyperlink" Target="mailto:S.Priest@mdx.ac.uk" TargetMode="External"/><Relationship Id="rId4" Type="http://schemas.openxmlformats.org/officeDocument/2006/relationships/hyperlink" Target="mailto:H.Bendon@mdx.ac.uk" TargetMode="External"/><Relationship Id="rId9" Type="http://schemas.openxmlformats.org/officeDocument/2006/relationships/hyperlink" Target="mailto:K.Igweonu@mdx.ac.uk" TargetMode="External"/><Relationship Id="rId14" Type="http://schemas.openxmlformats.org/officeDocument/2006/relationships/hyperlink" Target="mailto:E.McCaffrey@mdx.ac.uk" TargetMode="External"/><Relationship Id="rId22" Type="http://schemas.openxmlformats.org/officeDocument/2006/relationships/hyperlink" Target="mailto:F.Tranza@mdx.ac.uk" TargetMode="External"/><Relationship Id="rId27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FD0A96-02A3-4349-B88E-E97CB6CF785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28"/>
            <a:ext cx="12208764" cy="6859128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91F52D22-45AE-A44C-AB52-3E59879557C6}"/>
              </a:ext>
            </a:extLst>
          </p:cNvPr>
          <p:cNvSpPr/>
          <p:nvPr/>
        </p:nvSpPr>
        <p:spPr>
          <a:xfrm rot="4673143" flipH="1">
            <a:off x="9090884" y="2827266"/>
            <a:ext cx="1708494" cy="4960155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2549" h="7236450">
                <a:moveTo>
                  <a:pt x="0" y="533966"/>
                </a:moveTo>
                <a:lnTo>
                  <a:pt x="2486986" y="0"/>
                </a:lnTo>
                <a:cubicBezTo>
                  <a:pt x="2488465" y="2433164"/>
                  <a:pt x="2491070" y="4599797"/>
                  <a:pt x="2492549" y="7032961"/>
                </a:cubicBezTo>
                <a:lnTo>
                  <a:pt x="1418293" y="7236450"/>
                </a:lnTo>
                <a:lnTo>
                  <a:pt x="0" y="533966"/>
                </a:lnTo>
                <a:close/>
              </a:path>
            </a:pathLst>
          </a:custGeom>
          <a:solidFill>
            <a:srgbClr val="2E2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397B0-2171-F744-BA08-AFF18483EFF1}"/>
              </a:ext>
            </a:extLst>
          </p:cNvPr>
          <p:cNvSpPr/>
          <p:nvPr/>
        </p:nvSpPr>
        <p:spPr>
          <a:xfrm rot="360000">
            <a:off x="-201499" y="4255026"/>
            <a:ext cx="12474258" cy="3232236"/>
          </a:xfrm>
          <a:custGeom>
            <a:avLst/>
            <a:gdLst>
              <a:gd name="connsiteX0" fmla="*/ 0 w 12626939"/>
              <a:gd name="connsiteY0" fmla="*/ 0 h 3300696"/>
              <a:gd name="connsiteX1" fmla="*/ 12626939 w 12626939"/>
              <a:gd name="connsiteY1" fmla="*/ 0 h 3300696"/>
              <a:gd name="connsiteX2" fmla="*/ 12626939 w 12626939"/>
              <a:gd name="connsiteY2" fmla="*/ 3300696 h 3300696"/>
              <a:gd name="connsiteX3" fmla="*/ 0 w 12626939"/>
              <a:gd name="connsiteY3" fmla="*/ 3300696 h 3300696"/>
              <a:gd name="connsiteX4" fmla="*/ 0 w 12626939"/>
              <a:gd name="connsiteY4" fmla="*/ 0 h 3300696"/>
              <a:gd name="connsiteX0" fmla="*/ 0 w 12626939"/>
              <a:gd name="connsiteY0" fmla="*/ 0 h 3300696"/>
              <a:gd name="connsiteX1" fmla="*/ 12626939 w 12626939"/>
              <a:gd name="connsiteY1" fmla="*/ 0 h 3300696"/>
              <a:gd name="connsiteX2" fmla="*/ 12626939 w 12626939"/>
              <a:gd name="connsiteY2" fmla="*/ 3300696 h 3300696"/>
              <a:gd name="connsiteX3" fmla="*/ 750777 w 12626939"/>
              <a:gd name="connsiteY3" fmla="*/ 3221786 h 3300696"/>
              <a:gd name="connsiteX4" fmla="*/ 0 w 12626939"/>
              <a:gd name="connsiteY4" fmla="*/ 0 h 3300696"/>
              <a:gd name="connsiteX0" fmla="*/ 0 w 12626939"/>
              <a:gd name="connsiteY0" fmla="*/ 0 h 3300696"/>
              <a:gd name="connsiteX1" fmla="*/ 12626939 w 12626939"/>
              <a:gd name="connsiteY1" fmla="*/ 0 h 3300696"/>
              <a:gd name="connsiteX2" fmla="*/ 12626939 w 12626939"/>
              <a:gd name="connsiteY2" fmla="*/ 3300696 h 3300696"/>
              <a:gd name="connsiteX3" fmla="*/ 452474 w 12626939"/>
              <a:gd name="connsiteY3" fmla="*/ 3231756 h 3300696"/>
              <a:gd name="connsiteX4" fmla="*/ 0 w 12626939"/>
              <a:gd name="connsiteY4" fmla="*/ 0 h 3300696"/>
              <a:gd name="connsiteX0" fmla="*/ 0 w 12626939"/>
              <a:gd name="connsiteY0" fmla="*/ 0 h 3231756"/>
              <a:gd name="connsiteX1" fmla="*/ 12626939 w 12626939"/>
              <a:gd name="connsiteY1" fmla="*/ 0 h 3231756"/>
              <a:gd name="connsiteX2" fmla="*/ 12111784 w 12626939"/>
              <a:gd name="connsiteY2" fmla="*/ 2061216 h 3231756"/>
              <a:gd name="connsiteX3" fmla="*/ 452474 w 12626939"/>
              <a:gd name="connsiteY3" fmla="*/ 3231756 h 3231756"/>
              <a:gd name="connsiteX4" fmla="*/ 0 w 12626939"/>
              <a:gd name="connsiteY4" fmla="*/ 0 h 3231756"/>
              <a:gd name="connsiteX0" fmla="*/ 0 w 12626939"/>
              <a:gd name="connsiteY0" fmla="*/ 0 h 3231756"/>
              <a:gd name="connsiteX1" fmla="*/ 12626939 w 12626939"/>
              <a:gd name="connsiteY1" fmla="*/ 0 h 3231756"/>
              <a:gd name="connsiteX2" fmla="*/ 12592645 w 12626939"/>
              <a:gd name="connsiteY2" fmla="*/ 1957220 h 3231756"/>
              <a:gd name="connsiteX3" fmla="*/ 452474 w 12626939"/>
              <a:gd name="connsiteY3" fmla="*/ 3231756 h 3231756"/>
              <a:gd name="connsiteX4" fmla="*/ 0 w 12626939"/>
              <a:gd name="connsiteY4" fmla="*/ 0 h 3231756"/>
              <a:gd name="connsiteX0" fmla="*/ 0 w 12626939"/>
              <a:gd name="connsiteY0" fmla="*/ 0 h 3231756"/>
              <a:gd name="connsiteX1" fmla="*/ 12626939 w 12626939"/>
              <a:gd name="connsiteY1" fmla="*/ 0 h 3231756"/>
              <a:gd name="connsiteX2" fmla="*/ 12590422 w 12626939"/>
              <a:gd name="connsiteY2" fmla="*/ 1936071 h 3231756"/>
              <a:gd name="connsiteX3" fmla="*/ 452474 w 12626939"/>
              <a:gd name="connsiteY3" fmla="*/ 3231756 h 3231756"/>
              <a:gd name="connsiteX4" fmla="*/ 0 w 12626939"/>
              <a:gd name="connsiteY4" fmla="*/ 0 h 3231756"/>
              <a:gd name="connsiteX0" fmla="*/ 0 w 12626939"/>
              <a:gd name="connsiteY0" fmla="*/ 0 h 3231756"/>
              <a:gd name="connsiteX1" fmla="*/ 12626939 w 12626939"/>
              <a:gd name="connsiteY1" fmla="*/ 0 h 3231756"/>
              <a:gd name="connsiteX2" fmla="*/ 12603218 w 12626939"/>
              <a:gd name="connsiteY2" fmla="*/ 1956108 h 3231756"/>
              <a:gd name="connsiteX3" fmla="*/ 452474 w 12626939"/>
              <a:gd name="connsiteY3" fmla="*/ 3231756 h 3231756"/>
              <a:gd name="connsiteX4" fmla="*/ 0 w 12626939"/>
              <a:gd name="connsiteY4" fmla="*/ 0 h 3231756"/>
              <a:gd name="connsiteX0" fmla="*/ 0 w 12482024"/>
              <a:gd name="connsiteY0" fmla="*/ 1795 h 3231756"/>
              <a:gd name="connsiteX1" fmla="*/ 12482024 w 12482024"/>
              <a:gd name="connsiteY1" fmla="*/ 0 h 3231756"/>
              <a:gd name="connsiteX2" fmla="*/ 12458303 w 12482024"/>
              <a:gd name="connsiteY2" fmla="*/ 1956108 h 3231756"/>
              <a:gd name="connsiteX3" fmla="*/ 307559 w 12482024"/>
              <a:gd name="connsiteY3" fmla="*/ 3231756 h 3231756"/>
              <a:gd name="connsiteX4" fmla="*/ 0 w 12482024"/>
              <a:gd name="connsiteY4" fmla="*/ 1795 h 3231756"/>
              <a:gd name="connsiteX0" fmla="*/ 0 w 12497979"/>
              <a:gd name="connsiteY0" fmla="*/ 11986 h 3231756"/>
              <a:gd name="connsiteX1" fmla="*/ 12497979 w 12497979"/>
              <a:gd name="connsiteY1" fmla="*/ 0 h 3231756"/>
              <a:gd name="connsiteX2" fmla="*/ 12474258 w 12497979"/>
              <a:gd name="connsiteY2" fmla="*/ 1956108 h 3231756"/>
              <a:gd name="connsiteX3" fmla="*/ 323514 w 12497979"/>
              <a:gd name="connsiteY3" fmla="*/ 3231756 h 3231756"/>
              <a:gd name="connsiteX4" fmla="*/ 0 w 12497979"/>
              <a:gd name="connsiteY4" fmla="*/ 11986 h 3231756"/>
              <a:gd name="connsiteX0" fmla="*/ 0 w 12474258"/>
              <a:gd name="connsiteY0" fmla="*/ 12466 h 3232236"/>
              <a:gd name="connsiteX1" fmla="*/ 12259556 w 12474258"/>
              <a:gd name="connsiteY1" fmla="*/ 0 h 3232236"/>
              <a:gd name="connsiteX2" fmla="*/ 12474258 w 12474258"/>
              <a:gd name="connsiteY2" fmla="*/ 1956588 h 3232236"/>
              <a:gd name="connsiteX3" fmla="*/ 323514 w 12474258"/>
              <a:gd name="connsiteY3" fmla="*/ 3232236 h 3232236"/>
              <a:gd name="connsiteX4" fmla="*/ 0 w 12474258"/>
              <a:gd name="connsiteY4" fmla="*/ 12466 h 32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74258" h="3232236">
                <a:moveTo>
                  <a:pt x="0" y="12466"/>
                </a:moveTo>
                <a:lnTo>
                  <a:pt x="12259556" y="0"/>
                </a:lnTo>
                <a:lnTo>
                  <a:pt x="12474258" y="1956588"/>
                </a:lnTo>
                <a:lnTo>
                  <a:pt x="323514" y="3232236"/>
                </a:lnTo>
                <a:lnTo>
                  <a:pt x="0" y="12466"/>
                </a:lnTo>
                <a:close/>
              </a:path>
            </a:pathLst>
          </a:custGeom>
          <a:solidFill>
            <a:srgbClr val="E30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5E253-E0D6-3F45-974F-095092ECB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898" y="4151386"/>
            <a:ext cx="10244763" cy="141357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altLang="en-US" sz="4000" dirty="0">
                <a:solidFill>
                  <a:schemeClr val="bg1"/>
                </a:solidFill>
                <a:latin typeface="Dax-Bold" pitchFamily="50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Project-</a:t>
            </a:r>
            <a:r>
              <a:rPr lang="en-GB" altLang="en-US" sz="4000" dirty="0" err="1">
                <a:solidFill>
                  <a:schemeClr val="bg1"/>
                </a:solidFill>
                <a:latin typeface="Dax-Bold" pitchFamily="50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arCc</a:t>
            </a:r>
            <a:br>
              <a:rPr lang="en-GB" altLang="en-US" sz="4800" dirty="0">
                <a:solidFill>
                  <a:schemeClr val="bg1"/>
                </a:solidFill>
                <a:latin typeface="Dax-Bold" pitchFamily="50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GB" altLang="en-US" sz="2200" dirty="0">
                <a:solidFill>
                  <a:schemeClr val="bg1"/>
                </a:solidFill>
                <a:latin typeface="Dax-Bold" pitchFamily="50" charset="0"/>
                <a:ea typeface="ＭＳ Ｐゴシック" panose="020B0600070205080204" pitchFamily="34" charset="-128"/>
                <a:cs typeface="Arial" panose="020B0604020202020204" pitchFamily="34" charset="0"/>
              </a:rPr>
              <a:t>assuming responsibility for Climate change </a:t>
            </a:r>
            <a:br>
              <a:rPr lang="en-US" sz="4400" b="1" dirty="0">
                <a:solidFill>
                  <a:schemeClr val="bg1"/>
                </a:solidFill>
                <a:latin typeface="Dax-Bold" pitchFamily="50" charset="0"/>
                <a:cs typeface="Arial Black" panose="020B0604020202020204" pitchFamily="34" charset="0"/>
              </a:rPr>
            </a:br>
            <a:br>
              <a:rPr lang="en-GB" altLang="en-US" sz="4800" dirty="0">
                <a:solidFill>
                  <a:schemeClr val="bg1"/>
                </a:solidFill>
                <a:latin typeface="Dax-Bold" pitchFamily="50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br>
              <a:rPr lang="en-GB" altLang="en-US" sz="4800" dirty="0">
                <a:solidFill>
                  <a:schemeClr val="bg1"/>
                </a:solidFill>
                <a:latin typeface="Dax-Bold" pitchFamily="50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endParaRPr lang="en-US" sz="2200" b="1" dirty="0">
              <a:solidFill>
                <a:schemeClr val="bg1"/>
              </a:solidFill>
              <a:latin typeface="Dax-Light" pitchFamily="50" charset="0"/>
              <a:cs typeface="Arial Black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9A1C78-4CDB-3F47-8E59-1169C12C128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7056" y="5437632"/>
            <a:ext cx="2197503" cy="99766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3697872-93FF-8C40-9A32-499EF1B90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48" y="5621341"/>
            <a:ext cx="8472045" cy="81395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GB" sz="1800" dirty="0">
                <a:solidFill>
                  <a:schemeClr val="bg1"/>
                </a:solidFill>
                <a:latin typeface="Dax-Medium" pitchFamily="50" charset="0"/>
                <a:ea typeface="ＭＳ Ｐゴシック" charset="0"/>
                <a:cs typeface="Arial" charset="0"/>
              </a:rPr>
              <a:t>Georgios A. Dafoulas, </a:t>
            </a:r>
          </a:p>
          <a:p>
            <a:pPr algn="l">
              <a:defRPr/>
            </a:pPr>
            <a:r>
              <a:rPr lang="en-GB" sz="1800" dirty="0">
                <a:solidFill>
                  <a:schemeClr val="bg1"/>
                </a:solidFill>
                <a:latin typeface="Dax-Medium" pitchFamily="50" charset="0"/>
                <a:ea typeface="ＭＳ Ｐゴシック" charset="0"/>
                <a:cs typeface="Arial" charset="0"/>
              </a:rPr>
              <a:t>Computer Science Department, Faculty of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213626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85EC3A-69BE-9B40-8A24-A274E3FED3A1}"/>
              </a:ext>
            </a:extLst>
          </p:cNvPr>
          <p:cNvSpPr/>
          <p:nvPr/>
        </p:nvSpPr>
        <p:spPr>
          <a:xfrm rot="11529462">
            <a:off x="11920736" y="4342955"/>
            <a:ext cx="543464" cy="2620456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2E2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23CC7-4455-2143-8226-387EA630CB98}"/>
              </a:ext>
            </a:extLst>
          </p:cNvPr>
          <p:cNvSpPr txBox="1"/>
          <p:nvPr/>
        </p:nvSpPr>
        <p:spPr>
          <a:xfrm>
            <a:off x="690119" y="1131656"/>
            <a:ext cx="10960773" cy="400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Each partner will be required to support the following activities:</a:t>
            </a:r>
          </a:p>
          <a:p>
            <a:pPr marL="800100" lvl="1" indent="-342900">
              <a:buSzPct val="140000"/>
              <a:buFont typeface="Arial" panose="020B0604020202020204" pitchFamily="34" charset="0"/>
              <a:buChar char="–"/>
            </a:pPr>
            <a:r>
              <a:rPr lang="en-GB" altLang="en-US" sz="2000" b="1" dirty="0">
                <a:latin typeface="Dax-Light" pitchFamily="50" charset="0"/>
                <a:ea typeface="ＭＳ Ｐゴシック" panose="020B0600070205080204" pitchFamily="34" charset="-128"/>
              </a:rPr>
              <a:t>Micro-learning </a:t>
            </a: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content on a range of Climate Change topics (the UK partners will create micro-learning online content to be used for educational purposes)</a:t>
            </a:r>
          </a:p>
          <a:p>
            <a:pPr marL="800100" lvl="1" indent="-342900">
              <a:buSzPct val="140000"/>
              <a:buFont typeface="Arial" panose="020B0604020202020204" pitchFamily="34" charset="0"/>
              <a:buChar char="–"/>
            </a:pPr>
            <a:r>
              <a:rPr lang="en-GB" altLang="en-US" sz="2000" b="1" dirty="0">
                <a:latin typeface="Dax-Light" pitchFamily="50" charset="0"/>
                <a:ea typeface="ＭＳ Ｐゴシック" panose="020B0600070205080204" pitchFamily="34" charset="-128"/>
              </a:rPr>
              <a:t>Webinars</a:t>
            </a: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 of Climate Change accountability and responsibility (the UK partners will provide a series of webinars will aim at training individuals on lifestyle change)</a:t>
            </a:r>
          </a:p>
          <a:p>
            <a:pPr marL="800100" lvl="1" indent="-342900">
              <a:buSzPct val="140000"/>
              <a:buFont typeface="Arial" panose="020B0604020202020204" pitchFamily="34" charset="0"/>
              <a:buChar char="–"/>
            </a:pP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Accountability and Responsibility </a:t>
            </a:r>
            <a:r>
              <a:rPr lang="en-GB" altLang="en-US" sz="2000" b="1" dirty="0">
                <a:latin typeface="Dax-Light" pitchFamily="50" charset="0"/>
                <a:ea typeface="ＭＳ Ｐゴシック" panose="020B0600070205080204" pitchFamily="34" charset="-128"/>
              </a:rPr>
              <a:t>Competition</a:t>
            </a: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 (ARC) (at national level young people will be engaged through competitions aiming to trigger their reflection)</a:t>
            </a:r>
          </a:p>
          <a:p>
            <a:pPr marL="800100" lvl="1" indent="-342900">
              <a:buSzPct val="140000"/>
              <a:buFont typeface="Arial" panose="020B0604020202020204" pitchFamily="34" charset="0"/>
              <a:buChar char="–"/>
            </a:pPr>
            <a:r>
              <a:rPr lang="en-GB" altLang="en-US" sz="2000" b="1" dirty="0">
                <a:latin typeface="Dax-Light" pitchFamily="50" charset="0"/>
                <a:ea typeface="ＭＳ Ｐゴシック" panose="020B0600070205080204" pitchFamily="34" charset="-128"/>
              </a:rPr>
              <a:t>Virtual events </a:t>
            </a: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for raising awareness (at national level partners will organise events aiming at raising public awareness)</a:t>
            </a:r>
          </a:p>
          <a:p>
            <a:pPr marL="800100" lvl="1" indent="-342900">
              <a:buSzPct val="140000"/>
              <a:buFont typeface="Arial" panose="020B0604020202020204" pitchFamily="34" charset="0"/>
              <a:buChar char="–"/>
            </a:pP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Contribution on the </a:t>
            </a:r>
            <a:r>
              <a:rPr lang="en-GB" altLang="en-US" sz="2000" dirty="0" err="1">
                <a:latin typeface="Dax-Light" pitchFamily="50" charset="0"/>
                <a:ea typeface="ＭＳ Ｐゴシック" panose="020B0600070205080204" pitchFamily="34" charset="-128"/>
              </a:rPr>
              <a:t>arCc</a:t>
            </a: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 portal </a:t>
            </a:r>
            <a:r>
              <a:rPr lang="en-GB" altLang="en-US" sz="2000" b="1" dirty="0">
                <a:latin typeface="Dax-Light" pitchFamily="50" charset="0"/>
                <a:ea typeface="ＭＳ Ｐゴシック" panose="020B0600070205080204" pitchFamily="34" charset="-128"/>
              </a:rPr>
              <a:t>repository</a:t>
            </a: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 (each partner will provide contributions from local participants in the form of creative reflections e.g. artworks and individual premises)</a:t>
            </a:r>
          </a:p>
          <a:p>
            <a:pPr lvl="1">
              <a:buSzPct val="140000"/>
            </a:pPr>
            <a:endParaRPr lang="en-GB" sz="2000" dirty="0">
              <a:latin typeface="Dax-Light" pitchFamily="50" charset="0"/>
              <a:ea typeface="ＭＳ Ｐゴシック" panose="020B0600070205080204" pitchFamily="34" charset="-128"/>
            </a:endParaRPr>
          </a:p>
          <a:p>
            <a:pPr lvl="1" algn="ctr">
              <a:buSzPct val="140000"/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--- national initiatives will seek the endorsement from key industry partners ---</a:t>
            </a:r>
            <a:endParaRPr lang="en-GB" altLang="en-US" sz="2000" dirty="0">
              <a:latin typeface="Dax-Light" pitchFamily="50" charset="0"/>
              <a:ea typeface="ＭＳ Ｐゴシック" panose="020B0600070205080204" pitchFamily="34" charset="-128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9CA448D-35E7-CB44-9250-F517F7C55C2B}"/>
              </a:ext>
            </a:extLst>
          </p:cNvPr>
          <p:cNvSpPr/>
          <p:nvPr/>
        </p:nvSpPr>
        <p:spPr>
          <a:xfrm rot="16926037">
            <a:off x="1806675" y="4346417"/>
            <a:ext cx="1060836" cy="5022514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E30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C20647-38C1-404B-B571-C104AF31E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299" y="6185420"/>
            <a:ext cx="1154487" cy="524137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771FC56-6275-314D-A777-324F227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070" y="6424501"/>
            <a:ext cx="494805" cy="365125"/>
          </a:xfrm>
        </p:spPr>
        <p:txBody>
          <a:bodyPr/>
          <a:lstStyle/>
          <a:p>
            <a:pPr algn="ctr"/>
            <a:fld id="{E266169A-3D9A-5745-AC0B-3294AEB97636}" type="slidenum">
              <a:rPr lang="en-US" sz="1100" b="1" smtClean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pPr algn="ctr"/>
              <a:t>10</a:t>
            </a:fld>
            <a:endParaRPr lang="en-US" sz="11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1C72E9-4FFD-F642-9292-087C1D4DF696}"/>
              </a:ext>
            </a:extLst>
          </p:cNvPr>
          <p:cNvSpPr txBox="1">
            <a:spLocks/>
          </p:cNvSpPr>
          <p:nvPr/>
        </p:nvSpPr>
        <p:spPr>
          <a:xfrm>
            <a:off x="690120" y="218859"/>
            <a:ext cx="9865171" cy="5760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E30A0A"/>
                </a:solidFill>
                <a:latin typeface="Dax-Bold" pitchFamily="50" charset="0"/>
                <a:cs typeface="Arial Black" panose="020B0604020202020204" pitchFamily="34" charset="0"/>
              </a:rPr>
              <a:t>Project-</a:t>
            </a:r>
            <a:r>
              <a:rPr lang="en-US" b="1" dirty="0" err="1">
                <a:solidFill>
                  <a:srgbClr val="E30A0A"/>
                </a:solidFill>
                <a:latin typeface="Dax-Bold" pitchFamily="50" charset="0"/>
                <a:cs typeface="Arial Black" panose="020B0604020202020204" pitchFamily="34" charset="0"/>
              </a:rPr>
              <a:t>arCc</a:t>
            </a:r>
            <a:r>
              <a:rPr lang="en-US" b="1" dirty="0">
                <a:solidFill>
                  <a:srgbClr val="E30A0A"/>
                </a:solidFill>
                <a:latin typeface="Dax-Bold" pitchFamily="50" charset="0"/>
                <a:cs typeface="Arial Black" panose="020B0604020202020204" pitchFamily="34" charset="0"/>
              </a:rPr>
              <a:t> activities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BE563E-7348-6A4A-B0EC-DD3F440C1300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237140" y="294788"/>
            <a:ext cx="1471930" cy="424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0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85EC3A-69BE-9B40-8A24-A274E3FED3A1}"/>
              </a:ext>
            </a:extLst>
          </p:cNvPr>
          <p:cNvSpPr/>
          <p:nvPr/>
        </p:nvSpPr>
        <p:spPr>
          <a:xfrm rot="11529462">
            <a:off x="11920736" y="4342955"/>
            <a:ext cx="543464" cy="2620456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2E2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23CC7-4455-2143-8226-387EA630CB98}"/>
              </a:ext>
            </a:extLst>
          </p:cNvPr>
          <p:cNvSpPr txBox="1"/>
          <p:nvPr/>
        </p:nvSpPr>
        <p:spPr>
          <a:xfrm>
            <a:off x="690119" y="1131656"/>
            <a:ext cx="10960773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SzPct val="140000"/>
            </a:pPr>
            <a:r>
              <a:rPr lang="en-GB" sz="2000" u="sng" dirty="0">
                <a:latin typeface="Dax-Medium" pitchFamily="50" charset="0"/>
                <a:cs typeface="Arial" panose="020B0604020202020204" pitchFamily="34" charset="0"/>
              </a:rPr>
              <a:t>Micro-learning content on a range of Climate Change topics</a:t>
            </a:r>
          </a:p>
          <a:p>
            <a:pPr marL="285750" indent="-285750">
              <a:buSzPct val="140000"/>
              <a:buBlip>
                <a:blip r:embed="rId3"/>
              </a:buBlip>
            </a:pPr>
            <a:endParaRPr lang="en-GB" sz="2000" dirty="0">
              <a:latin typeface="Dax-Medium" pitchFamily="50" charset="0"/>
              <a:cs typeface="Arial" panose="020B0604020202020204" pitchFamily="34" charset="0"/>
            </a:endParaRP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Middlesex University and Oracle will produce the necessary content that will fully describe the project’s five thematic areas </a:t>
            </a:r>
          </a:p>
          <a:p>
            <a:pPr marL="285750" indent="-285750">
              <a:buSzPct val="140000"/>
              <a:buBlip>
                <a:blip r:embed="rId3"/>
              </a:buBlip>
            </a:pPr>
            <a:endParaRPr lang="en-GB" sz="2000" dirty="0">
              <a:latin typeface="Dax-Medium" pitchFamily="50" charset="0"/>
              <a:cs typeface="Arial" panose="020B0604020202020204" pitchFamily="34" charset="0"/>
            </a:endParaRP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Content will be based on the SCATE pedagogic model and will be deployed on the SCATE platform</a:t>
            </a:r>
          </a:p>
          <a:p>
            <a:pPr marL="285750" indent="-285750">
              <a:buSzPct val="140000"/>
              <a:buBlip>
                <a:blip r:embed="rId3"/>
              </a:buBlip>
            </a:pPr>
            <a:endParaRPr lang="en-GB" sz="2000" dirty="0">
              <a:latin typeface="Dax-Medium" pitchFamily="50" charset="0"/>
              <a:cs typeface="Arial" panose="020B0604020202020204" pitchFamily="34" charset="0"/>
            </a:endParaRP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Each partner should aim for 200 students downloading/accessing the content and receive the certification for successfully completing the awareness quizzes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9CA448D-35E7-CB44-9250-F517F7C55C2B}"/>
              </a:ext>
            </a:extLst>
          </p:cNvPr>
          <p:cNvSpPr/>
          <p:nvPr/>
        </p:nvSpPr>
        <p:spPr>
          <a:xfrm rot="16926037">
            <a:off x="1806675" y="4346417"/>
            <a:ext cx="1060836" cy="5022514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E30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C20647-38C1-404B-B571-C104AF31E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299" y="6185420"/>
            <a:ext cx="1154487" cy="524137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771FC56-6275-314D-A777-324F227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070" y="6424501"/>
            <a:ext cx="494805" cy="365125"/>
          </a:xfrm>
        </p:spPr>
        <p:txBody>
          <a:bodyPr/>
          <a:lstStyle/>
          <a:p>
            <a:pPr algn="ctr"/>
            <a:fld id="{E266169A-3D9A-5745-AC0B-3294AEB97636}" type="slidenum">
              <a:rPr lang="en-US" sz="1100" b="1" smtClean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pPr algn="ctr"/>
              <a:t>11</a:t>
            </a:fld>
            <a:endParaRPr lang="en-US" sz="11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1C72E9-4FFD-F642-9292-087C1D4DF696}"/>
              </a:ext>
            </a:extLst>
          </p:cNvPr>
          <p:cNvSpPr txBox="1">
            <a:spLocks/>
          </p:cNvSpPr>
          <p:nvPr/>
        </p:nvSpPr>
        <p:spPr>
          <a:xfrm>
            <a:off x="690120" y="218859"/>
            <a:ext cx="9865171" cy="5760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E30A0A"/>
                </a:solidFill>
                <a:latin typeface="Dax-Bold" pitchFamily="50" charset="0"/>
                <a:cs typeface="Arial Black" panose="020B0604020202020204" pitchFamily="34" charset="0"/>
              </a:rPr>
              <a:t>Activity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BE563E-7348-6A4A-B0EC-DD3F440C1300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237140" y="294788"/>
            <a:ext cx="1471930" cy="424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435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85EC3A-69BE-9B40-8A24-A274E3FED3A1}"/>
              </a:ext>
            </a:extLst>
          </p:cNvPr>
          <p:cNvSpPr/>
          <p:nvPr/>
        </p:nvSpPr>
        <p:spPr>
          <a:xfrm rot="11529462">
            <a:off x="11920736" y="4342955"/>
            <a:ext cx="543464" cy="2620456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2E2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23CC7-4455-2143-8226-387EA630CB98}"/>
              </a:ext>
            </a:extLst>
          </p:cNvPr>
          <p:cNvSpPr txBox="1"/>
          <p:nvPr/>
        </p:nvSpPr>
        <p:spPr>
          <a:xfrm>
            <a:off x="690119" y="1131656"/>
            <a:ext cx="10960773" cy="338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SzPct val="140000"/>
            </a:pPr>
            <a:r>
              <a:rPr lang="en-GB" sz="2000" u="sng" dirty="0">
                <a:latin typeface="Dax-Medium" pitchFamily="50" charset="0"/>
                <a:cs typeface="Arial" panose="020B0604020202020204" pitchFamily="34" charset="0"/>
              </a:rPr>
              <a:t>Webinars of Climate Change accountability and responsibility</a:t>
            </a:r>
          </a:p>
          <a:p>
            <a:pPr marL="285750" indent="-285750">
              <a:buSzPct val="140000"/>
              <a:buBlip>
                <a:blip r:embed="rId3"/>
              </a:buBlip>
            </a:pPr>
            <a:endParaRPr lang="en-GB" sz="2000" dirty="0">
              <a:latin typeface="Dax-Medium" pitchFamily="50" charset="0"/>
              <a:cs typeface="Arial" panose="020B0604020202020204" pitchFamily="34" charset="0"/>
            </a:endParaRP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Five webinars will be provided by Middlesex University, supported by Oracle TES in collaboration with each partner </a:t>
            </a:r>
          </a:p>
          <a:p>
            <a:pPr marL="285750" indent="-285750">
              <a:buSzPct val="140000"/>
              <a:buBlip>
                <a:blip r:embed="rId3"/>
              </a:buBlip>
            </a:pPr>
            <a:endParaRPr lang="en-GB" sz="2000" dirty="0">
              <a:latin typeface="Dax-Medium" pitchFamily="50" charset="0"/>
              <a:cs typeface="Arial" panose="020B0604020202020204" pitchFamily="34" charset="0"/>
            </a:endParaRP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The aim is for the participating institutions to provide brief add-ons to each webinar with emphasis on national contextualisation</a:t>
            </a:r>
          </a:p>
          <a:p>
            <a:pPr marL="285750" indent="-285750">
              <a:buSzPct val="140000"/>
              <a:buBlip>
                <a:blip r:embed="rId3"/>
              </a:buBlip>
            </a:pPr>
            <a:endParaRPr lang="en-GB" sz="2000" dirty="0">
              <a:latin typeface="Dax-Medium" pitchFamily="50" charset="0"/>
              <a:cs typeface="Arial" panose="020B0604020202020204" pitchFamily="34" charset="0"/>
            </a:endParaRP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Each partner to achieve at least 100 downloads/views of the webinars </a:t>
            </a:r>
          </a:p>
          <a:p>
            <a:pPr marL="285750" indent="-285750">
              <a:buSzPct val="140000"/>
              <a:buBlip>
                <a:blip r:embed="rId3"/>
              </a:buBlip>
            </a:pPr>
            <a:endParaRPr lang="en-GB" sz="2000" dirty="0">
              <a:latin typeface="Dax-Medium" pitchFamily="50" charset="0"/>
              <a:cs typeface="Arial" panose="020B0604020202020204" pitchFamily="34" charset="0"/>
            </a:endParaRP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The webinars will be also available to the public and disseminated widely at national level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9CA448D-35E7-CB44-9250-F517F7C55C2B}"/>
              </a:ext>
            </a:extLst>
          </p:cNvPr>
          <p:cNvSpPr/>
          <p:nvPr/>
        </p:nvSpPr>
        <p:spPr>
          <a:xfrm rot="16926037">
            <a:off x="1806675" y="4346417"/>
            <a:ext cx="1060836" cy="5022514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E30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C20647-38C1-404B-B571-C104AF31E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299" y="6185420"/>
            <a:ext cx="1154487" cy="524137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771FC56-6275-314D-A777-324F227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070" y="6424501"/>
            <a:ext cx="494805" cy="365125"/>
          </a:xfrm>
        </p:spPr>
        <p:txBody>
          <a:bodyPr/>
          <a:lstStyle/>
          <a:p>
            <a:pPr algn="ctr"/>
            <a:fld id="{E266169A-3D9A-5745-AC0B-3294AEB97636}" type="slidenum">
              <a:rPr lang="en-US" sz="1100" b="1" smtClean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pPr algn="ctr"/>
              <a:t>12</a:t>
            </a:fld>
            <a:endParaRPr lang="en-US" sz="11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1C72E9-4FFD-F642-9292-087C1D4DF696}"/>
              </a:ext>
            </a:extLst>
          </p:cNvPr>
          <p:cNvSpPr txBox="1">
            <a:spLocks/>
          </p:cNvSpPr>
          <p:nvPr/>
        </p:nvSpPr>
        <p:spPr>
          <a:xfrm>
            <a:off x="690120" y="218859"/>
            <a:ext cx="9865171" cy="5760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E30A0A"/>
                </a:solidFill>
                <a:latin typeface="Dax-Bold" pitchFamily="50" charset="0"/>
                <a:cs typeface="Arial Black" panose="020B0604020202020204" pitchFamily="34" charset="0"/>
              </a:rPr>
              <a:t>Activity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BE563E-7348-6A4A-B0EC-DD3F440C1300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237140" y="294788"/>
            <a:ext cx="1471930" cy="424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585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85EC3A-69BE-9B40-8A24-A274E3FED3A1}"/>
              </a:ext>
            </a:extLst>
          </p:cNvPr>
          <p:cNvSpPr/>
          <p:nvPr/>
        </p:nvSpPr>
        <p:spPr>
          <a:xfrm rot="11529462">
            <a:off x="11920736" y="4342955"/>
            <a:ext cx="543464" cy="2620456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2E2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23CC7-4455-2143-8226-387EA630CB98}"/>
              </a:ext>
            </a:extLst>
          </p:cNvPr>
          <p:cNvSpPr txBox="1"/>
          <p:nvPr/>
        </p:nvSpPr>
        <p:spPr>
          <a:xfrm>
            <a:off x="690119" y="1131656"/>
            <a:ext cx="10960773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SzPct val="140000"/>
            </a:pPr>
            <a:r>
              <a:rPr lang="en-GB" sz="2000" u="sng" dirty="0">
                <a:latin typeface="Dax-Medium" pitchFamily="50" charset="0"/>
                <a:cs typeface="Arial" panose="020B0604020202020204" pitchFamily="34" charset="0"/>
              </a:rPr>
              <a:t>Accountability and Responsibility Competition (ARC) </a:t>
            </a:r>
          </a:p>
          <a:p>
            <a:pPr marL="285750" indent="-285750">
              <a:buSzPct val="140000"/>
              <a:buBlip>
                <a:blip r:embed="rId3"/>
              </a:buBlip>
            </a:pPr>
            <a:endParaRPr lang="en-GB" sz="2000" dirty="0">
              <a:latin typeface="Dax-Medium" pitchFamily="50" charset="0"/>
              <a:cs typeface="Arial" panose="020B0604020202020204" pitchFamily="34" charset="0"/>
            </a:endParaRP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Each partner institution will organise a competition for its students, individuals from the local community and businesses that will provide reflection premises on their accountability and responsibility for climate change </a:t>
            </a:r>
          </a:p>
          <a:p>
            <a:pPr marL="285750" indent="-285750">
              <a:buSzPct val="140000"/>
              <a:buBlip>
                <a:blip r:embed="rId3"/>
              </a:buBlip>
            </a:pPr>
            <a:endParaRPr lang="en-GB" sz="2000" dirty="0">
              <a:latin typeface="Dax-Medium" pitchFamily="50" charset="0"/>
              <a:cs typeface="Arial" panose="020B0604020202020204" pitchFamily="34" charset="0"/>
            </a:endParaRP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All entries will be certified by Middlesex University and awards will be given to the best student, member of the public and business </a:t>
            </a:r>
          </a:p>
          <a:p>
            <a:pPr marL="285750" indent="-285750">
              <a:buSzPct val="140000"/>
              <a:buBlip>
                <a:blip r:embed="rId3"/>
              </a:buBlip>
            </a:pPr>
            <a:endParaRPr lang="en-GB" sz="2000" dirty="0">
              <a:latin typeface="Dax-Medium" pitchFamily="50" charset="0"/>
              <a:cs typeface="Arial" panose="020B0604020202020204" pitchFamily="34" charset="0"/>
            </a:endParaRP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All entries and awards will be certified by Middlesex University and the partner institution for each country </a:t>
            </a:r>
          </a:p>
          <a:p>
            <a:pPr marL="285750" indent="-285750">
              <a:buSzPct val="140000"/>
              <a:buBlip>
                <a:blip r:embed="rId3"/>
              </a:buBlip>
            </a:pPr>
            <a:endParaRPr lang="en-GB" sz="2000" dirty="0">
              <a:latin typeface="Dax-Medium" pitchFamily="50" charset="0"/>
              <a:cs typeface="Arial" panose="020B0604020202020204" pitchFamily="34" charset="0"/>
            </a:endParaRP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It is expected to have at least 50 student and individual entries in each partner, as well as 10 business entries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9CA448D-35E7-CB44-9250-F517F7C55C2B}"/>
              </a:ext>
            </a:extLst>
          </p:cNvPr>
          <p:cNvSpPr/>
          <p:nvPr/>
        </p:nvSpPr>
        <p:spPr>
          <a:xfrm rot="16926037">
            <a:off x="1806675" y="4346417"/>
            <a:ext cx="1060836" cy="5022514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E30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C20647-38C1-404B-B571-C104AF31E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299" y="6185420"/>
            <a:ext cx="1154487" cy="524137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771FC56-6275-314D-A777-324F227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070" y="6424501"/>
            <a:ext cx="494805" cy="365125"/>
          </a:xfrm>
        </p:spPr>
        <p:txBody>
          <a:bodyPr/>
          <a:lstStyle/>
          <a:p>
            <a:pPr algn="ctr"/>
            <a:fld id="{E266169A-3D9A-5745-AC0B-3294AEB97636}" type="slidenum">
              <a:rPr lang="en-US" sz="1100" b="1" smtClean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pPr algn="ctr"/>
              <a:t>13</a:t>
            </a:fld>
            <a:endParaRPr lang="en-US" sz="11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1C72E9-4FFD-F642-9292-087C1D4DF696}"/>
              </a:ext>
            </a:extLst>
          </p:cNvPr>
          <p:cNvSpPr txBox="1">
            <a:spLocks/>
          </p:cNvSpPr>
          <p:nvPr/>
        </p:nvSpPr>
        <p:spPr>
          <a:xfrm>
            <a:off x="690120" y="218859"/>
            <a:ext cx="9865171" cy="5760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E30A0A"/>
                </a:solidFill>
                <a:latin typeface="Dax-Bold" pitchFamily="50" charset="0"/>
                <a:cs typeface="Arial Black" panose="020B0604020202020204" pitchFamily="34" charset="0"/>
              </a:rPr>
              <a:t>Activity 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BE563E-7348-6A4A-B0EC-DD3F440C1300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237140" y="294788"/>
            <a:ext cx="1471930" cy="424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932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85EC3A-69BE-9B40-8A24-A274E3FED3A1}"/>
              </a:ext>
            </a:extLst>
          </p:cNvPr>
          <p:cNvSpPr/>
          <p:nvPr/>
        </p:nvSpPr>
        <p:spPr>
          <a:xfrm rot="11529462">
            <a:off x="11920736" y="4342955"/>
            <a:ext cx="543464" cy="2620456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2E2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23CC7-4455-2143-8226-387EA630CB98}"/>
              </a:ext>
            </a:extLst>
          </p:cNvPr>
          <p:cNvSpPr txBox="1"/>
          <p:nvPr/>
        </p:nvSpPr>
        <p:spPr>
          <a:xfrm>
            <a:off x="690119" y="1131656"/>
            <a:ext cx="10960773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SzPct val="140000"/>
            </a:pPr>
            <a:r>
              <a:rPr lang="en-GB" sz="2000" u="sng" dirty="0">
                <a:latin typeface="Dax-Medium" pitchFamily="50" charset="0"/>
                <a:cs typeface="Arial" panose="020B0604020202020204" pitchFamily="34" charset="0"/>
              </a:rPr>
              <a:t>Virtual events for raising awareness</a:t>
            </a:r>
          </a:p>
          <a:p>
            <a:pPr marL="285750" indent="-285750">
              <a:buSzPct val="140000"/>
              <a:buBlip>
                <a:blip r:embed="rId3"/>
              </a:buBlip>
            </a:pPr>
            <a:endParaRPr lang="en-GB" sz="2000" dirty="0">
              <a:latin typeface="Dax-Medium" pitchFamily="50" charset="0"/>
              <a:cs typeface="Arial" panose="020B0604020202020204" pitchFamily="34" charset="0"/>
            </a:endParaRP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Towards the end of the project each partner institution will host a virtual event focusing on dissemination of the project’s outcomes</a:t>
            </a:r>
          </a:p>
          <a:p>
            <a:pPr marL="285750" indent="-285750">
              <a:buSzPct val="140000"/>
              <a:buBlip>
                <a:blip r:embed="rId3"/>
              </a:buBlip>
            </a:pPr>
            <a:endParaRPr lang="en-GB" sz="2000" dirty="0">
              <a:latin typeface="Dax-Medium" pitchFamily="50" charset="0"/>
              <a:cs typeface="Arial" panose="020B0604020202020204" pitchFamily="34" charset="0"/>
            </a:endParaRP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The event will share entries from the national competition and will include guest presenters with emphasis on increasing awareness of COP26</a:t>
            </a:r>
          </a:p>
          <a:p>
            <a:pPr marL="285750" indent="-285750">
              <a:buSzPct val="140000"/>
              <a:buBlip>
                <a:blip r:embed="rId3"/>
              </a:buBlip>
            </a:pPr>
            <a:endParaRPr lang="en-GB" sz="2000" dirty="0">
              <a:latin typeface="Dax-Medium" pitchFamily="50" charset="0"/>
              <a:cs typeface="Arial" panose="020B0604020202020204" pitchFamily="34" charset="0"/>
            </a:endParaRP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Each partner will aim to reach 50 participants for each event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9CA448D-35E7-CB44-9250-F517F7C55C2B}"/>
              </a:ext>
            </a:extLst>
          </p:cNvPr>
          <p:cNvSpPr/>
          <p:nvPr/>
        </p:nvSpPr>
        <p:spPr>
          <a:xfrm rot="16926037">
            <a:off x="1806675" y="4346417"/>
            <a:ext cx="1060836" cy="5022514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E30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C20647-38C1-404B-B571-C104AF31E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299" y="6185420"/>
            <a:ext cx="1154487" cy="524137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771FC56-6275-314D-A777-324F227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070" y="6424501"/>
            <a:ext cx="494805" cy="365125"/>
          </a:xfrm>
        </p:spPr>
        <p:txBody>
          <a:bodyPr/>
          <a:lstStyle/>
          <a:p>
            <a:pPr algn="ctr"/>
            <a:fld id="{E266169A-3D9A-5745-AC0B-3294AEB97636}" type="slidenum">
              <a:rPr lang="en-US" sz="1100" b="1" smtClean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pPr algn="ctr"/>
              <a:t>14</a:t>
            </a:fld>
            <a:endParaRPr lang="en-US" sz="11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1C72E9-4FFD-F642-9292-087C1D4DF696}"/>
              </a:ext>
            </a:extLst>
          </p:cNvPr>
          <p:cNvSpPr txBox="1">
            <a:spLocks/>
          </p:cNvSpPr>
          <p:nvPr/>
        </p:nvSpPr>
        <p:spPr>
          <a:xfrm>
            <a:off x="690120" y="218859"/>
            <a:ext cx="9865171" cy="5760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E30A0A"/>
                </a:solidFill>
                <a:latin typeface="Dax-Bold" pitchFamily="50" charset="0"/>
                <a:cs typeface="Arial Black" panose="020B0604020202020204" pitchFamily="34" charset="0"/>
              </a:rPr>
              <a:t>Activity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BE563E-7348-6A4A-B0EC-DD3F440C1300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237140" y="294788"/>
            <a:ext cx="1471930" cy="424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921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85EC3A-69BE-9B40-8A24-A274E3FED3A1}"/>
              </a:ext>
            </a:extLst>
          </p:cNvPr>
          <p:cNvSpPr/>
          <p:nvPr/>
        </p:nvSpPr>
        <p:spPr>
          <a:xfrm rot="11529462">
            <a:off x="11920736" y="4342955"/>
            <a:ext cx="543464" cy="2620456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2E2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23CC7-4455-2143-8226-387EA630CB98}"/>
              </a:ext>
            </a:extLst>
          </p:cNvPr>
          <p:cNvSpPr txBox="1"/>
          <p:nvPr/>
        </p:nvSpPr>
        <p:spPr>
          <a:xfrm>
            <a:off x="690119" y="1131656"/>
            <a:ext cx="10960773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SzPct val="140000"/>
            </a:pPr>
            <a:r>
              <a:rPr lang="en-GB" sz="2000" u="sng" dirty="0">
                <a:latin typeface="Dax-Medium" pitchFamily="50" charset="0"/>
                <a:cs typeface="Arial" panose="020B0604020202020204" pitchFamily="34" charset="0"/>
              </a:rPr>
              <a:t>Contribution on the </a:t>
            </a:r>
            <a:r>
              <a:rPr lang="en-GB" sz="2000" u="sng" dirty="0" err="1">
                <a:latin typeface="Dax-Medium" pitchFamily="50" charset="0"/>
                <a:cs typeface="Arial" panose="020B0604020202020204" pitchFamily="34" charset="0"/>
              </a:rPr>
              <a:t>arCc</a:t>
            </a:r>
            <a:r>
              <a:rPr lang="en-GB" sz="2000" u="sng" dirty="0">
                <a:latin typeface="Dax-Medium" pitchFamily="50" charset="0"/>
                <a:cs typeface="Arial" panose="020B0604020202020204" pitchFamily="34" charset="0"/>
              </a:rPr>
              <a:t> portal repository </a:t>
            </a:r>
          </a:p>
          <a:p>
            <a:pPr marL="285750" indent="-285750">
              <a:buSzPct val="140000"/>
              <a:buBlip>
                <a:blip r:embed="rId3"/>
              </a:buBlip>
            </a:pPr>
            <a:endParaRPr lang="en-GB" sz="2000" dirty="0">
              <a:latin typeface="Dax-Medium" pitchFamily="50" charset="0"/>
              <a:cs typeface="Arial" panose="020B0604020202020204" pitchFamily="34" charset="0"/>
            </a:endParaRP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Throughout the project, all partners will provide their contributions to the project portal</a:t>
            </a:r>
          </a:p>
          <a:p>
            <a:pPr marL="285750" indent="-285750">
              <a:buSzPct val="140000"/>
              <a:buBlip>
                <a:blip r:embed="rId3"/>
              </a:buBlip>
            </a:pPr>
            <a:endParaRPr lang="en-GB" sz="2000" dirty="0">
              <a:latin typeface="Dax-Medium" pitchFamily="50" charset="0"/>
              <a:cs typeface="Arial" panose="020B0604020202020204" pitchFamily="34" charset="0"/>
            </a:endParaRP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These contributions will include articles, posters, and recordings associated with climate change</a:t>
            </a:r>
          </a:p>
          <a:p>
            <a:pPr marL="285750" indent="-285750">
              <a:buSzPct val="140000"/>
              <a:buBlip>
                <a:blip r:embed="rId3"/>
              </a:buBlip>
            </a:pPr>
            <a:endParaRPr lang="en-GB" sz="2000" dirty="0">
              <a:latin typeface="Dax-Medium" pitchFamily="50" charset="0"/>
              <a:cs typeface="Arial" panose="020B0604020202020204" pitchFamily="34" charset="0"/>
            </a:endParaRP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The portal will also have a ‘My Premise’ section to share across the network individual reflections on accountability and responsibility</a:t>
            </a:r>
            <a:endParaRPr lang="en-GB" altLang="en-US" sz="2000" dirty="0">
              <a:latin typeface="Dax-Light" pitchFamily="50" charset="0"/>
              <a:ea typeface="ＭＳ Ｐゴシック" panose="020B0600070205080204" pitchFamily="34" charset="-128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9CA448D-35E7-CB44-9250-F517F7C55C2B}"/>
              </a:ext>
            </a:extLst>
          </p:cNvPr>
          <p:cNvSpPr/>
          <p:nvPr/>
        </p:nvSpPr>
        <p:spPr>
          <a:xfrm rot="16926037">
            <a:off x="1806675" y="4346417"/>
            <a:ext cx="1060836" cy="5022514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E30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C20647-38C1-404B-B571-C104AF31E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299" y="6185420"/>
            <a:ext cx="1154487" cy="524137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771FC56-6275-314D-A777-324F227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070" y="6424501"/>
            <a:ext cx="494805" cy="365125"/>
          </a:xfrm>
        </p:spPr>
        <p:txBody>
          <a:bodyPr/>
          <a:lstStyle/>
          <a:p>
            <a:pPr algn="ctr"/>
            <a:fld id="{E266169A-3D9A-5745-AC0B-3294AEB97636}" type="slidenum">
              <a:rPr lang="en-US" sz="1100" b="1" smtClean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pPr algn="ctr"/>
              <a:t>15</a:t>
            </a:fld>
            <a:endParaRPr lang="en-US" sz="11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1C72E9-4FFD-F642-9292-087C1D4DF696}"/>
              </a:ext>
            </a:extLst>
          </p:cNvPr>
          <p:cNvSpPr txBox="1">
            <a:spLocks/>
          </p:cNvSpPr>
          <p:nvPr/>
        </p:nvSpPr>
        <p:spPr>
          <a:xfrm>
            <a:off x="690120" y="218859"/>
            <a:ext cx="9865171" cy="5760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E30A0A"/>
                </a:solidFill>
                <a:latin typeface="Dax-Bold" pitchFamily="50" charset="0"/>
                <a:cs typeface="Arial Black" panose="020B0604020202020204" pitchFamily="34" charset="0"/>
              </a:rPr>
              <a:t>Activity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BE563E-7348-6A4A-B0EC-DD3F440C1300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237140" y="294788"/>
            <a:ext cx="1471930" cy="424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1107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85EC3A-69BE-9B40-8A24-A274E3FED3A1}"/>
              </a:ext>
            </a:extLst>
          </p:cNvPr>
          <p:cNvSpPr/>
          <p:nvPr/>
        </p:nvSpPr>
        <p:spPr>
          <a:xfrm rot="11529462">
            <a:off x="11920736" y="4342955"/>
            <a:ext cx="543464" cy="2620456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2E2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9CA448D-35E7-CB44-9250-F517F7C55C2B}"/>
              </a:ext>
            </a:extLst>
          </p:cNvPr>
          <p:cNvSpPr/>
          <p:nvPr/>
        </p:nvSpPr>
        <p:spPr>
          <a:xfrm rot="16926037">
            <a:off x="1806675" y="4346417"/>
            <a:ext cx="1060836" cy="5022514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E30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C20647-38C1-404B-B571-C104AF31E29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299" y="6185420"/>
            <a:ext cx="1154487" cy="524137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771FC56-6275-314D-A777-324F227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070" y="6424501"/>
            <a:ext cx="494805" cy="365125"/>
          </a:xfrm>
        </p:spPr>
        <p:txBody>
          <a:bodyPr/>
          <a:lstStyle/>
          <a:p>
            <a:pPr algn="ctr"/>
            <a:fld id="{E266169A-3D9A-5745-AC0B-3294AEB97636}" type="slidenum">
              <a:rPr lang="en-US" sz="1100" b="1" smtClean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pPr algn="ctr"/>
              <a:t>16</a:t>
            </a:fld>
            <a:endParaRPr lang="en-US" sz="11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1C72E9-4FFD-F642-9292-087C1D4DF696}"/>
              </a:ext>
            </a:extLst>
          </p:cNvPr>
          <p:cNvSpPr txBox="1">
            <a:spLocks/>
          </p:cNvSpPr>
          <p:nvPr/>
        </p:nvSpPr>
        <p:spPr>
          <a:xfrm>
            <a:off x="690120" y="218859"/>
            <a:ext cx="9865171" cy="5760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E30A0A"/>
                </a:solidFill>
                <a:latin typeface="Dax-Bold" pitchFamily="50" charset="0"/>
                <a:cs typeface="Arial Black" panose="020B0604020202020204" pitchFamily="34" charset="0"/>
              </a:rPr>
              <a:t>Project timeline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BE563E-7348-6A4A-B0EC-DD3F440C1300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237140" y="294788"/>
            <a:ext cx="1471930" cy="4241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4687062-8028-7D41-8C14-14066C86C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55604"/>
              </p:ext>
            </p:extLst>
          </p:nvPr>
        </p:nvGraphicFramePr>
        <p:xfrm>
          <a:off x="2770633" y="2316480"/>
          <a:ext cx="665073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933">
                  <a:extLst>
                    <a:ext uri="{9D8B030D-6E8A-4147-A177-3AD203B41FA5}">
                      <a16:colId xmlns:a16="http://schemas.microsoft.com/office/drawing/2014/main" val="3462555404"/>
                    </a:ext>
                  </a:extLst>
                </a:gridCol>
                <a:gridCol w="564971">
                  <a:extLst>
                    <a:ext uri="{9D8B030D-6E8A-4147-A177-3AD203B41FA5}">
                      <a16:colId xmlns:a16="http://schemas.microsoft.com/office/drawing/2014/main" val="1261302504"/>
                    </a:ext>
                  </a:extLst>
                </a:gridCol>
                <a:gridCol w="647363">
                  <a:extLst>
                    <a:ext uri="{9D8B030D-6E8A-4147-A177-3AD203B41FA5}">
                      <a16:colId xmlns:a16="http://schemas.microsoft.com/office/drawing/2014/main" val="773398401"/>
                    </a:ext>
                  </a:extLst>
                </a:gridCol>
                <a:gridCol w="541431">
                  <a:extLst>
                    <a:ext uri="{9D8B030D-6E8A-4147-A177-3AD203B41FA5}">
                      <a16:colId xmlns:a16="http://schemas.microsoft.com/office/drawing/2014/main" val="3947310873"/>
                    </a:ext>
                  </a:extLst>
                </a:gridCol>
                <a:gridCol w="526615">
                  <a:extLst>
                    <a:ext uri="{9D8B030D-6E8A-4147-A177-3AD203B41FA5}">
                      <a16:colId xmlns:a16="http://schemas.microsoft.com/office/drawing/2014/main" val="269241322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710449929"/>
                    </a:ext>
                  </a:extLst>
                </a:gridCol>
                <a:gridCol w="534390">
                  <a:extLst>
                    <a:ext uri="{9D8B030D-6E8A-4147-A177-3AD203B41FA5}">
                      <a16:colId xmlns:a16="http://schemas.microsoft.com/office/drawing/2014/main" val="1089031443"/>
                    </a:ext>
                  </a:extLst>
                </a:gridCol>
                <a:gridCol w="558139">
                  <a:extLst>
                    <a:ext uri="{9D8B030D-6E8A-4147-A177-3AD203B41FA5}">
                      <a16:colId xmlns:a16="http://schemas.microsoft.com/office/drawing/2014/main" val="3324705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6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Micro-learning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Webinars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7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Competition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04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Virtual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30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792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52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85EC3A-69BE-9B40-8A24-A274E3FED3A1}"/>
              </a:ext>
            </a:extLst>
          </p:cNvPr>
          <p:cNvSpPr/>
          <p:nvPr/>
        </p:nvSpPr>
        <p:spPr>
          <a:xfrm rot="11529462">
            <a:off x="11920736" y="4342955"/>
            <a:ext cx="543464" cy="2620456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2E2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9CA448D-35E7-CB44-9250-F517F7C55C2B}"/>
              </a:ext>
            </a:extLst>
          </p:cNvPr>
          <p:cNvSpPr/>
          <p:nvPr/>
        </p:nvSpPr>
        <p:spPr>
          <a:xfrm rot="16926037">
            <a:off x="1806675" y="4346417"/>
            <a:ext cx="1060836" cy="5022514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E30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C20647-38C1-404B-B571-C104AF31E29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299" y="6185420"/>
            <a:ext cx="1154487" cy="524137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771FC56-6275-314D-A777-324F227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070" y="6424501"/>
            <a:ext cx="494805" cy="365125"/>
          </a:xfrm>
        </p:spPr>
        <p:txBody>
          <a:bodyPr/>
          <a:lstStyle/>
          <a:p>
            <a:pPr algn="ctr"/>
            <a:fld id="{E266169A-3D9A-5745-AC0B-3294AEB97636}" type="slidenum">
              <a:rPr lang="en-US" sz="1100" b="1" smtClean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pPr algn="ctr"/>
              <a:t>17</a:t>
            </a:fld>
            <a:endParaRPr lang="en-US" sz="11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1C72E9-4FFD-F642-9292-087C1D4DF696}"/>
              </a:ext>
            </a:extLst>
          </p:cNvPr>
          <p:cNvSpPr txBox="1">
            <a:spLocks/>
          </p:cNvSpPr>
          <p:nvPr/>
        </p:nvSpPr>
        <p:spPr>
          <a:xfrm>
            <a:off x="690120" y="218859"/>
            <a:ext cx="9865171" cy="5760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E30A0A"/>
                </a:solidFill>
                <a:latin typeface="Dax-Bold" pitchFamily="50" charset="0"/>
                <a:cs typeface="Arial Black" panose="020B0604020202020204" pitchFamily="34" charset="0"/>
              </a:rPr>
              <a:t>Project budget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BE563E-7348-6A4A-B0EC-DD3F440C1300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237140" y="294788"/>
            <a:ext cx="1471930" cy="4241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9E34A4-079A-4145-A064-89C267AB0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62647"/>
              </p:ext>
            </p:extLst>
          </p:nvPr>
        </p:nvGraphicFramePr>
        <p:xfrm>
          <a:off x="1238991" y="2179955"/>
          <a:ext cx="9714017" cy="286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950">
                  <a:extLst>
                    <a:ext uri="{9D8B030D-6E8A-4147-A177-3AD203B41FA5}">
                      <a16:colId xmlns:a16="http://schemas.microsoft.com/office/drawing/2014/main" val="2647251902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827684656"/>
                    </a:ext>
                  </a:extLst>
                </a:gridCol>
                <a:gridCol w="1021278">
                  <a:extLst>
                    <a:ext uri="{9D8B030D-6E8A-4147-A177-3AD203B41FA5}">
                      <a16:colId xmlns:a16="http://schemas.microsoft.com/office/drawing/2014/main" val="1752299829"/>
                    </a:ext>
                  </a:extLst>
                </a:gridCol>
                <a:gridCol w="1116281">
                  <a:extLst>
                    <a:ext uri="{9D8B030D-6E8A-4147-A177-3AD203B41FA5}">
                      <a16:colId xmlns:a16="http://schemas.microsoft.com/office/drawing/2014/main" val="2592062982"/>
                    </a:ext>
                  </a:extLst>
                </a:gridCol>
                <a:gridCol w="3835729">
                  <a:extLst>
                    <a:ext uri="{9D8B030D-6E8A-4147-A177-3AD203B41FA5}">
                      <a16:colId xmlns:a16="http://schemas.microsoft.com/office/drawing/2014/main" val="207265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Budget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Cost per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69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Webinar contribution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£500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webinars @ £100 per webinar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219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Competition - organisation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£500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Coordination, contribution and management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668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 event - organisation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£500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Coordination, contribution and management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967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management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£500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partial days per month @ £50 per day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358242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---&gt;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£2,000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549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394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133F68-8965-DB4D-ADA2-DFE1A14E76E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0795" y="0"/>
            <a:ext cx="598120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18379F-E06D-904E-AB7B-DB97AF463D88}"/>
              </a:ext>
            </a:extLst>
          </p:cNvPr>
          <p:cNvSpPr/>
          <p:nvPr/>
        </p:nvSpPr>
        <p:spPr>
          <a:xfrm rot="720000">
            <a:off x="-616216" y="-916458"/>
            <a:ext cx="7873073" cy="8403860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3073" h="8403860">
                <a:moveTo>
                  <a:pt x="0" y="1670651"/>
                </a:moveTo>
                <a:lnTo>
                  <a:pt x="7867510" y="0"/>
                </a:lnTo>
                <a:cubicBezTo>
                  <a:pt x="7868989" y="2433164"/>
                  <a:pt x="7871594" y="4599797"/>
                  <a:pt x="7873073" y="7032961"/>
                </a:cubicBezTo>
                <a:lnTo>
                  <a:pt x="1429654" y="8403860"/>
                </a:lnTo>
                <a:lnTo>
                  <a:pt x="0" y="1670651"/>
                </a:lnTo>
                <a:close/>
              </a:path>
            </a:pathLst>
          </a:custGeom>
          <a:solidFill>
            <a:srgbClr val="F58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426572-EA15-EE4E-BA94-A80C34D4F11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791" y="387167"/>
            <a:ext cx="2197503" cy="99766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0E0A3DB-35DA-DF43-9192-5F379E5A6B1B}"/>
              </a:ext>
            </a:extLst>
          </p:cNvPr>
          <p:cNvSpPr txBox="1">
            <a:spLocks/>
          </p:cNvSpPr>
          <p:nvPr/>
        </p:nvSpPr>
        <p:spPr>
          <a:xfrm>
            <a:off x="391791" y="1691685"/>
            <a:ext cx="6648646" cy="550744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Sign partnership agreements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Send bank details for first </a:t>
            </a:r>
            <a:r>
              <a:rPr lang="en-GB" altLang="en-US" sz="2000" dirty="0" err="1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installment</a:t>
            </a:r>
            <a:endParaRPr lang="en-GB" altLang="en-US" sz="2000" dirty="0">
              <a:solidFill>
                <a:schemeClr val="bg1"/>
              </a:solidFill>
              <a:latin typeface="Dax-Medium" pitchFamily="50" charset="0"/>
              <a:ea typeface="ＭＳ Ｐゴシック" panose="020B060007020508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Email the details of your team</a:t>
            </a:r>
          </a:p>
          <a:p>
            <a:pPr marL="742950" lvl="1" indent="-285750">
              <a:buFont typeface="Dax-Medium" pitchFamily="50" charset="0"/>
              <a:buChar char="–"/>
            </a:pPr>
            <a:r>
              <a:rPr lang="en-GB" altLang="en-US" sz="1600" dirty="0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Confirm team leader</a:t>
            </a:r>
          </a:p>
          <a:p>
            <a:pPr marL="742950" lvl="1" indent="-285750">
              <a:buFont typeface="Dax-Medium" pitchFamily="50" charset="0"/>
              <a:buChar char="–"/>
            </a:pPr>
            <a:r>
              <a:rPr lang="en-GB" altLang="en-US" sz="1600" dirty="0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Provide name, </a:t>
            </a:r>
            <a:r>
              <a:rPr lang="en-GB" altLang="en-US" sz="1600" dirty="0" err="1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rle</a:t>
            </a:r>
            <a:r>
              <a:rPr lang="en-GB" altLang="en-US" sz="1600" dirty="0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 or job title, email </a:t>
            </a:r>
            <a:r>
              <a:rPr lang="en-GB" altLang="en-US" sz="1600" dirty="0" err="1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addres</a:t>
            </a:r>
            <a:endParaRPr lang="en-GB" altLang="en-US" sz="2000" dirty="0">
              <a:solidFill>
                <a:schemeClr val="bg1"/>
              </a:solidFill>
              <a:latin typeface="Dax-Medium" pitchFamily="50" charset="0"/>
              <a:ea typeface="ＭＳ Ｐゴシック" panose="020B060007020508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Start planning</a:t>
            </a:r>
          </a:p>
          <a:p>
            <a:pPr marL="742950" lvl="1" indent="-285750">
              <a:buFont typeface="Dax-Medium" pitchFamily="50" charset="0"/>
              <a:buChar char="–"/>
            </a:pPr>
            <a:r>
              <a:rPr lang="en-GB" altLang="en-US" sz="1600" dirty="0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Webinars</a:t>
            </a:r>
          </a:p>
          <a:p>
            <a:pPr marL="742950" lvl="1" indent="-285750">
              <a:buFont typeface="Dax-Medium" pitchFamily="50" charset="0"/>
              <a:buChar char="–"/>
            </a:pPr>
            <a:r>
              <a:rPr lang="en-GB" altLang="en-US" sz="1600" dirty="0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Competition</a:t>
            </a:r>
          </a:p>
          <a:p>
            <a:pPr marL="742950" lvl="1" indent="-285750">
              <a:buFont typeface="Dax-Medium" pitchFamily="50" charset="0"/>
              <a:buChar char="–"/>
            </a:pPr>
            <a:r>
              <a:rPr lang="en-GB" altLang="en-US" sz="1600" dirty="0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Virtual event</a:t>
            </a:r>
          </a:p>
          <a:p>
            <a:pPr marL="742950" lvl="1" indent="-285750">
              <a:buFont typeface="Dax-Medium" pitchFamily="50" charset="0"/>
              <a:buChar char="–"/>
            </a:pPr>
            <a:r>
              <a:rPr lang="en-GB" altLang="en-US" sz="1600" dirty="0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Repository – attract contributions</a:t>
            </a:r>
            <a:endParaRPr lang="en-GB" altLang="en-US" sz="2000" dirty="0">
              <a:solidFill>
                <a:schemeClr val="bg1"/>
              </a:solidFill>
              <a:latin typeface="Dax-Medium" pitchFamily="50" charset="0"/>
              <a:ea typeface="ＭＳ Ｐゴシック" panose="020B060007020508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2000" dirty="0">
              <a:solidFill>
                <a:schemeClr val="bg1"/>
              </a:solidFill>
              <a:latin typeface="Dax-Medium" pitchFamily="50" charset="0"/>
              <a:ea typeface="ＭＳ Ｐゴシック" panose="020B060007020508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Key Performance Indicators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100" dirty="0">
              <a:solidFill>
                <a:schemeClr val="bg1"/>
              </a:solidFill>
              <a:latin typeface="Dax-Medium" pitchFamily="50" charset="0"/>
              <a:ea typeface="ＭＳ Ｐゴシック" panose="020B0600070205080204" pitchFamily="34" charset="-128"/>
            </a:endParaRPr>
          </a:p>
          <a:p>
            <a:pPr marL="742950" lvl="1" indent="-285750">
              <a:buFont typeface="Dax-Medium" pitchFamily="50" charset="0"/>
              <a:buChar char="–"/>
            </a:pPr>
            <a:r>
              <a:rPr lang="en-GB" altLang="en-US" sz="1600" dirty="0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Course completions</a:t>
            </a:r>
          </a:p>
          <a:p>
            <a:pPr marL="742950" lvl="1" indent="-285750">
              <a:buFont typeface="Dax-Medium" pitchFamily="50" charset="0"/>
              <a:buChar char="–"/>
            </a:pPr>
            <a:r>
              <a:rPr lang="en-GB" altLang="en-US" sz="1600" dirty="0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Webinars attendees and YouTube views</a:t>
            </a:r>
          </a:p>
          <a:p>
            <a:pPr marL="742950" lvl="1" indent="-285750">
              <a:buFont typeface="Dax-Medium" pitchFamily="50" charset="0"/>
              <a:buChar char="–"/>
            </a:pPr>
            <a:r>
              <a:rPr lang="en-GB" altLang="en-US" sz="1600" dirty="0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Competition entries</a:t>
            </a:r>
          </a:p>
          <a:p>
            <a:pPr marL="742950" lvl="1" indent="-285750">
              <a:buFont typeface="Dax-Medium" pitchFamily="50" charset="0"/>
              <a:buChar char="–"/>
            </a:pPr>
            <a:r>
              <a:rPr lang="en-GB" altLang="en-US" sz="1600" dirty="0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Virtual event attendees</a:t>
            </a:r>
          </a:p>
          <a:p>
            <a:pPr marL="742950" lvl="1" indent="-285750">
              <a:buFont typeface="Dax-Medium" pitchFamily="50" charset="0"/>
              <a:buChar char="–"/>
            </a:pPr>
            <a:r>
              <a:rPr lang="en-GB" altLang="en-US" sz="1600" dirty="0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Repository entries</a:t>
            </a:r>
          </a:p>
        </p:txBody>
      </p:sp>
    </p:spTree>
    <p:extLst>
      <p:ext uri="{BB962C8B-B14F-4D97-AF65-F5344CB8AC3E}">
        <p14:creationId xmlns:p14="http://schemas.microsoft.com/office/powerpoint/2010/main" val="129298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A5E8B4-D7B3-1C45-BFC8-DF0549A6FDFA}"/>
              </a:ext>
            </a:extLst>
          </p:cNvPr>
          <p:cNvSpPr/>
          <p:nvPr/>
        </p:nvSpPr>
        <p:spPr>
          <a:xfrm>
            <a:off x="0" y="-13491"/>
            <a:ext cx="12192000" cy="6858000"/>
          </a:xfrm>
          <a:prstGeom prst="rect">
            <a:avLst/>
          </a:prstGeom>
          <a:solidFill>
            <a:srgbClr val="E30A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BFF39E3-123E-A642-9C65-B1A720FBDF43}"/>
              </a:ext>
            </a:extLst>
          </p:cNvPr>
          <p:cNvSpPr/>
          <p:nvPr/>
        </p:nvSpPr>
        <p:spPr>
          <a:xfrm rot="360000">
            <a:off x="-123931" y="5735634"/>
            <a:ext cx="12324059" cy="1755952"/>
          </a:xfrm>
          <a:custGeom>
            <a:avLst/>
            <a:gdLst>
              <a:gd name="connsiteX0" fmla="*/ 0 w 12626939"/>
              <a:gd name="connsiteY0" fmla="*/ 0 h 3300696"/>
              <a:gd name="connsiteX1" fmla="*/ 12626939 w 12626939"/>
              <a:gd name="connsiteY1" fmla="*/ 0 h 3300696"/>
              <a:gd name="connsiteX2" fmla="*/ 12626939 w 12626939"/>
              <a:gd name="connsiteY2" fmla="*/ 3300696 h 3300696"/>
              <a:gd name="connsiteX3" fmla="*/ 0 w 12626939"/>
              <a:gd name="connsiteY3" fmla="*/ 3300696 h 3300696"/>
              <a:gd name="connsiteX4" fmla="*/ 0 w 12626939"/>
              <a:gd name="connsiteY4" fmla="*/ 0 h 3300696"/>
              <a:gd name="connsiteX0" fmla="*/ 0 w 12626939"/>
              <a:gd name="connsiteY0" fmla="*/ 0 h 3300696"/>
              <a:gd name="connsiteX1" fmla="*/ 12626939 w 12626939"/>
              <a:gd name="connsiteY1" fmla="*/ 0 h 3300696"/>
              <a:gd name="connsiteX2" fmla="*/ 12626939 w 12626939"/>
              <a:gd name="connsiteY2" fmla="*/ 3300696 h 3300696"/>
              <a:gd name="connsiteX3" fmla="*/ 750777 w 12626939"/>
              <a:gd name="connsiteY3" fmla="*/ 3221786 h 3300696"/>
              <a:gd name="connsiteX4" fmla="*/ 0 w 12626939"/>
              <a:gd name="connsiteY4" fmla="*/ 0 h 3300696"/>
              <a:gd name="connsiteX0" fmla="*/ 0 w 12626939"/>
              <a:gd name="connsiteY0" fmla="*/ 0 h 3300696"/>
              <a:gd name="connsiteX1" fmla="*/ 12626939 w 12626939"/>
              <a:gd name="connsiteY1" fmla="*/ 0 h 3300696"/>
              <a:gd name="connsiteX2" fmla="*/ 12626939 w 12626939"/>
              <a:gd name="connsiteY2" fmla="*/ 3300696 h 3300696"/>
              <a:gd name="connsiteX3" fmla="*/ 452474 w 12626939"/>
              <a:gd name="connsiteY3" fmla="*/ 3231756 h 3300696"/>
              <a:gd name="connsiteX4" fmla="*/ 0 w 12626939"/>
              <a:gd name="connsiteY4" fmla="*/ 0 h 3300696"/>
              <a:gd name="connsiteX0" fmla="*/ 0 w 12626939"/>
              <a:gd name="connsiteY0" fmla="*/ 0 h 3231756"/>
              <a:gd name="connsiteX1" fmla="*/ 12626939 w 12626939"/>
              <a:gd name="connsiteY1" fmla="*/ 0 h 3231756"/>
              <a:gd name="connsiteX2" fmla="*/ 12111784 w 12626939"/>
              <a:gd name="connsiteY2" fmla="*/ 2061216 h 3231756"/>
              <a:gd name="connsiteX3" fmla="*/ 452474 w 12626939"/>
              <a:gd name="connsiteY3" fmla="*/ 3231756 h 3231756"/>
              <a:gd name="connsiteX4" fmla="*/ 0 w 12626939"/>
              <a:gd name="connsiteY4" fmla="*/ 0 h 3231756"/>
              <a:gd name="connsiteX0" fmla="*/ 0 w 12626939"/>
              <a:gd name="connsiteY0" fmla="*/ 0 h 3231756"/>
              <a:gd name="connsiteX1" fmla="*/ 12626939 w 12626939"/>
              <a:gd name="connsiteY1" fmla="*/ 0 h 3231756"/>
              <a:gd name="connsiteX2" fmla="*/ 12592645 w 12626939"/>
              <a:gd name="connsiteY2" fmla="*/ 1957220 h 3231756"/>
              <a:gd name="connsiteX3" fmla="*/ 452474 w 12626939"/>
              <a:gd name="connsiteY3" fmla="*/ 3231756 h 3231756"/>
              <a:gd name="connsiteX4" fmla="*/ 0 w 12626939"/>
              <a:gd name="connsiteY4" fmla="*/ 0 h 3231756"/>
              <a:gd name="connsiteX0" fmla="*/ 0 w 12626939"/>
              <a:gd name="connsiteY0" fmla="*/ 0 h 3231756"/>
              <a:gd name="connsiteX1" fmla="*/ 12626939 w 12626939"/>
              <a:gd name="connsiteY1" fmla="*/ 0 h 3231756"/>
              <a:gd name="connsiteX2" fmla="*/ 12590422 w 12626939"/>
              <a:gd name="connsiteY2" fmla="*/ 1936071 h 3231756"/>
              <a:gd name="connsiteX3" fmla="*/ 452474 w 12626939"/>
              <a:gd name="connsiteY3" fmla="*/ 3231756 h 3231756"/>
              <a:gd name="connsiteX4" fmla="*/ 0 w 12626939"/>
              <a:gd name="connsiteY4" fmla="*/ 0 h 3231756"/>
              <a:gd name="connsiteX0" fmla="*/ 0 w 12626939"/>
              <a:gd name="connsiteY0" fmla="*/ 0 h 3231756"/>
              <a:gd name="connsiteX1" fmla="*/ 12626939 w 12626939"/>
              <a:gd name="connsiteY1" fmla="*/ 0 h 3231756"/>
              <a:gd name="connsiteX2" fmla="*/ 12603218 w 12626939"/>
              <a:gd name="connsiteY2" fmla="*/ 1956108 h 3231756"/>
              <a:gd name="connsiteX3" fmla="*/ 452474 w 12626939"/>
              <a:gd name="connsiteY3" fmla="*/ 3231756 h 3231756"/>
              <a:gd name="connsiteX4" fmla="*/ 0 w 12626939"/>
              <a:gd name="connsiteY4" fmla="*/ 0 h 3231756"/>
              <a:gd name="connsiteX0" fmla="*/ 0 w 12482024"/>
              <a:gd name="connsiteY0" fmla="*/ 1795 h 3231756"/>
              <a:gd name="connsiteX1" fmla="*/ 12482024 w 12482024"/>
              <a:gd name="connsiteY1" fmla="*/ 0 h 3231756"/>
              <a:gd name="connsiteX2" fmla="*/ 12458303 w 12482024"/>
              <a:gd name="connsiteY2" fmla="*/ 1956108 h 3231756"/>
              <a:gd name="connsiteX3" fmla="*/ 307559 w 12482024"/>
              <a:gd name="connsiteY3" fmla="*/ 3231756 h 3231756"/>
              <a:gd name="connsiteX4" fmla="*/ 0 w 12482024"/>
              <a:gd name="connsiteY4" fmla="*/ 1795 h 3231756"/>
              <a:gd name="connsiteX0" fmla="*/ 0 w 12497979"/>
              <a:gd name="connsiteY0" fmla="*/ 11986 h 3231756"/>
              <a:gd name="connsiteX1" fmla="*/ 12497979 w 12497979"/>
              <a:gd name="connsiteY1" fmla="*/ 0 h 3231756"/>
              <a:gd name="connsiteX2" fmla="*/ 12474258 w 12497979"/>
              <a:gd name="connsiteY2" fmla="*/ 1956108 h 3231756"/>
              <a:gd name="connsiteX3" fmla="*/ 323514 w 12497979"/>
              <a:gd name="connsiteY3" fmla="*/ 3231756 h 3231756"/>
              <a:gd name="connsiteX4" fmla="*/ 0 w 12497979"/>
              <a:gd name="connsiteY4" fmla="*/ 11986 h 3231756"/>
              <a:gd name="connsiteX0" fmla="*/ 0 w 12474258"/>
              <a:gd name="connsiteY0" fmla="*/ 12466 h 3232236"/>
              <a:gd name="connsiteX1" fmla="*/ 12259556 w 12474258"/>
              <a:gd name="connsiteY1" fmla="*/ 0 h 3232236"/>
              <a:gd name="connsiteX2" fmla="*/ 12474258 w 12474258"/>
              <a:gd name="connsiteY2" fmla="*/ 1956588 h 3232236"/>
              <a:gd name="connsiteX3" fmla="*/ 323514 w 12474258"/>
              <a:gd name="connsiteY3" fmla="*/ 3232236 h 3232236"/>
              <a:gd name="connsiteX4" fmla="*/ 0 w 12474258"/>
              <a:gd name="connsiteY4" fmla="*/ 12466 h 3232236"/>
              <a:gd name="connsiteX0" fmla="*/ 0 w 12474258"/>
              <a:gd name="connsiteY0" fmla="*/ 12466 h 1956588"/>
              <a:gd name="connsiteX1" fmla="*/ 12259556 w 12474258"/>
              <a:gd name="connsiteY1" fmla="*/ 0 h 1956588"/>
              <a:gd name="connsiteX2" fmla="*/ 12474258 w 12474258"/>
              <a:gd name="connsiteY2" fmla="*/ 1956588 h 1956588"/>
              <a:gd name="connsiteX3" fmla="*/ 176437 w 12474258"/>
              <a:gd name="connsiteY3" fmla="*/ 1719281 h 1956588"/>
              <a:gd name="connsiteX4" fmla="*/ 0 w 12474258"/>
              <a:gd name="connsiteY4" fmla="*/ 12466 h 1956588"/>
              <a:gd name="connsiteX0" fmla="*/ 0 w 12327783"/>
              <a:gd name="connsiteY0" fmla="*/ 12466 h 1719281"/>
              <a:gd name="connsiteX1" fmla="*/ 12259556 w 12327783"/>
              <a:gd name="connsiteY1" fmla="*/ 0 h 1719281"/>
              <a:gd name="connsiteX2" fmla="*/ 12327783 w 12327783"/>
              <a:gd name="connsiteY2" fmla="*/ 562977 h 1719281"/>
              <a:gd name="connsiteX3" fmla="*/ 176437 w 12327783"/>
              <a:gd name="connsiteY3" fmla="*/ 1719281 h 1719281"/>
              <a:gd name="connsiteX4" fmla="*/ 0 w 12327783"/>
              <a:gd name="connsiteY4" fmla="*/ 12466 h 1719281"/>
              <a:gd name="connsiteX0" fmla="*/ 0 w 12324059"/>
              <a:gd name="connsiteY0" fmla="*/ 12466 h 1719281"/>
              <a:gd name="connsiteX1" fmla="*/ 12259556 w 12324059"/>
              <a:gd name="connsiteY1" fmla="*/ 0 h 1719281"/>
              <a:gd name="connsiteX2" fmla="*/ 12324059 w 12324059"/>
              <a:gd name="connsiteY2" fmla="*/ 527547 h 1719281"/>
              <a:gd name="connsiteX3" fmla="*/ 176437 w 12324059"/>
              <a:gd name="connsiteY3" fmla="*/ 1719281 h 1719281"/>
              <a:gd name="connsiteX4" fmla="*/ 0 w 12324059"/>
              <a:gd name="connsiteY4" fmla="*/ 12466 h 1719281"/>
              <a:gd name="connsiteX0" fmla="*/ 0 w 12324059"/>
              <a:gd name="connsiteY0" fmla="*/ 12466 h 1731091"/>
              <a:gd name="connsiteX1" fmla="*/ 12259556 w 12324059"/>
              <a:gd name="connsiteY1" fmla="*/ 0 h 1731091"/>
              <a:gd name="connsiteX2" fmla="*/ 12324059 w 12324059"/>
              <a:gd name="connsiteY2" fmla="*/ 527547 h 1731091"/>
              <a:gd name="connsiteX3" fmla="*/ 177679 w 12324059"/>
              <a:gd name="connsiteY3" fmla="*/ 1731091 h 1731091"/>
              <a:gd name="connsiteX4" fmla="*/ 0 w 12324059"/>
              <a:gd name="connsiteY4" fmla="*/ 12466 h 1731091"/>
              <a:gd name="connsiteX0" fmla="*/ 0 w 12324059"/>
              <a:gd name="connsiteY0" fmla="*/ 12466 h 1755952"/>
              <a:gd name="connsiteX1" fmla="*/ 12259556 w 12324059"/>
              <a:gd name="connsiteY1" fmla="*/ 0 h 1755952"/>
              <a:gd name="connsiteX2" fmla="*/ 12324059 w 12324059"/>
              <a:gd name="connsiteY2" fmla="*/ 527547 h 1755952"/>
              <a:gd name="connsiteX3" fmla="*/ 168351 w 12324059"/>
              <a:gd name="connsiteY3" fmla="*/ 1755952 h 1755952"/>
              <a:gd name="connsiteX4" fmla="*/ 0 w 12324059"/>
              <a:gd name="connsiteY4" fmla="*/ 12466 h 175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4059" h="1755952">
                <a:moveTo>
                  <a:pt x="0" y="12466"/>
                </a:moveTo>
                <a:lnTo>
                  <a:pt x="12259556" y="0"/>
                </a:lnTo>
                <a:lnTo>
                  <a:pt x="12324059" y="527547"/>
                </a:lnTo>
                <a:lnTo>
                  <a:pt x="168351" y="1755952"/>
                </a:lnTo>
                <a:lnTo>
                  <a:pt x="0" y="12466"/>
                </a:lnTo>
                <a:close/>
              </a:path>
            </a:pathLst>
          </a:custGeom>
          <a:solidFill>
            <a:srgbClr val="F58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A17B19-97AD-A347-931E-CB2B8C9B5F1F}"/>
              </a:ext>
            </a:extLst>
          </p:cNvPr>
          <p:cNvSpPr txBox="1">
            <a:spLocks/>
          </p:cNvSpPr>
          <p:nvPr/>
        </p:nvSpPr>
        <p:spPr>
          <a:xfrm>
            <a:off x="424293" y="105525"/>
            <a:ext cx="6865046" cy="141357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solidFill>
                  <a:schemeClr val="bg1"/>
                </a:solidFill>
                <a:latin typeface="Dax-Bold" pitchFamily="50" charset="0"/>
                <a:cs typeface="Arial Black" panose="020B0604020202020204" pitchFamily="34" charset="0"/>
              </a:rPr>
              <a:t>THANK YOU!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974199" y="341045"/>
            <a:ext cx="10945283" cy="13661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4000"/>
              </a:spcBef>
            </a:pPr>
            <a:br>
              <a:rPr lang="en-GB" sz="5400" b="1" u="sng" dirty="0">
                <a:solidFill>
                  <a:schemeClr val="bg1"/>
                </a:solidFill>
                <a:ea typeface="ＭＳ Ｐゴシック" pitchFamily="-108" charset="-128"/>
              </a:rPr>
            </a:br>
            <a:r>
              <a:rPr lang="en-GB" sz="7200" b="1" u="sng" dirty="0">
                <a:solidFill>
                  <a:schemeClr val="bg1"/>
                </a:solidFill>
                <a:latin typeface="Dax-Bold" pitchFamily="50" charset="0"/>
                <a:ea typeface="ＭＳ Ｐゴシック" pitchFamily="-108" charset="-128"/>
              </a:rPr>
              <a:t>Any questions</a:t>
            </a:r>
            <a:r>
              <a:rPr lang="en-GB" sz="7200" b="1" dirty="0">
                <a:solidFill>
                  <a:schemeClr val="bg1"/>
                </a:solidFill>
                <a:latin typeface="Dax-Bold" pitchFamily="50" charset="0"/>
                <a:ea typeface="ＭＳ Ｐゴシック" pitchFamily="-108" charset="-128"/>
              </a:rPr>
              <a:t>?</a:t>
            </a:r>
            <a:br>
              <a:rPr lang="en-GB" sz="7200" b="1" dirty="0">
                <a:solidFill>
                  <a:schemeClr val="bg1"/>
                </a:solidFill>
                <a:latin typeface="Dax-Bold" pitchFamily="50" charset="0"/>
                <a:ea typeface="ＭＳ Ｐゴシック" pitchFamily="-108" charset="-128"/>
              </a:rPr>
            </a:br>
            <a:br>
              <a:rPr lang="en-GB" sz="7200" b="1" dirty="0">
                <a:solidFill>
                  <a:schemeClr val="bg1"/>
                </a:solidFill>
                <a:latin typeface="Dax-Bold" pitchFamily="50" charset="0"/>
                <a:ea typeface="ＭＳ Ｐゴシック" pitchFamily="-108" charset="-128"/>
              </a:rPr>
            </a:br>
            <a:endParaRPr lang="en-GB" sz="3600" b="1" dirty="0">
              <a:solidFill>
                <a:schemeClr val="bg1"/>
              </a:solidFill>
              <a:latin typeface="Dax-Bold" pitchFamily="50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749808" y="1519098"/>
            <a:ext cx="4224528" cy="4314774"/>
          </a:xfrm>
          <a:prstGeom prst="flowChartAlternateProcess">
            <a:avLst/>
          </a:prstGeom>
          <a:solidFill>
            <a:srgbClr val="E53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Dax-Bold" pitchFamily="50" charset="0"/>
              </a:rPr>
              <a:t>Project-</a:t>
            </a:r>
            <a:r>
              <a:rPr lang="en-GB" sz="3200" dirty="0" err="1">
                <a:latin typeface="Dax-Bold" pitchFamily="50" charset="0"/>
              </a:rPr>
              <a:t>arCc</a:t>
            </a:r>
            <a:endParaRPr lang="en-GB" sz="3200" dirty="0">
              <a:latin typeface="Dax-Bold" pitchFamily="50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6A1AB03-B90F-3C44-BD70-0B208C57A1E7}"/>
              </a:ext>
            </a:extLst>
          </p:cNvPr>
          <p:cNvSpPr txBox="1">
            <a:spLocks/>
          </p:cNvSpPr>
          <p:nvPr/>
        </p:nvSpPr>
        <p:spPr>
          <a:xfrm>
            <a:off x="5812868" y="2810364"/>
            <a:ext cx="6412205" cy="24740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4000"/>
              </a:spcBef>
            </a:pPr>
            <a:r>
              <a:rPr lang="en-GB" sz="4000" b="1" u="sng" dirty="0" err="1">
                <a:solidFill>
                  <a:schemeClr val="bg1"/>
                </a:solidFill>
                <a:latin typeface="Dax-Bold" pitchFamily="50" charset="0"/>
                <a:ea typeface="ＭＳ Ｐゴシック" pitchFamily="-108" charset="-128"/>
              </a:rPr>
              <a:t>G.Dafoulas@mdx.ac.uk</a:t>
            </a:r>
            <a:endParaRPr lang="en-GB" sz="4000" b="1" u="sng" dirty="0">
              <a:solidFill>
                <a:schemeClr val="bg1"/>
              </a:solidFill>
              <a:latin typeface="Dax-Bold" pitchFamily="50" charset="0"/>
              <a:ea typeface="ＭＳ Ｐゴシック" pitchFamily="-108" charset="-128"/>
            </a:endParaRPr>
          </a:p>
          <a:p>
            <a:pPr algn="r">
              <a:spcBef>
                <a:spcPts val="4000"/>
              </a:spcBef>
            </a:pPr>
            <a:r>
              <a:rPr lang="en-GB" sz="4000" b="1" u="sng" dirty="0" err="1">
                <a:solidFill>
                  <a:schemeClr val="bg1"/>
                </a:solidFill>
                <a:latin typeface="Dax-Bold" pitchFamily="50" charset="0"/>
                <a:ea typeface="ＭＳ Ｐゴシック" pitchFamily="-108" charset="-128"/>
              </a:rPr>
              <a:t>C.CardosoMaia@mdx.ac.uk</a:t>
            </a:r>
            <a:endParaRPr lang="en-GB" sz="4000" b="1" u="sng" dirty="0">
              <a:solidFill>
                <a:schemeClr val="bg1"/>
              </a:solidFill>
              <a:latin typeface="Dax-Bold" pitchFamily="50" charset="0"/>
              <a:ea typeface="ＭＳ Ｐゴシック" pitchFamily="-108" charset="-128"/>
            </a:endParaRPr>
          </a:p>
          <a:p>
            <a:pPr algn="r">
              <a:spcBef>
                <a:spcPts val="4000"/>
              </a:spcBef>
            </a:pPr>
            <a:r>
              <a:rPr lang="en-GB" sz="4000" b="1" u="sng" dirty="0" err="1">
                <a:solidFill>
                  <a:schemeClr val="bg1"/>
                </a:solidFill>
                <a:latin typeface="Dax-Bold" pitchFamily="50" charset="0"/>
                <a:ea typeface="ＭＳ Ｐゴシック" pitchFamily="-108" charset="-128"/>
              </a:rPr>
              <a:t>A.Tsiakara@mdx.ac.uk</a:t>
            </a:r>
            <a:endParaRPr lang="en-GB" sz="1600" b="1" dirty="0">
              <a:solidFill>
                <a:schemeClr val="bg1"/>
              </a:solidFill>
              <a:latin typeface="Dax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01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BFEBC1-F905-0444-8A57-6B0E5A9B669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8925" y="0"/>
            <a:ext cx="579291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18379F-E06D-904E-AB7B-DB97AF463D88}"/>
              </a:ext>
            </a:extLst>
          </p:cNvPr>
          <p:cNvSpPr/>
          <p:nvPr/>
        </p:nvSpPr>
        <p:spPr>
          <a:xfrm rot="720000">
            <a:off x="-616216" y="-916458"/>
            <a:ext cx="7873073" cy="8403860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3073" h="8403860">
                <a:moveTo>
                  <a:pt x="0" y="1670651"/>
                </a:moveTo>
                <a:lnTo>
                  <a:pt x="7867510" y="0"/>
                </a:lnTo>
                <a:cubicBezTo>
                  <a:pt x="7868989" y="2433164"/>
                  <a:pt x="7871594" y="4599797"/>
                  <a:pt x="7873073" y="7032961"/>
                </a:cubicBezTo>
                <a:lnTo>
                  <a:pt x="1429654" y="8403860"/>
                </a:lnTo>
                <a:lnTo>
                  <a:pt x="0" y="1670651"/>
                </a:lnTo>
                <a:close/>
              </a:path>
            </a:pathLst>
          </a:custGeom>
          <a:solidFill>
            <a:srgbClr val="F58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426572-EA15-EE4E-BA94-A80C34D4F11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791" y="387167"/>
            <a:ext cx="2197503" cy="99766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0E0A3DB-35DA-DF43-9192-5F379E5A6B1B}"/>
              </a:ext>
            </a:extLst>
          </p:cNvPr>
          <p:cNvSpPr txBox="1">
            <a:spLocks/>
          </p:cNvSpPr>
          <p:nvPr/>
        </p:nvSpPr>
        <p:spPr>
          <a:xfrm>
            <a:off x="457548" y="1755853"/>
            <a:ext cx="6648646" cy="550744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Project inception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Project 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Partner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Key themes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Project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Project timeline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chemeClr val="bg1"/>
                </a:solidFill>
                <a:latin typeface="Dax-Medium" pitchFamily="50" charset="0"/>
                <a:ea typeface="ＭＳ Ｐゴシック" panose="020B0600070205080204" pitchFamily="34" charset="-128"/>
              </a:rPr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1760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85EC3A-69BE-9B40-8A24-A274E3FED3A1}"/>
              </a:ext>
            </a:extLst>
          </p:cNvPr>
          <p:cNvSpPr/>
          <p:nvPr/>
        </p:nvSpPr>
        <p:spPr>
          <a:xfrm rot="11529462">
            <a:off x="11920736" y="4342955"/>
            <a:ext cx="543464" cy="2620456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2E2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23CC7-4455-2143-8226-387EA630CB98}"/>
              </a:ext>
            </a:extLst>
          </p:cNvPr>
          <p:cNvSpPr txBox="1"/>
          <p:nvPr/>
        </p:nvSpPr>
        <p:spPr>
          <a:xfrm>
            <a:off x="690119" y="1131656"/>
            <a:ext cx="10960773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SzPct val="140000"/>
            </a:pPr>
            <a:endParaRPr lang="en-GB" sz="2800" dirty="0">
              <a:latin typeface="Dax-Medium" pitchFamily="50" charset="0"/>
              <a:cs typeface="Arial" panose="020B0604020202020204" pitchFamily="34" charset="0"/>
            </a:endParaRPr>
          </a:p>
          <a:p>
            <a:pPr algn="ctr">
              <a:buSzPct val="140000"/>
            </a:pPr>
            <a:r>
              <a:rPr lang="en-GB" sz="2800" dirty="0">
                <a:latin typeface="Dax-Medium" pitchFamily="50" charset="0"/>
                <a:cs typeface="Arial" panose="020B0604020202020204" pitchFamily="34" charset="0"/>
              </a:rPr>
              <a:t>480+ proposals were submitted</a:t>
            </a:r>
          </a:p>
          <a:p>
            <a:pPr algn="ctr">
              <a:buSzPct val="140000"/>
            </a:pPr>
            <a:endParaRPr lang="en-GB" sz="2800" dirty="0">
              <a:latin typeface="Dax-Medium" pitchFamily="50" charset="0"/>
              <a:cs typeface="Arial" panose="020B0604020202020204" pitchFamily="34" charset="0"/>
            </a:endParaRPr>
          </a:p>
          <a:p>
            <a:pPr algn="ctr">
              <a:buSzPct val="140000"/>
            </a:pPr>
            <a:endParaRPr lang="en-GB" sz="2800" dirty="0">
              <a:latin typeface="Dax-Medium" pitchFamily="50" charset="0"/>
              <a:cs typeface="Arial" panose="020B0604020202020204" pitchFamily="34" charset="0"/>
            </a:endParaRPr>
          </a:p>
          <a:p>
            <a:pPr algn="ctr">
              <a:buSzPct val="140000"/>
            </a:pPr>
            <a:r>
              <a:rPr lang="en-GB" sz="2800" dirty="0">
                <a:latin typeface="Dax-Medium" pitchFamily="50" charset="0"/>
                <a:cs typeface="Arial" panose="020B0604020202020204" pitchFamily="34" charset="0"/>
              </a:rPr>
              <a:t>17 projects were accepted</a:t>
            </a:r>
          </a:p>
          <a:p>
            <a:pPr algn="ctr">
              <a:buSzPct val="140000"/>
            </a:pPr>
            <a:endParaRPr lang="en-GB" sz="2800" dirty="0">
              <a:latin typeface="Dax-Medium" pitchFamily="50" charset="0"/>
              <a:cs typeface="Arial" panose="020B0604020202020204" pitchFamily="34" charset="0"/>
            </a:endParaRPr>
          </a:p>
          <a:p>
            <a:pPr algn="ctr">
              <a:buSzPct val="140000"/>
            </a:pPr>
            <a:endParaRPr lang="en-GB" sz="2800" dirty="0">
              <a:latin typeface="Dax-Medium" pitchFamily="50" charset="0"/>
              <a:cs typeface="Arial" panose="020B0604020202020204" pitchFamily="34" charset="0"/>
            </a:endParaRPr>
          </a:p>
          <a:p>
            <a:pPr algn="ctr">
              <a:buSzPct val="140000"/>
            </a:pPr>
            <a:r>
              <a:rPr lang="en-GB" sz="2800" u="sng" dirty="0">
                <a:latin typeface="Dax-Medium" pitchFamily="50" charset="0"/>
                <a:cs typeface="Arial" panose="020B0604020202020204" pitchFamily="34" charset="0"/>
              </a:rPr>
              <a:t>Project-arc starts today!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9CA448D-35E7-CB44-9250-F517F7C55C2B}"/>
              </a:ext>
            </a:extLst>
          </p:cNvPr>
          <p:cNvSpPr/>
          <p:nvPr/>
        </p:nvSpPr>
        <p:spPr>
          <a:xfrm rot="16926037">
            <a:off x="1806675" y="4346417"/>
            <a:ext cx="1060836" cy="5022514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E30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C20647-38C1-404B-B571-C104AF31E29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299" y="6185420"/>
            <a:ext cx="1154487" cy="524137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771FC56-6275-314D-A777-324F227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070" y="6424501"/>
            <a:ext cx="494805" cy="365125"/>
          </a:xfrm>
        </p:spPr>
        <p:txBody>
          <a:bodyPr/>
          <a:lstStyle/>
          <a:p>
            <a:pPr algn="ctr"/>
            <a:fld id="{E266169A-3D9A-5745-AC0B-3294AEB97636}" type="slidenum">
              <a:rPr lang="en-US" sz="1100" b="1" smtClean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pPr algn="ctr"/>
              <a:t>3</a:t>
            </a:fld>
            <a:endParaRPr lang="en-US" sz="11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1C72E9-4FFD-F642-9292-087C1D4DF696}"/>
              </a:ext>
            </a:extLst>
          </p:cNvPr>
          <p:cNvSpPr txBox="1">
            <a:spLocks/>
          </p:cNvSpPr>
          <p:nvPr/>
        </p:nvSpPr>
        <p:spPr>
          <a:xfrm>
            <a:off x="690120" y="218859"/>
            <a:ext cx="9865171" cy="5760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E30A0A"/>
                </a:solidFill>
                <a:latin typeface="Dax-Bold" pitchFamily="50" charset="0"/>
                <a:cs typeface="Arial Black" panose="020B0604020202020204" pitchFamily="34" charset="0"/>
              </a:rPr>
              <a:t>Well done everyone!!!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BE563E-7348-6A4A-B0EC-DD3F440C1300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237140" y="294788"/>
            <a:ext cx="1471930" cy="424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89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85EC3A-69BE-9B40-8A24-A274E3FED3A1}"/>
              </a:ext>
            </a:extLst>
          </p:cNvPr>
          <p:cNvSpPr/>
          <p:nvPr/>
        </p:nvSpPr>
        <p:spPr>
          <a:xfrm rot="11529462">
            <a:off x="11920736" y="4342955"/>
            <a:ext cx="543464" cy="2620456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2E2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23CC7-4455-2143-8226-387EA630CB98}"/>
              </a:ext>
            </a:extLst>
          </p:cNvPr>
          <p:cNvSpPr txBox="1"/>
          <p:nvPr/>
        </p:nvSpPr>
        <p:spPr>
          <a:xfrm>
            <a:off x="690119" y="1131656"/>
            <a:ext cx="10960773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Creative Spark projects between Middlesex, </a:t>
            </a:r>
            <a:r>
              <a:rPr lang="en-GB" sz="2000" dirty="0" err="1">
                <a:latin typeface="Dax-Medium" pitchFamily="50" charset="0"/>
                <a:cs typeface="Arial" panose="020B0604020202020204" pitchFamily="34" charset="0"/>
              </a:rPr>
              <a:t>Khazar</a:t>
            </a: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 and Kyrgyzstan National University</a:t>
            </a:r>
          </a:p>
          <a:p>
            <a:pPr marL="800100" lvl="1" indent="-342900">
              <a:buSzPct val="135000"/>
              <a:buFont typeface="Arial" panose="020B0604020202020204" pitchFamily="34" charset="0"/>
              <a:buChar char="–"/>
            </a:pPr>
            <a:r>
              <a:rPr lang="en-GB" sz="2000" dirty="0">
                <a:latin typeface="Dax-Light" pitchFamily="50" charset="0"/>
                <a:cs typeface="Arial" panose="020B0604020202020204" pitchFamily="34" charset="0"/>
              </a:rPr>
              <a:t>Reflected on the impact of the COVID-19 pandemic on project activities</a:t>
            </a:r>
          </a:p>
          <a:p>
            <a:pPr marL="800100" lvl="1" indent="-342900">
              <a:buSzPct val="135000"/>
              <a:buFont typeface="Arial" panose="020B0604020202020204" pitchFamily="34" charset="0"/>
              <a:buChar char="–"/>
            </a:pPr>
            <a:r>
              <a:rPr lang="en-GB" sz="2000" dirty="0">
                <a:latin typeface="Dax-Light" pitchFamily="50" charset="0"/>
                <a:cs typeface="Arial" panose="020B0604020202020204" pitchFamily="34" charset="0"/>
              </a:rPr>
              <a:t>Compared the diverse approach towards remote work, e-learning and virtual teams</a:t>
            </a:r>
          </a:p>
          <a:p>
            <a:pPr marL="800100" lvl="1" indent="-342900">
              <a:buSzPct val="135000"/>
              <a:buFont typeface="Arial" panose="020B0604020202020204" pitchFamily="34" charset="0"/>
              <a:buChar char="–"/>
            </a:pP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  <a:cs typeface="Arial" panose="020B0604020202020204" pitchFamily="34" charset="0"/>
              </a:rPr>
              <a:t>Assessed the wider impact of the pandemic on education, training and collaboration </a:t>
            </a:r>
          </a:p>
          <a:p>
            <a:pPr marL="800100" lvl="1" indent="-342900">
              <a:buSzPct val="135000"/>
              <a:buFont typeface="Arial" panose="020B0604020202020204" pitchFamily="34" charset="0"/>
              <a:buChar char="–"/>
            </a:pP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  <a:cs typeface="Arial" panose="020B0604020202020204" pitchFamily="34" charset="0"/>
              </a:rPr>
              <a:t>Identified an emerging opportunity to increase awareness about…</a:t>
            </a:r>
          </a:p>
          <a:p>
            <a:pPr lvl="1" algn="ctr">
              <a:buSzPct val="135000"/>
            </a:pPr>
            <a:endParaRPr lang="en-GB" altLang="en-US" sz="2000" b="1" u="sng" dirty="0">
              <a:highlight>
                <a:srgbClr val="FFFF00"/>
              </a:highlight>
              <a:latin typeface="Dax-Light" pitchFamily="50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algn="ctr">
              <a:buSzPct val="135000"/>
            </a:pPr>
            <a:r>
              <a:rPr lang="en-GB" altLang="en-US" sz="2000" b="1" u="sng" dirty="0">
                <a:highlight>
                  <a:srgbClr val="FFFF00"/>
                </a:highlight>
                <a:latin typeface="Dax-Light" pitchFamily="50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positive impact of digital technologies on climate change </a:t>
            </a:r>
          </a:p>
          <a:p>
            <a:pPr>
              <a:buSzPct val="135000"/>
            </a:pPr>
            <a:endParaRPr lang="en-GB" altLang="en-US" sz="2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altLang="en-US" sz="2000" dirty="0">
                <a:latin typeface="Dax-Medium" pitchFamily="50" charset="0"/>
                <a:ea typeface="ＭＳ Ｐゴシック" panose="020B0600070205080204" pitchFamily="34" charset="-128"/>
              </a:rPr>
              <a:t>Open call for Creative Commissions, in response to climate change and COP26</a:t>
            </a:r>
          </a:p>
          <a:p>
            <a:pPr marL="800100" lvl="1" indent="-342900">
              <a:buSzPct val="140000"/>
              <a:buFont typeface="Arial" panose="020B0604020202020204" pitchFamily="34" charset="0"/>
              <a:buChar char="–"/>
            </a:pP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Reflect on the impact of lifestyle on climate change</a:t>
            </a:r>
          </a:p>
          <a:p>
            <a:pPr marL="800100" lvl="1" indent="-342900">
              <a:buSzPct val="140000"/>
              <a:buFont typeface="Arial" panose="020B0604020202020204" pitchFamily="34" charset="0"/>
              <a:buChar char="–"/>
            </a:pP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Realise the importance of individual accountability</a:t>
            </a:r>
          </a:p>
          <a:p>
            <a:pPr marL="800100" lvl="1" indent="-342900">
              <a:buSzPct val="140000"/>
              <a:buFont typeface="Arial" panose="020B0604020202020204" pitchFamily="34" charset="0"/>
              <a:buChar char="–"/>
            </a:pP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Identify ways to demonstrate awareness of own responsibility to take action   </a:t>
            </a:r>
          </a:p>
          <a:p>
            <a:pPr marL="800100" lvl="1" indent="-342900">
              <a:buSzPct val="140000"/>
              <a:buFont typeface="Arial" panose="020B0604020202020204" pitchFamily="34" charset="0"/>
              <a:buChar char="–"/>
            </a:pPr>
            <a:endParaRPr lang="en-GB" altLang="en-US" sz="2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altLang="en-US" sz="2000" dirty="0">
                <a:latin typeface="Dax-Medium" pitchFamily="50" charset="0"/>
                <a:ea typeface="ＭＳ Ｐゴシック" panose="020B0600070205080204" pitchFamily="34" charset="-128"/>
              </a:rPr>
              <a:t>Project-</a:t>
            </a:r>
            <a:r>
              <a:rPr lang="en-GB" altLang="en-US" sz="2000" dirty="0" err="1">
                <a:latin typeface="Dax-Medium" pitchFamily="50" charset="0"/>
                <a:ea typeface="ＭＳ Ｐゴシック" panose="020B0600070205080204" pitchFamily="34" charset="-128"/>
              </a:rPr>
              <a:t>arCc</a:t>
            </a:r>
            <a:endParaRPr lang="en-GB" altLang="en-US" sz="2000" dirty="0">
              <a:latin typeface="Dax-Medium" pitchFamily="50" charset="0"/>
              <a:ea typeface="ＭＳ Ｐゴシック" panose="020B0600070205080204" pitchFamily="34" charset="-128"/>
            </a:endParaRPr>
          </a:p>
          <a:p>
            <a:pPr marL="800100" lvl="1" indent="-342900">
              <a:buSzPct val="140000"/>
              <a:buFont typeface="Arial" panose="020B0604020202020204" pitchFamily="34" charset="0"/>
              <a:buChar char="–"/>
            </a:pP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arc stands for </a:t>
            </a:r>
            <a:r>
              <a:rPr lang="en-GB" altLang="en-US" sz="2000" b="1" dirty="0">
                <a:latin typeface="Dax-Light" pitchFamily="50" charset="0"/>
                <a:ea typeface="ＭＳ Ｐゴシック" panose="020B0600070205080204" pitchFamily="34" charset="-128"/>
              </a:rPr>
              <a:t>a</a:t>
            </a: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ssuming </a:t>
            </a:r>
            <a:r>
              <a:rPr lang="en-GB" altLang="en-US" sz="2000" b="1" dirty="0">
                <a:latin typeface="Dax-Light" pitchFamily="50" charset="0"/>
                <a:ea typeface="ＭＳ Ｐゴシック" panose="020B0600070205080204" pitchFamily="34" charset="-128"/>
              </a:rPr>
              <a:t>r</a:t>
            </a: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esponsibility for </a:t>
            </a:r>
            <a:r>
              <a:rPr lang="en-GB" altLang="en-US" sz="2000" b="1" dirty="0">
                <a:latin typeface="Dax-Light" pitchFamily="50" charset="0"/>
                <a:ea typeface="ＭＳ Ｐゴシック" panose="020B0600070205080204" pitchFamily="34" charset="-128"/>
              </a:rPr>
              <a:t>C</a:t>
            </a: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limate </a:t>
            </a:r>
            <a:r>
              <a:rPr lang="en-GB" altLang="en-US" sz="2000" b="1" dirty="0">
                <a:latin typeface="Dax-Light" pitchFamily="50" charset="0"/>
                <a:ea typeface="ＭＳ Ｐゴシック" panose="020B0600070205080204" pitchFamily="34" charset="-128"/>
              </a:rPr>
              <a:t>c</a:t>
            </a: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hange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9CA448D-35E7-CB44-9250-F517F7C55C2B}"/>
              </a:ext>
            </a:extLst>
          </p:cNvPr>
          <p:cNvSpPr/>
          <p:nvPr/>
        </p:nvSpPr>
        <p:spPr>
          <a:xfrm rot="16926037">
            <a:off x="1806675" y="4346417"/>
            <a:ext cx="1060836" cy="5022514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E30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C20647-38C1-404B-B571-C104AF31E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299" y="6185420"/>
            <a:ext cx="1154487" cy="524137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771FC56-6275-314D-A777-324F227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070" y="6424501"/>
            <a:ext cx="494805" cy="365125"/>
          </a:xfrm>
        </p:spPr>
        <p:txBody>
          <a:bodyPr/>
          <a:lstStyle/>
          <a:p>
            <a:pPr algn="ctr"/>
            <a:fld id="{E266169A-3D9A-5745-AC0B-3294AEB97636}" type="slidenum">
              <a:rPr lang="en-US" sz="1100" b="1" smtClean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pPr algn="ctr"/>
              <a:t>4</a:t>
            </a:fld>
            <a:endParaRPr lang="en-US" sz="11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1C72E9-4FFD-F642-9292-087C1D4DF696}"/>
              </a:ext>
            </a:extLst>
          </p:cNvPr>
          <p:cNvSpPr txBox="1">
            <a:spLocks/>
          </p:cNvSpPr>
          <p:nvPr/>
        </p:nvSpPr>
        <p:spPr>
          <a:xfrm>
            <a:off x="690120" y="218859"/>
            <a:ext cx="9865171" cy="5760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E30A0A"/>
                </a:solidFill>
                <a:latin typeface="Dax-Bold" pitchFamily="50" charset="0"/>
                <a:cs typeface="Arial Black" panose="020B0604020202020204" pitchFamily="34" charset="0"/>
              </a:rPr>
              <a:t>Inception of Project-</a:t>
            </a:r>
            <a:r>
              <a:rPr lang="en-US" b="1" dirty="0" err="1">
                <a:solidFill>
                  <a:srgbClr val="E30A0A"/>
                </a:solidFill>
                <a:latin typeface="Dax-Bold" pitchFamily="50" charset="0"/>
                <a:cs typeface="Arial Black" panose="020B0604020202020204" pitchFamily="34" charset="0"/>
              </a:rPr>
              <a:t>arCc</a:t>
            </a:r>
            <a:endParaRPr lang="en-US" b="1" dirty="0">
              <a:solidFill>
                <a:srgbClr val="E30A0A"/>
              </a:solidFill>
              <a:latin typeface="Dax-Bold" pitchFamily="50" charset="0"/>
              <a:cs typeface="Arial Black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BE563E-7348-6A4A-B0EC-DD3F440C1300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237140" y="294788"/>
            <a:ext cx="1471930" cy="42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DC2FCB-3056-6F4C-BC65-660F6E5C15F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3151" y="3439980"/>
            <a:ext cx="2222798" cy="142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5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85EC3A-69BE-9B40-8A24-A274E3FED3A1}"/>
              </a:ext>
            </a:extLst>
          </p:cNvPr>
          <p:cNvSpPr/>
          <p:nvPr/>
        </p:nvSpPr>
        <p:spPr>
          <a:xfrm rot="11529462">
            <a:off x="11920736" y="4342955"/>
            <a:ext cx="543464" cy="2620456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2E2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23CC7-4455-2143-8226-387EA630CB98}"/>
              </a:ext>
            </a:extLst>
          </p:cNvPr>
          <p:cNvSpPr txBox="1"/>
          <p:nvPr/>
        </p:nvSpPr>
        <p:spPr>
          <a:xfrm>
            <a:off x="690119" y="1131656"/>
            <a:ext cx="1096077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Project – </a:t>
            </a:r>
            <a:r>
              <a:rPr lang="en-GB" sz="2000" dirty="0" err="1">
                <a:latin typeface="Dax-Medium" pitchFamily="50" charset="0"/>
                <a:cs typeface="Arial" panose="020B0604020202020204" pitchFamily="34" charset="0"/>
              </a:rPr>
              <a:t>arCc</a:t>
            </a: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 will…</a:t>
            </a:r>
          </a:p>
          <a:p>
            <a:pPr marL="800100" lvl="1" indent="-342900">
              <a:buSzPct val="135000"/>
              <a:buFont typeface="Arial" panose="020B0604020202020204" pitchFamily="34" charset="0"/>
              <a:buChar char="–"/>
            </a:pPr>
            <a:r>
              <a:rPr lang="en-GB" sz="2000" dirty="0">
                <a:latin typeface="Dax-Light" pitchFamily="50" charset="0"/>
                <a:cs typeface="Arial" panose="020B0604020202020204" pitchFamily="34" charset="0"/>
              </a:rPr>
              <a:t>Enable the creation of a resource hub</a:t>
            </a:r>
          </a:p>
          <a:p>
            <a:pPr marL="800100" lvl="1" indent="-342900">
              <a:buSzPct val="135000"/>
              <a:buFont typeface="Arial" panose="020B0604020202020204" pitchFamily="34" charset="0"/>
              <a:buChar char="–"/>
            </a:pPr>
            <a:r>
              <a:rPr lang="en-GB" sz="2000" dirty="0">
                <a:latin typeface="Dax-Light" pitchFamily="50" charset="0"/>
                <a:cs typeface="Arial" panose="020B0604020202020204" pitchFamily="34" charset="0"/>
              </a:rPr>
              <a:t>Deploy local initiatives for Climate Change accountability and responsibility </a:t>
            </a:r>
          </a:p>
          <a:p>
            <a:pPr marL="800100" lvl="1" indent="-342900">
              <a:buSzPct val="135000"/>
              <a:buFont typeface="Arial" panose="020B0604020202020204" pitchFamily="34" charset="0"/>
              <a:buChar char="–"/>
            </a:pP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Contribute to the COP26 with the project outcomes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9CA448D-35E7-CB44-9250-F517F7C55C2B}"/>
              </a:ext>
            </a:extLst>
          </p:cNvPr>
          <p:cNvSpPr/>
          <p:nvPr/>
        </p:nvSpPr>
        <p:spPr>
          <a:xfrm rot="16926037">
            <a:off x="1806675" y="4346417"/>
            <a:ext cx="1060836" cy="5022514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E30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C20647-38C1-404B-B571-C104AF31E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299" y="6185420"/>
            <a:ext cx="1154487" cy="524137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771FC56-6275-314D-A777-324F227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070" y="6424501"/>
            <a:ext cx="494805" cy="365125"/>
          </a:xfrm>
        </p:spPr>
        <p:txBody>
          <a:bodyPr/>
          <a:lstStyle/>
          <a:p>
            <a:pPr algn="ctr"/>
            <a:fld id="{E266169A-3D9A-5745-AC0B-3294AEB97636}" type="slidenum">
              <a:rPr lang="en-US" sz="1100" b="1" smtClean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pPr algn="ctr"/>
              <a:t>5</a:t>
            </a:fld>
            <a:endParaRPr lang="en-US" sz="11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1C72E9-4FFD-F642-9292-087C1D4DF696}"/>
              </a:ext>
            </a:extLst>
          </p:cNvPr>
          <p:cNvSpPr txBox="1">
            <a:spLocks/>
          </p:cNvSpPr>
          <p:nvPr/>
        </p:nvSpPr>
        <p:spPr>
          <a:xfrm>
            <a:off x="690120" y="218859"/>
            <a:ext cx="9865171" cy="5760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E30A0A"/>
                </a:solidFill>
                <a:latin typeface="Dax-Bold" pitchFamily="50" charset="0"/>
                <a:cs typeface="Arial Black" panose="020B0604020202020204" pitchFamily="34" charset="0"/>
              </a:rPr>
              <a:t>The vision of Project-</a:t>
            </a:r>
            <a:r>
              <a:rPr lang="en-US" b="1" dirty="0" err="1">
                <a:solidFill>
                  <a:srgbClr val="E30A0A"/>
                </a:solidFill>
                <a:latin typeface="Dax-Bold" pitchFamily="50" charset="0"/>
                <a:cs typeface="Arial Black" panose="020B0604020202020204" pitchFamily="34" charset="0"/>
              </a:rPr>
              <a:t>arCc</a:t>
            </a:r>
            <a:endParaRPr lang="en-US" b="1" dirty="0">
              <a:solidFill>
                <a:srgbClr val="E30A0A"/>
              </a:solidFill>
              <a:latin typeface="Dax-Bold" pitchFamily="50" charset="0"/>
              <a:cs typeface="Arial Black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BE563E-7348-6A4A-B0EC-DD3F440C1300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237140" y="294788"/>
            <a:ext cx="1471930" cy="42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435334-8872-CD48-AC34-3146C4ACC24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1367" y="3007297"/>
            <a:ext cx="6959134" cy="37022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D140FC-C34C-B240-9ACA-2B9083C8D10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499" y="3480871"/>
            <a:ext cx="3550074" cy="209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4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85EC3A-69BE-9B40-8A24-A274E3FED3A1}"/>
              </a:ext>
            </a:extLst>
          </p:cNvPr>
          <p:cNvSpPr/>
          <p:nvPr/>
        </p:nvSpPr>
        <p:spPr>
          <a:xfrm rot="11529462">
            <a:off x="11920736" y="4342955"/>
            <a:ext cx="543464" cy="2620456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2E2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23CC7-4455-2143-8226-387EA630CB98}"/>
              </a:ext>
            </a:extLst>
          </p:cNvPr>
          <p:cNvSpPr txBox="1"/>
          <p:nvPr/>
        </p:nvSpPr>
        <p:spPr>
          <a:xfrm>
            <a:off x="690119" y="1131656"/>
            <a:ext cx="1096077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A truly international project supported by the British Council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9CA448D-35E7-CB44-9250-F517F7C55C2B}"/>
              </a:ext>
            </a:extLst>
          </p:cNvPr>
          <p:cNvSpPr/>
          <p:nvPr/>
        </p:nvSpPr>
        <p:spPr>
          <a:xfrm rot="16926037">
            <a:off x="1806675" y="4346417"/>
            <a:ext cx="1060836" cy="5022514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E30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C20647-38C1-404B-B571-C104AF31E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299" y="6185420"/>
            <a:ext cx="1154487" cy="524137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771FC56-6275-314D-A777-324F227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070" y="6424501"/>
            <a:ext cx="494805" cy="365125"/>
          </a:xfrm>
        </p:spPr>
        <p:txBody>
          <a:bodyPr/>
          <a:lstStyle/>
          <a:p>
            <a:pPr algn="ctr"/>
            <a:fld id="{E266169A-3D9A-5745-AC0B-3294AEB97636}" type="slidenum">
              <a:rPr lang="en-US" sz="1100" b="1" smtClean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pPr algn="ctr"/>
              <a:t>6</a:t>
            </a:fld>
            <a:endParaRPr lang="en-US" sz="11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1C72E9-4FFD-F642-9292-087C1D4DF696}"/>
              </a:ext>
            </a:extLst>
          </p:cNvPr>
          <p:cNvSpPr txBox="1">
            <a:spLocks/>
          </p:cNvSpPr>
          <p:nvPr/>
        </p:nvSpPr>
        <p:spPr>
          <a:xfrm>
            <a:off x="690120" y="218859"/>
            <a:ext cx="9865171" cy="5760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E30A0A"/>
                </a:solidFill>
                <a:latin typeface="Dax-Bold" pitchFamily="50" charset="0"/>
                <a:cs typeface="Arial Black" panose="020B0604020202020204" pitchFamily="34" charset="0"/>
              </a:rPr>
              <a:t>Project-</a:t>
            </a:r>
            <a:r>
              <a:rPr lang="en-US" b="1" dirty="0" err="1">
                <a:solidFill>
                  <a:srgbClr val="E30A0A"/>
                </a:solidFill>
                <a:latin typeface="Dax-Bold" pitchFamily="50" charset="0"/>
                <a:cs typeface="Arial Black" panose="020B0604020202020204" pitchFamily="34" charset="0"/>
              </a:rPr>
              <a:t>arCc</a:t>
            </a:r>
            <a:r>
              <a:rPr lang="en-US" b="1" dirty="0">
                <a:solidFill>
                  <a:srgbClr val="E30A0A"/>
                </a:solidFill>
                <a:latin typeface="Dax-Bold" pitchFamily="50" charset="0"/>
                <a:cs typeface="Arial Black" panose="020B0604020202020204" pitchFamily="34" charset="0"/>
              </a:rPr>
              <a:t> partnership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BE563E-7348-6A4A-B0EC-DD3F440C1300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237140" y="294788"/>
            <a:ext cx="1471930" cy="4241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775423-8C5E-0D43-8112-678E3A191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15814"/>
              </p:ext>
            </p:extLst>
          </p:nvPr>
        </p:nvGraphicFramePr>
        <p:xfrm>
          <a:off x="3840122" y="1556105"/>
          <a:ext cx="7656778" cy="4891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915">
                  <a:extLst>
                    <a:ext uri="{9D8B030D-6E8A-4147-A177-3AD203B41FA5}">
                      <a16:colId xmlns:a16="http://schemas.microsoft.com/office/drawing/2014/main" val="3533383627"/>
                    </a:ext>
                  </a:extLst>
                </a:gridCol>
                <a:gridCol w="1024392">
                  <a:extLst>
                    <a:ext uri="{9D8B030D-6E8A-4147-A177-3AD203B41FA5}">
                      <a16:colId xmlns:a16="http://schemas.microsoft.com/office/drawing/2014/main" val="3943347288"/>
                    </a:ext>
                  </a:extLst>
                </a:gridCol>
                <a:gridCol w="2438031">
                  <a:extLst>
                    <a:ext uri="{9D8B030D-6E8A-4147-A177-3AD203B41FA5}">
                      <a16:colId xmlns:a16="http://schemas.microsoft.com/office/drawing/2014/main" val="2659975375"/>
                    </a:ext>
                  </a:extLst>
                </a:gridCol>
                <a:gridCol w="801440">
                  <a:extLst>
                    <a:ext uri="{9D8B030D-6E8A-4147-A177-3AD203B41FA5}">
                      <a16:colId xmlns:a16="http://schemas.microsoft.com/office/drawing/2014/main" val="2135384609"/>
                    </a:ext>
                  </a:extLst>
                </a:gridCol>
              </a:tblGrid>
              <a:tr h="423811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Institution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Dax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Country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Dax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41541"/>
                  </a:ext>
                </a:extLst>
              </a:tr>
              <a:tr h="31350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Middlesex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Dax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Dax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87780"/>
                  </a:ext>
                </a:extLst>
              </a:tr>
              <a:tr h="31850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Oracle 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Dax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Dax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15059"/>
                  </a:ext>
                </a:extLst>
              </a:tr>
              <a:tr h="31350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European University of Tirana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Dax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Albania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Dax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443412"/>
                  </a:ext>
                </a:extLst>
              </a:tr>
              <a:tr h="313504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Dax" pitchFamily="2" charset="0"/>
                        </a:rPr>
                        <a:t>Khazar</a:t>
                      </a:r>
                      <a:r>
                        <a:rPr lang="en-US" sz="1200" dirty="0">
                          <a:latin typeface="Dax" pitchFamily="2" charset="0"/>
                        </a:rPr>
                        <a:t> University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Dax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Azerbaijan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Dax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0665"/>
                  </a:ext>
                </a:extLst>
              </a:tr>
              <a:tr h="326567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Dax" pitchFamily="2" charset="0"/>
                        </a:rPr>
                        <a:t>Dzemal</a:t>
                      </a:r>
                      <a:r>
                        <a:rPr lang="en-US" sz="1200" dirty="0">
                          <a:latin typeface="Dax" pitchFamily="2" charset="0"/>
                        </a:rPr>
                        <a:t> </a:t>
                      </a:r>
                      <a:r>
                        <a:rPr lang="en-US" sz="1200" dirty="0" err="1">
                          <a:latin typeface="Dax" pitchFamily="2" charset="0"/>
                        </a:rPr>
                        <a:t>Bijedic</a:t>
                      </a:r>
                      <a:r>
                        <a:rPr lang="en-US" sz="1200" dirty="0">
                          <a:latin typeface="Dax" pitchFamily="2" charset="0"/>
                        </a:rPr>
                        <a:t> University of Mostar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Dax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Bosnia and Herzegovina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Dax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51003"/>
                  </a:ext>
                </a:extLst>
              </a:tr>
              <a:tr h="31350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Arab Academy for Science and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Dax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Egypt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Dax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460176"/>
                  </a:ext>
                </a:extLst>
              </a:tr>
              <a:tr h="31350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Tbilisi State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Dax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Georgia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Dax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953692"/>
                  </a:ext>
                </a:extLst>
              </a:tr>
              <a:tr h="321707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Dax" pitchFamily="2" charset="0"/>
                        </a:rPr>
                        <a:t>Mutah</a:t>
                      </a:r>
                      <a:r>
                        <a:rPr lang="en-US" sz="1200" dirty="0">
                          <a:latin typeface="Dax" pitchFamily="2" charset="0"/>
                        </a:rPr>
                        <a:t>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Dax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Jordan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Dax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43310"/>
                  </a:ext>
                </a:extLst>
              </a:tr>
              <a:tr h="36575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Innovative University of Eurasia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Dax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Kazakhstan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Dax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01134"/>
                  </a:ext>
                </a:extLst>
              </a:tr>
              <a:tr h="313504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Dax" pitchFamily="2" charset="0"/>
                        </a:rPr>
                        <a:t>Universum</a:t>
                      </a:r>
                      <a:r>
                        <a:rPr lang="en-US" sz="1200" dirty="0">
                          <a:latin typeface="Dax" pitchFamily="2" charset="0"/>
                        </a:rPr>
                        <a:t> 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Dax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Kosovo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Dax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659228"/>
                  </a:ext>
                </a:extLst>
              </a:tr>
              <a:tr h="31350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University of Jos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Dax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Nigeria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Dax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32720"/>
                  </a:ext>
                </a:extLst>
              </a:tr>
              <a:tr h="31350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Palestine Technical University-</a:t>
                      </a:r>
                      <a:r>
                        <a:rPr lang="en-US" sz="1200" dirty="0" err="1">
                          <a:latin typeface="Dax" pitchFamily="2" charset="0"/>
                        </a:rPr>
                        <a:t>Kadoorie</a:t>
                      </a:r>
                      <a:r>
                        <a:rPr lang="en-US" sz="1200" dirty="0">
                          <a:latin typeface="Dax" pitchFamily="2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Dax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Palestine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Dax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566575"/>
                  </a:ext>
                </a:extLst>
              </a:tr>
              <a:tr h="31350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Nelson Mandela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Dax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South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Dax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85204"/>
                  </a:ext>
                </a:extLst>
              </a:tr>
              <a:tr h="313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Dax" pitchFamily="2" charset="0"/>
                        </a:rPr>
                        <a:t>Sousse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Dax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ax" pitchFamily="2" charset="0"/>
                        </a:rPr>
                        <a:t>Tunisia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Dax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02851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A312D4ED-84D4-034C-A7E8-6A5D181D1F3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6714" y="2041152"/>
            <a:ext cx="533547" cy="210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568351-3229-F446-8D56-6DBA61C5E46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473" y="2354820"/>
            <a:ext cx="428863" cy="210887"/>
          </a:xfrm>
          <a:prstGeom prst="rect">
            <a:avLst/>
          </a:prstGeom>
        </p:spPr>
      </p:pic>
      <p:pic>
        <p:nvPicPr>
          <p:cNvPr id="1026" name="Picture 2" descr="European University of Tirana - Wikipedia">
            <a:extLst>
              <a:ext uri="{FF2B5EF4-FFF2-40B4-BE49-F238E27FC236}">
                <a16:creationId xmlns:a16="http://schemas.microsoft.com/office/drawing/2014/main" id="{CD608C25-6D69-1249-80CD-681C55D1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9066" y="2668636"/>
            <a:ext cx="539872" cy="21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hazar University">
            <a:extLst>
              <a:ext uri="{FF2B5EF4-FFF2-40B4-BE49-F238E27FC236}">
                <a16:creationId xmlns:a16="http://schemas.microsoft.com/office/drawing/2014/main" id="{40CE76F5-EA21-204D-87D3-04A47106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5965" y="2987965"/>
            <a:ext cx="212554" cy="2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zemal Bijedic University of Mostar">
            <a:extLst>
              <a:ext uri="{FF2B5EF4-FFF2-40B4-BE49-F238E27FC236}">
                <a16:creationId xmlns:a16="http://schemas.microsoft.com/office/drawing/2014/main" id="{286DD36F-161C-D04E-BF60-FEBBF71E3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9009" y="3314915"/>
            <a:ext cx="591558" cy="2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ab Academy for Science, Technology &amp; Maritime Transport | LinkedIn">
            <a:extLst>
              <a:ext uri="{FF2B5EF4-FFF2-40B4-BE49-F238E27FC236}">
                <a16:creationId xmlns:a16="http://schemas.microsoft.com/office/drawing/2014/main" id="{5DC21E89-0BA8-894D-BE84-9EECB9FA2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1373" y="3634103"/>
            <a:ext cx="520443" cy="2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bilisi State University - Wikipedia">
            <a:extLst>
              <a:ext uri="{FF2B5EF4-FFF2-40B4-BE49-F238E27FC236}">
                <a16:creationId xmlns:a16="http://schemas.microsoft.com/office/drawing/2014/main" id="{66E6D476-6085-0D41-B963-D87A04FD3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7436" y="3953292"/>
            <a:ext cx="211083" cy="2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utah University - Wikipedia">
            <a:extLst>
              <a:ext uri="{FF2B5EF4-FFF2-40B4-BE49-F238E27FC236}">
                <a16:creationId xmlns:a16="http://schemas.microsoft.com/office/drawing/2014/main" id="{35AC342A-7B56-6E4B-8971-517E8F5C1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7631" y="4259781"/>
            <a:ext cx="202742" cy="2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novative University of Eurasia : Rankings, Fees &amp; Courses Details | Top  Universities">
            <a:extLst>
              <a:ext uri="{FF2B5EF4-FFF2-40B4-BE49-F238E27FC236}">
                <a16:creationId xmlns:a16="http://schemas.microsoft.com/office/drawing/2014/main" id="{1A651AAD-FEDE-AB45-AB7E-EF91EBBD6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0062" y="4596996"/>
            <a:ext cx="210888" cy="2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C2C205-261F-DB42-9982-4F7C2252913C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5740" y="4934211"/>
            <a:ext cx="913846" cy="210888"/>
          </a:xfrm>
          <a:prstGeom prst="rect">
            <a:avLst/>
          </a:prstGeom>
        </p:spPr>
      </p:pic>
      <p:pic>
        <p:nvPicPr>
          <p:cNvPr id="1040" name="Picture 16" descr="University of Jos (@unijos) | Twitter">
            <a:extLst>
              <a:ext uri="{FF2B5EF4-FFF2-40B4-BE49-F238E27FC236}">
                <a16:creationId xmlns:a16="http://schemas.microsoft.com/office/drawing/2014/main" id="{F4A01DA2-7619-2B4F-88F8-7C6119534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7631" y="5238672"/>
            <a:ext cx="210888" cy="2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alestine Technical University – Kadoorie - Wikipedia">
            <a:extLst>
              <a:ext uri="{FF2B5EF4-FFF2-40B4-BE49-F238E27FC236}">
                <a16:creationId xmlns:a16="http://schemas.microsoft.com/office/drawing/2014/main" id="{F4FCECD6-D1BE-634E-A812-81342B68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6659" y="5563289"/>
            <a:ext cx="210888" cy="2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28DAED-907E-8442-ADCE-3B3FB342679C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0618" y="5879680"/>
            <a:ext cx="402970" cy="2108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657ACD-A6C9-C146-B9F4-B6219297073B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3471" y="6193171"/>
            <a:ext cx="298384" cy="210887"/>
          </a:xfrm>
          <a:prstGeom prst="rect">
            <a:avLst/>
          </a:prstGeom>
        </p:spPr>
      </p:pic>
      <p:pic>
        <p:nvPicPr>
          <p:cNvPr id="1044" name="Picture 20" descr="Flag of Nigeria">
            <a:extLst>
              <a:ext uri="{FF2B5EF4-FFF2-40B4-BE49-F238E27FC236}">
                <a16:creationId xmlns:a16="http://schemas.microsoft.com/office/drawing/2014/main" id="{389E0FF4-5998-3945-8601-A4C01CE11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0262" y="5229227"/>
            <a:ext cx="421775" cy="2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e United Kingdom flag package">
            <a:extLst>
              <a:ext uri="{FF2B5EF4-FFF2-40B4-BE49-F238E27FC236}">
                <a16:creationId xmlns:a16="http://schemas.microsoft.com/office/drawing/2014/main" id="{8D030D99-5CD3-C640-B069-F7166C186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10023" y="2041152"/>
            <a:ext cx="421775" cy="2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The United Kingdom flag package">
            <a:extLst>
              <a:ext uri="{FF2B5EF4-FFF2-40B4-BE49-F238E27FC236}">
                <a16:creationId xmlns:a16="http://schemas.microsoft.com/office/drawing/2014/main" id="{A61244A1-C544-B64E-844D-9AB5C0E7B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10023" y="2354820"/>
            <a:ext cx="421775" cy="2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lbania flag package">
            <a:extLst>
              <a:ext uri="{FF2B5EF4-FFF2-40B4-BE49-F238E27FC236}">
                <a16:creationId xmlns:a16="http://schemas.microsoft.com/office/drawing/2014/main" id="{6025903A-3567-984B-8EE0-FAE0AAE73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73167" y="2673824"/>
            <a:ext cx="295486" cy="2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g of Azerbaijan">
            <a:extLst>
              <a:ext uri="{FF2B5EF4-FFF2-40B4-BE49-F238E27FC236}">
                <a16:creationId xmlns:a16="http://schemas.microsoft.com/office/drawing/2014/main" id="{7F437B1C-D61A-0C48-80E0-DC695F53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10023" y="2972174"/>
            <a:ext cx="421775" cy="2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Bosnia and Herzegovina flag package">
            <a:extLst>
              <a:ext uri="{FF2B5EF4-FFF2-40B4-BE49-F238E27FC236}">
                <a16:creationId xmlns:a16="http://schemas.microsoft.com/office/drawing/2014/main" id="{F66E4FB7-B376-8145-B7F3-1EFAC2542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10023" y="3299206"/>
            <a:ext cx="421775" cy="2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Flag of Egypt">
            <a:extLst>
              <a:ext uri="{FF2B5EF4-FFF2-40B4-BE49-F238E27FC236}">
                <a16:creationId xmlns:a16="http://schemas.microsoft.com/office/drawing/2014/main" id="{36C2D58D-7EBB-C14E-8ED8-CCA931398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2817" y="3615293"/>
            <a:ext cx="316185" cy="2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Georgia flag package">
            <a:extLst>
              <a:ext uri="{FF2B5EF4-FFF2-40B4-BE49-F238E27FC236}">
                <a16:creationId xmlns:a16="http://schemas.microsoft.com/office/drawing/2014/main" id="{D253B54A-2B57-C94C-BFE1-25FA6CADA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52885" y="3920673"/>
            <a:ext cx="316530" cy="2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Jordan">
            <a:extLst>
              <a:ext uri="{FF2B5EF4-FFF2-40B4-BE49-F238E27FC236}">
                <a16:creationId xmlns:a16="http://schemas.microsoft.com/office/drawing/2014/main" id="{AB45E1C7-6276-554E-80F4-EB91F1F3F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0262" y="4247964"/>
            <a:ext cx="421775" cy="2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Flag of Kazakhstan">
            <a:extLst>
              <a:ext uri="{FF2B5EF4-FFF2-40B4-BE49-F238E27FC236}">
                <a16:creationId xmlns:a16="http://schemas.microsoft.com/office/drawing/2014/main" id="{38F4EA2B-3977-344D-AC54-011B6931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0262" y="4583760"/>
            <a:ext cx="421775" cy="2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Flag of Kosovo">
            <a:extLst>
              <a:ext uri="{FF2B5EF4-FFF2-40B4-BE49-F238E27FC236}">
                <a16:creationId xmlns:a16="http://schemas.microsoft.com/office/drawing/2014/main" id="{2D0F8728-E0BC-8449-A646-A40872991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53056" y="4915669"/>
            <a:ext cx="316185" cy="2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Flag of Palestine">
            <a:extLst>
              <a:ext uri="{FF2B5EF4-FFF2-40B4-BE49-F238E27FC236}">
                <a16:creationId xmlns:a16="http://schemas.microsoft.com/office/drawing/2014/main" id="{01F2BC94-3E06-BA4F-A37D-D0EF9D128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0262" y="5538084"/>
            <a:ext cx="421775" cy="2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Flag of South Africa">
            <a:extLst>
              <a:ext uri="{FF2B5EF4-FFF2-40B4-BE49-F238E27FC236}">
                <a16:creationId xmlns:a16="http://schemas.microsoft.com/office/drawing/2014/main" id="{E146308C-25C1-4F48-B843-AA18DA629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73166" y="5868988"/>
            <a:ext cx="316185" cy="2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Flag of Tunisia">
            <a:extLst>
              <a:ext uri="{FF2B5EF4-FFF2-40B4-BE49-F238E27FC236}">
                <a16:creationId xmlns:a16="http://schemas.microsoft.com/office/drawing/2014/main" id="{2E6C0897-59BA-F743-A7B1-6817EFD0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73167" y="6182546"/>
            <a:ext cx="316185" cy="2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868856-5E81-954C-B79E-D4CA61AC64C2}"/>
              </a:ext>
            </a:extLst>
          </p:cNvPr>
          <p:cNvPicPr>
            <a:picLocks noChangeAspect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31" y="2879664"/>
            <a:ext cx="3597950" cy="198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85EC3A-69BE-9B40-8A24-A274E3FED3A1}"/>
              </a:ext>
            </a:extLst>
          </p:cNvPr>
          <p:cNvSpPr/>
          <p:nvPr/>
        </p:nvSpPr>
        <p:spPr>
          <a:xfrm rot="11529462">
            <a:off x="11920736" y="4342955"/>
            <a:ext cx="543464" cy="2620456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2E2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23CC7-4455-2143-8226-387EA630CB98}"/>
              </a:ext>
            </a:extLst>
          </p:cNvPr>
          <p:cNvSpPr txBox="1"/>
          <p:nvPr/>
        </p:nvSpPr>
        <p:spPr>
          <a:xfrm>
            <a:off x="690119" y="1131656"/>
            <a:ext cx="10960773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Project sponsors</a:t>
            </a:r>
          </a:p>
          <a:p>
            <a:pPr marL="285750" indent="-285750">
              <a:buSzPct val="140000"/>
              <a:buBlip>
                <a:blip r:embed="rId3"/>
              </a:buBlip>
            </a:pPr>
            <a:endParaRPr lang="en-GB" sz="2000" dirty="0">
              <a:latin typeface="Dax-Medium" pitchFamily="50" charset="0"/>
              <a:cs typeface="Arial" panose="020B0604020202020204" pitchFamily="34" charset="0"/>
            </a:endParaRPr>
          </a:p>
          <a:p>
            <a:pPr marL="285750" indent="-285750">
              <a:buSzPct val="140000"/>
              <a:buBlip>
                <a:blip r:embed="rId3"/>
              </a:buBlip>
            </a:pPr>
            <a:endParaRPr lang="en-GB" sz="2000" dirty="0">
              <a:latin typeface="Dax-Medium" pitchFamily="50" charset="0"/>
              <a:cs typeface="Arial" panose="020B0604020202020204" pitchFamily="34" charset="0"/>
            </a:endParaRPr>
          </a:p>
          <a:p>
            <a:pPr marL="285750" indent="-285750">
              <a:buSzPct val="140000"/>
              <a:buBlip>
                <a:blip r:embed="rId3"/>
              </a:buBlip>
            </a:pPr>
            <a:endParaRPr lang="en-GB" sz="2000" dirty="0">
              <a:latin typeface="Dax-Medium" pitchFamily="50" charset="0"/>
              <a:cs typeface="Arial" panose="020B0604020202020204" pitchFamily="34" charset="0"/>
            </a:endParaRPr>
          </a:p>
          <a:p>
            <a:pPr>
              <a:buSzPct val="140000"/>
            </a:pPr>
            <a:endParaRPr lang="en-GB" sz="2000" dirty="0">
              <a:latin typeface="Dax-Medium" pitchFamily="50" charset="0"/>
              <a:cs typeface="Arial" panose="020B0604020202020204" pitchFamily="34" charset="0"/>
            </a:endParaRPr>
          </a:p>
          <a:p>
            <a:pPr marL="285750" indent="-285750">
              <a:buSzPct val="140000"/>
              <a:buBlip>
                <a:blip r:embed="rId3"/>
              </a:buBlip>
            </a:pPr>
            <a:endParaRPr lang="en-GB" sz="2000" dirty="0">
              <a:latin typeface="Dax-Medium" pitchFamily="50" charset="0"/>
              <a:cs typeface="Arial" panose="020B0604020202020204" pitchFamily="34" charset="0"/>
            </a:endParaRP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Project management</a:t>
            </a:r>
          </a:p>
          <a:p>
            <a:pPr marL="800100" lvl="1" indent="-342900">
              <a:buSzPct val="140000"/>
              <a:buFont typeface="Arial" panose="020B0604020202020204" pitchFamily="34" charset="0"/>
              <a:buChar char="–"/>
            </a:pPr>
            <a:endParaRPr lang="en-GB" altLang="en-US" sz="2000" dirty="0">
              <a:latin typeface="Dax-Light" pitchFamily="50" charset="0"/>
              <a:ea typeface="ＭＳ Ｐゴシック" panose="020B0600070205080204" pitchFamily="34" charset="-128"/>
            </a:endParaRPr>
          </a:p>
          <a:p>
            <a:pPr marL="742950" lvl="1" indent="-285750">
              <a:buSzPct val="140000"/>
              <a:buBlip>
                <a:blip r:embed="rId3"/>
              </a:buBlip>
            </a:pPr>
            <a:endParaRPr lang="en-GB" sz="2000" dirty="0">
              <a:latin typeface="Dax-Light" pitchFamily="50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742950" lvl="1" indent="-285750">
              <a:buSzPct val="140000"/>
              <a:buBlip>
                <a:blip r:embed="rId3"/>
              </a:buBlip>
            </a:pPr>
            <a:endParaRPr lang="en-GB" sz="2000" dirty="0">
              <a:latin typeface="Dax-Light" pitchFamily="50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742950" lvl="1" indent="-285750">
              <a:buSzPct val="140000"/>
              <a:buBlip>
                <a:blip r:embed="rId3"/>
              </a:buBlip>
            </a:pPr>
            <a:endParaRPr lang="en-GB" sz="2000" dirty="0">
              <a:latin typeface="Dax-Light" pitchFamily="50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742950" lvl="1" indent="-285750">
              <a:buSzPct val="140000"/>
              <a:buBlip>
                <a:blip r:embed="rId3"/>
              </a:buBlip>
            </a:pPr>
            <a:endParaRPr lang="en-GB" sz="2000" dirty="0">
              <a:latin typeface="Dax-Medium" pitchFamily="50" charset="0"/>
              <a:cs typeface="Arial" panose="020B0604020202020204" pitchFamily="34" charset="0"/>
            </a:endParaRP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Activity coordination</a:t>
            </a:r>
          </a:p>
          <a:p>
            <a:pPr marL="800100" lvl="1" indent="-342900">
              <a:buSzPct val="140000"/>
              <a:buFont typeface="Arial" panose="020B0604020202020204" pitchFamily="34" charset="0"/>
              <a:buChar char="–"/>
            </a:pPr>
            <a:endParaRPr lang="en-GB" altLang="en-US" sz="2000" dirty="0">
              <a:latin typeface="Dax-Light" pitchFamily="50" charset="0"/>
              <a:ea typeface="ＭＳ Ｐゴシック" panose="020B0600070205080204" pitchFamily="34" charset="-128"/>
            </a:endParaRPr>
          </a:p>
          <a:p>
            <a:pPr marL="742950" lvl="1" indent="-285750">
              <a:buSzPct val="140000"/>
              <a:buBlip>
                <a:blip r:embed="rId3"/>
              </a:buBlip>
            </a:pPr>
            <a:endParaRPr lang="en-GB" sz="2000" dirty="0">
              <a:latin typeface="Dax-Medium" pitchFamily="50" charset="0"/>
              <a:cs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9CA448D-35E7-CB44-9250-F517F7C55C2B}"/>
              </a:ext>
            </a:extLst>
          </p:cNvPr>
          <p:cNvSpPr/>
          <p:nvPr/>
        </p:nvSpPr>
        <p:spPr>
          <a:xfrm rot="16926037">
            <a:off x="1806675" y="4346417"/>
            <a:ext cx="1060836" cy="5022514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E30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C20647-38C1-404B-B571-C104AF31E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299" y="6185420"/>
            <a:ext cx="1154487" cy="524137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771FC56-6275-314D-A777-324F227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070" y="6424501"/>
            <a:ext cx="494805" cy="365125"/>
          </a:xfrm>
        </p:spPr>
        <p:txBody>
          <a:bodyPr/>
          <a:lstStyle/>
          <a:p>
            <a:pPr algn="ctr"/>
            <a:fld id="{E266169A-3D9A-5745-AC0B-3294AEB97636}" type="slidenum">
              <a:rPr lang="en-US" sz="1100" b="1" smtClean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pPr algn="ctr"/>
              <a:t>7</a:t>
            </a:fld>
            <a:endParaRPr lang="en-US" sz="11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1C72E9-4FFD-F642-9292-087C1D4DF696}"/>
              </a:ext>
            </a:extLst>
          </p:cNvPr>
          <p:cNvSpPr txBox="1">
            <a:spLocks/>
          </p:cNvSpPr>
          <p:nvPr/>
        </p:nvSpPr>
        <p:spPr>
          <a:xfrm>
            <a:off x="690120" y="218859"/>
            <a:ext cx="9865171" cy="5760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E30A0A"/>
                </a:solidFill>
                <a:latin typeface="Dax-Bold" pitchFamily="50" charset="0"/>
                <a:cs typeface="Arial Black" panose="020B0604020202020204" pitchFamily="34" charset="0"/>
              </a:rPr>
              <a:t>The UK partners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BE563E-7348-6A4A-B0EC-DD3F440C1300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237140" y="294788"/>
            <a:ext cx="1471930" cy="42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5" descr="Dr George Dafoulas | Middlesex University London">
            <a:extLst>
              <a:ext uri="{FF2B5EF4-FFF2-40B4-BE49-F238E27FC236}">
                <a16:creationId xmlns:a16="http://schemas.microsoft.com/office/drawing/2014/main" id="{58A3F1A8-7B20-D846-AA82-5AB022268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8759" y="3079412"/>
            <a:ext cx="10795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Mr Cristiano Maia | Middlesex University London">
            <a:extLst>
              <a:ext uri="{FF2B5EF4-FFF2-40B4-BE49-F238E27FC236}">
                <a16:creationId xmlns:a16="http://schemas.microsoft.com/office/drawing/2014/main" id="{CC15B6E5-1E2C-B842-AE71-984ABD0D2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0311" y="5014038"/>
            <a:ext cx="10795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Ms. Ariadni Tsiakara | Middlesex University London">
            <a:extLst>
              <a:ext uri="{FF2B5EF4-FFF2-40B4-BE49-F238E27FC236}">
                <a16:creationId xmlns:a16="http://schemas.microsoft.com/office/drawing/2014/main" id="{D5E110C5-8C47-3E42-BA7A-7F5180F6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8759" y="5014038"/>
            <a:ext cx="10795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4" descr="Professor Balbir Barn - VANET Research Group @MDX">
            <a:extLst>
              <a:ext uri="{FF2B5EF4-FFF2-40B4-BE49-F238E27FC236}">
                <a16:creationId xmlns:a16="http://schemas.microsoft.com/office/drawing/2014/main" id="{663C51AE-4BC0-D348-A5FE-9B793694D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811" y="112820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158DE0-9EE4-2046-8F4F-F592AC90F997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1250" y="1128209"/>
            <a:ext cx="1080000" cy="10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609ACA-84EB-C84B-B67B-105EED5CA45E}"/>
              </a:ext>
            </a:extLst>
          </p:cNvPr>
          <p:cNvSpPr txBox="1"/>
          <p:nvPr/>
        </p:nvSpPr>
        <p:spPr>
          <a:xfrm>
            <a:off x="4516184" y="2272513"/>
            <a:ext cx="1650132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Prof Sean Wellington</a:t>
            </a:r>
            <a:br>
              <a:rPr lang="en-US" sz="1200" dirty="0"/>
            </a:br>
            <a:r>
              <a:rPr lang="en-US" sz="1200" dirty="0"/>
              <a:t>Deputy VC and Provost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ABED06-5DF1-674E-B532-92C79290AFC5}"/>
              </a:ext>
            </a:extLst>
          </p:cNvPr>
          <p:cNvSpPr txBox="1"/>
          <p:nvPr/>
        </p:nvSpPr>
        <p:spPr>
          <a:xfrm>
            <a:off x="7755774" y="2280989"/>
            <a:ext cx="140807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Prof Balbir Barn</a:t>
            </a:r>
            <a:br>
              <a:rPr lang="en-US" sz="1200" dirty="0"/>
            </a:br>
            <a:r>
              <a:rPr lang="en-US" sz="1200" dirty="0"/>
              <a:t>Dean of SAT Faculty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1CEF9A-E1CA-CC43-A07F-CD1DF9E79004}"/>
              </a:ext>
            </a:extLst>
          </p:cNvPr>
          <p:cNvSpPr txBox="1"/>
          <p:nvPr/>
        </p:nvSpPr>
        <p:spPr>
          <a:xfrm>
            <a:off x="4486547" y="4248998"/>
            <a:ext cx="1683924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Prof George </a:t>
            </a:r>
            <a:r>
              <a:rPr lang="en-US" sz="1200" dirty="0" err="1"/>
              <a:t>Dafoulas</a:t>
            </a:r>
            <a:br>
              <a:rPr lang="en-US" sz="1200" dirty="0"/>
            </a:br>
            <a:r>
              <a:rPr lang="en-US" sz="1200" dirty="0"/>
              <a:t>Director of </a:t>
            </a:r>
            <a:r>
              <a:rPr lang="en-US" sz="1200" dirty="0" err="1"/>
              <a:t>Programmes</a:t>
            </a:r>
            <a:endParaRPr lang="en-US" sz="1200" dirty="0"/>
          </a:p>
        </p:txBody>
      </p:sp>
      <p:pic>
        <p:nvPicPr>
          <p:cNvPr id="18" name="Picture 2" descr="Profile photo of Andy Golding">
            <a:extLst>
              <a:ext uri="{FF2B5EF4-FFF2-40B4-BE49-F238E27FC236}">
                <a16:creationId xmlns:a16="http://schemas.microsoft.com/office/drawing/2014/main" id="{BE22BCE2-C366-BA44-AF8B-B937C9AFA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7320" y="307941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61986F4-E764-F240-9E49-7EA75516F203}"/>
              </a:ext>
            </a:extLst>
          </p:cNvPr>
          <p:cNvSpPr txBox="1"/>
          <p:nvPr/>
        </p:nvSpPr>
        <p:spPr>
          <a:xfrm>
            <a:off x="7894829" y="4266678"/>
            <a:ext cx="1104982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Andy Golding</a:t>
            </a:r>
            <a:br>
              <a:rPr lang="en-US" sz="1200" dirty="0"/>
            </a:br>
            <a:r>
              <a:rPr lang="en-US" sz="1200" dirty="0"/>
              <a:t>Oracle TES MD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2791D1-52BF-294E-AE33-F4EC300FE18E}"/>
              </a:ext>
            </a:extLst>
          </p:cNvPr>
          <p:cNvSpPr txBox="1"/>
          <p:nvPr/>
        </p:nvSpPr>
        <p:spPr>
          <a:xfrm>
            <a:off x="4719955" y="6255145"/>
            <a:ext cx="1332096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Ariadni</a:t>
            </a:r>
            <a:r>
              <a:rPr lang="en-US" sz="1200" dirty="0"/>
              <a:t> </a:t>
            </a:r>
            <a:r>
              <a:rPr lang="en-US" sz="1200" dirty="0" err="1"/>
              <a:t>Tsiakara</a:t>
            </a:r>
            <a:br>
              <a:rPr lang="en-US" sz="1200" dirty="0"/>
            </a:br>
            <a:r>
              <a:rPr lang="en-US" sz="1200" dirty="0"/>
              <a:t>Associate Lecturer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ABBA07-44F2-C048-BB78-ED65E2759D93}"/>
              </a:ext>
            </a:extLst>
          </p:cNvPr>
          <p:cNvSpPr txBox="1"/>
          <p:nvPr/>
        </p:nvSpPr>
        <p:spPr>
          <a:xfrm>
            <a:off x="7793764" y="6216655"/>
            <a:ext cx="1332096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Cristiano Maia</a:t>
            </a:r>
            <a:br>
              <a:rPr lang="en-US" sz="1200" dirty="0"/>
            </a:br>
            <a:r>
              <a:rPr lang="en-US" sz="1200" dirty="0"/>
              <a:t>Associate Lecturer</a:t>
            </a:r>
          </a:p>
        </p:txBody>
      </p:sp>
    </p:spTree>
    <p:extLst>
      <p:ext uri="{BB962C8B-B14F-4D97-AF65-F5344CB8AC3E}">
        <p14:creationId xmlns:p14="http://schemas.microsoft.com/office/powerpoint/2010/main" val="130259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85EC3A-69BE-9B40-8A24-A274E3FED3A1}"/>
              </a:ext>
            </a:extLst>
          </p:cNvPr>
          <p:cNvSpPr/>
          <p:nvPr/>
        </p:nvSpPr>
        <p:spPr>
          <a:xfrm rot="11529462">
            <a:off x="11920736" y="4342955"/>
            <a:ext cx="543464" cy="2620456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2E2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23CC7-4455-2143-8226-387EA630CB98}"/>
              </a:ext>
            </a:extLst>
          </p:cNvPr>
          <p:cNvSpPr txBox="1"/>
          <p:nvPr/>
        </p:nvSpPr>
        <p:spPr>
          <a:xfrm>
            <a:off x="690119" y="1131656"/>
            <a:ext cx="10960773" cy="473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SzPct val="140000"/>
              <a:buBlip>
                <a:blip r:embed="rId3"/>
              </a:buBlip>
            </a:pP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Helen </a:t>
            </a:r>
            <a:r>
              <a:rPr lang="en-GB" sz="1400" dirty="0" err="1">
                <a:latin typeface="Dax-Medium" pitchFamily="50" charset="0"/>
                <a:cs typeface="Arial" panose="020B0604020202020204" pitchFamily="34" charset="0"/>
              </a:rPr>
              <a:t>Bendon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 	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  <a:hlinkClick r:id="rId4"/>
              </a:rPr>
              <a:t>H.Bendon@mdx.ac.uk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		Senior Lecturer in Film Production</a:t>
            </a: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Celia Bell 	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  <a:hlinkClick r:id="rId5"/>
              </a:rPr>
              <a:t>C.Bell@mdx.ac.uk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 		Deputy Dean</a:t>
            </a: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Sophia </a:t>
            </a:r>
            <a:r>
              <a:rPr lang="en-GB" sz="1400" dirty="0" err="1">
                <a:latin typeface="Dax-Medium" pitchFamily="50" charset="0"/>
                <a:cs typeface="Arial" panose="020B0604020202020204" pitchFamily="34" charset="0"/>
              </a:rPr>
              <a:t>Drakopoulou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 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  <a:hlinkClick r:id="rId6"/>
              </a:rPr>
              <a:t>S.Drakopoulou@mdx.ac.uk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	SL in Media Communications and Culture</a:t>
            </a: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James Graham 	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  <a:hlinkClick r:id="rId7"/>
              </a:rPr>
              <a:t>J.Graham@mdx.ac.uk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		Senior Lecturer</a:t>
            </a: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Paul Harper 	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  <a:hlinkClick r:id="rId8"/>
              </a:rPr>
              <a:t>P.N.Harper@mdx.ac.uk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		PR Officer</a:t>
            </a: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Kene </a:t>
            </a:r>
            <a:r>
              <a:rPr lang="en-GB" sz="1400" dirty="0" err="1">
                <a:latin typeface="Dax-Medium" pitchFamily="50" charset="0"/>
                <a:cs typeface="Arial" panose="020B0604020202020204" pitchFamily="34" charset="0"/>
              </a:rPr>
              <a:t>Igweonu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 	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  <a:hlinkClick r:id="rId9"/>
              </a:rPr>
              <a:t>K.Igweonu@mdx.ac.uk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		Faculty Deputy Dean (Research and Knowledge Exchange)</a:t>
            </a: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Loraine Leeson 	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  <a:hlinkClick r:id="rId10"/>
              </a:rPr>
              <a:t>L.Leeson@mdx.ac.uk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	 	Senior Lecturer in Fine Art</a:t>
            </a: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Vesna </a:t>
            </a:r>
            <a:r>
              <a:rPr lang="en-GB" sz="1400" dirty="0" err="1">
                <a:latin typeface="Dax-Medium" pitchFamily="50" charset="0"/>
                <a:cs typeface="Arial" panose="020B0604020202020204" pitchFamily="34" charset="0"/>
              </a:rPr>
              <a:t>Lukic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 	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  <a:hlinkClick r:id="rId11"/>
              </a:rPr>
              <a:t>V.Lukic@mdx.ac.uk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		Lecturer in Film Production (Documentary)</a:t>
            </a: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Lian Lundy 	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  <a:hlinkClick r:id="rId12"/>
              </a:rPr>
              <a:t>L.Lundy@mdx.ac.uk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		Professor of Environmental Science</a:t>
            </a: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Angela Martyn 	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  <a:hlinkClick r:id="rId13"/>
              </a:rPr>
              <a:t>A.Martyn@mdx.ac.uk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		Director of Communications and External Engagement</a:t>
            </a: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Edward McCaffrey 	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  <a:hlinkClick r:id="rId14"/>
              </a:rPr>
              <a:t>E.McCaffrey@mdx.ac.uk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	SL in Television Production</a:t>
            </a: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Simon McCarthy 	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  <a:hlinkClick r:id="rId15"/>
              </a:rPr>
              <a:t>S.McCarthy@mdx.ac.uk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		Senior Research Fellow</a:t>
            </a: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Joshua </a:t>
            </a:r>
            <a:r>
              <a:rPr lang="en-GB" sz="1400" dirty="0" err="1">
                <a:latin typeface="Dax-Medium" pitchFamily="50" charset="0"/>
                <a:cs typeface="Arial" panose="020B0604020202020204" pitchFamily="34" charset="0"/>
              </a:rPr>
              <a:t>Neicho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 	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  <a:hlinkClick r:id="rId16"/>
              </a:rPr>
              <a:t>J.D.Neicho@mdx.ac.uk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		PR Officer</a:t>
            </a: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Tanya </a:t>
            </a:r>
            <a:r>
              <a:rPr lang="en-GB" sz="1400" dirty="0" err="1">
                <a:latin typeface="Dax-Medium" pitchFamily="50" charset="0"/>
                <a:cs typeface="Arial" panose="020B0604020202020204" pitchFamily="34" charset="0"/>
              </a:rPr>
              <a:t>O'Garra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 	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  <a:hlinkClick r:id="rId17"/>
              </a:rPr>
              <a:t>T.Ogarra@mdx.ac.uk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		Senior Lecturer in Economics</a:t>
            </a: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Alan Page 	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  <a:hlinkClick r:id="rId18"/>
              </a:rPr>
              <a:t>A.Page@mdx.ac.uk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		Head of Department of Natural Sciences</a:t>
            </a: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Sally Priest 	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  <a:hlinkClick r:id="rId19"/>
              </a:rPr>
              <a:t>S.Priest@mdx.ac.uk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		Associate Professor and Head, Flood Hazard Research Centre</a:t>
            </a: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Anne </a:t>
            </a:r>
            <a:r>
              <a:rPr lang="en-GB" sz="1400" dirty="0" err="1">
                <a:latin typeface="Dax-Medium" pitchFamily="50" charset="0"/>
                <a:cs typeface="Arial" panose="020B0604020202020204" pitchFamily="34" charset="0"/>
              </a:rPr>
              <a:t>Ropiquet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 	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  <a:hlinkClick r:id="rId20"/>
              </a:rPr>
              <a:t>A.Ropiquet@mdx.ac.uk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		Senior Lecturer in Biology</a:t>
            </a: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Stephen </a:t>
            </a:r>
            <a:r>
              <a:rPr lang="en-GB" sz="1400" dirty="0" err="1">
                <a:latin typeface="Dax-Medium" pitchFamily="50" charset="0"/>
                <a:cs typeface="Arial" panose="020B0604020202020204" pitchFamily="34" charset="0"/>
              </a:rPr>
              <a:t>Syrett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 	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  <a:hlinkClick r:id="rId21"/>
              </a:rPr>
              <a:t>S.Syrett@mdx.ac.uk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		Deputy Dean: Research &amp; Knowledge Exchange</a:t>
            </a: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Franca </a:t>
            </a:r>
            <a:r>
              <a:rPr lang="en-GB" sz="1400" dirty="0" err="1">
                <a:latin typeface="Dax-Medium" pitchFamily="50" charset="0"/>
                <a:cs typeface="Arial" panose="020B0604020202020204" pitchFamily="34" charset="0"/>
              </a:rPr>
              <a:t>Tranza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 	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  <a:hlinkClick r:id="rId22"/>
              </a:rPr>
              <a:t>F.Tranza@mdx.ac.uk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		PR Manager</a:t>
            </a: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Michael </a:t>
            </a:r>
            <a:r>
              <a:rPr lang="en-GB" sz="1400" dirty="0" err="1">
                <a:latin typeface="Dax-Medium" pitchFamily="50" charset="0"/>
                <a:cs typeface="Arial" panose="020B0604020202020204" pitchFamily="34" charset="0"/>
              </a:rPr>
              <a:t>Westthorp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 	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  <a:hlinkClick r:id="rId23"/>
              </a:rPr>
              <a:t>M.Westhorp@mdx.ac.uk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	Senior Lecturer in Interiors</a:t>
            </a: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Gareth Williams 	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  <a:hlinkClick r:id="rId24"/>
              </a:rPr>
              <a:t>G.R.Williams@mdx.ac.uk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	Head of Department of Design &amp; Professor of Design</a:t>
            </a:r>
          </a:p>
          <a:p>
            <a:pPr marL="285750" indent="-285750">
              <a:buSzPct val="140000"/>
              <a:buBlip>
                <a:blip r:embed="rId3"/>
              </a:buBlip>
            </a:pPr>
            <a:r>
              <a:rPr lang="en-GB" sz="1400" dirty="0" err="1">
                <a:latin typeface="Dax-Medium" pitchFamily="50" charset="0"/>
                <a:cs typeface="Arial" panose="020B0604020202020204" pitchFamily="34" charset="0"/>
              </a:rPr>
              <a:t>Bharain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 Mac an </a:t>
            </a:r>
            <a:r>
              <a:rPr lang="en-GB" sz="1400" dirty="0" err="1">
                <a:latin typeface="Dax-Medium" pitchFamily="50" charset="0"/>
                <a:cs typeface="Arial" panose="020B0604020202020204" pitchFamily="34" charset="0"/>
              </a:rPr>
              <a:t>Bhreithiun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 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  <a:hlinkClick r:id="rId25"/>
              </a:rPr>
              <a:t>B.MacAnBhreithiun@mdx.ac.uk</a:t>
            </a:r>
            <a:r>
              <a:rPr lang="en-GB" sz="1400" dirty="0">
                <a:latin typeface="Dax-Medium" pitchFamily="50" charset="0"/>
                <a:cs typeface="Arial" panose="020B0604020202020204" pitchFamily="34" charset="0"/>
              </a:rPr>
              <a:t>	 Acting Head of Department, Visual Arts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9CA448D-35E7-CB44-9250-F517F7C55C2B}"/>
              </a:ext>
            </a:extLst>
          </p:cNvPr>
          <p:cNvSpPr/>
          <p:nvPr/>
        </p:nvSpPr>
        <p:spPr>
          <a:xfrm rot="16926037">
            <a:off x="1806675" y="4346417"/>
            <a:ext cx="1060836" cy="5022514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E30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C20647-38C1-404B-B571-C104AF31E293}"/>
              </a:ext>
            </a:extLst>
          </p:cNvPr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299" y="6185420"/>
            <a:ext cx="1154487" cy="524137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771FC56-6275-314D-A777-324F227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070" y="6424501"/>
            <a:ext cx="494805" cy="365125"/>
          </a:xfrm>
        </p:spPr>
        <p:txBody>
          <a:bodyPr/>
          <a:lstStyle/>
          <a:p>
            <a:pPr algn="ctr"/>
            <a:fld id="{E266169A-3D9A-5745-AC0B-3294AEB97636}" type="slidenum">
              <a:rPr lang="en-US" sz="1100" b="1" smtClean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pPr algn="ctr"/>
              <a:t>8</a:t>
            </a:fld>
            <a:endParaRPr lang="en-US" sz="11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1C72E9-4FFD-F642-9292-087C1D4DF696}"/>
              </a:ext>
            </a:extLst>
          </p:cNvPr>
          <p:cNvSpPr txBox="1">
            <a:spLocks/>
          </p:cNvSpPr>
          <p:nvPr/>
        </p:nvSpPr>
        <p:spPr>
          <a:xfrm>
            <a:off x="690120" y="218859"/>
            <a:ext cx="9865171" cy="5760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E30A0A"/>
                </a:solidFill>
                <a:latin typeface="Dax-Bold" pitchFamily="50" charset="0"/>
                <a:cs typeface="Arial Black" panose="020B0604020202020204" pitchFamily="34" charset="0"/>
              </a:rPr>
              <a:t>Middlesex University invited staff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BE563E-7348-6A4A-B0EC-DD3F440C1300}"/>
              </a:ext>
            </a:extLst>
          </p:cNvPr>
          <p:cNvPicPr/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237140" y="294788"/>
            <a:ext cx="1471930" cy="424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71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85EC3A-69BE-9B40-8A24-A274E3FED3A1}"/>
              </a:ext>
            </a:extLst>
          </p:cNvPr>
          <p:cNvSpPr/>
          <p:nvPr/>
        </p:nvSpPr>
        <p:spPr>
          <a:xfrm rot="11529462">
            <a:off x="11920736" y="4342955"/>
            <a:ext cx="543464" cy="2620456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2E2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23CC7-4455-2143-8226-387EA630CB98}"/>
              </a:ext>
            </a:extLst>
          </p:cNvPr>
          <p:cNvSpPr txBox="1"/>
          <p:nvPr/>
        </p:nvSpPr>
        <p:spPr>
          <a:xfrm>
            <a:off x="690119" y="1131656"/>
            <a:ext cx="10960773" cy="400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SzPct val="140000"/>
              <a:buBlip>
                <a:blip r:embed="rId3"/>
              </a:buBlip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We will focus on the following themes:</a:t>
            </a:r>
          </a:p>
          <a:p>
            <a:pPr marL="800100" lvl="1" indent="-342900">
              <a:buSzPct val="140000"/>
              <a:buFont typeface="Arial" panose="020B0604020202020204" pitchFamily="34" charset="0"/>
              <a:buChar char="–"/>
            </a:pP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Integrating </a:t>
            </a:r>
            <a:r>
              <a:rPr lang="en-GB" altLang="en-US" sz="2000" b="1" dirty="0">
                <a:latin typeface="Dax-Light" pitchFamily="50" charset="0"/>
                <a:ea typeface="ＭＳ Ｐゴシック" panose="020B0600070205080204" pitchFamily="34" charset="-128"/>
              </a:rPr>
              <a:t>e-learning </a:t>
            </a: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in traditional education models. </a:t>
            </a:r>
          </a:p>
          <a:p>
            <a:pPr marL="800100" lvl="1" indent="-342900">
              <a:buSzPct val="140000"/>
              <a:buFont typeface="Arial" panose="020B0604020202020204" pitchFamily="34" charset="0"/>
              <a:buChar char="–"/>
            </a:pP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Introducing </a:t>
            </a:r>
            <a:r>
              <a:rPr lang="en-GB" altLang="en-US" sz="2000" b="1" dirty="0">
                <a:latin typeface="Dax-Light" pitchFamily="50" charset="0"/>
                <a:ea typeface="ＭＳ Ｐゴシック" panose="020B0600070205080204" pitchFamily="34" charset="-128"/>
              </a:rPr>
              <a:t>flexible work </a:t>
            </a: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arrangements using remote working models. </a:t>
            </a:r>
          </a:p>
          <a:p>
            <a:pPr marL="800100" lvl="1" indent="-342900">
              <a:buSzPct val="140000"/>
              <a:buFont typeface="Arial" panose="020B0604020202020204" pitchFamily="34" charset="0"/>
              <a:buChar char="–"/>
            </a:pP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Rethinking </a:t>
            </a:r>
            <a:r>
              <a:rPr lang="en-GB" altLang="en-US" sz="2000" b="1" dirty="0">
                <a:latin typeface="Dax-Light" pitchFamily="50" charset="0"/>
                <a:ea typeface="ＭＳ Ｐゴシック" panose="020B0600070205080204" pitchFamily="34" charset="-128"/>
              </a:rPr>
              <a:t>travel and commuting </a:t>
            </a: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needs.</a:t>
            </a:r>
          </a:p>
          <a:p>
            <a:pPr marL="800100" lvl="1" indent="-342900">
              <a:buSzPct val="140000"/>
              <a:buFont typeface="Arial" panose="020B0604020202020204" pitchFamily="34" charset="0"/>
              <a:buChar char="–"/>
            </a:pP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Assessing possibilities for more efficient use of </a:t>
            </a:r>
            <a:r>
              <a:rPr lang="en-GB" altLang="en-US" sz="2000" b="1" dirty="0">
                <a:latin typeface="Dax-Light" pitchFamily="50" charset="0"/>
                <a:ea typeface="ＭＳ Ｐゴシック" panose="020B0600070205080204" pitchFamily="34" charset="-128"/>
              </a:rPr>
              <a:t>energy</a:t>
            </a: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.</a:t>
            </a:r>
          </a:p>
          <a:p>
            <a:pPr marL="800100" lvl="1" indent="-342900">
              <a:buSzPct val="140000"/>
              <a:buFont typeface="Arial" panose="020B0604020202020204" pitchFamily="34" charset="0"/>
              <a:buChar char="–"/>
            </a:pP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Evaluating </a:t>
            </a:r>
            <a:r>
              <a:rPr lang="en-GB" altLang="en-US" sz="2000" b="1" dirty="0">
                <a:latin typeface="Dax-Light" pitchFamily="50" charset="0"/>
                <a:ea typeface="ＭＳ Ｐゴシック" panose="020B0600070205080204" pitchFamily="34" charset="-128"/>
              </a:rPr>
              <a:t>consumption</a:t>
            </a: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 habits and </a:t>
            </a:r>
            <a:r>
              <a:rPr lang="en-GB" altLang="en-US" sz="2000" b="1" dirty="0">
                <a:latin typeface="Dax-Light" pitchFamily="50" charset="0"/>
                <a:ea typeface="ＭＳ Ｐゴシック" panose="020B0600070205080204" pitchFamily="34" charset="-128"/>
              </a:rPr>
              <a:t>waste</a:t>
            </a: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 reduction.</a:t>
            </a:r>
          </a:p>
          <a:p>
            <a:pPr lvl="1">
              <a:buSzPct val="140000"/>
            </a:pPr>
            <a:endParaRPr lang="en-GB" sz="2000" dirty="0">
              <a:latin typeface="Dax-Light" pitchFamily="50" charset="0"/>
              <a:ea typeface="ＭＳ Ｐゴシック" panose="020B0600070205080204" pitchFamily="34" charset="-128"/>
            </a:endParaRPr>
          </a:p>
          <a:p>
            <a:pPr lvl="1" algn="ctr">
              <a:buSzPct val="140000"/>
            </a:pPr>
            <a:r>
              <a:rPr lang="en-GB" sz="2000" dirty="0">
                <a:latin typeface="Dax-Medium" pitchFamily="50" charset="0"/>
                <a:cs typeface="Arial" panose="020B0604020202020204" pitchFamily="34" charset="0"/>
              </a:rPr>
              <a:t>--- national initiatives will liaise with industry partners to consider ---</a:t>
            </a:r>
          </a:p>
          <a:p>
            <a:pPr lvl="1" algn="ctr">
              <a:buSzPct val="140000"/>
            </a:pP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E-training models</a:t>
            </a:r>
          </a:p>
          <a:p>
            <a:pPr lvl="1" algn="ctr">
              <a:buSzPct val="140000"/>
            </a:pP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Remote work arrangements</a:t>
            </a:r>
          </a:p>
          <a:p>
            <a:pPr lvl="1" algn="ctr">
              <a:buSzPct val="140000"/>
            </a:pP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Travel reduction initiatives</a:t>
            </a:r>
          </a:p>
          <a:p>
            <a:pPr lvl="1" algn="ctr">
              <a:buSzPct val="140000"/>
            </a:pP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Energy use revision plans</a:t>
            </a:r>
          </a:p>
          <a:p>
            <a:pPr lvl="1" algn="ctr">
              <a:buSzPct val="140000"/>
            </a:pPr>
            <a:r>
              <a:rPr lang="en-GB" altLang="en-US" sz="2000" dirty="0">
                <a:latin typeface="Dax-Light" pitchFamily="50" charset="0"/>
                <a:ea typeface="ＭＳ Ｐゴシック" panose="020B0600070205080204" pitchFamily="34" charset="-128"/>
              </a:rPr>
              <a:t>Resource consumption reflection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9CA448D-35E7-CB44-9250-F517F7C55C2B}"/>
              </a:ext>
            </a:extLst>
          </p:cNvPr>
          <p:cNvSpPr/>
          <p:nvPr/>
        </p:nvSpPr>
        <p:spPr>
          <a:xfrm rot="16926037">
            <a:off x="1806675" y="4346417"/>
            <a:ext cx="1060836" cy="5022514"/>
          </a:xfrm>
          <a:custGeom>
            <a:avLst/>
            <a:gdLst>
              <a:gd name="connsiteX0" fmla="*/ 0 w 6729984"/>
              <a:gd name="connsiteY0" fmla="*/ 0 h 7923656"/>
              <a:gd name="connsiteX1" fmla="*/ 6729984 w 6729984"/>
              <a:gd name="connsiteY1" fmla="*/ 0 h 7923656"/>
              <a:gd name="connsiteX2" fmla="*/ 6729984 w 6729984"/>
              <a:gd name="connsiteY2" fmla="*/ 7923656 h 7923656"/>
              <a:gd name="connsiteX3" fmla="*/ 0 w 6729984"/>
              <a:gd name="connsiteY3" fmla="*/ 7923656 h 7923656"/>
              <a:gd name="connsiteX4" fmla="*/ 0 w 6729984"/>
              <a:gd name="connsiteY4" fmla="*/ 0 h 7923656"/>
              <a:gd name="connsiteX0" fmla="*/ 0 w 7375066"/>
              <a:gd name="connsiteY0" fmla="*/ 1832272 h 7923656"/>
              <a:gd name="connsiteX1" fmla="*/ 7375066 w 7375066"/>
              <a:gd name="connsiteY1" fmla="*/ 0 h 7923656"/>
              <a:gd name="connsiteX2" fmla="*/ 7375066 w 7375066"/>
              <a:gd name="connsiteY2" fmla="*/ 7923656 h 7923656"/>
              <a:gd name="connsiteX3" fmla="*/ 645082 w 7375066"/>
              <a:gd name="connsiteY3" fmla="*/ 7923656 h 7923656"/>
              <a:gd name="connsiteX4" fmla="*/ 0 w 7375066"/>
              <a:gd name="connsiteY4" fmla="*/ 1832272 h 7923656"/>
              <a:gd name="connsiteX0" fmla="*/ 0 w 7375066"/>
              <a:gd name="connsiteY0" fmla="*/ 1832272 h 8555080"/>
              <a:gd name="connsiteX1" fmla="*/ 7375066 w 7375066"/>
              <a:gd name="connsiteY1" fmla="*/ 0 h 8555080"/>
              <a:gd name="connsiteX2" fmla="*/ 7375066 w 7375066"/>
              <a:gd name="connsiteY2" fmla="*/ 7923656 h 8555080"/>
              <a:gd name="connsiteX3" fmla="*/ 1427443 w 7375066"/>
              <a:gd name="connsiteY3" fmla="*/ 8555080 h 8555080"/>
              <a:gd name="connsiteX4" fmla="*/ 0 w 7375066"/>
              <a:gd name="connsiteY4" fmla="*/ 1832272 h 8555080"/>
              <a:gd name="connsiteX0" fmla="*/ 0 w 7379504"/>
              <a:gd name="connsiteY0" fmla="*/ 1832272 h 8555080"/>
              <a:gd name="connsiteX1" fmla="*/ 7375066 w 7379504"/>
              <a:gd name="connsiteY1" fmla="*/ 0 h 8555080"/>
              <a:gd name="connsiteX2" fmla="*/ 7379504 w 7379504"/>
              <a:gd name="connsiteY2" fmla="*/ 7299493 h 8555080"/>
              <a:gd name="connsiteX3" fmla="*/ 1427443 w 7379504"/>
              <a:gd name="connsiteY3" fmla="*/ 8555080 h 8555080"/>
              <a:gd name="connsiteX4" fmla="*/ 0 w 7379504"/>
              <a:gd name="connsiteY4" fmla="*/ 1832272 h 8555080"/>
              <a:gd name="connsiteX0" fmla="*/ 0 w 7383348"/>
              <a:gd name="connsiteY0" fmla="*/ 1559770 h 8282578"/>
              <a:gd name="connsiteX1" fmla="*/ 7383130 w 7383348"/>
              <a:gd name="connsiteY1" fmla="*/ 0 h 8282578"/>
              <a:gd name="connsiteX2" fmla="*/ 7379504 w 7383348"/>
              <a:gd name="connsiteY2" fmla="*/ 7026991 h 8282578"/>
              <a:gd name="connsiteX3" fmla="*/ 1427443 w 7383348"/>
              <a:gd name="connsiteY3" fmla="*/ 8282578 h 8282578"/>
              <a:gd name="connsiteX4" fmla="*/ 0 w 7383348"/>
              <a:gd name="connsiteY4" fmla="*/ 1559770 h 8282578"/>
              <a:gd name="connsiteX0" fmla="*/ 0 w 7387625"/>
              <a:gd name="connsiteY0" fmla="*/ 1576541 h 8299349"/>
              <a:gd name="connsiteX1" fmla="*/ 7387488 w 7387625"/>
              <a:gd name="connsiteY1" fmla="*/ 0 h 8299349"/>
              <a:gd name="connsiteX2" fmla="*/ 7379504 w 7387625"/>
              <a:gd name="connsiteY2" fmla="*/ 7043762 h 8299349"/>
              <a:gd name="connsiteX3" fmla="*/ 1427443 w 7387625"/>
              <a:gd name="connsiteY3" fmla="*/ 8299349 h 8299349"/>
              <a:gd name="connsiteX4" fmla="*/ 0 w 7387625"/>
              <a:gd name="connsiteY4" fmla="*/ 1576541 h 8299349"/>
              <a:gd name="connsiteX0" fmla="*/ 0 w 7389221"/>
              <a:gd name="connsiteY0" fmla="*/ 1568962 h 8291770"/>
              <a:gd name="connsiteX1" fmla="*/ 7389100 w 7389221"/>
              <a:gd name="connsiteY1" fmla="*/ 0 h 8291770"/>
              <a:gd name="connsiteX2" fmla="*/ 7379504 w 7389221"/>
              <a:gd name="connsiteY2" fmla="*/ 7036183 h 8291770"/>
              <a:gd name="connsiteX3" fmla="*/ 1427443 w 7389221"/>
              <a:gd name="connsiteY3" fmla="*/ 8291770 h 8291770"/>
              <a:gd name="connsiteX4" fmla="*/ 0 w 7389221"/>
              <a:gd name="connsiteY4" fmla="*/ 1568962 h 8291770"/>
              <a:gd name="connsiteX0" fmla="*/ 0 w 7389378"/>
              <a:gd name="connsiteY0" fmla="*/ 1568962 h 8291770"/>
              <a:gd name="connsiteX1" fmla="*/ 7389100 w 7389378"/>
              <a:gd name="connsiteY1" fmla="*/ 0 h 8291770"/>
              <a:gd name="connsiteX2" fmla="*/ 7387084 w 7389378"/>
              <a:gd name="connsiteY2" fmla="*/ 7034572 h 8291770"/>
              <a:gd name="connsiteX3" fmla="*/ 1427443 w 7389378"/>
              <a:gd name="connsiteY3" fmla="*/ 8291770 h 8291770"/>
              <a:gd name="connsiteX4" fmla="*/ 0 w 7389378"/>
              <a:gd name="connsiteY4" fmla="*/ 1568962 h 8291770"/>
              <a:gd name="connsiteX0" fmla="*/ 0 w 7394663"/>
              <a:gd name="connsiteY0" fmla="*/ 1568962 h 8291770"/>
              <a:gd name="connsiteX1" fmla="*/ 7389100 w 7394663"/>
              <a:gd name="connsiteY1" fmla="*/ 0 h 8291770"/>
              <a:gd name="connsiteX2" fmla="*/ 7394663 w 7394663"/>
              <a:gd name="connsiteY2" fmla="*/ 7032961 h 8291770"/>
              <a:gd name="connsiteX3" fmla="*/ 1427443 w 7394663"/>
              <a:gd name="connsiteY3" fmla="*/ 8291770 h 8291770"/>
              <a:gd name="connsiteX4" fmla="*/ 0 w 7394663"/>
              <a:gd name="connsiteY4" fmla="*/ 1568962 h 8291770"/>
              <a:gd name="connsiteX0" fmla="*/ 0 w 7873073"/>
              <a:gd name="connsiteY0" fmla="*/ 1670651 h 8291770"/>
              <a:gd name="connsiteX1" fmla="*/ 7867510 w 7873073"/>
              <a:gd name="connsiteY1" fmla="*/ 0 h 8291770"/>
              <a:gd name="connsiteX2" fmla="*/ 7873073 w 7873073"/>
              <a:gd name="connsiteY2" fmla="*/ 7032961 h 8291770"/>
              <a:gd name="connsiteX3" fmla="*/ 1905853 w 7873073"/>
              <a:gd name="connsiteY3" fmla="*/ 8291770 h 8291770"/>
              <a:gd name="connsiteX4" fmla="*/ 0 w 7873073"/>
              <a:gd name="connsiteY4" fmla="*/ 1670651 h 8291770"/>
              <a:gd name="connsiteX0" fmla="*/ 0 w 7873073"/>
              <a:gd name="connsiteY0" fmla="*/ 1670651 h 8403860"/>
              <a:gd name="connsiteX1" fmla="*/ 7867510 w 7873073"/>
              <a:gd name="connsiteY1" fmla="*/ 0 h 8403860"/>
              <a:gd name="connsiteX2" fmla="*/ 7873073 w 7873073"/>
              <a:gd name="connsiteY2" fmla="*/ 7032961 h 8403860"/>
              <a:gd name="connsiteX3" fmla="*/ 1429654 w 7873073"/>
              <a:gd name="connsiteY3" fmla="*/ 8403860 h 8403860"/>
              <a:gd name="connsiteX4" fmla="*/ 0 w 7873073"/>
              <a:gd name="connsiteY4" fmla="*/ 1670651 h 8403860"/>
              <a:gd name="connsiteX0" fmla="*/ 0 w 7873073"/>
              <a:gd name="connsiteY0" fmla="*/ 1670651 h 7565694"/>
              <a:gd name="connsiteX1" fmla="*/ 7867510 w 7873073"/>
              <a:gd name="connsiteY1" fmla="*/ 0 h 7565694"/>
              <a:gd name="connsiteX2" fmla="*/ 7873073 w 7873073"/>
              <a:gd name="connsiteY2" fmla="*/ 7032961 h 7565694"/>
              <a:gd name="connsiteX3" fmla="*/ 5469714 w 7873073"/>
              <a:gd name="connsiteY3" fmla="*/ 7565695 h 7565694"/>
              <a:gd name="connsiteX4" fmla="*/ 0 w 7873073"/>
              <a:gd name="connsiteY4" fmla="*/ 1670651 h 7565694"/>
              <a:gd name="connsiteX0" fmla="*/ 1 w 3880757"/>
              <a:gd name="connsiteY0" fmla="*/ 801481 h 7565696"/>
              <a:gd name="connsiteX1" fmla="*/ 3875194 w 3880757"/>
              <a:gd name="connsiteY1" fmla="*/ 0 h 7565696"/>
              <a:gd name="connsiteX2" fmla="*/ 3880757 w 3880757"/>
              <a:gd name="connsiteY2" fmla="*/ 7032961 h 7565696"/>
              <a:gd name="connsiteX3" fmla="*/ 1477398 w 3880757"/>
              <a:gd name="connsiteY3" fmla="*/ 7565695 h 7565696"/>
              <a:gd name="connsiteX4" fmla="*/ 1 w 3880757"/>
              <a:gd name="connsiteY4" fmla="*/ 801481 h 7565696"/>
              <a:gd name="connsiteX0" fmla="*/ 0 w 3817509"/>
              <a:gd name="connsiteY0" fmla="*/ 808615 h 7565694"/>
              <a:gd name="connsiteX1" fmla="*/ 3811946 w 3817509"/>
              <a:gd name="connsiteY1" fmla="*/ 0 h 7565694"/>
              <a:gd name="connsiteX2" fmla="*/ 3817509 w 3817509"/>
              <a:gd name="connsiteY2" fmla="*/ 7032961 h 7565694"/>
              <a:gd name="connsiteX3" fmla="*/ 1414150 w 3817509"/>
              <a:gd name="connsiteY3" fmla="*/ 7565695 h 7565694"/>
              <a:gd name="connsiteX4" fmla="*/ 0 w 3817509"/>
              <a:gd name="connsiteY4" fmla="*/ 808615 h 7565694"/>
              <a:gd name="connsiteX0" fmla="*/ 0 w 2494762"/>
              <a:gd name="connsiteY0" fmla="*/ 540562 h 7565695"/>
              <a:gd name="connsiteX1" fmla="*/ 2489199 w 2494762"/>
              <a:gd name="connsiteY1" fmla="*/ 0 h 7565695"/>
              <a:gd name="connsiteX2" fmla="*/ 2494762 w 2494762"/>
              <a:gd name="connsiteY2" fmla="*/ 7032961 h 7565695"/>
              <a:gd name="connsiteX3" fmla="*/ 91403 w 2494762"/>
              <a:gd name="connsiteY3" fmla="*/ 7565695 h 7565695"/>
              <a:gd name="connsiteX4" fmla="*/ 0 w 2494762"/>
              <a:gd name="connsiteY4" fmla="*/ 540562 h 7565695"/>
              <a:gd name="connsiteX0" fmla="*/ 1 w 2513184"/>
              <a:gd name="connsiteY0" fmla="*/ 528650 h 7565695"/>
              <a:gd name="connsiteX1" fmla="*/ 2507621 w 2513184"/>
              <a:gd name="connsiteY1" fmla="*/ 0 h 7565695"/>
              <a:gd name="connsiteX2" fmla="*/ 2513184 w 2513184"/>
              <a:gd name="connsiteY2" fmla="*/ 7032961 h 7565695"/>
              <a:gd name="connsiteX3" fmla="*/ 109825 w 2513184"/>
              <a:gd name="connsiteY3" fmla="*/ 7565695 h 7565695"/>
              <a:gd name="connsiteX4" fmla="*/ 1 w 2513184"/>
              <a:gd name="connsiteY4" fmla="*/ 528650 h 7565695"/>
              <a:gd name="connsiteX0" fmla="*/ 0 w 2513183"/>
              <a:gd name="connsiteY0" fmla="*/ 528650 h 7245634"/>
              <a:gd name="connsiteX1" fmla="*/ 2507620 w 2513183"/>
              <a:gd name="connsiteY1" fmla="*/ 0 h 7245634"/>
              <a:gd name="connsiteX2" fmla="*/ 2513183 w 2513183"/>
              <a:gd name="connsiteY2" fmla="*/ 7032961 h 7245634"/>
              <a:gd name="connsiteX3" fmla="*/ 1453137 w 2513183"/>
              <a:gd name="connsiteY3" fmla="*/ 7245634 h 7245634"/>
              <a:gd name="connsiteX4" fmla="*/ 0 w 2513183"/>
              <a:gd name="connsiteY4" fmla="*/ 528650 h 7245634"/>
              <a:gd name="connsiteX0" fmla="*/ 0 w 2513183"/>
              <a:gd name="connsiteY0" fmla="*/ 528650 h 7215302"/>
              <a:gd name="connsiteX1" fmla="*/ 2507620 w 2513183"/>
              <a:gd name="connsiteY1" fmla="*/ 0 h 7215302"/>
              <a:gd name="connsiteX2" fmla="*/ 2513183 w 2513183"/>
              <a:gd name="connsiteY2" fmla="*/ 7032961 h 7215302"/>
              <a:gd name="connsiteX3" fmla="*/ 1446627 w 2513183"/>
              <a:gd name="connsiteY3" fmla="*/ 7215302 h 7215302"/>
              <a:gd name="connsiteX4" fmla="*/ 0 w 2513183"/>
              <a:gd name="connsiteY4" fmla="*/ 528650 h 7215302"/>
              <a:gd name="connsiteX0" fmla="*/ 0 w 2513183"/>
              <a:gd name="connsiteY0" fmla="*/ 528650 h 7221813"/>
              <a:gd name="connsiteX1" fmla="*/ 2507620 w 2513183"/>
              <a:gd name="connsiteY1" fmla="*/ 0 h 7221813"/>
              <a:gd name="connsiteX2" fmla="*/ 2513183 w 2513183"/>
              <a:gd name="connsiteY2" fmla="*/ 7032961 h 7221813"/>
              <a:gd name="connsiteX3" fmla="*/ 1416294 w 2513183"/>
              <a:gd name="connsiteY3" fmla="*/ 7221813 h 7221813"/>
              <a:gd name="connsiteX4" fmla="*/ 0 w 2513183"/>
              <a:gd name="connsiteY4" fmla="*/ 528650 h 7221813"/>
              <a:gd name="connsiteX0" fmla="*/ 0 w 2513183"/>
              <a:gd name="connsiteY0" fmla="*/ 528650 h 7231133"/>
              <a:gd name="connsiteX1" fmla="*/ 2507620 w 2513183"/>
              <a:gd name="connsiteY1" fmla="*/ 0 h 7231133"/>
              <a:gd name="connsiteX2" fmla="*/ 2513183 w 2513183"/>
              <a:gd name="connsiteY2" fmla="*/ 7032961 h 7231133"/>
              <a:gd name="connsiteX3" fmla="*/ 1418294 w 2513183"/>
              <a:gd name="connsiteY3" fmla="*/ 7231132 h 7231133"/>
              <a:gd name="connsiteX4" fmla="*/ 0 w 2513183"/>
              <a:gd name="connsiteY4" fmla="*/ 528650 h 7231133"/>
              <a:gd name="connsiteX0" fmla="*/ 0 w 2513183"/>
              <a:gd name="connsiteY0" fmla="*/ 528650 h 7236449"/>
              <a:gd name="connsiteX1" fmla="*/ 2507620 w 2513183"/>
              <a:gd name="connsiteY1" fmla="*/ 0 h 7236449"/>
              <a:gd name="connsiteX2" fmla="*/ 2513183 w 2513183"/>
              <a:gd name="connsiteY2" fmla="*/ 7032961 h 7236449"/>
              <a:gd name="connsiteX3" fmla="*/ 1438927 w 2513183"/>
              <a:gd name="connsiteY3" fmla="*/ 7236450 h 7236449"/>
              <a:gd name="connsiteX4" fmla="*/ 0 w 2513183"/>
              <a:gd name="connsiteY4" fmla="*/ 528650 h 7236449"/>
              <a:gd name="connsiteX0" fmla="*/ 0 w 2520499"/>
              <a:gd name="connsiteY0" fmla="*/ 539966 h 7236450"/>
              <a:gd name="connsiteX1" fmla="*/ 2514936 w 2520499"/>
              <a:gd name="connsiteY1" fmla="*/ 0 h 7236450"/>
              <a:gd name="connsiteX2" fmla="*/ 2520499 w 2520499"/>
              <a:gd name="connsiteY2" fmla="*/ 7032961 h 7236450"/>
              <a:gd name="connsiteX3" fmla="*/ 1446243 w 2520499"/>
              <a:gd name="connsiteY3" fmla="*/ 7236450 h 7236450"/>
              <a:gd name="connsiteX4" fmla="*/ 0 w 2520499"/>
              <a:gd name="connsiteY4" fmla="*/ 539966 h 7236450"/>
              <a:gd name="connsiteX0" fmla="*/ 0 w 2494549"/>
              <a:gd name="connsiteY0" fmla="*/ 524650 h 7236450"/>
              <a:gd name="connsiteX1" fmla="*/ 2488986 w 2494549"/>
              <a:gd name="connsiteY1" fmla="*/ 0 h 7236450"/>
              <a:gd name="connsiteX2" fmla="*/ 2494549 w 2494549"/>
              <a:gd name="connsiteY2" fmla="*/ 7032961 h 7236450"/>
              <a:gd name="connsiteX3" fmla="*/ 1420293 w 2494549"/>
              <a:gd name="connsiteY3" fmla="*/ 7236450 h 7236450"/>
              <a:gd name="connsiteX4" fmla="*/ 0 w 2494549"/>
              <a:gd name="connsiteY4" fmla="*/ 524650 h 7236450"/>
              <a:gd name="connsiteX0" fmla="*/ 0 w 2492549"/>
              <a:gd name="connsiteY0" fmla="*/ 533966 h 7236450"/>
              <a:gd name="connsiteX1" fmla="*/ 2486986 w 2492549"/>
              <a:gd name="connsiteY1" fmla="*/ 0 h 7236450"/>
              <a:gd name="connsiteX2" fmla="*/ 2492549 w 2492549"/>
              <a:gd name="connsiteY2" fmla="*/ 7032961 h 7236450"/>
              <a:gd name="connsiteX3" fmla="*/ 1418293 w 2492549"/>
              <a:gd name="connsiteY3" fmla="*/ 7236450 h 7236450"/>
              <a:gd name="connsiteX4" fmla="*/ 0 w 2492549"/>
              <a:gd name="connsiteY4" fmla="*/ 533966 h 7236450"/>
              <a:gd name="connsiteX0" fmla="*/ 0 w 2492549"/>
              <a:gd name="connsiteY0" fmla="*/ 533966 h 7042162"/>
              <a:gd name="connsiteX1" fmla="*/ 2486986 w 2492549"/>
              <a:gd name="connsiteY1" fmla="*/ 0 h 7042162"/>
              <a:gd name="connsiteX2" fmla="*/ 2492549 w 2492549"/>
              <a:gd name="connsiteY2" fmla="*/ 7032961 h 7042162"/>
              <a:gd name="connsiteX3" fmla="*/ 2471296 w 2492549"/>
              <a:gd name="connsiteY3" fmla="*/ 7042162 h 7042162"/>
              <a:gd name="connsiteX4" fmla="*/ 0 w 2492549"/>
              <a:gd name="connsiteY4" fmla="*/ 533966 h 7042162"/>
              <a:gd name="connsiteX0" fmla="*/ 0 w 1415722"/>
              <a:gd name="connsiteY0" fmla="*/ 302835 h 7042162"/>
              <a:gd name="connsiteX1" fmla="*/ 1410159 w 1415722"/>
              <a:gd name="connsiteY1" fmla="*/ 0 h 7042162"/>
              <a:gd name="connsiteX2" fmla="*/ 1415722 w 1415722"/>
              <a:gd name="connsiteY2" fmla="*/ 7032961 h 7042162"/>
              <a:gd name="connsiteX3" fmla="*/ 1394469 w 1415722"/>
              <a:gd name="connsiteY3" fmla="*/ 7042162 h 7042162"/>
              <a:gd name="connsiteX4" fmla="*/ 0 w 1415722"/>
              <a:gd name="connsiteY4" fmla="*/ 302835 h 7042162"/>
              <a:gd name="connsiteX0" fmla="*/ 0 w 1491555"/>
              <a:gd name="connsiteY0" fmla="*/ 319112 h 7042162"/>
              <a:gd name="connsiteX1" fmla="*/ 1485992 w 1491555"/>
              <a:gd name="connsiteY1" fmla="*/ 0 h 7042162"/>
              <a:gd name="connsiteX2" fmla="*/ 1491555 w 1491555"/>
              <a:gd name="connsiteY2" fmla="*/ 7032961 h 7042162"/>
              <a:gd name="connsiteX3" fmla="*/ 1470302 w 1491555"/>
              <a:gd name="connsiteY3" fmla="*/ 7042162 h 7042162"/>
              <a:gd name="connsiteX4" fmla="*/ 0 w 1491555"/>
              <a:gd name="connsiteY4" fmla="*/ 319112 h 7042162"/>
              <a:gd name="connsiteX0" fmla="*/ -1 w 1442799"/>
              <a:gd name="connsiteY0" fmla="*/ 324510 h 7042162"/>
              <a:gd name="connsiteX1" fmla="*/ 1437236 w 1442799"/>
              <a:gd name="connsiteY1" fmla="*/ 0 h 7042162"/>
              <a:gd name="connsiteX2" fmla="*/ 1442799 w 1442799"/>
              <a:gd name="connsiteY2" fmla="*/ 7032961 h 7042162"/>
              <a:gd name="connsiteX3" fmla="*/ 1421546 w 1442799"/>
              <a:gd name="connsiteY3" fmla="*/ 7042162 h 7042162"/>
              <a:gd name="connsiteX4" fmla="*/ -1 w 1442799"/>
              <a:gd name="connsiteY4" fmla="*/ 324510 h 7042162"/>
              <a:gd name="connsiteX0" fmla="*/ 1 w 1442801"/>
              <a:gd name="connsiteY0" fmla="*/ 309037 h 7026689"/>
              <a:gd name="connsiteX1" fmla="*/ 1427236 w 1442801"/>
              <a:gd name="connsiteY1" fmla="*/ 0 h 7026689"/>
              <a:gd name="connsiteX2" fmla="*/ 1442801 w 1442801"/>
              <a:gd name="connsiteY2" fmla="*/ 7017488 h 7026689"/>
              <a:gd name="connsiteX3" fmla="*/ 1421548 w 1442801"/>
              <a:gd name="connsiteY3" fmla="*/ 7026689 h 7026689"/>
              <a:gd name="connsiteX4" fmla="*/ 1 w 1442801"/>
              <a:gd name="connsiteY4" fmla="*/ 309037 h 7026689"/>
              <a:gd name="connsiteX0" fmla="*/ -1 w 1442799"/>
              <a:gd name="connsiteY0" fmla="*/ 309037 h 7017487"/>
              <a:gd name="connsiteX1" fmla="*/ 1427234 w 1442799"/>
              <a:gd name="connsiteY1" fmla="*/ 0 h 7017487"/>
              <a:gd name="connsiteX2" fmla="*/ 1442799 w 1442799"/>
              <a:gd name="connsiteY2" fmla="*/ 7017488 h 7017487"/>
              <a:gd name="connsiteX3" fmla="*/ 1431553 w 1442799"/>
              <a:gd name="connsiteY3" fmla="*/ 7011216 h 7017487"/>
              <a:gd name="connsiteX4" fmla="*/ -1 w 1442799"/>
              <a:gd name="connsiteY4" fmla="*/ 309037 h 7017487"/>
              <a:gd name="connsiteX0" fmla="*/ -1 w 1442799"/>
              <a:gd name="connsiteY0" fmla="*/ 353107 h 7061557"/>
              <a:gd name="connsiteX1" fmla="*/ 1428680 w 1442799"/>
              <a:gd name="connsiteY1" fmla="*/ 1 h 7061557"/>
              <a:gd name="connsiteX2" fmla="*/ 1442799 w 1442799"/>
              <a:gd name="connsiteY2" fmla="*/ 7061558 h 7061557"/>
              <a:gd name="connsiteX3" fmla="*/ 1431553 w 1442799"/>
              <a:gd name="connsiteY3" fmla="*/ 7055286 h 7061557"/>
              <a:gd name="connsiteX4" fmla="*/ -1 w 1442799"/>
              <a:gd name="connsiteY4" fmla="*/ 353107 h 7061557"/>
              <a:gd name="connsiteX0" fmla="*/ 0 w 1464516"/>
              <a:gd name="connsiteY0" fmla="*/ 303089 h 7061557"/>
              <a:gd name="connsiteX1" fmla="*/ 1450397 w 1464516"/>
              <a:gd name="connsiteY1" fmla="*/ 1 h 7061557"/>
              <a:gd name="connsiteX2" fmla="*/ 1464516 w 1464516"/>
              <a:gd name="connsiteY2" fmla="*/ 7061558 h 7061557"/>
              <a:gd name="connsiteX3" fmla="*/ 1453270 w 1464516"/>
              <a:gd name="connsiteY3" fmla="*/ 7055286 h 7061557"/>
              <a:gd name="connsiteX4" fmla="*/ 0 w 1464516"/>
              <a:gd name="connsiteY4" fmla="*/ 303089 h 706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516" h="7061557">
                <a:moveTo>
                  <a:pt x="0" y="303089"/>
                </a:moveTo>
                <a:lnTo>
                  <a:pt x="1450397" y="1"/>
                </a:lnTo>
                <a:cubicBezTo>
                  <a:pt x="1451876" y="2433165"/>
                  <a:pt x="1463037" y="4628394"/>
                  <a:pt x="1464516" y="7061558"/>
                </a:cubicBezTo>
                <a:lnTo>
                  <a:pt x="1453270" y="7055286"/>
                </a:lnTo>
                <a:lnTo>
                  <a:pt x="0" y="303089"/>
                </a:lnTo>
                <a:close/>
              </a:path>
            </a:pathLst>
          </a:custGeom>
          <a:solidFill>
            <a:srgbClr val="E30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C20647-38C1-404B-B571-C104AF31E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299" y="6185420"/>
            <a:ext cx="1154487" cy="524137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771FC56-6275-314D-A777-324F227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070" y="6424501"/>
            <a:ext cx="494805" cy="365125"/>
          </a:xfrm>
        </p:spPr>
        <p:txBody>
          <a:bodyPr/>
          <a:lstStyle/>
          <a:p>
            <a:pPr algn="ctr"/>
            <a:fld id="{E266169A-3D9A-5745-AC0B-3294AEB97636}" type="slidenum">
              <a:rPr lang="en-US" sz="1100" b="1" smtClean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pPr algn="ctr"/>
              <a:t>9</a:t>
            </a:fld>
            <a:endParaRPr lang="en-US" sz="11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1C72E9-4FFD-F642-9292-087C1D4DF696}"/>
              </a:ext>
            </a:extLst>
          </p:cNvPr>
          <p:cNvSpPr txBox="1">
            <a:spLocks/>
          </p:cNvSpPr>
          <p:nvPr/>
        </p:nvSpPr>
        <p:spPr>
          <a:xfrm>
            <a:off x="690120" y="218859"/>
            <a:ext cx="9865171" cy="5760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E30A0A"/>
                </a:solidFill>
                <a:latin typeface="Dax-Bold" pitchFamily="50" charset="0"/>
                <a:cs typeface="Arial Black" panose="020B0604020202020204" pitchFamily="34" charset="0"/>
              </a:rPr>
              <a:t>Project-</a:t>
            </a:r>
            <a:r>
              <a:rPr lang="en-US" b="1" dirty="0" err="1">
                <a:solidFill>
                  <a:srgbClr val="E30A0A"/>
                </a:solidFill>
                <a:latin typeface="Dax-Bold" pitchFamily="50" charset="0"/>
                <a:cs typeface="Arial Black" panose="020B0604020202020204" pitchFamily="34" charset="0"/>
              </a:rPr>
              <a:t>arCc</a:t>
            </a:r>
            <a:r>
              <a:rPr lang="en-US" b="1" dirty="0">
                <a:solidFill>
                  <a:srgbClr val="E30A0A"/>
                </a:solidFill>
                <a:latin typeface="Dax-Bold" pitchFamily="50" charset="0"/>
                <a:cs typeface="Arial Black" panose="020B0604020202020204" pitchFamily="34" charset="0"/>
              </a:rPr>
              <a:t> themes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BE563E-7348-6A4A-B0EC-DD3F440C1300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237140" y="294788"/>
            <a:ext cx="1471930" cy="424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062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1582</Words>
  <Application>Microsoft Macintosh PowerPoint</Application>
  <PresentationFormat>Widescreen</PresentationFormat>
  <Paragraphs>303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Dax</vt:lpstr>
      <vt:lpstr>Dax-Bold</vt:lpstr>
      <vt:lpstr>Dax-Light</vt:lpstr>
      <vt:lpstr>Dax-Medium</vt:lpstr>
      <vt:lpstr>Office Theme</vt:lpstr>
      <vt:lpstr>Project-arCc assuming responsibility for Climate change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Middlesex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4.0  Cases for the transformation of learning, teaching and assessment by empowering stakeholders through ‘smart’ experiences</dc:title>
  <dc:creator>Natalie Wignall</dc:creator>
  <cp:lastModifiedBy>George Dafoulas</cp:lastModifiedBy>
  <cp:revision>111</cp:revision>
  <cp:lastPrinted>2021-03-31T21:12:40Z</cp:lastPrinted>
  <dcterms:created xsi:type="dcterms:W3CDTF">2021-02-02T09:15:32Z</dcterms:created>
  <dcterms:modified xsi:type="dcterms:W3CDTF">2021-04-29T13:07:01Z</dcterms:modified>
</cp:coreProperties>
</file>