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8B875F-6B77-4E16-A654-4BA29A81E603}"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173417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8B875F-6B77-4E16-A654-4BA29A81E603}"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366465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8B875F-6B77-4E16-A654-4BA29A81E603}"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17745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8B875F-6B77-4E16-A654-4BA29A81E603}"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14388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8B875F-6B77-4E16-A654-4BA29A81E603}" type="datetimeFigureOut">
              <a:rPr lang="en-GB" smtClean="0"/>
              <a:t>10/12/2014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405407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8B875F-6B77-4E16-A654-4BA29A81E603}"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206391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8B875F-6B77-4E16-A654-4BA29A81E603}" type="datetimeFigureOut">
              <a:rPr lang="en-GB" smtClean="0"/>
              <a:t>10/12/2014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43979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8B875F-6B77-4E16-A654-4BA29A81E603}" type="datetimeFigureOut">
              <a:rPr lang="en-GB" smtClean="0"/>
              <a:t>10/12/2014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46988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875F-6B77-4E16-A654-4BA29A81E603}" type="datetimeFigureOut">
              <a:rPr lang="en-GB" smtClean="0"/>
              <a:t>10/12/2014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133330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B875F-6B77-4E16-A654-4BA29A81E603}"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130134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B875F-6B77-4E16-A654-4BA29A81E603}" type="datetimeFigureOut">
              <a:rPr lang="en-GB" smtClean="0"/>
              <a:t>10/12/2014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241FD6-F4E2-41EE-9993-69C766167CF6}" type="slidenum">
              <a:rPr lang="en-GB" smtClean="0"/>
              <a:t>‹#›</a:t>
            </a:fld>
            <a:endParaRPr lang="en-GB"/>
          </a:p>
        </p:txBody>
      </p:sp>
    </p:spTree>
    <p:extLst>
      <p:ext uri="{BB962C8B-B14F-4D97-AF65-F5344CB8AC3E}">
        <p14:creationId xmlns:p14="http://schemas.microsoft.com/office/powerpoint/2010/main" val="97707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875F-6B77-4E16-A654-4BA29A81E603}" type="datetimeFigureOut">
              <a:rPr lang="en-GB" smtClean="0"/>
              <a:t>10/12/2014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1FD6-F4E2-41EE-9993-69C766167CF6}" type="slidenum">
              <a:rPr lang="en-GB" smtClean="0"/>
              <a:t>‹#›</a:t>
            </a:fld>
            <a:endParaRPr lang="en-GB"/>
          </a:p>
        </p:txBody>
      </p:sp>
    </p:spTree>
    <p:extLst>
      <p:ext uri="{BB962C8B-B14F-4D97-AF65-F5344CB8AC3E}">
        <p14:creationId xmlns:p14="http://schemas.microsoft.com/office/powerpoint/2010/main" val="421615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criscmaia/cmcube" TargetMode="Externa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aligatio/jsSHA" TargetMode="Externa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riscmaia/cmcube/blob/master/includes/register.inc.php" TargetMode="External"/><Relationship Id="rId2" Type="http://schemas.openxmlformats.org/officeDocument/2006/relationships/hyperlink" Target="https://github.com/criscmaia/cmcube/blob/master/register.php"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hyperlink" Target="http://php.net/manual/en/function.sha1-file.php"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I've been using GitHub to manage my code: </a:t>
            </a:r>
            <a:r>
              <a:rPr lang="en-GB" sz="2000" b="1" dirty="0" smtClean="0">
                <a:latin typeface="+mn-lt"/>
                <a:hlinkClick r:id="rId2"/>
              </a:rPr>
              <a:t>https://github.com/criscmaia/cmcube</a:t>
            </a:r>
            <a:r>
              <a:rPr lang="en-GB" sz="2000" b="1" dirty="0" smtClean="0">
                <a:latin typeface="+mn-lt"/>
              </a:rPr>
              <a:t> </a:t>
            </a:r>
            <a:endParaRPr lang="en-GB" sz="2000" b="1" dirty="0">
              <a:latin typeface="+mn-lt"/>
            </a:endParaRPr>
          </a:p>
        </p:txBody>
      </p:sp>
      <p:sp>
        <p:nvSpPr>
          <p:cNvPr id="5" name="Text Placeholder 4"/>
          <p:cNvSpPr>
            <a:spLocks noGrp="1"/>
          </p:cNvSpPr>
          <p:nvPr>
            <p:ph type="body" idx="1"/>
          </p:nvPr>
        </p:nvSpPr>
        <p:spPr>
          <a:xfrm>
            <a:off x="84667" y="546619"/>
            <a:ext cx="5912908" cy="427048"/>
          </a:xfrm>
        </p:spPr>
        <p:txBody>
          <a:bodyPr/>
          <a:lstStyle/>
          <a:p>
            <a:pPr algn="ctr"/>
            <a:r>
              <a:rPr lang="en-GB" b="0" dirty="0" smtClean="0"/>
              <a:t>This is the overview screenshot</a:t>
            </a:r>
            <a:endParaRPr lang="en-GB" b="0"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0191" y="986897"/>
            <a:ext cx="5421330" cy="5777441"/>
          </a:xfrm>
          <a:prstGeom prst="rect">
            <a:avLst/>
          </a:prstGeom>
          <a:ln>
            <a:noFill/>
          </a:ln>
          <a:effectLst>
            <a:outerShdw blurRad="190500" algn="tl" rotWithShape="0">
              <a:srgbClr val="000000">
                <a:alpha val="70000"/>
              </a:srgbClr>
            </a:outerShdw>
          </a:effectLst>
        </p:spPr>
      </p:pic>
      <p:sp>
        <p:nvSpPr>
          <p:cNvPr id="7" name="Text Placeholder 6"/>
          <p:cNvSpPr>
            <a:spLocks noGrp="1"/>
          </p:cNvSpPr>
          <p:nvPr>
            <p:ph type="body" sz="quarter" idx="3"/>
          </p:nvPr>
        </p:nvSpPr>
        <p:spPr>
          <a:xfrm>
            <a:off x="6172200" y="546619"/>
            <a:ext cx="5960533" cy="427048"/>
          </a:xfrm>
        </p:spPr>
        <p:txBody>
          <a:bodyPr/>
          <a:lstStyle/>
          <a:p>
            <a:pPr algn="ctr"/>
            <a:r>
              <a:rPr lang="en-GB" b="0" dirty="0" smtClean="0"/>
              <a:t>And this is my punch card screenshot</a:t>
            </a:r>
            <a:endParaRPr lang="en-GB" b="0" dirty="0"/>
          </a:p>
        </p:txBody>
      </p:sp>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2220377"/>
            <a:ext cx="5961063" cy="3311008"/>
          </a:xfrm>
          <a:prstGeom prst="rect">
            <a:avLst/>
          </a:prstGeom>
          <a:ln>
            <a:noFill/>
          </a:ln>
          <a:effectLst>
            <a:outerShdw blurRad="190500" algn="tl" rotWithShape="0">
              <a:srgbClr val="000000">
                <a:alpha val="70000"/>
              </a:srgbClr>
            </a:outerShdw>
          </a:effectLst>
        </p:spPr>
      </p:pic>
      <p:cxnSp>
        <p:nvCxnSpPr>
          <p:cNvPr id="12" name="Straight Connector 11"/>
          <p:cNvCxnSpPr>
            <a:stCxn id="4" idx="2"/>
          </p:cNvCxnSpPr>
          <p:nvPr/>
        </p:nvCxnSpPr>
        <p:spPr>
          <a:xfrm flipH="1">
            <a:off x="6104467"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3589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07167" y="85714"/>
            <a:ext cx="7577666" cy="447675"/>
          </a:xfrm>
        </p:spPr>
        <p:txBody>
          <a:bodyPr>
            <a:noAutofit/>
          </a:bodyPr>
          <a:lstStyle/>
          <a:p>
            <a:pPr algn="ctr"/>
            <a:r>
              <a:rPr lang="en-GB" sz="2000" dirty="0" smtClean="0">
                <a:latin typeface="+mn-lt"/>
              </a:rPr>
              <a:t>To make my job more efficient I've set up an automatic way to sync the changes on GitHub with my ftp server using Git Bash (</a:t>
            </a:r>
            <a:r>
              <a:rPr lang="en-GB" sz="2000" i="1" dirty="0" smtClean="0">
                <a:latin typeface="+mn-lt"/>
              </a:rPr>
              <a:t>git ftp push</a:t>
            </a:r>
            <a:r>
              <a:rPr lang="en-GB" sz="2000" dirty="0" smtClean="0">
                <a:latin typeface="+mn-lt"/>
              </a:rPr>
              <a:t>)</a:t>
            </a:r>
            <a:endParaRPr lang="en-GB" sz="2000" dirty="0">
              <a:latin typeface="+mn-lt"/>
            </a:endParaRP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22143" y="1989668"/>
            <a:ext cx="6373114" cy="37724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95444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Now let me show the website interface/functionalities</a:t>
            </a:r>
            <a:endParaRPr lang="en-GB" sz="2000" b="1" dirty="0">
              <a:latin typeface="+mn-lt"/>
            </a:endParaRPr>
          </a:p>
        </p:txBody>
      </p:sp>
      <p:sp>
        <p:nvSpPr>
          <p:cNvPr id="5" name="Text Placeholder 4"/>
          <p:cNvSpPr>
            <a:spLocks noGrp="1"/>
          </p:cNvSpPr>
          <p:nvPr>
            <p:ph type="body" idx="1"/>
          </p:nvPr>
        </p:nvSpPr>
        <p:spPr>
          <a:xfrm>
            <a:off x="80434" y="744787"/>
            <a:ext cx="5912908" cy="427048"/>
          </a:xfrm>
        </p:spPr>
        <p:txBody>
          <a:bodyPr>
            <a:normAutofit/>
          </a:bodyPr>
          <a:lstStyle/>
          <a:p>
            <a:pPr algn="ctr"/>
            <a:r>
              <a:rPr lang="en-GB" b="0" dirty="0" smtClean="0"/>
              <a:t>This is the home page with saved login details</a:t>
            </a:r>
            <a:endParaRPr lang="en-GB" b="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0456" y="2143167"/>
            <a:ext cx="5421330" cy="3464897"/>
          </a:xfrm>
          <a:prstGeom prst="rect">
            <a:avLst/>
          </a:prstGeom>
          <a:ln>
            <a:noFill/>
          </a:ln>
          <a:effectLst>
            <a:outerShdw blurRad="190500" algn="tl" rotWithShape="0">
              <a:srgbClr val="000000">
                <a:alpha val="70000"/>
              </a:srgbClr>
            </a:outerShdw>
          </a:effectLst>
        </p:spPr>
      </p:pic>
      <p:sp>
        <p:nvSpPr>
          <p:cNvPr id="7" name="Text Placeholder 6"/>
          <p:cNvSpPr>
            <a:spLocks noGrp="1"/>
          </p:cNvSpPr>
          <p:nvPr>
            <p:ph type="body" sz="quarter" idx="3"/>
          </p:nvPr>
        </p:nvSpPr>
        <p:spPr>
          <a:xfrm>
            <a:off x="6172198" y="744787"/>
            <a:ext cx="5960533" cy="427048"/>
          </a:xfrm>
        </p:spPr>
        <p:txBody>
          <a:bodyPr/>
          <a:lstStyle/>
          <a:p>
            <a:pPr algn="ctr"/>
            <a:r>
              <a:rPr lang="en-GB" b="0" dirty="0" smtClean="0"/>
              <a:t>And this is the message after you login</a:t>
            </a:r>
            <a:endParaRPr lang="en-GB" b="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66296" y="2980743"/>
            <a:ext cx="4172339" cy="1789743"/>
          </a:xfrm>
          <a:prstGeom prst="rect">
            <a:avLst/>
          </a:prstGeom>
          <a:ln>
            <a:noFill/>
          </a:ln>
          <a:effectLst>
            <a:outerShdw blurRad="190500" algn="tl" rotWithShape="0">
              <a:srgbClr val="000000">
                <a:alpha val="70000"/>
              </a:srgbClr>
            </a:outerShdw>
          </a:effectLst>
        </p:spPr>
      </p:pic>
      <p:cxnSp>
        <p:nvCxnSpPr>
          <p:cNvPr id="8" name="Straight Connector 7"/>
          <p:cNvCxnSpPr/>
          <p:nvPr/>
        </p:nvCxnSpPr>
        <p:spPr>
          <a:xfrm flipH="1">
            <a:off x="6104467"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5864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dirty="0" smtClean="0">
                <a:latin typeface="+mn-lt"/>
              </a:rPr>
              <a:t>On the code side of the </a:t>
            </a:r>
            <a:r>
              <a:rPr lang="en-GB" sz="2000" b="1" dirty="0" smtClean="0">
                <a:latin typeface="+mn-lt"/>
              </a:rPr>
              <a:t>login </a:t>
            </a:r>
            <a:r>
              <a:rPr lang="en-GB" sz="2000" dirty="0" smtClean="0">
                <a:latin typeface="+mn-lt"/>
              </a:rPr>
              <a:t>section</a:t>
            </a:r>
            <a:endParaRPr lang="en-GB" sz="2000" dirty="0">
              <a:latin typeface="+mn-lt"/>
            </a:endParaRPr>
          </a:p>
        </p:txBody>
      </p:sp>
      <p:pic>
        <p:nvPicPr>
          <p:cNvPr id="9" name="Content Placeholder 8"/>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8809" b="47711"/>
          <a:stretch/>
        </p:blipFill>
        <p:spPr>
          <a:xfrm>
            <a:off x="89533" y="533389"/>
            <a:ext cx="5916088" cy="3143261"/>
          </a:xfrm>
          <a:prstGeom prst="rect">
            <a:avLst/>
          </a:prstGeom>
          <a:ln>
            <a:noFill/>
          </a:ln>
          <a:effectLst>
            <a:outerShdw blurRad="190500" algn="tl" rotWithShape="0">
              <a:srgbClr val="000000">
                <a:alpha val="70000"/>
              </a:srgbClr>
            </a:outerShdw>
          </a:effectLst>
        </p:spPr>
      </p:pic>
      <p:sp>
        <p:nvSpPr>
          <p:cNvPr id="7" name="Text Placeholder 6"/>
          <p:cNvSpPr>
            <a:spLocks noGrp="1"/>
          </p:cNvSpPr>
          <p:nvPr>
            <p:ph type="body" sz="quarter" idx="3"/>
          </p:nvPr>
        </p:nvSpPr>
        <p:spPr>
          <a:xfrm>
            <a:off x="6172200" y="546619"/>
            <a:ext cx="5960533" cy="6239740"/>
          </a:xfrm>
        </p:spPr>
        <p:txBody>
          <a:bodyPr anchor="t">
            <a:normAutofit/>
          </a:bodyPr>
          <a:lstStyle/>
          <a:p>
            <a:pPr algn="just"/>
            <a:r>
              <a:rPr lang="en-GB" sz="2000" dirty="0" smtClean="0">
                <a:ea typeface="+mj-ea"/>
                <a:cs typeface="+mj-cs"/>
              </a:rPr>
              <a:t>Highlights:</a:t>
            </a:r>
          </a:p>
          <a:p>
            <a:pPr marL="342900" indent="-342900" algn="just">
              <a:buFontTx/>
              <a:buChar char="-"/>
            </a:pPr>
            <a:r>
              <a:rPr lang="en-GB" sz="2000" b="0" dirty="0" smtClean="0">
                <a:ea typeface="+mj-ea"/>
                <a:cs typeface="+mj-cs"/>
              </a:rPr>
              <a:t>As you can see on </a:t>
            </a:r>
            <a:r>
              <a:rPr lang="en-GB" sz="2000" dirty="0" smtClean="0">
                <a:ea typeface="+mj-ea"/>
                <a:cs typeface="+mj-cs"/>
              </a:rPr>
              <a:t>line 23</a:t>
            </a:r>
            <a:r>
              <a:rPr lang="en-GB" sz="2000" b="0" dirty="0" smtClean="0">
                <a:ea typeface="+mj-ea"/>
                <a:cs typeface="+mj-cs"/>
              </a:rPr>
              <a:t>, I import the </a:t>
            </a:r>
            <a:r>
              <a:rPr lang="en-GB" sz="2000" b="0" i="1" dirty="0" smtClean="0">
                <a:ea typeface="+mj-ea"/>
                <a:cs typeface="+mj-cs"/>
              </a:rPr>
              <a:t>sha512.js</a:t>
            </a:r>
            <a:r>
              <a:rPr lang="en-GB" sz="2000" b="0" dirty="0" smtClean="0">
                <a:ea typeface="+mj-ea"/>
                <a:cs typeface="+mj-cs"/>
              </a:rPr>
              <a:t> file. This is part of the </a:t>
            </a:r>
            <a:r>
              <a:rPr lang="en-GB" sz="2000" b="0" i="1" dirty="0" err="1" smtClean="0">
                <a:ea typeface="+mj-ea"/>
                <a:cs typeface="+mj-cs"/>
              </a:rPr>
              <a:t>CryptoJS</a:t>
            </a:r>
            <a:r>
              <a:rPr lang="en-GB" sz="2000" b="0" i="1" dirty="0" smtClean="0">
                <a:ea typeface="+mj-ea"/>
                <a:cs typeface="+mj-cs"/>
              </a:rPr>
              <a:t> </a:t>
            </a:r>
            <a:r>
              <a:rPr lang="en-GB" sz="2000" b="0" dirty="0" smtClean="0">
                <a:ea typeface="+mj-ea"/>
                <a:cs typeface="+mj-cs"/>
              </a:rPr>
              <a:t>collection.</a:t>
            </a:r>
          </a:p>
          <a:p>
            <a:pPr marL="342900" indent="-342900" algn="just">
              <a:buFontTx/>
              <a:buChar char="-"/>
            </a:pPr>
            <a:r>
              <a:rPr lang="en-GB" sz="2000" b="0" dirty="0" smtClean="0">
                <a:ea typeface="+mj-ea"/>
                <a:cs typeface="+mj-cs"/>
              </a:rPr>
              <a:t>The </a:t>
            </a:r>
            <a:r>
              <a:rPr lang="en-GB" sz="2000" b="0" i="1" dirty="0" err="1" smtClean="0">
                <a:ea typeface="+mj-ea"/>
                <a:cs typeface="+mj-cs"/>
              </a:rPr>
              <a:t>CryptoJS</a:t>
            </a:r>
            <a:r>
              <a:rPr lang="en-GB" sz="2000" b="0" i="1" dirty="0" smtClean="0">
                <a:ea typeface="+mj-ea"/>
                <a:cs typeface="+mj-cs"/>
              </a:rPr>
              <a:t> </a:t>
            </a:r>
            <a:r>
              <a:rPr lang="en-GB" sz="2000" b="0" dirty="0" smtClean="0">
                <a:ea typeface="+mj-ea"/>
                <a:cs typeface="+mj-cs"/>
              </a:rPr>
              <a:t>is a collection of standard and secure cryptographic algorithms implemented in JavaScript using best practices and patterns. </a:t>
            </a:r>
          </a:p>
          <a:p>
            <a:pPr marL="342900" indent="-342900" algn="just">
              <a:buFontTx/>
              <a:buChar char="-"/>
            </a:pPr>
            <a:r>
              <a:rPr lang="en-GB" sz="2000" b="0" dirty="0" smtClean="0">
                <a:ea typeface="+mj-ea"/>
                <a:cs typeface="+mj-cs"/>
              </a:rPr>
              <a:t>Source: </a:t>
            </a:r>
            <a:r>
              <a:rPr lang="en-GB" sz="2000" b="0" dirty="0" smtClean="0">
                <a:ea typeface="+mj-ea"/>
                <a:cs typeface="+mj-cs"/>
                <a:hlinkClick r:id="rId3"/>
              </a:rPr>
              <a:t>https://github.com/Caligatio/jsSHA</a:t>
            </a:r>
            <a:r>
              <a:rPr lang="en-GB" sz="2000" b="0" dirty="0" smtClean="0">
                <a:ea typeface="+mj-ea"/>
                <a:cs typeface="+mj-cs"/>
              </a:rPr>
              <a:t> </a:t>
            </a:r>
          </a:p>
          <a:p>
            <a:pPr marL="342900" indent="-342900" algn="just">
              <a:buFontTx/>
              <a:buChar char="-"/>
            </a:pPr>
            <a:endParaRPr lang="en-GB" sz="2000" b="0" dirty="0" smtClean="0">
              <a:ea typeface="+mj-ea"/>
              <a:cs typeface="+mj-cs"/>
            </a:endParaRPr>
          </a:p>
          <a:p>
            <a:pPr marL="342900" indent="-342900" algn="just">
              <a:buFontTx/>
              <a:buChar char="-"/>
            </a:pPr>
            <a:endParaRPr lang="en-GB" sz="2000" b="0" dirty="0" smtClean="0">
              <a:ea typeface="+mj-ea"/>
              <a:cs typeface="+mj-cs"/>
            </a:endParaRPr>
          </a:p>
          <a:p>
            <a:pPr marL="342900" indent="-342900" algn="just">
              <a:buFontTx/>
              <a:buChar char="-"/>
            </a:pPr>
            <a:endParaRPr lang="en-GB" sz="2000" b="0" dirty="0">
              <a:ea typeface="+mj-ea"/>
              <a:cs typeface="+mj-cs"/>
            </a:endParaRPr>
          </a:p>
          <a:p>
            <a:pPr marL="342900" indent="-342900" algn="just">
              <a:buFontTx/>
              <a:buChar char="-"/>
            </a:pPr>
            <a:r>
              <a:rPr lang="en-GB" sz="2000" b="0" dirty="0" smtClean="0">
                <a:ea typeface="+mj-ea"/>
                <a:cs typeface="+mj-cs"/>
              </a:rPr>
              <a:t>I’ve also implemented a functionality that prevents brute force attack.</a:t>
            </a:r>
          </a:p>
          <a:p>
            <a:pPr marL="342900" indent="-342900" algn="just">
              <a:buFontTx/>
              <a:buChar char="-"/>
            </a:pPr>
            <a:r>
              <a:rPr lang="en-GB" sz="2000" b="0" dirty="0" smtClean="0">
                <a:ea typeface="+mj-ea"/>
                <a:cs typeface="+mj-cs"/>
              </a:rPr>
              <a:t>It records all the tentative of access for the last two hours on the same username.</a:t>
            </a:r>
          </a:p>
          <a:p>
            <a:pPr marL="342900" indent="-342900" algn="just">
              <a:buFontTx/>
              <a:buChar char="-"/>
            </a:pPr>
            <a:r>
              <a:rPr lang="en-GB" sz="2000" b="0" dirty="0" smtClean="0">
                <a:ea typeface="+mj-ea"/>
                <a:cs typeface="+mj-cs"/>
              </a:rPr>
              <a:t>After the 10</a:t>
            </a:r>
            <a:r>
              <a:rPr lang="en-GB" sz="2000" b="0" baseline="30000" dirty="0" smtClean="0">
                <a:ea typeface="+mj-ea"/>
                <a:cs typeface="+mj-cs"/>
              </a:rPr>
              <a:t>th</a:t>
            </a:r>
            <a:r>
              <a:rPr lang="en-GB" sz="2000" b="0" dirty="0" smtClean="0">
                <a:ea typeface="+mj-ea"/>
                <a:cs typeface="+mj-cs"/>
              </a:rPr>
              <a:t> try, the following tries will be automatically ignored, even if the details are correct.</a:t>
            </a:r>
            <a:endParaRPr lang="en-GB" sz="2000" b="0" dirty="0">
              <a:ea typeface="+mj-ea"/>
              <a:cs typeface="+mj-cs"/>
            </a:endParaRPr>
          </a:p>
        </p:txBody>
      </p:sp>
      <p:sp>
        <p:nvSpPr>
          <p:cNvPr id="6" name="Rectangle 5"/>
          <p:cNvSpPr/>
          <p:nvPr/>
        </p:nvSpPr>
        <p:spPr>
          <a:xfrm>
            <a:off x="89533" y="1761066"/>
            <a:ext cx="3881334" cy="16933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4667" y="4021247"/>
            <a:ext cx="6096000" cy="2800767"/>
          </a:xfrm>
          <a:prstGeom prst="rect">
            <a:avLst/>
          </a:prstGeom>
        </p:spPr>
        <p:txBody>
          <a:bodyPr>
            <a:spAutoFit/>
          </a:bodyPr>
          <a:lstStyle/>
          <a:p>
            <a:r>
              <a:rPr lang="en-GB" sz="1100" dirty="0" smtClean="0">
                <a:solidFill>
                  <a:srgbClr val="0000FF"/>
                </a:solidFill>
                <a:highlight>
                  <a:srgbClr val="FFFFFF"/>
                </a:highlight>
                <a:latin typeface="Consolas" panose="020B0609020204030204" pitchFamily="49" charset="0"/>
              </a:rPr>
              <a:t>function</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checkbrute</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user_id</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mysqli</a:t>
            </a:r>
            <a:r>
              <a:rPr lang="en-GB" sz="1100" dirty="0" smtClean="0">
                <a:solidFill>
                  <a:srgbClr val="000000"/>
                </a:solidFill>
                <a:highlight>
                  <a:srgbClr val="FFFFFF"/>
                </a:highlight>
                <a:latin typeface="Consolas" panose="020B0609020204030204" pitchFamily="49" charset="0"/>
              </a:rPr>
              <a:t>) {</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$now</a:t>
            </a:r>
            <a:r>
              <a:rPr lang="en-GB" sz="1100" dirty="0" smtClean="0">
                <a:solidFill>
                  <a:srgbClr val="000000"/>
                </a:solidFill>
                <a:highlight>
                  <a:srgbClr val="FFFFFF"/>
                </a:highlight>
                <a:latin typeface="Consolas" panose="020B0609020204030204" pitchFamily="49" charset="0"/>
              </a:rPr>
              <a:t> = time();</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valid_attempts</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8B8B"/>
                </a:solidFill>
                <a:highlight>
                  <a:srgbClr val="FFFFFF"/>
                </a:highlight>
                <a:latin typeface="Consolas" panose="020B0609020204030204" pitchFamily="49" charset="0"/>
              </a:rPr>
              <a:t>$now</a:t>
            </a:r>
            <a:r>
              <a:rPr lang="en-GB" sz="1100" dirty="0" smtClean="0">
                <a:solidFill>
                  <a:srgbClr val="000000"/>
                </a:solidFill>
                <a:highlight>
                  <a:srgbClr val="FFFFFF"/>
                </a:highlight>
                <a:latin typeface="Consolas" panose="020B0609020204030204" pitchFamily="49" charset="0"/>
              </a:rPr>
              <a:t> - (2 * 60 * 60);</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if</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stmt</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mysqli</a:t>
            </a:r>
            <a:r>
              <a:rPr lang="en-GB" sz="1100" dirty="0" smtClean="0">
                <a:solidFill>
                  <a:srgbClr val="000000"/>
                </a:solidFill>
                <a:highlight>
                  <a:srgbClr val="FFFFFF"/>
                </a:highlight>
                <a:latin typeface="Consolas" panose="020B0609020204030204" pitchFamily="49" charset="0"/>
              </a:rPr>
              <a:t>-&gt;prepare(</a:t>
            </a:r>
            <a:r>
              <a:rPr lang="en-GB" sz="1100" dirty="0" smtClean="0">
                <a:solidFill>
                  <a:srgbClr val="A31515"/>
                </a:solidFill>
                <a:highlight>
                  <a:srgbClr val="FFFFFF"/>
                </a:highlight>
                <a:latin typeface="Consolas" panose="020B0609020204030204" pitchFamily="49" charset="0"/>
              </a:rPr>
              <a:t>"SELECT time  FROM </a:t>
            </a:r>
            <a:r>
              <a:rPr lang="en-GB" sz="1100" dirty="0" err="1" smtClean="0">
                <a:solidFill>
                  <a:srgbClr val="A31515"/>
                </a:solidFill>
                <a:highlight>
                  <a:srgbClr val="FFFFFF"/>
                </a:highlight>
                <a:latin typeface="Consolas" panose="020B0609020204030204" pitchFamily="49" charset="0"/>
              </a:rPr>
              <a:t>login_attempts</a:t>
            </a:r>
            <a:r>
              <a:rPr lang="en-GB" sz="1100" dirty="0" smtClean="0">
                <a:solidFill>
                  <a:srgbClr val="A31515"/>
                </a:solidFill>
                <a:highlight>
                  <a:srgbClr val="FFFFFF"/>
                </a:highlight>
                <a:latin typeface="Consolas" panose="020B0609020204030204" pitchFamily="49" charset="0"/>
              </a:rPr>
              <a:t>  WHERE </a:t>
            </a:r>
            <a:r>
              <a:rPr lang="en-GB" sz="1100" dirty="0" err="1" smtClean="0">
                <a:solidFill>
                  <a:srgbClr val="A31515"/>
                </a:solidFill>
                <a:highlight>
                  <a:srgbClr val="FFFFFF"/>
                </a:highlight>
                <a:latin typeface="Consolas" panose="020B0609020204030204" pitchFamily="49" charset="0"/>
              </a:rPr>
              <a:t>user_id</a:t>
            </a:r>
            <a:r>
              <a:rPr lang="en-GB" sz="1100" dirty="0" smtClean="0">
                <a:solidFill>
                  <a:srgbClr val="A31515"/>
                </a:solidFill>
                <a:highlight>
                  <a:srgbClr val="FFFFFF"/>
                </a:highlight>
                <a:latin typeface="Consolas" panose="020B0609020204030204" pitchFamily="49" charset="0"/>
              </a:rPr>
              <a:t> = ? AND time &gt; '</a:t>
            </a:r>
            <a:r>
              <a:rPr lang="en-GB" sz="1100" b="1" dirty="0" smtClean="0">
                <a:solidFill>
                  <a:srgbClr val="800000"/>
                </a:solidFill>
                <a:highlight>
                  <a:srgbClr val="FFFFFF"/>
                </a:highlight>
                <a:latin typeface="Consolas" panose="020B0609020204030204" pitchFamily="49" charset="0"/>
              </a:rPr>
              <a:t>$</a:t>
            </a:r>
            <a:r>
              <a:rPr lang="en-GB" sz="1100" b="1" dirty="0" err="1" smtClean="0">
                <a:solidFill>
                  <a:srgbClr val="800000"/>
                </a:solidFill>
                <a:highlight>
                  <a:srgbClr val="FFFFFF"/>
                </a:highlight>
                <a:latin typeface="Consolas" panose="020B0609020204030204" pitchFamily="49" charset="0"/>
              </a:rPr>
              <a:t>valid_attempts</a:t>
            </a:r>
            <a:r>
              <a:rPr lang="en-GB" sz="1100" b="0" dirty="0" smtClean="0">
                <a:solidFill>
                  <a:srgbClr val="A31515"/>
                </a:solidFill>
                <a:highlight>
                  <a:srgbClr val="FFFFFF"/>
                </a:highlight>
                <a:latin typeface="Consolas" panose="020B0609020204030204" pitchFamily="49" charset="0"/>
              </a:rPr>
              <a:t>'"</a:t>
            </a:r>
            <a:r>
              <a:rPr lang="en-GB" sz="1100" b="0" dirty="0" smtClean="0">
                <a:solidFill>
                  <a:srgbClr val="000000"/>
                </a:solidFill>
                <a:highlight>
                  <a:srgbClr val="FFFFFF"/>
                </a:highlight>
                <a:latin typeface="Consolas" panose="020B0609020204030204" pitchFamily="49" charset="0"/>
              </a:rPr>
              <a:t>)) {</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8B8B"/>
                </a:solidFill>
                <a:highlight>
                  <a:srgbClr val="FFFFFF"/>
                </a:highlight>
                <a:latin typeface="Consolas" panose="020B0609020204030204" pitchFamily="49" charset="0"/>
              </a:rPr>
              <a:t>$</a:t>
            </a:r>
            <a:r>
              <a:rPr lang="en-GB" sz="1100" b="0" dirty="0" err="1" smtClean="0">
                <a:solidFill>
                  <a:srgbClr val="008B8B"/>
                </a:solidFill>
                <a:highlight>
                  <a:srgbClr val="FFFFFF"/>
                </a:highlight>
                <a:latin typeface="Consolas" panose="020B0609020204030204" pitchFamily="49" charset="0"/>
              </a:rPr>
              <a:t>stmt</a:t>
            </a:r>
            <a:r>
              <a:rPr lang="en-GB" sz="1100" b="0" dirty="0" smtClean="0">
                <a:solidFill>
                  <a:srgbClr val="000000"/>
                </a:solidFill>
                <a:highlight>
                  <a:srgbClr val="FFFFFF"/>
                </a:highlight>
                <a:latin typeface="Consolas" panose="020B0609020204030204" pitchFamily="49" charset="0"/>
              </a:rPr>
              <a:t>-&gt;</a:t>
            </a:r>
            <a:r>
              <a:rPr lang="en-GB" sz="1100" b="0" dirty="0" err="1" smtClean="0">
                <a:solidFill>
                  <a:srgbClr val="000000"/>
                </a:solidFill>
                <a:highlight>
                  <a:srgbClr val="FFFFFF"/>
                </a:highlight>
                <a:latin typeface="Consolas" panose="020B0609020204030204" pitchFamily="49" charset="0"/>
              </a:rPr>
              <a:t>bind_param</a:t>
            </a:r>
            <a:r>
              <a:rPr lang="en-GB" sz="1100" b="0" dirty="0" smtClean="0">
                <a:solidFill>
                  <a:srgbClr val="000000"/>
                </a:solidFill>
                <a:highlight>
                  <a:srgbClr val="FFFFFF"/>
                </a:highlight>
                <a:latin typeface="Consolas" panose="020B0609020204030204" pitchFamily="49" charset="0"/>
              </a:rPr>
              <a:t>(</a:t>
            </a:r>
            <a:r>
              <a:rPr lang="en-GB" sz="1100" b="0" dirty="0" smtClean="0">
                <a:solidFill>
                  <a:srgbClr val="A31515"/>
                </a:solidFill>
                <a:highlight>
                  <a:srgbClr val="FFFFFF"/>
                </a:highlight>
                <a:latin typeface="Consolas" panose="020B0609020204030204" pitchFamily="49" charset="0"/>
              </a:rPr>
              <a:t>'</a:t>
            </a:r>
            <a:r>
              <a:rPr lang="en-GB" sz="1100" b="0" dirty="0" err="1" smtClean="0">
                <a:solidFill>
                  <a:srgbClr val="A31515"/>
                </a:solidFill>
                <a:highlight>
                  <a:srgbClr val="FFFFFF"/>
                </a:highlight>
                <a:latin typeface="Consolas" panose="020B0609020204030204" pitchFamily="49" charset="0"/>
              </a:rPr>
              <a:t>i</a:t>
            </a:r>
            <a:r>
              <a:rPr lang="en-GB" sz="1100" b="0" dirty="0" smtClean="0">
                <a:solidFill>
                  <a:srgbClr val="A31515"/>
                </a:solidFill>
                <a:highlight>
                  <a:srgbClr val="FFFFFF"/>
                </a:highlight>
                <a:latin typeface="Consolas" panose="020B0609020204030204" pitchFamily="49" charset="0"/>
              </a:rPr>
              <a:t>'</a:t>
            </a:r>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8B8B"/>
                </a:solidFill>
                <a:highlight>
                  <a:srgbClr val="FFFFFF"/>
                </a:highlight>
                <a:latin typeface="Consolas" panose="020B0609020204030204" pitchFamily="49" charset="0"/>
              </a:rPr>
              <a:t>$</a:t>
            </a:r>
            <a:r>
              <a:rPr lang="en-GB" sz="1100" b="0" dirty="0" err="1" smtClean="0">
                <a:solidFill>
                  <a:srgbClr val="008B8B"/>
                </a:solidFill>
                <a:highlight>
                  <a:srgbClr val="FFFFFF"/>
                </a:highlight>
                <a:latin typeface="Consolas" panose="020B0609020204030204" pitchFamily="49" charset="0"/>
              </a:rPr>
              <a:t>user_id</a:t>
            </a:r>
            <a:r>
              <a:rPr lang="en-GB" sz="1100" b="0" dirty="0" smtClean="0">
                <a:solidFill>
                  <a:srgbClr val="000000"/>
                </a:solidFill>
                <a:highlight>
                  <a:srgbClr val="FFFFFF"/>
                </a:highlight>
                <a:latin typeface="Consolas" panose="020B0609020204030204" pitchFamily="49" charset="0"/>
              </a:rPr>
              <a:t>);</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8B8B"/>
                </a:solidFill>
                <a:highlight>
                  <a:srgbClr val="FFFFFF"/>
                </a:highlight>
                <a:latin typeface="Consolas" panose="020B0609020204030204" pitchFamily="49" charset="0"/>
              </a:rPr>
              <a:t>$</a:t>
            </a:r>
            <a:r>
              <a:rPr lang="en-GB" sz="1100" b="0" dirty="0" err="1" smtClean="0">
                <a:solidFill>
                  <a:srgbClr val="008B8B"/>
                </a:solidFill>
                <a:highlight>
                  <a:srgbClr val="FFFFFF"/>
                </a:highlight>
                <a:latin typeface="Consolas" panose="020B0609020204030204" pitchFamily="49" charset="0"/>
              </a:rPr>
              <a:t>stmt</a:t>
            </a:r>
            <a:r>
              <a:rPr lang="en-GB" sz="1100" b="0" dirty="0" smtClean="0">
                <a:solidFill>
                  <a:srgbClr val="000000"/>
                </a:solidFill>
                <a:highlight>
                  <a:srgbClr val="FFFFFF"/>
                </a:highlight>
                <a:latin typeface="Consolas" panose="020B0609020204030204" pitchFamily="49" charset="0"/>
              </a:rPr>
              <a:t>-&gt;execute();</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8B8B"/>
                </a:solidFill>
                <a:highlight>
                  <a:srgbClr val="FFFFFF"/>
                </a:highlight>
                <a:latin typeface="Consolas" panose="020B0609020204030204" pitchFamily="49" charset="0"/>
              </a:rPr>
              <a:t>$</a:t>
            </a:r>
            <a:r>
              <a:rPr lang="en-GB" sz="1100" b="0" dirty="0" err="1" smtClean="0">
                <a:solidFill>
                  <a:srgbClr val="008B8B"/>
                </a:solidFill>
                <a:highlight>
                  <a:srgbClr val="FFFFFF"/>
                </a:highlight>
                <a:latin typeface="Consolas" panose="020B0609020204030204" pitchFamily="49" charset="0"/>
              </a:rPr>
              <a:t>stmt</a:t>
            </a:r>
            <a:r>
              <a:rPr lang="en-GB" sz="1100" b="0" dirty="0" smtClean="0">
                <a:solidFill>
                  <a:srgbClr val="000000"/>
                </a:solidFill>
                <a:highlight>
                  <a:srgbClr val="FFFFFF"/>
                </a:highlight>
                <a:latin typeface="Consolas" panose="020B0609020204030204" pitchFamily="49" charset="0"/>
              </a:rPr>
              <a:t>-&gt;</a:t>
            </a:r>
            <a:r>
              <a:rPr lang="en-GB" sz="1100" b="0" dirty="0" err="1" smtClean="0">
                <a:solidFill>
                  <a:srgbClr val="000000"/>
                </a:solidFill>
                <a:highlight>
                  <a:srgbClr val="FFFFFF"/>
                </a:highlight>
                <a:latin typeface="Consolas" panose="020B0609020204030204" pitchFamily="49" charset="0"/>
              </a:rPr>
              <a:t>store_result</a:t>
            </a:r>
            <a:r>
              <a:rPr lang="en-GB" sz="1100" b="0" dirty="0" smtClean="0">
                <a:solidFill>
                  <a:srgbClr val="000000"/>
                </a:solidFill>
                <a:highlight>
                  <a:srgbClr val="FFFFFF"/>
                </a:highlight>
                <a:latin typeface="Consolas" panose="020B0609020204030204" pitchFamily="49" charset="0"/>
              </a:rPr>
              <a:t>();</a:t>
            </a:r>
          </a:p>
          <a:p>
            <a:r>
              <a:rPr lang="en-GB" sz="1100" b="0" dirty="0" smtClean="0">
                <a:solidFill>
                  <a:srgbClr val="000000"/>
                </a:solidFill>
                <a:highlight>
                  <a:srgbClr val="FFFFFF"/>
                </a:highlight>
                <a:latin typeface="Consolas" panose="020B0609020204030204" pitchFamily="49" charset="0"/>
              </a:rPr>
              <a:t>        </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00FF"/>
                </a:solidFill>
                <a:highlight>
                  <a:srgbClr val="FFFFFF"/>
                </a:highlight>
                <a:latin typeface="Consolas" panose="020B0609020204030204" pitchFamily="49" charset="0"/>
              </a:rPr>
              <a:t>if</a:t>
            </a:r>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8B8B"/>
                </a:solidFill>
                <a:highlight>
                  <a:srgbClr val="FFFFFF"/>
                </a:highlight>
                <a:latin typeface="Consolas" panose="020B0609020204030204" pitchFamily="49" charset="0"/>
              </a:rPr>
              <a:t>$</a:t>
            </a:r>
            <a:r>
              <a:rPr lang="en-GB" sz="1100" b="0" dirty="0" err="1" smtClean="0">
                <a:solidFill>
                  <a:srgbClr val="008B8B"/>
                </a:solidFill>
                <a:highlight>
                  <a:srgbClr val="FFFFFF"/>
                </a:highlight>
                <a:latin typeface="Consolas" panose="020B0609020204030204" pitchFamily="49" charset="0"/>
              </a:rPr>
              <a:t>stmt</a:t>
            </a:r>
            <a:r>
              <a:rPr lang="en-GB" sz="1100" b="0" dirty="0" smtClean="0">
                <a:solidFill>
                  <a:srgbClr val="000000"/>
                </a:solidFill>
                <a:highlight>
                  <a:srgbClr val="FFFFFF"/>
                </a:highlight>
                <a:latin typeface="Consolas" panose="020B0609020204030204" pitchFamily="49" charset="0"/>
              </a:rPr>
              <a:t>-&gt;</a:t>
            </a:r>
            <a:r>
              <a:rPr lang="en-GB" sz="1100" b="0" dirty="0" err="1" smtClean="0">
                <a:solidFill>
                  <a:srgbClr val="000000"/>
                </a:solidFill>
                <a:highlight>
                  <a:srgbClr val="FFFFFF"/>
                </a:highlight>
                <a:latin typeface="Consolas" panose="020B0609020204030204" pitchFamily="49" charset="0"/>
              </a:rPr>
              <a:t>num_rows</a:t>
            </a:r>
            <a:r>
              <a:rPr lang="en-GB" sz="1100" b="0" dirty="0" smtClean="0">
                <a:solidFill>
                  <a:srgbClr val="000000"/>
                </a:solidFill>
                <a:highlight>
                  <a:srgbClr val="FFFFFF"/>
                </a:highlight>
                <a:latin typeface="Consolas" panose="020B0609020204030204" pitchFamily="49" charset="0"/>
              </a:rPr>
              <a:t> &gt; 10) {</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00FF"/>
                </a:solidFill>
                <a:highlight>
                  <a:srgbClr val="FFFFFF"/>
                </a:highlight>
                <a:latin typeface="Consolas" panose="020B0609020204030204" pitchFamily="49" charset="0"/>
              </a:rPr>
              <a:t>return</a:t>
            </a:r>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00FF"/>
                </a:solidFill>
                <a:highlight>
                  <a:srgbClr val="FFFFFF"/>
                </a:highlight>
                <a:latin typeface="Consolas" panose="020B0609020204030204" pitchFamily="49" charset="0"/>
              </a:rPr>
              <a:t>true</a:t>
            </a:r>
            <a:r>
              <a:rPr lang="en-GB" sz="1100" b="0" dirty="0" smtClean="0">
                <a:solidFill>
                  <a:srgbClr val="000000"/>
                </a:solidFill>
                <a:highlight>
                  <a:srgbClr val="FFFFFF"/>
                </a:highlight>
                <a:latin typeface="Consolas" panose="020B0609020204030204" pitchFamily="49" charset="0"/>
              </a:rPr>
              <a:t>;</a:t>
            </a:r>
          </a:p>
          <a:p>
            <a:r>
              <a:rPr lang="en-GB" sz="1100" b="0" dirty="0" smtClean="0">
                <a:solidFill>
                  <a:srgbClr val="000000"/>
                </a:solidFill>
                <a:highlight>
                  <a:srgbClr val="FFFFFF"/>
                </a:highlight>
                <a:latin typeface="Consolas" panose="020B0609020204030204" pitchFamily="49" charset="0"/>
              </a:rPr>
              <a:t>        } </a:t>
            </a:r>
            <a:r>
              <a:rPr lang="en-GB" sz="1100" b="0" dirty="0" smtClean="0">
                <a:solidFill>
                  <a:srgbClr val="0000FF"/>
                </a:solidFill>
                <a:highlight>
                  <a:srgbClr val="FFFFFF"/>
                </a:highlight>
                <a:latin typeface="Consolas" panose="020B0609020204030204" pitchFamily="49" charset="0"/>
              </a:rPr>
              <a:t>else</a:t>
            </a:r>
            <a:r>
              <a:rPr lang="en-GB" sz="1100" b="0" dirty="0" smtClean="0">
                <a:solidFill>
                  <a:srgbClr val="000000"/>
                </a:solidFill>
                <a:highlight>
                  <a:srgbClr val="FFFFFF"/>
                </a:highlight>
                <a:latin typeface="Consolas" panose="020B0609020204030204" pitchFamily="49" charset="0"/>
              </a:rPr>
              <a:t> {</a:t>
            </a:r>
          </a:p>
          <a:p>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00FF"/>
                </a:solidFill>
                <a:highlight>
                  <a:srgbClr val="FFFFFF"/>
                </a:highlight>
                <a:latin typeface="Consolas" panose="020B0609020204030204" pitchFamily="49" charset="0"/>
              </a:rPr>
              <a:t>return</a:t>
            </a:r>
            <a:r>
              <a:rPr lang="en-GB" sz="1100" b="0" dirty="0" smtClean="0">
                <a:solidFill>
                  <a:srgbClr val="000000"/>
                </a:solidFill>
                <a:highlight>
                  <a:srgbClr val="FFFFFF"/>
                </a:highlight>
                <a:latin typeface="Consolas" panose="020B0609020204030204" pitchFamily="49" charset="0"/>
              </a:rPr>
              <a:t> </a:t>
            </a:r>
            <a:r>
              <a:rPr lang="en-GB" sz="1100" b="0" dirty="0" smtClean="0">
                <a:solidFill>
                  <a:srgbClr val="0000FF"/>
                </a:solidFill>
                <a:highlight>
                  <a:srgbClr val="FFFFFF"/>
                </a:highlight>
                <a:latin typeface="Consolas" panose="020B0609020204030204" pitchFamily="49" charset="0"/>
              </a:rPr>
              <a:t>false</a:t>
            </a:r>
            <a:r>
              <a:rPr lang="en-GB" sz="1100" b="0" dirty="0" smtClean="0">
                <a:solidFill>
                  <a:srgbClr val="000000"/>
                </a:solidFill>
                <a:highlight>
                  <a:srgbClr val="FFFFFF"/>
                </a:highlight>
                <a:latin typeface="Consolas" panose="020B0609020204030204" pitchFamily="49" charset="0"/>
              </a:rPr>
              <a:t>;</a:t>
            </a:r>
          </a:p>
          <a:p>
            <a:r>
              <a:rPr lang="en-GB" sz="1100" b="0" dirty="0" smtClean="0">
                <a:solidFill>
                  <a:srgbClr val="000000"/>
                </a:solidFill>
                <a:highlight>
                  <a:srgbClr val="FFFFFF"/>
                </a:highlight>
                <a:latin typeface="Consolas" panose="020B0609020204030204" pitchFamily="49" charset="0"/>
              </a:rPr>
              <a:t>        }</a:t>
            </a:r>
          </a:p>
          <a:p>
            <a:r>
              <a:rPr lang="en-GB" sz="1100" b="0" dirty="0" smtClean="0">
                <a:solidFill>
                  <a:srgbClr val="000000"/>
                </a:solidFill>
                <a:highlight>
                  <a:srgbClr val="FFFFFF"/>
                </a:highlight>
                <a:latin typeface="Consolas" panose="020B0609020204030204" pitchFamily="49" charset="0"/>
              </a:rPr>
              <a:t>    }</a:t>
            </a:r>
          </a:p>
          <a:p>
            <a:r>
              <a:rPr lang="en-GB" sz="1100" b="0" dirty="0" smtClean="0">
                <a:solidFill>
                  <a:srgbClr val="000000"/>
                </a:solidFill>
                <a:highlight>
                  <a:srgbClr val="FFFFFF"/>
                </a:highlight>
                <a:latin typeface="Consolas" panose="020B0609020204030204" pitchFamily="49" charset="0"/>
              </a:rPr>
              <a:t>}</a:t>
            </a:r>
            <a:endParaRPr lang="en-GB" sz="1100" dirty="0"/>
          </a:p>
        </p:txBody>
      </p:sp>
      <p:cxnSp>
        <p:nvCxnSpPr>
          <p:cNvPr id="16" name="Straight Connector 15"/>
          <p:cNvCxnSpPr/>
          <p:nvPr/>
        </p:nvCxnSpPr>
        <p:spPr>
          <a:xfrm>
            <a:off x="74084" y="3886278"/>
            <a:ext cx="120141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6098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dirty="0" smtClean="0">
                <a:latin typeface="+mn-lt"/>
              </a:rPr>
              <a:t>On the code side of the </a:t>
            </a:r>
            <a:r>
              <a:rPr lang="en-GB" sz="2000" b="1" dirty="0" smtClean="0">
                <a:latin typeface="+mn-lt"/>
              </a:rPr>
              <a:t>register </a:t>
            </a:r>
            <a:r>
              <a:rPr lang="en-GB" sz="2000" dirty="0" smtClean="0">
                <a:latin typeface="+mn-lt"/>
              </a:rPr>
              <a:t>section</a:t>
            </a:r>
            <a:endParaRPr lang="en-GB" sz="2000" dirty="0">
              <a:latin typeface="+mn-lt"/>
            </a:endParaRPr>
          </a:p>
        </p:txBody>
      </p:sp>
      <p:cxnSp>
        <p:nvCxnSpPr>
          <p:cNvPr id="8" name="Straight Connector 7"/>
          <p:cNvCxnSpPr/>
          <p:nvPr/>
        </p:nvCxnSpPr>
        <p:spPr>
          <a:xfrm flipH="1">
            <a:off x="6104467"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sp>
        <p:nvSpPr>
          <p:cNvPr id="10" name="Text Placeholder 6"/>
          <p:cNvSpPr>
            <a:spLocks noGrp="1"/>
          </p:cNvSpPr>
          <p:nvPr>
            <p:ph type="body" sz="quarter" idx="3"/>
          </p:nvPr>
        </p:nvSpPr>
        <p:spPr>
          <a:xfrm>
            <a:off x="6172200" y="742949"/>
            <a:ext cx="5960533" cy="6043409"/>
          </a:xfrm>
        </p:spPr>
        <p:txBody>
          <a:bodyPr anchor="t">
            <a:normAutofit/>
          </a:bodyPr>
          <a:lstStyle/>
          <a:p>
            <a:pPr algn="just"/>
            <a:r>
              <a:rPr lang="en-GB" sz="2000" b="0" dirty="0" smtClean="0"/>
              <a:t>As expected, the </a:t>
            </a:r>
            <a:r>
              <a:rPr lang="en-GB" sz="2000" b="0" i="1" dirty="0" err="1"/>
              <a:t>CryptoJS</a:t>
            </a:r>
            <a:r>
              <a:rPr lang="en-GB" sz="2000" b="0" i="1" dirty="0"/>
              <a:t> </a:t>
            </a:r>
            <a:r>
              <a:rPr lang="en-GB" sz="2000" b="0" dirty="0" smtClean="0"/>
              <a:t>collection is also used on the registration page. The whole code can be accessed in GitHub [ </a:t>
            </a:r>
            <a:r>
              <a:rPr lang="en-GB" sz="2000" b="0" dirty="0" smtClean="0">
                <a:hlinkClick r:id="rId2"/>
              </a:rPr>
              <a:t>Front end</a:t>
            </a:r>
            <a:r>
              <a:rPr lang="en-GB" sz="2000" b="0" dirty="0" smtClean="0"/>
              <a:t> | </a:t>
            </a:r>
            <a:r>
              <a:rPr lang="en-GB" sz="2000" b="0" dirty="0" smtClean="0">
                <a:hlinkClick r:id="rId3"/>
              </a:rPr>
              <a:t>Back end</a:t>
            </a:r>
            <a:r>
              <a:rPr lang="en-GB" sz="2000" b="0" dirty="0" smtClean="0"/>
              <a:t> ].</a:t>
            </a:r>
          </a:p>
          <a:p>
            <a:pPr algn="just"/>
            <a:endParaRPr lang="en-GB" sz="2000" b="0" dirty="0" smtClean="0"/>
          </a:p>
          <a:p>
            <a:pPr algn="just"/>
            <a:r>
              <a:rPr lang="en-GB" sz="2000" b="0" dirty="0" smtClean="0"/>
              <a:t>This are some of the highlights:</a:t>
            </a:r>
          </a:p>
          <a:p>
            <a:pPr marL="342900" indent="-342900" algn="just">
              <a:buFontTx/>
              <a:buChar char="-"/>
            </a:pPr>
            <a:r>
              <a:rPr lang="en-GB" sz="2000" b="0" dirty="0" smtClean="0"/>
              <a:t>All the input </a:t>
            </a:r>
            <a:r>
              <a:rPr lang="en-GB" sz="2000" b="0" dirty="0" smtClean="0"/>
              <a:t>data </a:t>
            </a:r>
            <a:r>
              <a:rPr lang="en-GB" sz="2000" b="0" dirty="0" smtClean="0"/>
              <a:t>are sanitized and validated.</a:t>
            </a:r>
          </a:p>
          <a:p>
            <a:pPr marL="342900" indent="-342900" algn="just">
              <a:buFontTx/>
              <a:buChar char="-"/>
            </a:pPr>
            <a:endParaRPr lang="en-GB" sz="2000" b="0" dirty="0" smtClean="0"/>
          </a:p>
          <a:p>
            <a:pPr marL="342900" indent="-342900" algn="just">
              <a:buFontTx/>
              <a:buChar char="-"/>
            </a:pPr>
            <a:r>
              <a:rPr lang="en-GB" sz="2000" b="0" dirty="0" smtClean="0">
                <a:ea typeface="+mj-ea"/>
                <a:cs typeface="+mj-cs"/>
              </a:rPr>
              <a:t>Checks if a user with this username already exists.</a:t>
            </a:r>
          </a:p>
          <a:p>
            <a:pPr marL="342900" indent="-342900" algn="just">
              <a:buFontTx/>
              <a:buChar char="-"/>
            </a:pPr>
            <a:endParaRPr lang="en-GB" sz="2000" b="0" dirty="0" smtClean="0">
              <a:ea typeface="+mj-ea"/>
              <a:cs typeface="+mj-cs"/>
            </a:endParaRPr>
          </a:p>
          <a:p>
            <a:pPr marL="342900" indent="-342900" algn="just">
              <a:buFontTx/>
              <a:buChar char="-"/>
            </a:pPr>
            <a:r>
              <a:rPr lang="en-GB" sz="2000" b="0" dirty="0" smtClean="0">
                <a:ea typeface="+mj-ea"/>
                <a:cs typeface="+mj-cs"/>
              </a:rPr>
              <a:t>Here is when the passwords is being encrypted.</a:t>
            </a:r>
            <a:endParaRPr lang="en-GB" sz="2000" b="0" dirty="0">
              <a:ea typeface="+mj-ea"/>
              <a:cs typeface="+mj-cs"/>
            </a:endParaRPr>
          </a:p>
          <a:p>
            <a:pPr algn="just"/>
            <a:endParaRPr lang="en-GB" sz="2000" b="0" dirty="0">
              <a:ea typeface="+mj-ea"/>
              <a:cs typeface="+mj-cs"/>
            </a:endParaRPr>
          </a:p>
        </p:txBody>
      </p:sp>
      <p:sp>
        <p:nvSpPr>
          <p:cNvPr id="5" name="Rectangle 4"/>
          <p:cNvSpPr/>
          <p:nvPr/>
        </p:nvSpPr>
        <p:spPr>
          <a:xfrm>
            <a:off x="0" y="2409814"/>
            <a:ext cx="6104467" cy="600164"/>
          </a:xfrm>
          <a:prstGeom prst="rect">
            <a:avLst/>
          </a:prstGeom>
        </p:spPr>
        <p:txBody>
          <a:bodyPr wrap="square">
            <a:spAutoFit/>
          </a:bodyPr>
          <a:lstStyle/>
          <a:p>
            <a:r>
              <a:rPr lang="en-GB" sz="1100" dirty="0" smtClean="0">
                <a:solidFill>
                  <a:srgbClr val="008B8B"/>
                </a:solidFill>
                <a:highlight>
                  <a:srgbClr val="FFFFFF"/>
                </a:highlight>
                <a:latin typeface="Consolas" panose="020B0609020204030204" pitchFamily="49" charset="0"/>
              </a:rPr>
              <a:t>$username</a:t>
            </a:r>
            <a:r>
              <a:rPr lang="en-GB" sz="1100" dirty="0" smtClean="0">
                <a:solidFill>
                  <a:srgbClr val="000000"/>
                </a:solidFill>
                <a:highlight>
                  <a:srgbClr val="FFFFFF"/>
                </a:highlight>
                <a:latin typeface="Consolas" panose="020B0609020204030204" pitchFamily="49" charset="0"/>
              </a:rPr>
              <a:t> = </a:t>
            </a:r>
            <a:r>
              <a:rPr lang="en-GB" sz="1100" dirty="0" err="1" smtClean="0">
                <a:solidFill>
                  <a:srgbClr val="000000"/>
                </a:solidFill>
                <a:highlight>
                  <a:srgbClr val="FFFFFF"/>
                </a:highlight>
                <a:latin typeface="Consolas" panose="020B0609020204030204" pitchFamily="49" charset="0"/>
              </a:rPr>
              <a:t>filter_input</a:t>
            </a:r>
            <a:r>
              <a:rPr lang="en-GB" sz="1100" dirty="0" smtClean="0">
                <a:solidFill>
                  <a:srgbClr val="000000"/>
                </a:solidFill>
                <a:highlight>
                  <a:srgbClr val="FFFFFF"/>
                </a:highlight>
                <a:latin typeface="Consolas" panose="020B0609020204030204" pitchFamily="49" charset="0"/>
              </a:rPr>
              <a:t>(</a:t>
            </a:r>
            <a:r>
              <a:rPr lang="en-GB" sz="1100" dirty="0" err="1" smtClean="0">
                <a:solidFill>
                  <a:srgbClr val="000000"/>
                </a:solidFill>
                <a:highlight>
                  <a:srgbClr val="FFFFFF"/>
                </a:highlight>
                <a:latin typeface="Consolas" panose="020B0609020204030204" pitchFamily="49" charset="0"/>
              </a:rPr>
              <a:t>INPUT_POST</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A31515"/>
                </a:solidFill>
                <a:highlight>
                  <a:srgbClr val="FFFFFF"/>
                </a:highlight>
                <a:latin typeface="Consolas" panose="020B0609020204030204" pitchFamily="49" charset="0"/>
              </a:rPr>
              <a:t>'username'</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FILTER_SANITIZE_STRING</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8B8B"/>
                </a:solidFill>
                <a:highlight>
                  <a:srgbClr val="FFFFFF"/>
                </a:highlight>
                <a:latin typeface="Consolas" panose="020B0609020204030204" pitchFamily="49" charset="0"/>
              </a:rPr>
              <a:t>$email</a:t>
            </a:r>
            <a:r>
              <a:rPr lang="en-GB" sz="1100" dirty="0" smtClean="0">
                <a:solidFill>
                  <a:srgbClr val="000000"/>
                </a:solidFill>
                <a:highlight>
                  <a:srgbClr val="FFFFFF"/>
                </a:highlight>
                <a:latin typeface="Consolas" panose="020B0609020204030204" pitchFamily="49" charset="0"/>
              </a:rPr>
              <a:t>    = </a:t>
            </a:r>
            <a:r>
              <a:rPr lang="en-GB" sz="1100" dirty="0" err="1" smtClean="0">
                <a:solidFill>
                  <a:srgbClr val="000000"/>
                </a:solidFill>
                <a:highlight>
                  <a:srgbClr val="FFFFFF"/>
                </a:highlight>
                <a:latin typeface="Consolas" panose="020B0609020204030204" pitchFamily="49" charset="0"/>
              </a:rPr>
              <a:t>filter_input</a:t>
            </a:r>
            <a:r>
              <a:rPr lang="en-GB" sz="1100" dirty="0" smtClean="0">
                <a:solidFill>
                  <a:srgbClr val="000000"/>
                </a:solidFill>
                <a:highlight>
                  <a:srgbClr val="FFFFFF"/>
                </a:highlight>
                <a:latin typeface="Consolas" panose="020B0609020204030204" pitchFamily="49" charset="0"/>
              </a:rPr>
              <a:t>(</a:t>
            </a:r>
            <a:r>
              <a:rPr lang="en-GB" sz="1100" dirty="0" err="1" smtClean="0">
                <a:solidFill>
                  <a:srgbClr val="000000"/>
                </a:solidFill>
                <a:highlight>
                  <a:srgbClr val="FFFFFF"/>
                </a:highlight>
                <a:latin typeface="Consolas" panose="020B0609020204030204" pitchFamily="49" charset="0"/>
              </a:rPr>
              <a:t>INPUT_POST</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A31515"/>
                </a:solidFill>
                <a:highlight>
                  <a:srgbClr val="FFFFFF"/>
                </a:highlight>
                <a:latin typeface="Consolas" panose="020B0609020204030204" pitchFamily="49" charset="0"/>
              </a:rPr>
              <a:t>'email'</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FILTER_SANITIZE_EMAIL</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8B8B"/>
                </a:solidFill>
                <a:highlight>
                  <a:srgbClr val="FFFFFF"/>
                </a:highlight>
                <a:latin typeface="Consolas" panose="020B0609020204030204" pitchFamily="49" charset="0"/>
              </a:rPr>
              <a:t>$email</a:t>
            </a:r>
            <a:r>
              <a:rPr lang="en-GB" sz="1100" dirty="0" smtClean="0">
                <a:solidFill>
                  <a:srgbClr val="000000"/>
                </a:solidFill>
                <a:highlight>
                  <a:srgbClr val="FFFFFF"/>
                </a:highlight>
                <a:latin typeface="Consolas" panose="020B0609020204030204" pitchFamily="49" charset="0"/>
              </a:rPr>
              <a:t>    = </a:t>
            </a:r>
            <a:r>
              <a:rPr lang="en-GB" sz="1100" dirty="0" err="1" smtClean="0">
                <a:solidFill>
                  <a:srgbClr val="000000"/>
                </a:solidFill>
                <a:highlight>
                  <a:srgbClr val="FFFFFF"/>
                </a:highlight>
                <a:latin typeface="Consolas" panose="020B0609020204030204" pitchFamily="49" charset="0"/>
              </a:rPr>
              <a:t>filter_var</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$email</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FILTER_VALIDATE_EMAIL</a:t>
            </a:r>
            <a:r>
              <a:rPr lang="en-GB" sz="1100" dirty="0" smtClean="0">
                <a:solidFill>
                  <a:srgbClr val="000000"/>
                </a:solidFill>
                <a:highlight>
                  <a:srgbClr val="FFFFFF"/>
                </a:highlight>
                <a:latin typeface="Consolas" panose="020B0609020204030204" pitchFamily="49" charset="0"/>
              </a:rPr>
              <a:t>);</a:t>
            </a:r>
            <a:endParaRPr lang="en-GB" sz="1100" dirty="0"/>
          </a:p>
        </p:txBody>
      </p:sp>
      <p:sp>
        <p:nvSpPr>
          <p:cNvPr id="11" name="Rectangle 10"/>
          <p:cNvSpPr/>
          <p:nvPr/>
        </p:nvSpPr>
        <p:spPr>
          <a:xfrm>
            <a:off x="0" y="3468483"/>
            <a:ext cx="6096000" cy="261610"/>
          </a:xfrm>
          <a:prstGeom prst="rect">
            <a:avLst/>
          </a:prstGeom>
        </p:spPr>
        <p:txBody>
          <a:bodyPr>
            <a:spAutoFit/>
          </a:bodyPr>
          <a:lstStyle/>
          <a:p>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prep_stmt</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A31515"/>
                </a:solidFill>
                <a:highlight>
                  <a:srgbClr val="FFFFFF"/>
                </a:highlight>
                <a:latin typeface="Consolas" panose="020B0609020204030204" pitchFamily="49" charset="0"/>
              </a:rPr>
              <a:t>"SELECT id FROM members WHERE username = ? LIMIT 1"</a:t>
            </a:r>
            <a:r>
              <a:rPr lang="en-GB" sz="1100" dirty="0" smtClean="0">
                <a:solidFill>
                  <a:srgbClr val="000000"/>
                </a:solidFill>
                <a:highlight>
                  <a:srgbClr val="FFFFFF"/>
                </a:highlight>
                <a:latin typeface="Consolas" panose="020B0609020204030204" pitchFamily="49" charset="0"/>
              </a:rPr>
              <a:t>;</a:t>
            </a:r>
            <a:endParaRPr lang="en-GB" sz="1100" dirty="0"/>
          </a:p>
        </p:txBody>
      </p:sp>
      <p:sp>
        <p:nvSpPr>
          <p:cNvPr id="12" name="Rectangle 11"/>
          <p:cNvSpPr/>
          <p:nvPr/>
        </p:nvSpPr>
        <p:spPr>
          <a:xfrm>
            <a:off x="0" y="4188598"/>
            <a:ext cx="6096000" cy="430887"/>
          </a:xfrm>
          <a:prstGeom prst="rect">
            <a:avLst/>
          </a:prstGeom>
        </p:spPr>
        <p:txBody>
          <a:bodyPr>
            <a:spAutoFit/>
          </a:bodyPr>
          <a:lstStyle/>
          <a:p>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random_salt</a:t>
            </a:r>
            <a:r>
              <a:rPr lang="en-GB" sz="1100" dirty="0" smtClean="0">
                <a:solidFill>
                  <a:srgbClr val="000000"/>
                </a:solidFill>
                <a:highlight>
                  <a:srgbClr val="FFFFFF"/>
                </a:highlight>
                <a:latin typeface="Consolas" panose="020B0609020204030204" pitchFamily="49" charset="0"/>
              </a:rPr>
              <a:t> = hash(</a:t>
            </a:r>
            <a:r>
              <a:rPr lang="en-GB" sz="1100" dirty="0" smtClean="0">
                <a:solidFill>
                  <a:srgbClr val="A31515"/>
                </a:solidFill>
                <a:highlight>
                  <a:srgbClr val="FFFFFF"/>
                </a:highlight>
                <a:latin typeface="Consolas" panose="020B0609020204030204" pitchFamily="49" charset="0"/>
              </a:rPr>
              <a:t>'sha512'</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uniqid</a:t>
            </a:r>
            <a:r>
              <a:rPr lang="en-GB" sz="1100" dirty="0" smtClean="0">
                <a:solidFill>
                  <a:srgbClr val="000000"/>
                </a:solidFill>
                <a:highlight>
                  <a:srgbClr val="FFFFFF"/>
                </a:highlight>
                <a:latin typeface="Consolas" panose="020B0609020204030204" pitchFamily="49" charset="0"/>
              </a:rPr>
              <a:t>(</a:t>
            </a:r>
            <a:r>
              <a:rPr lang="en-GB" sz="1100" dirty="0" err="1" smtClean="0">
                <a:solidFill>
                  <a:srgbClr val="000000"/>
                </a:solidFill>
                <a:highlight>
                  <a:srgbClr val="FFFFFF"/>
                </a:highlight>
                <a:latin typeface="Consolas" panose="020B0609020204030204" pitchFamily="49" charset="0"/>
              </a:rPr>
              <a:t>mt_rand</a:t>
            </a:r>
            <a:r>
              <a:rPr lang="en-GB" sz="1100" dirty="0" smtClean="0">
                <a:solidFill>
                  <a:srgbClr val="000000"/>
                </a:solidFill>
                <a:highlight>
                  <a:srgbClr val="FFFFFF"/>
                </a:highlight>
                <a:latin typeface="Consolas" panose="020B0609020204030204" pitchFamily="49" charset="0"/>
              </a:rPr>
              <a:t>(1, </a:t>
            </a:r>
            <a:r>
              <a:rPr lang="en-GB" sz="1100" dirty="0" err="1" smtClean="0">
                <a:solidFill>
                  <a:srgbClr val="000000"/>
                </a:solidFill>
                <a:highlight>
                  <a:srgbClr val="FFFFFF"/>
                </a:highlight>
                <a:latin typeface="Consolas" panose="020B0609020204030204" pitchFamily="49" charset="0"/>
              </a:rPr>
              <a:t>mt_getrandmax</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true</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8B8B"/>
                </a:solidFill>
                <a:highlight>
                  <a:srgbClr val="FFFFFF"/>
                </a:highlight>
                <a:latin typeface="Consolas" panose="020B0609020204030204" pitchFamily="49" charset="0"/>
              </a:rPr>
              <a:t>$password</a:t>
            </a:r>
            <a:r>
              <a:rPr lang="en-GB" sz="1100" dirty="0" smtClean="0">
                <a:solidFill>
                  <a:srgbClr val="000000"/>
                </a:solidFill>
                <a:highlight>
                  <a:srgbClr val="FFFFFF"/>
                </a:highlight>
                <a:latin typeface="Consolas" panose="020B0609020204030204" pitchFamily="49" charset="0"/>
              </a:rPr>
              <a:t> = hash(</a:t>
            </a:r>
            <a:r>
              <a:rPr lang="en-GB" sz="1100" dirty="0" smtClean="0">
                <a:solidFill>
                  <a:srgbClr val="A31515"/>
                </a:solidFill>
                <a:highlight>
                  <a:srgbClr val="FFFFFF"/>
                </a:highlight>
                <a:latin typeface="Consolas" panose="020B0609020204030204" pitchFamily="49" charset="0"/>
              </a:rPr>
              <a:t>'sha512'</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$password</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random_salt</a:t>
            </a:r>
            <a:r>
              <a:rPr lang="en-GB" sz="1100" dirty="0" smtClean="0">
                <a:solidFill>
                  <a:srgbClr val="000000"/>
                </a:solidFill>
                <a:highlight>
                  <a:srgbClr val="FFFFFF"/>
                </a:highlight>
                <a:latin typeface="Consolas" panose="020B0609020204030204" pitchFamily="49" charset="0"/>
              </a:rPr>
              <a:t>);</a:t>
            </a:r>
            <a:endParaRPr lang="en-GB" sz="1100" dirty="0"/>
          </a:p>
        </p:txBody>
      </p:sp>
    </p:spTree>
    <p:extLst>
      <p:ext uri="{BB962C8B-B14F-4D97-AF65-F5344CB8AC3E}">
        <p14:creationId xmlns:p14="http://schemas.microsoft.com/office/powerpoint/2010/main" val="1389022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After the user has logged in, this is the main page where they can upload new images or access its library</a:t>
            </a:r>
            <a:endParaRPr lang="en-GB" sz="2000" b="1" dirty="0">
              <a:latin typeface="+mn-lt"/>
            </a:endParaRPr>
          </a:p>
        </p:txBody>
      </p:sp>
      <p:sp>
        <p:nvSpPr>
          <p:cNvPr id="5" name="Text Placeholder 4"/>
          <p:cNvSpPr>
            <a:spLocks noGrp="1"/>
          </p:cNvSpPr>
          <p:nvPr>
            <p:ph type="body" idx="1"/>
          </p:nvPr>
        </p:nvSpPr>
        <p:spPr>
          <a:xfrm>
            <a:off x="84667" y="546619"/>
            <a:ext cx="5912908" cy="427048"/>
          </a:xfrm>
        </p:spPr>
        <p:txBody>
          <a:bodyPr/>
          <a:lstStyle/>
          <a:p>
            <a:pPr algn="ctr"/>
            <a:r>
              <a:rPr lang="en-GB" b="0" dirty="0" smtClean="0"/>
              <a:t>Overview of the page</a:t>
            </a:r>
            <a:endParaRPr lang="en-GB" b="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0191" y="1188421"/>
            <a:ext cx="5421330" cy="5374392"/>
          </a:xfrm>
          <a:prstGeom prst="rect">
            <a:avLst/>
          </a:prstGeom>
          <a:ln>
            <a:noFill/>
          </a:ln>
          <a:effectLst>
            <a:outerShdw blurRad="190500" algn="tl" rotWithShape="0">
              <a:srgbClr val="000000">
                <a:alpha val="70000"/>
              </a:srgbClr>
            </a:outerShdw>
          </a:effectLst>
        </p:spPr>
      </p:pic>
      <p:sp>
        <p:nvSpPr>
          <p:cNvPr id="7" name="Text Placeholder 6"/>
          <p:cNvSpPr>
            <a:spLocks noGrp="1"/>
          </p:cNvSpPr>
          <p:nvPr>
            <p:ph type="body" sz="quarter" idx="3"/>
          </p:nvPr>
        </p:nvSpPr>
        <p:spPr>
          <a:xfrm>
            <a:off x="6172200" y="546619"/>
            <a:ext cx="5960533" cy="427048"/>
          </a:xfrm>
        </p:spPr>
        <p:txBody>
          <a:bodyPr/>
          <a:lstStyle/>
          <a:p>
            <a:pPr algn="ctr"/>
            <a:r>
              <a:rPr lang="en-GB" b="0" dirty="0" smtClean="0"/>
              <a:t>Thumbnail after the user selects the image</a:t>
            </a:r>
            <a:endParaRPr lang="en-GB" b="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27006" y="1188421"/>
            <a:ext cx="5450915" cy="5374392"/>
          </a:xfrm>
          <a:prstGeom prst="rect">
            <a:avLst/>
          </a:prstGeom>
          <a:ln>
            <a:noFill/>
          </a:ln>
          <a:effectLst>
            <a:outerShdw blurRad="190500" algn="tl" rotWithShape="0">
              <a:srgbClr val="000000">
                <a:alpha val="70000"/>
              </a:srgbClr>
            </a:outerShdw>
          </a:effectLst>
        </p:spPr>
      </p:pic>
      <p:cxnSp>
        <p:nvCxnSpPr>
          <p:cNvPr id="12" name="Straight Connector 11"/>
          <p:cNvCxnSpPr>
            <a:stCxn id="4" idx="2"/>
          </p:cNvCxnSpPr>
          <p:nvPr/>
        </p:nvCxnSpPr>
        <p:spPr>
          <a:xfrm flipH="1">
            <a:off x="6104467"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17735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The interface is also 100% mobile </a:t>
            </a:r>
            <a:r>
              <a:rPr lang="en-GB" sz="2000" b="1" dirty="0" smtClean="0">
                <a:latin typeface="+mn-lt"/>
              </a:rPr>
              <a:t>user-friendly </a:t>
            </a:r>
            <a:r>
              <a:rPr lang="en-GB" sz="2000" i="1" dirty="0" smtClean="0">
                <a:latin typeface="+mn-lt"/>
              </a:rPr>
              <a:t>(tested on Chrome running on a Nexus 6)</a:t>
            </a:r>
            <a:endParaRPr lang="en-GB" sz="2000" i="1" dirty="0">
              <a:latin typeface="+mn-lt"/>
            </a:endParaRPr>
          </a:p>
        </p:txBody>
      </p:sp>
      <p:sp>
        <p:nvSpPr>
          <p:cNvPr id="5" name="Text Placeholder 4"/>
          <p:cNvSpPr>
            <a:spLocks noGrp="1"/>
          </p:cNvSpPr>
          <p:nvPr>
            <p:ph type="body" idx="1"/>
          </p:nvPr>
        </p:nvSpPr>
        <p:spPr>
          <a:xfrm>
            <a:off x="84667" y="546619"/>
            <a:ext cx="3620558" cy="427048"/>
          </a:xfrm>
        </p:spPr>
        <p:txBody>
          <a:bodyPr/>
          <a:lstStyle/>
          <a:p>
            <a:pPr algn="ctr"/>
            <a:r>
              <a:rPr lang="en-GB" b="0" dirty="0" smtClean="0"/>
              <a:t>Main page with thumbnail</a:t>
            </a:r>
            <a:endParaRPr lang="en-GB" b="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83398" y="1188421"/>
            <a:ext cx="3023095" cy="5374392"/>
          </a:xfrm>
          <a:prstGeom prst="rect">
            <a:avLst/>
          </a:prstGeom>
          <a:ln>
            <a:noFill/>
          </a:ln>
          <a:effectLst>
            <a:outerShdw blurRad="190500" algn="tl" rotWithShape="0">
              <a:srgbClr val="000000">
                <a:alpha val="70000"/>
              </a:srgbClr>
            </a:outerShdw>
          </a:effectLst>
        </p:spPr>
      </p:pic>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539190" y="1188421"/>
            <a:ext cx="3023095" cy="5374392"/>
          </a:xfrm>
          <a:prstGeom prst="rect">
            <a:avLst/>
          </a:prstGeom>
          <a:ln>
            <a:noFill/>
          </a:ln>
          <a:effectLst>
            <a:outerShdw blurRad="190500" algn="tl" rotWithShape="0">
              <a:srgbClr val="000000">
                <a:alpha val="70000"/>
              </a:srgbClr>
            </a:outerShdw>
          </a:effectLst>
        </p:spPr>
      </p:pic>
      <p:cxnSp>
        <p:nvCxnSpPr>
          <p:cNvPr id="12" name="Straight Connector 11"/>
          <p:cNvCxnSpPr/>
          <p:nvPr/>
        </p:nvCxnSpPr>
        <p:spPr>
          <a:xfrm flipH="1">
            <a:off x="3847042"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sp>
        <p:nvSpPr>
          <p:cNvPr id="11" name="Text Placeholder 4"/>
          <p:cNvSpPr txBox="1">
            <a:spLocks/>
          </p:cNvSpPr>
          <p:nvPr/>
        </p:nvSpPr>
        <p:spPr>
          <a:xfrm>
            <a:off x="4240459" y="546619"/>
            <a:ext cx="3620558" cy="427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b="0" dirty="0" smtClean="0"/>
              <a:t>Gallery part</a:t>
            </a:r>
            <a:endParaRPr lang="en-GB" b="0" dirty="0"/>
          </a:p>
        </p:txBody>
      </p:sp>
      <p:pic>
        <p:nvPicPr>
          <p:cNvPr id="13"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9541" y="1201651"/>
            <a:ext cx="3023095" cy="5374391"/>
          </a:xfrm>
          <a:prstGeom prst="rect">
            <a:avLst/>
          </a:prstGeom>
          <a:ln>
            <a:noFill/>
          </a:ln>
          <a:effectLst>
            <a:outerShdw blurRad="190500" algn="tl" rotWithShape="0">
              <a:srgbClr val="000000">
                <a:alpha val="70000"/>
              </a:srgbClr>
            </a:outerShdw>
          </a:effectLst>
        </p:spPr>
      </p:pic>
      <p:cxnSp>
        <p:nvCxnSpPr>
          <p:cNvPr id="14" name="Straight Connector 13"/>
          <p:cNvCxnSpPr/>
          <p:nvPr/>
        </p:nvCxnSpPr>
        <p:spPr>
          <a:xfrm flipH="1">
            <a:off x="8295217" y="546619"/>
            <a:ext cx="4233" cy="6230949"/>
          </a:xfrm>
          <a:prstGeom prst="line">
            <a:avLst/>
          </a:prstGeom>
        </p:spPr>
        <p:style>
          <a:lnRef idx="1">
            <a:schemeClr val="accent3"/>
          </a:lnRef>
          <a:fillRef idx="0">
            <a:schemeClr val="accent3"/>
          </a:fillRef>
          <a:effectRef idx="0">
            <a:schemeClr val="accent3"/>
          </a:effectRef>
          <a:fontRef idx="minor">
            <a:schemeClr val="tx1"/>
          </a:fontRef>
        </p:style>
      </p:cxnSp>
      <p:sp>
        <p:nvSpPr>
          <p:cNvPr id="15" name="Text Placeholder 4"/>
          <p:cNvSpPr txBox="1">
            <a:spLocks/>
          </p:cNvSpPr>
          <p:nvPr/>
        </p:nvSpPr>
        <p:spPr>
          <a:xfrm>
            <a:off x="8310810" y="559849"/>
            <a:ext cx="3620558" cy="42704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b="0" dirty="0" smtClean="0"/>
              <a:t>Login page</a:t>
            </a:r>
            <a:endParaRPr lang="en-GB" b="0" dirty="0"/>
          </a:p>
        </p:txBody>
      </p:sp>
    </p:spTree>
    <p:extLst>
      <p:ext uri="{BB962C8B-B14F-4D97-AF65-F5344CB8AC3E}">
        <p14:creationId xmlns:p14="http://schemas.microsoft.com/office/powerpoint/2010/main" val="1065667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Highlights </a:t>
            </a:r>
            <a:r>
              <a:rPr lang="en-GB" sz="2000" dirty="0" smtClean="0">
                <a:latin typeface="+mn-lt"/>
              </a:rPr>
              <a:t>of the code side for the </a:t>
            </a:r>
            <a:r>
              <a:rPr lang="en-GB" sz="2000" b="1" dirty="0" smtClean="0">
                <a:latin typeface="+mn-lt"/>
              </a:rPr>
              <a:t>upload </a:t>
            </a:r>
            <a:r>
              <a:rPr lang="en-GB" sz="2000" dirty="0" smtClean="0">
                <a:latin typeface="+mn-lt"/>
              </a:rPr>
              <a:t>section</a:t>
            </a:r>
            <a:endParaRPr lang="en-GB" sz="2000" dirty="0">
              <a:latin typeface="+mn-lt"/>
            </a:endParaRPr>
          </a:p>
        </p:txBody>
      </p:sp>
      <p:cxnSp>
        <p:nvCxnSpPr>
          <p:cNvPr id="8" name="Straight Connector 7"/>
          <p:cNvCxnSpPr/>
          <p:nvPr/>
        </p:nvCxnSpPr>
        <p:spPr>
          <a:xfrm>
            <a:off x="103717" y="1628853"/>
            <a:ext cx="12014199"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Text Placeholder 6"/>
          <p:cNvSpPr>
            <a:spLocks noGrp="1"/>
          </p:cNvSpPr>
          <p:nvPr>
            <p:ph type="body" sz="quarter" idx="3"/>
          </p:nvPr>
        </p:nvSpPr>
        <p:spPr>
          <a:xfrm>
            <a:off x="6172200" y="990590"/>
            <a:ext cx="5960533" cy="5629286"/>
          </a:xfrm>
        </p:spPr>
        <p:txBody>
          <a:bodyPr anchor="t">
            <a:normAutofit/>
          </a:bodyPr>
          <a:lstStyle/>
          <a:p>
            <a:pPr marL="342900" indent="-342900" algn="just">
              <a:buFontTx/>
              <a:buChar char="-"/>
            </a:pPr>
            <a:r>
              <a:rPr lang="en-GB" sz="2000" b="0" dirty="0" smtClean="0"/>
              <a:t>Size limit implemented</a:t>
            </a:r>
          </a:p>
          <a:p>
            <a:pPr marL="342900" indent="-342900" algn="just">
              <a:buFontTx/>
              <a:buChar char="-"/>
            </a:pPr>
            <a:endParaRPr lang="en-GB" sz="2000" b="0" dirty="0" smtClean="0"/>
          </a:p>
          <a:p>
            <a:pPr marL="342900" indent="-342900" algn="just">
              <a:buFontTx/>
              <a:buChar char="-"/>
            </a:pPr>
            <a:r>
              <a:rPr lang="en-GB" sz="2000" b="0" dirty="0" smtClean="0"/>
              <a:t>Malicious scripts can be hidden on files that has an image extension.</a:t>
            </a:r>
          </a:p>
          <a:p>
            <a:pPr marL="342900" indent="-342900" algn="just">
              <a:buFontTx/>
              <a:buChar char="-"/>
            </a:pPr>
            <a:r>
              <a:rPr lang="en-GB" sz="2000" b="0" dirty="0" smtClean="0"/>
              <a:t>To prevent it, the system is currently checking the </a:t>
            </a:r>
            <a:r>
              <a:rPr lang="en-GB" sz="2000" dirty="0" smtClean="0"/>
              <a:t>MIME type </a:t>
            </a:r>
            <a:r>
              <a:rPr lang="en-GB" sz="2000" b="0" dirty="0" smtClean="0"/>
              <a:t>of the file instead of checking if it ends with jpg, </a:t>
            </a:r>
            <a:r>
              <a:rPr lang="en-GB" sz="2000" b="0" dirty="0" err="1" smtClean="0"/>
              <a:t>png</a:t>
            </a:r>
            <a:r>
              <a:rPr lang="en-GB" sz="2000" b="0" dirty="0" smtClean="0"/>
              <a:t> or gif.</a:t>
            </a:r>
          </a:p>
          <a:p>
            <a:pPr algn="just"/>
            <a:endParaRPr lang="en-GB" sz="2000" b="0" dirty="0" smtClean="0">
              <a:ea typeface="+mj-ea"/>
              <a:cs typeface="+mj-cs"/>
            </a:endParaRPr>
          </a:p>
          <a:p>
            <a:pPr algn="just"/>
            <a:endParaRPr lang="en-GB" sz="2000" b="0" dirty="0">
              <a:ea typeface="+mj-ea"/>
              <a:cs typeface="+mj-cs"/>
            </a:endParaRPr>
          </a:p>
          <a:p>
            <a:pPr marL="342900" indent="-342900" algn="just">
              <a:buFontTx/>
              <a:buChar char="-"/>
            </a:pPr>
            <a:r>
              <a:rPr lang="en-GB" sz="2000" b="0" dirty="0" smtClean="0">
                <a:ea typeface="+mj-ea"/>
                <a:cs typeface="+mj-cs"/>
              </a:rPr>
              <a:t>Links the image uploaded to the user</a:t>
            </a:r>
            <a:endParaRPr lang="en-GB" sz="2000" b="0" dirty="0">
              <a:ea typeface="+mj-ea"/>
              <a:cs typeface="+mj-cs"/>
            </a:endParaRPr>
          </a:p>
          <a:p>
            <a:pPr algn="just"/>
            <a:endParaRPr lang="en-GB" sz="2000" b="0" dirty="0" smtClean="0">
              <a:ea typeface="+mj-ea"/>
              <a:cs typeface="+mj-cs"/>
            </a:endParaRPr>
          </a:p>
          <a:p>
            <a:pPr marL="342900" indent="-342900" algn="just">
              <a:buFontTx/>
              <a:buChar char="-"/>
            </a:pPr>
            <a:r>
              <a:rPr lang="en-GB" sz="2000" b="0" dirty="0" smtClean="0">
                <a:ea typeface="+mj-ea"/>
                <a:cs typeface="+mj-cs"/>
              </a:rPr>
              <a:t>Calculates the sha1 hash of the file specified by filename using the </a:t>
            </a:r>
            <a:r>
              <a:rPr lang="en-GB" sz="2000" b="0" dirty="0" smtClean="0">
                <a:ea typeface="+mj-ea"/>
                <a:cs typeface="+mj-cs"/>
                <a:hlinkClick r:id="rId2"/>
              </a:rPr>
              <a:t>US Secure Hash Algorithm 1</a:t>
            </a:r>
            <a:r>
              <a:rPr lang="en-GB" sz="2000" b="0" dirty="0" smtClean="0">
                <a:ea typeface="+mj-ea"/>
                <a:cs typeface="+mj-cs"/>
              </a:rPr>
              <a:t>, and returns that hash.</a:t>
            </a:r>
          </a:p>
          <a:p>
            <a:pPr marL="342900" indent="-342900" algn="just">
              <a:buFontTx/>
              <a:buChar char="-"/>
            </a:pPr>
            <a:r>
              <a:rPr lang="en-GB" sz="2000" b="0" dirty="0" smtClean="0">
                <a:ea typeface="+mj-ea"/>
                <a:cs typeface="+mj-cs"/>
              </a:rPr>
              <a:t>This hash will be the filename to guarantee its unique.</a:t>
            </a:r>
          </a:p>
        </p:txBody>
      </p:sp>
      <p:sp>
        <p:nvSpPr>
          <p:cNvPr id="2" name="Rectangle 1"/>
          <p:cNvSpPr/>
          <p:nvPr/>
        </p:nvSpPr>
        <p:spPr>
          <a:xfrm>
            <a:off x="84667" y="990589"/>
            <a:ext cx="6096000" cy="600164"/>
          </a:xfrm>
          <a:prstGeom prst="rect">
            <a:avLst/>
          </a:prstGeom>
        </p:spPr>
        <p:txBody>
          <a:bodyPr>
            <a:spAutoFit/>
          </a:bodyPr>
          <a:lstStyle/>
          <a:p>
            <a:r>
              <a:rPr lang="en-GB" sz="1100" dirty="0" smtClean="0">
                <a:solidFill>
                  <a:srgbClr val="0000FF"/>
                </a:solidFill>
                <a:highlight>
                  <a:srgbClr val="FFFFFF"/>
                </a:highlight>
                <a:latin typeface="Consolas" panose="020B0609020204030204" pitchFamily="49" charset="0"/>
              </a:rPr>
              <a:t>if</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$_FILES</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profileToUpload</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'size'</a:t>
            </a:r>
            <a:r>
              <a:rPr lang="en-GB" sz="1100" dirty="0" smtClean="0">
                <a:solidFill>
                  <a:srgbClr val="000000"/>
                </a:solidFill>
                <a:highlight>
                  <a:srgbClr val="FFFFFF"/>
                </a:highlight>
                <a:latin typeface="Consolas" panose="020B0609020204030204" pitchFamily="49" charset="0"/>
              </a:rPr>
              <a:t>] &gt; 1000000) {</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throw</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new</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RuntimeException</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'Exceeded </a:t>
            </a:r>
            <a:r>
              <a:rPr lang="en-GB" sz="1100" dirty="0" err="1" smtClean="0">
                <a:solidFill>
                  <a:srgbClr val="A31515"/>
                </a:solidFill>
                <a:highlight>
                  <a:srgbClr val="FFFFFF"/>
                </a:highlight>
                <a:latin typeface="Consolas" panose="020B0609020204030204" pitchFamily="49" charset="0"/>
              </a:rPr>
              <a:t>filesize</a:t>
            </a:r>
            <a:r>
              <a:rPr lang="en-GB" sz="1100" dirty="0" smtClean="0">
                <a:solidFill>
                  <a:srgbClr val="A31515"/>
                </a:solidFill>
                <a:highlight>
                  <a:srgbClr val="FFFFFF"/>
                </a:highlight>
                <a:latin typeface="Consolas" panose="020B0609020204030204" pitchFamily="49" charset="0"/>
              </a:rPr>
              <a:t> limit.'</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endParaRPr lang="en-GB" sz="1100" dirty="0"/>
          </a:p>
        </p:txBody>
      </p:sp>
      <p:sp>
        <p:nvSpPr>
          <p:cNvPr id="3" name="Rectangle 2"/>
          <p:cNvSpPr/>
          <p:nvPr/>
        </p:nvSpPr>
        <p:spPr>
          <a:xfrm>
            <a:off x="84667" y="1682323"/>
            <a:ext cx="6096000" cy="2123658"/>
          </a:xfrm>
          <a:prstGeom prst="rect">
            <a:avLst/>
          </a:prstGeom>
        </p:spPr>
        <p:txBody>
          <a:bodyPr>
            <a:spAutoFit/>
          </a:bodyPr>
          <a:lstStyle/>
          <a:p>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finfo</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00FF"/>
                </a:solidFill>
                <a:highlight>
                  <a:srgbClr val="FFFFFF"/>
                </a:highlight>
                <a:latin typeface="Consolas" panose="020B0609020204030204" pitchFamily="49" charset="0"/>
              </a:rPr>
              <a:t>new</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finfo</a:t>
            </a:r>
            <a:r>
              <a:rPr lang="en-GB" sz="1100" dirty="0" smtClean="0">
                <a:solidFill>
                  <a:srgbClr val="000000"/>
                </a:solidFill>
                <a:highlight>
                  <a:srgbClr val="FFFFFF"/>
                </a:highlight>
                <a:latin typeface="Consolas" panose="020B0609020204030204" pitchFamily="49" charset="0"/>
              </a:rPr>
              <a:t>(</a:t>
            </a:r>
            <a:r>
              <a:rPr lang="en-GB" sz="1100" dirty="0" err="1" smtClean="0">
                <a:solidFill>
                  <a:srgbClr val="000000"/>
                </a:solidFill>
                <a:highlight>
                  <a:srgbClr val="FFFFFF"/>
                </a:highlight>
                <a:latin typeface="Consolas" panose="020B0609020204030204" pitchFamily="49" charset="0"/>
              </a:rPr>
              <a:t>FILEINFO_MIME_TYPE</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if</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false</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ext</a:t>
            </a:r>
            <a:r>
              <a:rPr lang="en-GB" sz="1100" dirty="0" smtClean="0">
                <a:solidFill>
                  <a:srgbClr val="000000"/>
                </a:solidFill>
                <a:highlight>
                  <a:srgbClr val="FFFFFF"/>
                </a:highlight>
                <a:latin typeface="Consolas" panose="020B0609020204030204" pitchFamily="49" charset="0"/>
              </a:rPr>
              <a:t> = </a:t>
            </a:r>
            <a:r>
              <a:rPr lang="en-GB" sz="1100" dirty="0" err="1" smtClean="0">
                <a:solidFill>
                  <a:srgbClr val="000000"/>
                </a:solidFill>
                <a:highlight>
                  <a:srgbClr val="FFFFFF"/>
                </a:highlight>
                <a:latin typeface="Consolas" panose="020B0609020204030204" pitchFamily="49" charset="0"/>
              </a:rPr>
              <a:t>array_search</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finfo</a:t>
            </a:r>
            <a:r>
              <a:rPr lang="en-GB" sz="1100" dirty="0" smtClean="0">
                <a:solidFill>
                  <a:srgbClr val="000000"/>
                </a:solidFill>
                <a:highlight>
                  <a:srgbClr val="FFFFFF"/>
                </a:highlight>
                <a:latin typeface="Consolas" panose="020B0609020204030204" pitchFamily="49" charset="0"/>
              </a:rPr>
              <a:t>-&gt;file(</a:t>
            </a:r>
            <a:r>
              <a:rPr lang="en-GB" sz="1100" dirty="0" smtClean="0">
                <a:solidFill>
                  <a:srgbClr val="008B8B"/>
                </a:solidFill>
                <a:highlight>
                  <a:srgbClr val="FFFFFF"/>
                </a:highlight>
                <a:latin typeface="Consolas" panose="020B0609020204030204" pitchFamily="49" charset="0"/>
              </a:rPr>
              <a:t>$_FILES</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profileToUpload</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tmp_name</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array</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A31515"/>
                </a:solidFill>
                <a:highlight>
                  <a:srgbClr val="FFFFFF"/>
                </a:highlight>
                <a:latin typeface="Consolas" panose="020B0609020204030204" pitchFamily="49" charset="0"/>
              </a:rPr>
              <a:t>'jpg'</a:t>
            </a:r>
            <a:r>
              <a:rPr lang="en-GB" sz="1100" dirty="0" smtClean="0">
                <a:solidFill>
                  <a:srgbClr val="000000"/>
                </a:solidFill>
                <a:highlight>
                  <a:srgbClr val="FFFFFF"/>
                </a:highlight>
                <a:latin typeface="Consolas" panose="020B0609020204030204" pitchFamily="49" charset="0"/>
              </a:rPr>
              <a:t> =&gt; </a:t>
            </a:r>
            <a:r>
              <a:rPr lang="en-GB" sz="1100" dirty="0" smtClean="0">
                <a:solidFill>
                  <a:srgbClr val="A31515"/>
                </a:solidFill>
                <a:highlight>
                  <a:srgbClr val="FFFFFF"/>
                </a:highlight>
                <a:latin typeface="Consolas" panose="020B0609020204030204" pitchFamily="49" charset="0"/>
              </a:rPr>
              <a:t>'image/jpeg'</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png</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 =&gt; </a:t>
            </a:r>
            <a:r>
              <a:rPr lang="en-GB" sz="1100" dirty="0" smtClean="0">
                <a:solidFill>
                  <a:srgbClr val="A31515"/>
                </a:solidFill>
                <a:highlight>
                  <a:srgbClr val="FFFFFF"/>
                </a:highlight>
                <a:latin typeface="Consolas" panose="020B0609020204030204" pitchFamily="49" charset="0"/>
              </a:rPr>
              <a:t>'image/</a:t>
            </a:r>
            <a:r>
              <a:rPr lang="en-GB" sz="1100" dirty="0" err="1" smtClean="0">
                <a:solidFill>
                  <a:srgbClr val="A31515"/>
                </a:solidFill>
                <a:highlight>
                  <a:srgbClr val="FFFFFF"/>
                </a:highlight>
                <a:latin typeface="Consolas" panose="020B0609020204030204" pitchFamily="49" charset="0"/>
              </a:rPr>
              <a:t>png</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A31515"/>
                </a:solidFill>
                <a:highlight>
                  <a:srgbClr val="FFFFFF"/>
                </a:highlight>
                <a:latin typeface="Consolas" panose="020B0609020204030204" pitchFamily="49" charset="0"/>
              </a:rPr>
              <a:t>'gif'</a:t>
            </a:r>
            <a:r>
              <a:rPr lang="en-GB" sz="1100" dirty="0" smtClean="0">
                <a:solidFill>
                  <a:srgbClr val="000000"/>
                </a:solidFill>
                <a:highlight>
                  <a:srgbClr val="FFFFFF"/>
                </a:highlight>
                <a:latin typeface="Consolas" panose="020B0609020204030204" pitchFamily="49" charset="0"/>
              </a:rPr>
              <a:t> =&gt; </a:t>
            </a:r>
            <a:r>
              <a:rPr lang="en-GB" sz="1100" dirty="0" smtClean="0">
                <a:solidFill>
                  <a:srgbClr val="A31515"/>
                </a:solidFill>
                <a:highlight>
                  <a:srgbClr val="FFFFFF"/>
                </a:highlight>
                <a:latin typeface="Consolas" panose="020B0609020204030204" pitchFamily="49" charset="0"/>
              </a:rPr>
              <a:t>'image/gif'</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true</a:t>
            </a:r>
            <a:endParaRPr lang="en-GB" sz="1100" dirty="0" smtClean="0">
              <a:solidFill>
                <a:srgbClr val="000000"/>
              </a:solidFill>
              <a:highlight>
                <a:srgbClr val="FFFFFF"/>
              </a:highlight>
              <a:latin typeface="Consolas" panose="020B0609020204030204" pitchFamily="49" charset="0"/>
            </a:endParaRPr>
          </a:p>
          <a:p>
            <a:r>
              <a:rPr lang="en-GB" sz="1100" dirty="0" smtClean="0">
                <a:solidFill>
                  <a:srgbClr val="000000"/>
                </a:solidFill>
                <a:highlight>
                  <a:srgbClr val="FFFFFF"/>
                </a:highlight>
                <a:latin typeface="Consolas" panose="020B0609020204030204" pitchFamily="49" charset="0"/>
              </a:rPr>
              <a:t>    )) {</a:t>
            </a:r>
          </a:p>
          <a:p>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throw</a:t>
            </a:r>
            <a:r>
              <a:rPr lang="en-GB" sz="1100" dirty="0" smtClean="0">
                <a:solidFill>
                  <a:srgbClr val="000000"/>
                </a:solidFill>
                <a:highlight>
                  <a:srgbClr val="FFFFFF"/>
                </a:highlight>
                <a:latin typeface="Consolas" panose="020B0609020204030204" pitchFamily="49" charset="0"/>
              </a:rPr>
              <a:t> </a:t>
            </a:r>
            <a:r>
              <a:rPr lang="en-GB" sz="1100" dirty="0" smtClean="0">
                <a:solidFill>
                  <a:srgbClr val="0000FF"/>
                </a:solidFill>
                <a:highlight>
                  <a:srgbClr val="FFFFFF"/>
                </a:highlight>
                <a:latin typeface="Consolas" panose="020B0609020204030204" pitchFamily="49" charset="0"/>
              </a:rPr>
              <a:t>new</a:t>
            </a:r>
            <a:r>
              <a:rPr lang="en-GB" sz="1100" dirty="0" smtClean="0">
                <a:solidFill>
                  <a:srgbClr val="000000"/>
                </a:solidFill>
                <a:highlight>
                  <a:srgbClr val="FFFFFF"/>
                </a:highlight>
                <a:latin typeface="Consolas" panose="020B0609020204030204" pitchFamily="49" charset="0"/>
              </a:rPr>
              <a:t> </a:t>
            </a:r>
            <a:r>
              <a:rPr lang="en-GB" sz="1100" dirty="0" err="1" smtClean="0">
                <a:solidFill>
                  <a:srgbClr val="000000"/>
                </a:solidFill>
                <a:highlight>
                  <a:srgbClr val="FFFFFF"/>
                </a:highlight>
                <a:latin typeface="Consolas" panose="020B0609020204030204" pitchFamily="49" charset="0"/>
              </a:rPr>
              <a:t>RuntimeException</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'Invalid file format.'</a:t>
            </a:r>
            <a:r>
              <a:rPr lang="en-GB" sz="1100" dirty="0" smtClean="0">
                <a:solidFill>
                  <a:srgbClr val="000000"/>
                </a:solidFill>
                <a:highlight>
                  <a:srgbClr val="FFFFFF"/>
                </a:highlight>
                <a:latin typeface="Consolas" panose="020B0609020204030204" pitchFamily="49" charset="0"/>
              </a:rPr>
              <a:t>);</a:t>
            </a:r>
          </a:p>
          <a:p>
            <a:r>
              <a:rPr lang="en-GB" sz="1100" dirty="0" smtClean="0">
                <a:solidFill>
                  <a:srgbClr val="000000"/>
                </a:solidFill>
                <a:highlight>
                  <a:srgbClr val="FFFFFF"/>
                </a:highlight>
                <a:latin typeface="Consolas" panose="020B0609020204030204" pitchFamily="49" charset="0"/>
              </a:rPr>
              <a:t>    }</a:t>
            </a:r>
            <a:endParaRPr lang="en-GB" sz="1100" dirty="0"/>
          </a:p>
        </p:txBody>
      </p:sp>
      <p:sp>
        <p:nvSpPr>
          <p:cNvPr id="6" name="Rectangle 5"/>
          <p:cNvSpPr/>
          <p:nvPr/>
        </p:nvSpPr>
        <p:spPr>
          <a:xfrm>
            <a:off x="44449" y="4047737"/>
            <a:ext cx="6060017" cy="430887"/>
          </a:xfrm>
          <a:prstGeom prst="rect">
            <a:avLst/>
          </a:prstGeom>
        </p:spPr>
        <p:txBody>
          <a:bodyPr wrap="square">
            <a:spAutoFit/>
          </a:bodyPr>
          <a:lstStyle/>
          <a:p>
            <a:r>
              <a:rPr lang="en-GB" sz="1100" dirty="0" smtClean="0">
                <a:solidFill>
                  <a:srgbClr val="000000"/>
                </a:solidFill>
                <a:highlight>
                  <a:srgbClr val="FFFFFF"/>
                </a:highlight>
                <a:latin typeface="Consolas" panose="020B0609020204030204" pitchFamily="49" charset="0"/>
              </a:rPr>
              <a:t>(</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insert_stmt</a:t>
            </a:r>
            <a:r>
              <a:rPr lang="en-GB" sz="1100" dirty="0" smtClean="0">
                <a:solidFill>
                  <a:srgbClr val="000000"/>
                </a:solidFill>
                <a:highlight>
                  <a:srgbClr val="FFFFFF"/>
                </a:highlight>
                <a:latin typeface="Consolas" panose="020B0609020204030204" pitchFamily="49" charset="0"/>
              </a:rPr>
              <a:t> = </a:t>
            </a:r>
            <a:r>
              <a:rPr lang="en-GB" sz="1100" dirty="0" smtClean="0">
                <a:solidFill>
                  <a:srgbClr val="008B8B"/>
                </a:solidFill>
                <a:highlight>
                  <a:srgbClr val="FFFFFF"/>
                </a:highlight>
                <a:latin typeface="Consolas" panose="020B0609020204030204" pitchFamily="49" charset="0"/>
              </a:rPr>
              <a:t>$</a:t>
            </a:r>
            <a:r>
              <a:rPr lang="en-GB" sz="1100" dirty="0" err="1" smtClean="0">
                <a:solidFill>
                  <a:srgbClr val="008B8B"/>
                </a:solidFill>
                <a:highlight>
                  <a:srgbClr val="FFFFFF"/>
                </a:highlight>
                <a:latin typeface="Consolas" panose="020B0609020204030204" pitchFamily="49" charset="0"/>
              </a:rPr>
              <a:t>mysqli</a:t>
            </a:r>
            <a:r>
              <a:rPr lang="en-GB" sz="1100" dirty="0" smtClean="0">
                <a:solidFill>
                  <a:srgbClr val="000000"/>
                </a:solidFill>
                <a:highlight>
                  <a:srgbClr val="FFFFFF"/>
                </a:highlight>
                <a:latin typeface="Consolas" panose="020B0609020204030204" pitchFamily="49" charset="0"/>
              </a:rPr>
              <a:t>-&gt;prepare(</a:t>
            </a:r>
            <a:r>
              <a:rPr lang="en-GB" sz="1100" dirty="0" smtClean="0">
                <a:solidFill>
                  <a:srgbClr val="A31515"/>
                </a:solidFill>
                <a:highlight>
                  <a:srgbClr val="FFFFFF"/>
                </a:highlight>
                <a:latin typeface="Consolas" panose="020B0609020204030204" pitchFamily="49" charset="0"/>
              </a:rPr>
              <a:t>"INSERT INTO </a:t>
            </a:r>
            <a:r>
              <a:rPr lang="en-GB" sz="1100" dirty="0" err="1" smtClean="0">
                <a:solidFill>
                  <a:srgbClr val="A31515"/>
                </a:solidFill>
                <a:highlight>
                  <a:srgbClr val="FFFFFF"/>
                </a:highlight>
                <a:latin typeface="Consolas" panose="020B0609020204030204" pitchFamily="49" charset="0"/>
              </a:rPr>
              <a:t>image_access</a:t>
            </a:r>
            <a:r>
              <a:rPr lang="en-GB" sz="1100" dirty="0" smtClean="0">
                <a:solidFill>
                  <a:srgbClr val="A31515"/>
                </a:solidFill>
                <a:highlight>
                  <a:srgbClr val="FFFFFF"/>
                </a:highlight>
                <a:latin typeface="Consolas" panose="020B0609020204030204" pitchFamily="49" charset="0"/>
              </a:rPr>
              <a:t> 				          (username, filename) VALUES (?, ?)"</a:t>
            </a:r>
            <a:r>
              <a:rPr lang="en-GB" sz="1100" dirty="0" smtClean="0">
                <a:solidFill>
                  <a:srgbClr val="000000"/>
                </a:solidFill>
                <a:highlight>
                  <a:srgbClr val="FFFFFF"/>
                </a:highlight>
                <a:latin typeface="Consolas" panose="020B0609020204030204" pitchFamily="49" charset="0"/>
              </a:rPr>
              <a:t>)</a:t>
            </a:r>
            <a:endParaRPr lang="en-GB" sz="1100" dirty="0"/>
          </a:p>
        </p:txBody>
      </p:sp>
      <p:sp>
        <p:nvSpPr>
          <p:cNvPr id="7" name="Rectangle 6"/>
          <p:cNvSpPr/>
          <p:nvPr/>
        </p:nvSpPr>
        <p:spPr>
          <a:xfrm>
            <a:off x="84667" y="5433151"/>
            <a:ext cx="6096000" cy="430887"/>
          </a:xfrm>
          <a:prstGeom prst="rect">
            <a:avLst/>
          </a:prstGeom>
        </p:spPr>
        <p:txBody>
          <a:bodyPr>
            <a:spAutoFit/>
          </a:bodyPr>
          <a:lstStyle/>
          <a:p>
            <a:pPr lvl="3"/>
            <a:r>
              <a:rPr lang="en-GB" sz="1100" dirty="0" err="1" smtClean="0">
                <a:solidFill>
                  <a:srgbClr val="000000"/>
                </a:solidFill>
                <a:highlight>
                  <a:srgbClr val="FFFFFF"/>
                </a:highlight>
                <a:latin typeface="Consolas" panose="020B0609020204030204" pitchFamily="49" charset="0"/>
              </a:rPr>
              <a:t>sprintf</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uploadedPictures</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s.%s</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 sha1_file(</a:t>
            </a:r>
            <a:r>
              <a:rPr lang="en-GB" sz="1100" dirty="0" smtClean="0">
                <a:solidFill>
                  <a:srgbClr val="008B8B"/>
                </a:solidFill>
                <a:highlight>
                  <a:srgbClr val="FFFFFF"/>
                </a:highlight>
                <a:latin typeface="Consolas" panose="020B0609020204030204" pitchFamily="49" charset="0"/>
              </a:rPr>
              <a:t>$_FILES</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profileToUpload</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r>
              <a:rPr lang="en-GB" sz="1100" dirty="0" smtClean="0">
                <a:solidFill>
                  <a:srgbClr val="A31515"/>
                </a:solidFill>
                <a:highlight>
                  <a:srgbClr val="FFFFFF"/>
                </a:highlight>
                <a:latin typeface="Consolas" panose="020B0609020204030204" pitchFamily="49" charset="0"/>
              </a:rPr>
              <a:t>'</a:t>
            </a:r>
            <a:r>
              <a:rPr lang="en-GB" sz="1100" dirty="0" err="1" smtClean="0">
                <a:solidFill>
                  <a:srgbClr val="A31515"/>
                </a:solidFill>
                <a:highlight>
                  <a:srgbClr val="FFFFFF"/>
                </a:highlight>
                <a:latin typeface="Consolas" panose="020B0609020204030204" pitchFamily="49" charset="0"/>
              </a:rPr>
              <a:t>tmp_name</a:t>
            </a:r>
            <a:r>
              <a:rPr lang="en-GB" sz="1100" dirty="0" smtClean="0">
                <a:solidFill>
                  <a:srgbClr val="A31515"/>
                </a:solidFill>
                <a:highlight>
                  <a:srgbClr val="FFFFFF"/>
                </a:highlight>
                <a:latin typeface="Consolas" panose="020B0609020204030204" pitchFamily="49" charset="0"/>
              </a:rPr>
              <a:t>'</a:t>
            </a:r>
            <a:r>
              <a:rPr lang="en-GB" sz="1100" dirty="0" smtClean="0">
                <a:solidFill>
                  <a:srgbClr val="000000"/>
                </a:solidFill>
                <a:highlight>
                  <a:srgbClr val="FFFFFF"/>
                </a:highlight>
                <a:latin typeface="Consolas" panose="020B0609020204030204" pitchFamily="49" charset="0"/>
              </a:rPr>
              <a:t>]),</a:t>
            </a:r>
            <a:endParaRPr lang="en-GB" sz="1100" dirty="0"/>
          </a:p>
        </p:txBody>
      </p:sp>
      <p:cxnSp>
        <p:nvCxnSpPr>
          <p:cNvPr id="18" name="Straight Connector 17"/>
          <p:cNvCxnSpPr/>
          <p:nvPr/>
        </p:nvCxnSpPr>
        <p:spPr>
          <a:xfrm>
            <a:off x="44449" y="3933903"/>
            <a:ext cx="120141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p:nvCxnSpPr>
        <p:spPr>
          <a:xfrm>
            <a:off x="0" y="4638753"/>
            <a:ext cx="120141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97091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67" y="85714"/>
            <a:ext cx="12048066" cy="447675"/>
          </a:xfrm>
        </p:spPr>
        <p:txBody>
          <a:bodyPr>
            <a:noAutofit/>
          </a:bodyPr>
          <a:lstStyle/>
          <a:p>
            <a:pPr algn="ctr"/>
            <a:r>
              <a:rPr lang="en-GB" sz="2000" b="1" dirty="0" smtClean="0">
                <a:latin typeface="+mn-lt"/>
              </a:rPr>
              <a:t>Visitor section</a:t>
            </a:r>
            <a:endParaRPr lang="en-GB" sz="2000" b="1" dirty="0">
              <a:latin typeface="+mn-lt"/>
            </a:endParaRPr>
          </a:p>
        </p:txBody>
      </p:sp>
      <p:pic>
        <p:nvPicPr>
          <p:cNvPr id="9" name="Content Placeholder 8"/>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8065"/>
          <a:stretch/>
        </p:blipFill>
        <p:spPr>
          <a:xfrm>
            <a:off x="204259" y="563812"/>
            <a:ext cx="5691229" cy="2809615"/>
          </a:xfrm>
          <a:prstGeom prst="rect">
            <a:avLst/>
          </a:prstGeom>
          <a:ln>
            <a:noFill/>
          </a:ln>
          <a:effectLst>
            <a:outerShdw blurRad="190500" algn="tl" rotWithShape="0">
              <a:srgbClr val="000000">
                <a:alpha val="70000"/>
              </a:srgbClr>
            </a:outerShdw>
          </a:effectLst>
        </p:spPr>
      </p:pic>
      <p:cxnSp>
        <p:nvCxnSpPr>
          <p:cNvPr id="8" name="Straight Connector 7"/>
          <p:cNvCxnSpPr/>
          <p:nvPr/>
        </p:nvCxnSpPr>
        <p:spPr>
          <a:xfrm flipH="1">
            <a:off x="6104467" y="533389"/>
            <a:ext cx="4233" cy="6230949"/>
          </a:xfrm>
          <a:prstGeom prst="line">
            <a:avLst/>
          </a:prstGeom>
        </p:spPr>
        <p:style>
          <a:lnRef idx="1">
            <a:schemeClr val="accent3"/>
          </a:lnRef>
          <a:fillRef idx="0">
            <a:schemeClr val="accent3"/>
          </a:fillRef>
          <a:effectRef idx="0">
            <a:schemeClr val="accent3"/>
          </a:effectRef>
          <a:fontRef idx="minor">
            <a:schemeClr val="tx1"/>
          </a:fontRef>
        </p:style>
      </p:cxn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606" r="31136" b="7793"/>
          <a:stretch/>
        </p:blipFill>
        <p:spPr>
          <a:xfrm>
            <a:off x="196566" y="3524250"/>
            <a:ext cx="5680359" cy="3257550"/>
          </a:xfrm>
          <a:prstGeom prst="rect">
            <a:avLst/>
          </a:prstGeom>
          <a:ln>
            <a:noFill/>
          </a:ln>
          <a:effectLst>
            <a:outerShdw blurRad="190500" algn="tl" rotWithShape="0">
              <a:srgbClr val="000000">
                <a:alpha val="70000"/>
              </a:srgbClr>
            </a:outerShdw>
          </a:effectLst>
        </p:spPr>
      </p:pic>
      <p:sp>
        <p:nvSpPr>
          <p:cNvPr id="12" name="Text Placeholder 6"/>
          <p:cNvSpPr>
            <a:spLocks noGrp="1"/>
          </p:cNvSpPr>
          <p:nvPr>
            <p:ph type="body" sz="quarter" idx="3"/>
          </p:nvPr>
        </p:nvSpPr>
        <p:spPr>
          <a:xfrm>
            <a:off x="6172200" y="563813"/>
            <a:ext cx="5960533" cy="6222546"/>
          </a:xfrm>
        </p:spPr>
        <p:txBody>
          <a:bodyPr anchor="t">
            <a:normAutofit/>
          </a:bodyPr>
          <a:lstStyle/>
          <a:p>
            <a:pPr algn="just"/>
            <a:endParaRPr lang="en-GB" sz="2000" b="0" dirty="0" smtClean="0">
              <a:ea typeface="+mj-ea"/>
              <a:cs typeface="+mj-cs"/>
            </a:endParaRPr>
          </a:p>
          <a:p>
            <a:pPr algn="just"/>
            <a:r>
              <a:rPr lang="en-GB" sz="2000" b="0" dirty="0" smtClean="0">
                <a:ea typeface="+mj-ea"/>
                <a:cs typeface="+mj-cs"/>
              </a:rPr>
              <a:t>I have also included the</a:t>
            </a:r>
            <a:r>
              <a:rPr lang="en-GB" sz="2000" b="0" i="1" dirty="0" smtClean="0">
                <a:ea typeface="+mj-ea"/>
                <a:cs typeface="+mj-cs"/>
              </a:rPr>
              <a:t> Visitors Log </a:t>
            </a:r>
            <a:r>
              <a:rPr lang="en-GB" sz="2000" b="0" dirty="0" smtClean="0">
                <a:ea typeface="+mj-ea"/>
                <a:cs typeface="+mj-cs"/>
              </a:rPr>
              <a:t>page. As the name says, it keep track of the visitors by collecting information such as the time they visited the page, its IP address, what page they are coming from, and the browser they are using.</a:t>
            </a:r>
          </a:p>
          <a:p>
            <a:pPr algn="just"/>
            <a:endParaRPr lang="en-GB" sz="2000" b="0" dirty="0">
              <a:ea typeface="+mj-ea"/>
              <a:cs typeface="+mj-cs"/>
            </a:endParaRPr>
          </a:p>
          <a:p>
            <a:pPr algn="just"/>
            <a:r>
              <a:rPr lang="en-GB" sz="2000" b="0" dirty="0" smtClean="0">
                <a:ea typeface="+mj-ea"/>
                <a:cs typeface="+mj-cs"/>
              </a:rPr>
              <a:t>This code is fairly simple as the </a:t>
            </a:r>
            <a:r>
              <a:rPr lang="en-GB" sz="2000" b="0" dirty="0" err="1" smtClean="0">
                <a:ea typeface="+mj-ea"/>
                <a:cs typeface="+mj-cs"/>
              </a:rPr>
              <a:t>PHP</a:t>
            </a:r>
            <a:r>
              <a:rPr lang="en-GB" sz="2000" b="0" dirty="0" smtClean="0">
                <a:ea typeface="+mj-ea"/>
                <a:cs typeface="+mj-cs"/>
              </a:rPr>
              <a:t> library provides has already implemented the final variables.</a:t>
            </a:r>
          </a:p>
          <a:p>
            <a:pPr algn="just"/>
            <a:endParaRPr lang="en-GB" sz="2000" b="0" dirty="0">
              <a:ea typeface="+mj-ea"/>
              <a:cs typeface="+mj-cs"/>
            </a:endParaRPr>
          </a:p>
          <a:p>
            <a:pPr algn="just"/>
            <a:r>
              <a:rPr lang="en-GB" sz="2000" b="0" dirty="0" smtClean="0">
                <a:ea typeface="+mj-ea"/>
                <a:cs typeface="+mj-cs"/>
              </a:rPr>
              <a:t>I am currently recording it on a simple text file for testing purpose but it should be implemented in a database in real life scenarios.</a:t>
            </a:r>
          </a:p>
        </p:txBody>
      </p:sp>
    </p:spTree>
    <p:extLst>
      <p:ext uri="{BB962C8B-B14F-4D97-AF65-F5344CB8AC3E}">
        <p14:creationId xmlns:p14="http://schemas.microsoft.com/office/powerpoint/2010/main" val="1372201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793</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I've been using GitHub to manage my code: https://github.com/criscmaia/cmcube </vt:lpstr>
      <vt:lpstr>To make my job more efficient I've set up an automatic way to sync the changes on GitHub with my ftp server using Git Bash (git ftp push)</vt:lpstr>
      <vt:lpstr>Now let me show the website interface/functionalities</vt:lpstr>
      <vt:lpstr>On the code side of the login section</vt:lpstr>
      <vt:lpstr>On the code side of the register section</vt:lpstr>
      <vt:lpstr>After the user has logged in, this is the main page where they can upload new images or access its library</vt:lpstr>
      <vt:lpstr>The interface is also 100% mobile user-friendly (tested on Chrome running on a Nexus 6)</vt:lpstr>
      <vt:lpstr>Highlights of the code side for the upload section</vt:lpstr>
      <vt:lpstr>Visitor section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I've been using GitHub to manage my code: https://github.com/criscmaia/cmcube </dc:title>
  <dc:creator>Cristiano Maia</dc:creator>
  <cp:lastModifiedBy>Cristiano Maia</cp:lastModifiedBy>
  <cp:revision>22</cp:revision>
  <dcterms:created xsi:type="dcterms:W3CDTF">2014-12-10T20:49:40Z</dcterms:created>
  <dcterms:modified xsi:type="dcterms:W3CDTF">2014-12-10T22:08:24Z</dcterms:modified>
</cp:coreProperties>
</file>