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B6C5-C6CD-4C99-852E-F3DE100A4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20485-CAE5-49BC-A9E6-823E6A853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CE7A0-C285-4FD6-BADA-3BBF6EA4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BD5E-6E5A-40C6-B642-76CE4AF6280A}" type="datetimeFigureOut">
              <a:rPr lang="es-AR" smtClean="0"/>
              <a:t>18/4/2022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CD67-9CFF-49FE-B882-BA45AB5B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83011-F606-4AAC-B996-BE9BB08D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5146-35DE-4999-8598-1A632304CEF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18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2D59-8600-409D-80F7-FCD6EFFC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FA4CC-E7AE-45DA-B793-7043BA676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F04B6-6F09-4348-90C2-CD5C44FD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BD5E-6E5A-40C6-B642-76CE4AF6280A}" type="datetimeFigureOut">
              <a:rPr lang="es-AR" smtClean="0"/>
              <a:t>18/4/2022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742A7-24D0-49D8-898A-B489D7DA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1DEA7-A903-465A-B4BA-11906BB0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5146-35DE-4999-8598-1A632304CEF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633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76F6F-9BAD-4004-BE50-3283C8C1E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08C1C-69B9-4BD7-A7EB-987CD8D3B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0BB7F-2ADA-4543-9439-530BDC91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BD5E-6E5A-40C6-B642-76CE4AF6280A}" type="datetimeFigureOut">
              <a:rPr lang="es-AR" smtClean="0"/>
              <a:t>18/4/2022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4F923-AA1A-4980-B44E-23BBC7A8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76EE0-F945-4C7F-9875-CBA6A9F1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5146-35DE-4999-8598-1A632304CEF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019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A8B7-365F-41B6-9C8F-00032C62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2B3DB-0D54-40DF-89CD-FF0C7F27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BB20-872C-48EC-964C-FCD51C84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BD5E-6E5A-40C6-B642-76CE4AF6280A}" type="datetimeFigureOut">
              <a:rPr lang="es-AR" smtClean="0"/>
              <a:t>18/4/2022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63803-C4DA-4DB3-A3C1-A9BC0AE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77866-B806-49D5-8994-D8048F8E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5146-35DE-4999-8598-1A632304CEF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611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D268-F7AE-4AA0-9F60-D3DB6CEC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E1004-D524-4D00-B715-E1D8563DB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75F45-C445-49F2-89B4-DFC005A6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BD5E-6E5A-40C6-B642-76CE4AF6280A}" type="datetimeFigureOut">
              <a:rPr lang="es-AR" smtClean="0"/>
              <a:t>18/4/2022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58B69-108E-4A57-8F1C-30103573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AF5DA-025D-4D69-8A0A-5FC2DF69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5146-35DE-4999-8598-1A632304CEF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332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762F-7C90-4262-AC6D-ACA93FE3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2503-638A-408B-AD07-F2AC7680E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0BE0C-79D9-494F-B8A7-900448286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D854A-E6BA-4162-A356-96C2A6BE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BD5E-6E5A-40C6-B642-76CE4AF6280A}" type="datetimeFigureOut">
              <a:rPr lang="es-AR" smtClean="0"/>
              <a:t>18/4/2022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B0533-FCAD-44EA-B940-9CFA6D27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7A58A-6CF4-42C3-93AC-DF1AC7A9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5146-35DE-4999-8598-1A632304CEF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26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B77F-E81E-4312-A8BD-D1F062FF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0F70C-4593-4160-A071-4550C9E45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C35CF-1EF3-4CEC-9278-6CF5E966E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2D70B-E16F-46A3-9EAB-7F8721A26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B4FAA-05CA-4C85-B6DA-1B3B117AD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41F25-6D0D-4BCD-BD32-405E61E0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BD5E-6E5A-40C6-B642-76CE4AF6280A}" type="datetimeFigureOut">
              <a:rPr lang="es-AR" smtClean="0"/>
              <a:t>18/4/2022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DD40A-D35B-4259-8D58-198A946D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74AB5-18FC-4454-B93B-985E284C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5146-35DE-4999-8598-1A632304CEF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70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5393-E717-4ACA-BDEB-4C231B3D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ADA13-4D35-4C00-B7D9-C676336C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BD5E-6E5A-40C6-B642-76CE4AF6280A}" type="datetimeFigureOut">
              <a:rPr lang="es-AR" smtClean="0"/>
              <a:t>18/4/2022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B49C6-DFAF-40A0-9B1B-3DF6E55C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97D27-E125-4EE4-8033-E2C25DEB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5146-35DE-4999-8598-1A632304CEF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338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5DA1E-5A9F-4D24-96EA-560F4F06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BD5E-6E5A-40C6-B642-76CE4AF6280A}" type="datetimeFigureOut">
              <a:rPr lang="es-AR" smtClean="0"/>
              <a:t>18/4/2022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BB028-18EF-4B52-A161-56346FBE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007E4-18A4-4A9A-8188-C16A56E5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5146-35DE-4999-8598-1A632304CEF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546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47CA-E2B0-4498-8EC3-0FC844A1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5F3BA-4232-4156-9EB8-AF71A8A2A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0E223-6AC9-4ECD-A8E4-9239B74DA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ACC5E-1EEC-4FFE-8A3F-67E523E0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BD5E-6E5A-40C6-B642-76CE4AF6280A}" type="datetimeFigureOut">
              <a:rPr lang="es-AR" smtClean="0"/>
              <a:t>18/4/2022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CB775-7F53-4974-80B0-994F7461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660A9-E083-4BF3-8060-AAFC5AB7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5146-35DE-4999-8598-1A632304CEF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72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09E6-E3C4-47A5-9D0B-73655016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FFF2E8-2866-447E-8CAA-487C6E8CD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3DC2D-3C7F-4319-9DB4-5C5915724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9E6D2-E5A3-4830-B12C-ED440EB0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BD5E-6E5A-40C6-B642-76CE4AF6280A}" type="datetimeFigureOut">
              <a:rPr lang="es-AR" smtClean="0"/>
              <a:t>18/4/2022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74463-93B6-4637-B886-C1418FCB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35D0A-2299-4EE4-9057-F6434A3A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5146-35DE-4999-8598-1A632304CEF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904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E134B-C6FB-448C-BB49-50CEE632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55A9A-BE8A-4B2C-99A3-10DE73D4F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671A9-F521-4FF8-8B39-8466CF300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9BD5E-6E5A-40C6-B642-76CE4AF6280A}" type="datetimeFigureOut">
              <a:rPr lang="es-AR" smtClean="0"/>
              <a:t>18/4/2022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B610E-A9CA-4BAC-97E2-D59F1A98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A684F-0FF4-4C55-BFB9-8B22C4691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5146-35DE-4999-8598-1A632304CEF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294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05;p25">
            <a:extLst>
              <a:ext uri="{FF2B5EF4-FFF2-40B4-BE49-F238E27FC236}">
                <a16:creationId xmlns:a16="http://schemas.microsoft.com/office/drawing/2014/main" id="{C0A2154D-69B4-49A8-B34D-7D5EC7562EE3}"/>
              </a:ext>
            </a:extLst>
          </p:cNvPr>
          <p:cNvGrpSpPr/>
          <p:nvPr/>
        </p:nvGrpSpPr>
        <p:grpSpPr>
          <a:xfrm>
            <a:off x="11089400" y="86293"/>
            <a:ext cx="689725" cy="681980"/>
            <a:chOff x="3882275" y="708249"/>
            <a:chExt cx="1379450" cy="1379450"/>
          </a:xfrm>
        </p:grpSpPr>
        <p:pic>
          <p:nvPicPr>
            <p:cNvPr id="5" name="Google Shape;206;p25">
              <a:extLst>
                <a:ext uri="{FF2B5EF4-FFF2-40B4-BE49-F238E27FC236}">
                  <a16:creationId xmlns:a16="http://schemas.microsoft.com/office/drawing/2014/main" id="{1E52C181-4D93-4FF5-8C25-C37993B9805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882275" y="708249"/>
              <a:ext cx="1379450" cy="1379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207;p25">
              <a:extLst>
                <a:ext uri="{FF2B5EF4-FFF2-40B4-BE49-F238E27FC236}">
                  <a16:creationId xmlns:a16="http://schemas.microsoft.com/office/drawing/2014/main" id="{6248B5E0-836A-41D4-809E-9F9144F680B3}"/>
                </a:ext>
              </a:extLst>
            </p:cNvPr>
            <p:cNvSpPr/>
            <p:nvPr/>
          </p:nvSpPr>
          <p:spPr>
            <a:xfrm>
              <a:off x="4823975" y="799475"/>
              <a:ext cx="381900" cy="381900"/>
            </a:xfrm>
            <a:prstGeom prst="ellipse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7" name="Google Shape;203;p25">
            <a:extLst>
              <a:ext uri="{FF2B5EF4-FFF2-40B4-BE49-F238E27FC236}">
                <a16:creationId xmlns:a16="http://schemas.microsoft.com/office/drawing/2014/main" id="{ED5D4C09-2C31-4A80-A601-00CD1437D6D0}"/>
              </a:ext>
            </a:extLst>
          </p:cNvPr>
          <p:cNvSpPr txBox="1"/>
          <p:nvPr/>
        </p:nvSpPr>
        <p:spPr>
          <a:xfrm>
            <a:off x="1742400" y="2439900"/>
            <a:ext cx="87072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i="1" dirty="0">
                <a:latin typeface="Anton"/>
                <a:ea typeface="Anton"/>
                <a:cs typeface="Anton"/>
                <a:sym typeface="Anton"/>
              </a:rPr>
              <a:t>SEGUNDA </a:t>
            </a:r>
            <a:r>
              <a:rPr lang="es" sz="4000" i="1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ENTREGA DEL PROYECTO FINAL </a:t>
            </a:r>
            <a:endParaRPr sz="4000" i="1" dirty="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" name="Google Shape;203;p25">
            <a:extLst>
              <a:ext uri="{FF2B5EF4-FFF2-40B4-BE49-F238E27FC236}">
                <a16:creationId xmlns:a16="http://schemas.microsoft.com/office/drawing/2014/main" id="{07677C41-FA2A-4785-90FF-55CA13E992A5}"/>
              </a:ext>
            </a:extLst>
          </p:cNvPr>
          <p:cNvSpPr txBox="1"/>
          <p:nvPr/>
        </p:nvSpPr>
        <p:spPr>
          <a:xfrm>
            <a:off x="1139606" y="3659930"/>
            <a:ext cx="9912788" cy="242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i="1" dirty="0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“Análisis de Covid a nivel global, considerando una visión regional y a nivel país”</a:t>
            </a:r>
            <a:endParaRPr sz="4000" i="1" dirty="0">
              <a:solidFill>
                <a:schemeClr val="tx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26" name="Picture 2" descr="COVID-19">
            <a:extLst>
              <a:ext uri="{FF2B5EF4-FFF2-40B4-BE49-F238E27FC236}">
                <a16:creationId xmlns:a16="http://schemas.microsoft.com/office/drawing/2014/main" id="{3A15A7AA-73C2-4ACF-ADBD-8AB43BF47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539" y="573584"/>
            <a:ext cx="3812922" cy="163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3;p25">
            <a:extLst>
              <a:ext uri="{FF2B5EF4-FFF2-40B4-BE49-F238E27FC236}">
                <a16:creationId xmlns:a16="http://schemas.microsoft.com/office/drawing/2014/main" id="{3A5C92A5-5DA0-4C70-961E-834FDD87DB37}"/>
              </a:ext>
            </a:extLst>
          </p:cNvPr>
          <p:cNvSpPr txBox="1"/>
          <p:nvPr/>
        </p:nvSpPr>
        <p:spPr>
          <a:xfrm>
            <a:off x="-777924" y="6085820"/>
            <a:ext cx="10044754" cy="99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u="sng" dirty="0">
                <a:solidFill>
                  <a:schemeClr val="tx2">
                    <a:lumMod val="50000"/>
                  </a:schemeClr>
                </a:solidFill>
                <a:latin typeface="Anton"/>
                <a:ea typeface="Anton"/>
                <a:cs typeface="Anton"/>
                <a:sym typeface="Anton"/>
              </a:rPr>
              <a:t>Conformación del equipo de trabajo</a:t>
            </a:r>
            <a:r>
              <a:rPr lang="es" sz="2800" dirty="0">
                <a:solidFill>
                  <a:schemeClr val="tx2">
                    <a:lumMod val="50000"/>
                  </a:schemeClr>
                </a:solidFill>
                <a:latin typeface="Anton"/>
                <a:ea typeface="Anton"/>
                <a:cs typeface="Anton"/>
                <a:sym typeface="Anton"/>
              </a:rPr>
              <a:t>: Cristian A Correa</a:t>
            </a:r>
            <a:endParaRPr sz="2800" dirty="0">
              <a:solidFill>
                <a:schemeClr val="tx2">
                  <a:lumMod val="50000"/>
                </a:schemeClr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138829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05;p25">
            <a:extLst>
              <a:ext uri="{FF2B5EF4-FFF2-40B4-BE49-F238E27FC236}">
                <a16:creationId xmlns:a16="http://schemas.microsoft.com/office/drawing/2014/main" id="{C0A2154D-69B4-49A8-B34D-7D5EC7562EE3}"/>
              </a:ext>
            </a:extLst>
          </p:cNvPr>
          <p:cNvGrpSpPr/>
          <p:nvPr/>
        </p:nvGrpSpPr>
        <p:grpSpPr>
          <a:xfrm>
            <a:off x="11089400" y="86293"/>
            <a:ext cx="689725" cy="681980"/>
            <a:chOff x="3882275" y="708249"/>
            <a:chExt cx="1379450" cy="1379450"/>
          </a:xfrm>
        </p:grpSpPr>
        <p:pic>
          <p:nvPicPr>
            <p:cNvPr id="5" name="Google Shape;206;p25">
              <a:extLst>
                <a:ext uri="{FF2B5EF4-FFF2-40B4-BE49-F238E27FC236}">
                  <a16:creationId xmlns:a16="http://schemas.microsoft.com/office/drawing/2014/main" id="{1E52C181-4D93-4FF5-8C25-C37993B9805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882275" y="708249"/>
              <a:ext cx="1379450" cy="1379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207;p25">
              <a:extLst>
                <a:ext uri="{FF2B5EF4-FFF2-40B4-BE49-F238E27FC236}">
                  <a16:creationId xmlns:a16="http://schemas.microsoft.com/office/drawing/2014/main" id="{6248B5E0-836A-41D4-809E-9F9144F680B3}"/>
                </a:ext>
              </a:extLst>
            </p:cNvPr>
            <p:cNvSpPr/>
            <p:nvPr/>
          </p:nvSpPr>
          <p:spPr>
            <a:xfrm>
              <a:off x="4823975" y="799475"/>
              <a:ext cx="381900" cy="381900"/>
            </a:xfrm>
            <a:prstGeom prst="ellipse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8" name="Google Shape;203;p25">
            <a:extLst>
              <a:ext uri="{FF2B5EF4-FFF2-40B4-BE49-F238E27FC236}">
                <a16:creationId xmlns:a16="http://schemas.microsoft.com/office/drawing/2014/main" id="{07677C41-FA2A-4785-90FF-55CA13E992A5}"/>
              </a:ext>
            </a:extLst>
          </p:cNvPr>
          <p:cNvSpPr txBox="1"/>
          <p:nvPr/>
        </p:nvSpPr>
        <p:spPr>
          <a:xfrm>
            <a:off x="3004801" y="885471"/>
            <a:ext cx="9191749" cy="81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AR" sz="2800" i="1" dirty="0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“Preguntas </a:t>
            </a:r>
            <a:r>
              <a:rPr lang="es-AR" sz="2800" i="1" dirty="0">
                <a:solidFill>
                  <a:schemeClr val="tx2"/>
                </a:solidFill>
                <a:latin typeface="Anton"/>
              </a:rPr>
              <a:t>y objetivos de la investigación</a:t>
            </a:r>
            <a:r>
              <a:rPr lang="es-AR" sz="2800" i="1" dirty="0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”</a:t>
            </a:r>
          </a:p>
        </p:txBody>
      </p:sp>
      <p:pic>
        <p:nvPicPr>
          <p:cNvPr id="2050" name="Picture 2" descr="Lo que debe saber sobre el COVID-19 | Children's Hospital Los Angeles">
            <a:extLst>
              <a:ext uri="{FF2B5EF4-FFF2-40B4-BE49-F238E27FC236}">
                <a16:creationId xmlns:a16="http://schemas.microsoft.com/office/drawing/2014/main" id="{1290815A-833F-4AA2-85FB-4D3EE9BAB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744"/>
            <a:ext cx="4000426" cy="209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82A6D4-BBD4-48A7-A4E0-6A11C6F2728D}"/>
              </a:ext>
            </a:extLst>
          </p:cNvPr>
          <p:cNvSpPr txBox="1"/>
          <p:nvPr/>
        </p:nvSpPr>
        <p:spPr>
          <a:xfrm>
            <a:off x="412875" y="2658870"/>
            <a:ext cx="4882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s-AR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 acuerdo al </a:t>
            </a:r>
            <a:r>
              <a:rPr lang="es-AR" sz="1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dataset</a:t>
            </a:r>
            <a:r>
              <a:rPr lang="es-AR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o </a:t>
            </a:r>
            <a:r>
              <a:rPr lang="es-AR" sz="1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datasets</a:t>
            </a:r>
            <a:r>
              <a:rPr lang="es-AR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a considerar para este proyecto, cual es nivel de contagios a Nivel Global?</a:t>
            </a:r>
          </a:p>
          <a:p>
            <a:pPr marL="228600" indent="-228600">
              <a:buAutoNum type="arabicParenR"/>
            </a:pPr>
            <a:endParaRPr lang="es-AR" sz="1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AR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2) Cual es la cantidad de muertes debido al </a:t>
            </a:r>
            <a:r>
              <a:rPr lang="es-AR" sz="1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covid</a:t>
            </a:r>
            <a:r>
              <a:rPr lang="es-AR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considerando el avance en el tiempo de este virus?</a:t>
            </a:r>
          </a:p>
          <a:p>
            <a:endParaRPr lang="es-AR" sz="1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AR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3) Es posible hacer una </a:t>
            </a:r>
            <a:r>
              <a:rPr lang="es-AR" sz="1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compración</a:t>
            </a:r>
            <a:r>
              <a:rPr lang="es-AR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por sexo de los afectados considerando la región en la cual se encuentran?</a:t>
            </a:r>
          </a:p>
          <a:p>
            <a:endParaRPr lang="es-AR" sz="1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AR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4) Cuantos tipos de vacunas se pueden distinguir en los </a:t>
            </a:r>
            <a:r>
              <a:rPr lang="es-AR" sz="1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datasets</a:t>
            </a:r>
            <a:r>
              <a:rPr lang="es-AR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de estudio?</a:t>
            </a:r>
          </a:p>
          <a:p>
            <a:endParaRPr lang="es-AR" sz="1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AR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5) Cual es porcentaje de utilización a nivel global de cada tipo?</a:t>
            </a:r>
          </a:p>
          <a:p>
            <a:endParaRPr lang="es-AR" sz="1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AR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6) Hay alguna relación entre los contagios, las condiciones de vida y situación de cada </a:t>
            </a:r>
            <a:r>
              <a:rPr lang="es-AR" sz="1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region</a:t>
            </a:r>
            <a:r>
              <a:rPr lang="es-AR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del planeta?</a:t>
            </a:r>
          </a:p>
          <a:p>
            <a:endParaRPr lang="es-AR" sz="1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93BF8-13B5-420B-9AB2-CDABF80266FE}"/>
              </a:ext>
            </a:extLst>
          </p:cNvPr>
          <p:cNvSpPr txBox="1"/>
          <p:nvPr/>
        </p:nvSpPr>
        <p:spPr>
          <a:xfrm>
            <a:off x="6239840" y="2658870"/>
            <a:ext cx="50332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  <a:lvl1pPr marL="228600" indent="-228600">
              <a:buAutoNum type="arabicParenR"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defRPr>
            </a:lvl1pPr>
          </a:lstStyle>
          <a:p>
            <a:pPr marL="0" indent="0">
              <a:buNone/>
            </a:pPr>
            <a:br>
              <a:rPr lang="es-AR" dirty="0"/>
            </a:br>
            <a:r>
              <a:rPr lang="es-AR" dirty="0"/>
              <a:t>a) Comparar el nivel de contagios y muertes entre las distintas regiones del mundo</a:t>
            </a:r>
          </a:p>
          <a:p>
            <a:pPr marL="0" indent="0">
              <a:buNone/>
            </a:pPr>
            <a:br>
              <a:rPr lang="es-AR" dirty="0"/>
            </a:br>
            <a:r>
              <a:rPr lang="es-AR" dirty="0"/>
              <a:t>b) Armar una muestra representativa de </a:t>
            </a:r>
            <a:r>
              <a:rPr lang="es-AR" dirty="0" err="1"/>
              <a:t>paises</a:t>
            </a:r>
            <a:r>
              <a:rPr lang="es-AR" dirty="0"/>
              <a:t> de cada región y hacer un comparación entre los mismos, analizando contagios, muertes, cantidad de tipos de vacunas aplicas por región, </a:t>
            </a:r>
            <a:r>
              <a:rPr lang="es-AR" dirty="0" err="1"/>
              <a:t>segmmentación</a:t>
            </a:r>
            <a:r>
              <a:rPr lang="es-AR" dirty="0"/>
              <a:t> por sexo, condiciones de vida como, expectativa de vida, tabaquismo, </a:t>
            </a:r>
            <a:r>
              <a:rPr lang="es-AR" dirty="0" err="1"/>
              <a:t>etc</a:t>
            </a:r>
            <a:endParaRPr lang="es-AR" dirty="0"/>
          </a:p>
          <a:p>
            <a:pPr marL="0" indent="0">
              <a:buNone/>
            </a:pPr>
            <a:br>
              <a:rPr lang="es-AR" dirty="0"/>
            </a:br>
            <a:r>
              <a:rPr lang="es-AR" dirty="0"/>
              <a:t>c) Establecer relaciones entre las </a:t>
            </a:r>
            <a:r>
              <a:rPr lang="es-AR" dirty="0" err="1"/>
              <a:t>condiciciones</a:t>
            </a:r>
            <a:r>
              <a:rPr lang="es-AR" dirty="0"/>
              <a:t> de vida, tipo de vacuna y evolución de contagios en el tiempo</a:t>
            </a:r>
          </a:p>
          <a:p>
            <a:pPr marL="0" indent="0">
              <a:buNone/>
            </a:pPr>
            <a:br>
              <a:rPr lang="es-AR" dirty="0"/>
            </a:br>
            <a:r>
              <a:rPr lang="es-AR" dirty="0"/>
              <a:t>d) Realizar un comparativa entre las aplicaciones de los diferentes tipos de vacunas y su primer </a:t>
            </a:r>
            <a:r>
              <a:rPr lang="es-AR" dirty="0" err="1"/>
              <a:t>apliación</a:t>
            </a:r>
            <a:endParaRPr lang="es-AR" dirty="0"/>
          </a:p>
          <a:p>
            <a:pPr marL="0" indent="0">
              <a:buNone/>
            </a:pPr>
            <a:br>
              <a:rPr lang="es-AR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7066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05;p25">
            <a:extLst>
              <a:ext uri="{FF2B5EF4-FFF2-40B4-BE49-F238E27FC236}">
                <a16:creationId xmlns:a16="http://schemas.microsoft.com/office/drawing/2014/main" id="{C0A2154D-69B4-49A8-B34D-7D5EC7562EE3}"/>
              </a:ext>
            </a:extLst>
          </p:cNvPr>
          <p:cNvGrpSpPr/>
          <p:nvPr/>
        </p:nvGrpSpPr>
        <p:grpSpPr>
          <a:xfrm>
            <a:off x="11089400" y="86293"/>
            <a:ext cx="689725" cy="681980"/>
            <a:chOff x="3882275" y="708249"/>
            <a:chExt cx="1379450" cy="1379450"/>
          </a:xfrm>
        </p:grpSpPr>
        <p:pic>
          <p:nvPicPr>
            <p:cNvPr id="5" name="Google Shape;206;p25">
              <a:extLst>
                <a:ext uri="{FF2B5EF4-FFF2-40B4-BE49-F238E27FC236}">
                  <a16:creationId xmlns:a16="http://schemas.microsoft.com/office/drawing/2014/main" id="{1E52C181-4D93-4FF5-8C25-C37993B9805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882275" y="708249"/>
              <a:ext cx="1379450" cy="1379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207;p25">
              <a:extLst>
                <a:ext uri="{FF2B5EF4-FFF2-40B4-BE49-F238E27FC236}">
                  <a16:creationId xmlns:a16="http://schemas.microsoft.com/office/drawing/2014/main" id="{6248B5E0-836A-41D4-809E-9F9144F680B3}"/>
                </a:ext>
              </a:extLst>
            </p:cNvPr>
            <p:cNvSpPr/>
            <p:nvPr/>
          </p:nvSpPr>
          <p:spPr>
            <a:xfrm>
              <a:off x="4823975" y="799475"/>
              <a:ext cx="381900" cy="381900"/>
            </a:xfrm>
            <a:prstGeom prst="ellipse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8" name="Google Shape;203;p25">
            <a:extLst>
              <a:ext uri="{FF2B5EF4-FFF2-40B4-BE49-F238E27FC236}">
                <a16:creationId xmlns:a16="http://schemas.microsoft.com/office/drawing/2014/main" id="{07677C41-FA2A-4785-90FF-55CA13E992A5}"/>
              </a:ext>
            </a:extLst>
          </p:cNvPr>
          <p:cNvSpPr txBox="1"/>
          <p:nvPr/>
        </p:nvSpPr>
        <p:spPr>
          <a:xfrm>
            <a:off x="4071313" y="793042"/>
            <a:ext cx="7201738" cy="111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AR" sz="2800" i="1" dirty="0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“I</a:t>
            </a:r>
            <a:r>
              <a:rPr lang="es-AR" sz="2800" i="1" dirty="0">
                <a:solidFill>
                  <a:schemeClr val="tx2"/>
                </a:solidFill>
                <a:latin typeface="Anton"/>
              </a:rPr>
              <a:t>ndicación de la fuente del </a:t>
            </a:r>
            <a:r>
              <a:rPr lang="es-AR" sz="2800" i="1" dirty="0" err="1">
                <a:solidFill>
                  <a:schemeClr val="tx2"/>
                </a:solidFill>
                <a:latin typeface="Anton"/>
              </a:rPr>
              <a:t>dataset</a:t>
            </a:r>
            <a:r>
              <a:rPr lang="es-AR" sz="2800" i="1" dirty="0">
                <a:solidFill>
                  <a:schemeClr val="tx2"/>
                </a:solidFill>
                <a:latin typeface="Anton"/>
              </a:rPr>
              <a:t> y los criterios de selección (Data </a:t>
            </a:r>
            <a:r>
              <a:rPr lang="es-AR" sz="2800" i="1" dirty="0" err="1">
                <a:solidFill>
                  <a:schemeClr val="tx2"/>
                </a:solidFill>
                <a:latin typeface="Anton"/>
              </a:rPr>
              <a:t>Acquisition</a:t>
            </a:r>
            <a:r>
              <a:rPr lang="es-AR" sz="2800" i="1" dirty="0">
                <a:solidFill>
                  <a:schemeClr val="tx2"/>
                </a:solidFill>
                <a:latin typeface="Anton"/>
              </a:rPr>
              <a:t>)</a:t>
            </a:r>
            <a:r>
              <a:rPr lang="es-AR" sz="2800" i="1" dirty="0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”</a:t>
            </a:r>
          </a:p>
        </p:txBody>
      </p:sp>
      <p:pic>
        <p:nvPicPr>
          <p:cNvPr id="3074" name="Picture 2" descr="Recursos de información sobre enfermedad por coronavirus 2019 (COVID-19) -  Cibic Laboratorios">
            <a:extLst>
              <a:ext uri="{FF2B5EF4-FFF2-40B4-BE49-F238E27FC236}">
                <a16:creationId xmlns:a16="http://schemas.microsoft.com/office/drawing/2014/main" id="{C54933D8-2E07-4287-997F-5A006D40C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52688" cy="221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B34FE-D466-4902-BFAE-AC75D9964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446" y="3097861"/>
            <a:ext cx="2714453" cy="784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480824-409F-4F6D-B0A2-A6A6CF630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753" y="2947376"/>
            <a:ext cx="2714453" cy="9352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F0358F-0384-4E8F-81CE-0E51AB0D0E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7446" y="5189261"/>
            <a:ext cx="2896634" cy="506911"/>
          </a:xfrm>
          <a:prstGeom prst="rect">
            <a:avLst/>
          </a:prstGeom>
        </p:spPr>
      </p:pic>
      <p:pic>
        <p:nvPicPr>
          <p:cNvPr id="3076" name="Picture 4" descr="Avatar">
            <a:extLst>
              <a:ext uri="{FF2B5EF4-FFF2-40B4-BE49-F238E27FC236}">
                <a16:creationId xmlns:a16="http://schemas.microsoft.com/office/drawing/2014/main" id="{F878AC63-6F36-4BCB-B747-A0EAE1B78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480" y="4727204"/>
            <a:ext cx="1431024" cy="143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DDCB72-731E-434D-B3CB-8BFE50C95F7A}"/>
              </a:ext>
            </a:extLst>
          </p:cNvPr>
          <p:cNvSpPr txBox="1"/>
          <p:nvPr/>
        </p:nvSpPr>
        <p:spPr>
          <a:xfrm>
            <a:off x="1873155" y="3935574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https://www.who.int/</a:t>
            </a:r>
            <a:endParaRPr lang="es-A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0C684-DB41-4979-B067-3068847B0BE6}"/>
              </a:ext>
            </a:extLst>
          </p:cNvPr>
          <p:cNvSpPr txBox="1"/>
          <p:nvPr/>
        </p:nvSpPr>
        <p:spPr>
          <a:xfrm>
            <a:off x="1873155" y="5723911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https://data.humdata.org/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1DAB4C-304E-4958-8755-C46D127E9D2D}"/>
              </a:ext>
            </a:extLst>
          </p:cNvPr>
          <p:cNvSpPr txBox="1"/>
          <p:nvPr/>
        </p:nvSpPr>
        <p:spPr>
          <a:xfrm>
            <a:off x="7271983" y="3935574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https://www.unocha.org/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753DDA-0F46-4125-8D4E-686BB45BA98D}"/>
              </a:ext>
            </a:extLst>
          </p:cNvPr>
          <p:cNvSpPr txBox="1"/>
          <p:nvPr/>
        </p:nvSpPr>
        <p:spPr>
          <a:xfrm>
            <a:off x="7271983" y="6174963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https://github.com/owidbot</a:t>
            </a:r>
          </a:p>
        </p:txBody>
      </p:sp>
    </p:spTree>
    <p:extLst>
      <p:ext uri="{BB962C8B-B14F-4D97-AF65-F5344CB8AC3E}">
        <p14:creationId xmlns:p14="http://schemas.microsoft.com/office/powerpoint/2010/main" val="279891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05;p25">
            <a:extLst>
              <a:ext uri="{FF2B5EF4-FFF2-40B4-BE49-F238E27FC236}">
                <a16:creationId xmlns:a16="http://schemas.microsoft.com/office/drawing/2014/main" id="{C0A2154D-69B4-49A8-B34D-7D5EC7562EE3}"/>
              </a:ext>
            </a:extLst>
          </p:cNvPr>
          <p:cNvGrpSpPr/>
          <p:nvPr/>
        </p:nvGrpSpPr>
        <p:grpSpPr>
          <a:xfrm>
            <a:off x="11089400" y="86293"/>
            <a:ext cx="689725" cy="681980"/>
            <a:chOff x="3882275" y="708249"/>
            <a:chExt cx="1379450" cy="1379450"/>
          </a:xfrm>
        </p:grpSpPr>
        <p:pic>
          <p:nvPicPr>
            <p:cNvPr id="5" name="Google Shape;206;p25">
              <a:extLst>
                <a:ext uri="{FF2B5EF4-FFF2-40B4-BE49-F238E27FC236}">
                  <a16:creationId xmlns:a16="http://schemas.microsoft.com/office/drawing/2014/main" id="{1E52C181-4D93-4FF5-8C25-C37993B9805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882275" y="708249"/>
              <a:ext cx="1379450" cy="1379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207;p25">
              <a:extLst>
                <a:ext uri="{FF2B5EF4-FFF2-40B4-BE49-F238E27FC236}">
                  <a16:creationId xmlns:a16="http://schemas.microsoft.com/office/drawing/2014/main" id="{6248B5E0-836A-41D4-809E-9F9144F680B3}"/>
                </a:ext>
              </a:extLst>
            </p:cNvPr>
            <p:cNvSpPr/>
            <p:nvPr/>
          </p:nvSpPr>
          <p:spPr>
            <a:xfrm>
              <a:off x="4823975" y="799475"/>
              <a:ext cx="381900" cy="381900"/>
            </a:xfrm>
            <a:prstGeom prst="ellipse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8" name="Google Shape;203;p25">
            <a:extLst>
              <a:ext uri="{FF2B5EF4-FFF2-40B4-BE49-F238E27FC236}">
                <a16:creationId xmlns:a16="http://schemas.microsoft.com/office/drawing/2014/main" id="{07677C41-FA2A-4785-90FF-55CA13E992A5}"/>
              </a:ext>
            </a:extLst>
          </p:cNvPr>
          <p:cNvSpPr txBox="1"/>
          <p:nvPr/>
        </p:nvSpPr>
        <p:spPr>
          <a:xfrm>
            <a:off x="4170879" y="1190571"/>
            <a:ext cx="7201738" cy="111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AR" sz="2800" i="1" dirty="0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“Resultados  obtenidos parcialmente”</a:t>
            </a:r>
          </a:p>
        </p:txBody>
      </p:sp>
      <p:pic>
        <p:nvPicPr>
          <p:cNvPr id="4098" name="Picture 2" descr="Citizen Data Scientist: un nuevo rol clave en la transformacion - Forbes  Colombia">
            <a:extLst>
              <a:ext uri="{FF2B5EF4-FFF2-40B4-BE49-F238E27FC236}">
                <a16:creationId xmlns:a16="http://schemas.microsoft.com/office/drawing/2014/main" id="{1B99F42E-DB9D-4725-A547-D55A0C1E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23129" cy="236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C60E70-269E-4297-9295-B1EF25A24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70" y="2521955"/>
            <a:ext cx="5612429" cy="1596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BDC381-BAC5-4931-ABD3-FF553C533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8027" y="4426053"/>
            <a:ext cx="2901720" cy="22553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3A5BAF-0C60-4946-B502-B866059868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4659" y="2260701"/>
            <a:ext cx="4926086" cy="450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9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05;p25">
            <a:extLst>
              <a:ext uri="{FF2B5EF4-FFF2-40B4-BE49-F238E27FC236}">
                <a16:creationId xmlns:a16="http://schemas.microsoft.com/office/drawing/2014/main" id="{C0A2154D-69B4-49A8-B34D-7D5EC7562EE3}"/>
              </a:ext>
            </a:extLst>
          </p:cNvPr>
          <p:cNvGrpSpPr/>
          <p:nvPr/>
        </p:nvGrpSpPr>
        <p:grpSpPr>
          <a:xfrm>
            <a:off x="11089400" y="86293"/>
            <a:ext cx="689725" cy="681980"/>
            <a:chOff x="3882275" y="708249"/>
            <a:chExt cx="1379450" cy="1379450"/>
          </a:xfrm>
        </p:grpSpPr>
        <p:pic>
          <p:nvPicPr>
            <p:cNvPr id="5" name="Google Shape;206;p25">
              <a:extLst>
                <a:ext uri="{FF2B5EF4-FFF2-40B4-BE49-F238E27FC236}">
                  <a16:creationId xmlns:a16="http://schemas.microsoft.com/office/drawing/2014/main" id="{1E52C181-4D93-4FF5-8C25-C37993B9805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882275" y="708249"/>
              <a:ext cx="1379450" cy="1379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207;p25">
              <a:extLst>
                <a:ext uri="{FF2B5EF4-FFF2-40B4-BE49-F238E27FC236}">
                  <a16:creationId xmlns:a16="http://schemas.microsoft.com/office/drawing/2014/main" id="{6248B5E0-836A-41D4-809E-9F9144F680B3}"/>
                </a:ext>
              </a:extLst>
            </p:cNvPr>
            <p:cNvSpPr/>
            <p:nvPr/>
          </p:nvSpPr>
          <p:spPr>
            <a:xfrm>
              <a:off x="4823975" y="799475"/>
              <a:ext cx="381900" cy="381900"/>
            </a:xfrm>
            <a:prstGeom prst="ellipse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8" name="Google Shape;203;p25">
            <a:extLst>
              <a:ext uri="{FF2B5EF4-FFF2-40B4-BE49-F238E27FC236}">
                <a16:creationId xmlns:a16="http://schemas.microsoft.com/office/drawing/2014/main" id="{07677C41-FA2A-4785-90FF-55CA13E992A5}"/>
              </a:ext>
            </a:extLst>
          </p:cNvPr>
          <p:cNvSpPr txBox="1"/>
          <p:nvPr/>
        </p:nvSpPr>
        <p:spPr>
          <a:xfrm>
            <a:off x="4170879" y="807773"/>
            <a:ext cx="7201738" cy="111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AR" sz="2800" i="1" dirty="0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“Modelo candidato: PCA”</a:t>
            </a:r>
          </a:p>
        </p:txBody>
      </p:sp>
      <p:pic>
        <p:nvPicPr>
          <p:cNvPr id="5122" name="Picture 2" descr="Los perfiles profesionales en el mundo de los datos">
            <a:extLst>
              <a:ext uri="{FF2B5EF4-FFF2-40B4-BE49-F238E27FC236}">
                <a16:creationId xmlns:a16="http://schemas.microsoft.com/office/drawing/2014/main" id="{BB8B111C-1FDD-430B-BE18-5F4030145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70879" cy="179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B36EB-3C2A-4BD1-B1E6-412DA1035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15" y="2081884"/>
            <a:ext cx="5086715" cy="17934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C4C988-373A-4C06-B45E-ED9A6C18D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82" y="3900141"/>
            <a:ext cx="3814479" cy="29578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760045-CA1C-434B-875D-0A7DC6DECF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3961" y="2081884"/>
            <a:ext cx="4325439" cy="33848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5F3935-C309-433D-BC70-C40197AC24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6373" y="6050227"/>
            <a:ext cx="6304371" cy="42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2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322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Anton</vt:lpstr>
      <vt:lpstr>Arial</vt:lpstr>
      <vt:lpstr>Calibri</vt:lpstr>
      <vt:lpstr>Calibri Light</vt:lpstr>
      <vt:lpstr>Consolas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Correa, Cristian Alberto</dc:creator>
  <cp:lastModifiedBy>Correa, Cristian Alberto</cp:lastModifiedBy>
  <cp:revision>1</cp:revision>
  <dcterms:created xsi:type="dcterms:W3CDTF">2022-04-18T22:29:49Z</dcterms:created>
  <dcterms:modified xsi:type="dcterms:W3CDTF">2022-04-18T23:21:24Z</dcterms:modified>
</cp:coreProperties>
</file>