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001BlaX+qit6KBA0Cuf3RKJbJ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GillSans-bold.fntdata"/><Relationship Id="rId10" Type="http://schemas.openxmlformats.org/officeDocument/2006/relationships/slide" Target="slides/slide6.xml"/><Relationship Id="rId21" Type="http://schemas.openxmlformats.org/officeDocument/2006/relationships/font" Target="fonts/GillSans-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a2db3e77f7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a2db3e77f7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2d62590fc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2d62590f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2db3e77f7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2db3e77f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2d62590f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2d62590f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a2d62590fc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a2d62590f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2db3e77f7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a2db3e77f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2d62590fc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2d62590f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2d62590f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2d62590f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2db3e77f7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2db3e77f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a2d62590f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a2d62590f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2db3e77f7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a2db3e77f7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2d62590f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2d62590f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6"/>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18" name="Google Shape;18;p6"/>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5"/>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5"/>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6"/>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6"/>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6"/>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6"/>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5" name="Google Shape;25;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8"/>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8"/>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2" name="Google Shape;32;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9"/>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9"/>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0" name="Google Shape;40;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10"/>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0"/>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0"/>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7" name="Google Shape;47;p10"/>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8" name="Google Shape;48;p10"/>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9" name="Google Shape;49;p10"/>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1"/>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2"/>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3"/>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13"/>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1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rgbClr val="9F276A"/>
                </a:solidFill>
                <a:latin typeface="Gill Sans"/>
                <a:ea typeface="Gill Sans"/>
                <a:cs typeface="Gill Sans"/>
                <a:sym typeface="Gill Sans"/>
              </a:defRPr>
            </a:lvl1pPr>
            <a:lvl2pPr indent="0" lvl="1" marL="0" algn="r">
              <a:spcBef>
                <a:spcPts val="0"/>
              </a:spcBef>
              <a:buNone/>
              <a:defRPr b="0" i="0" sz="900" u="none" cap="none" strike="noStrike">
                <a:solidFill>
                  <a:srgbClr val="9F276A"/>
                </a:solidFill>
                <a:latin typeface="Gill Sans"/>
                <a:ea typeface="Gill Sans"/>
                <a:cs typeface="Gill Sans"/>
                <a:sym typeface="Gill Sans"/>
              </a:defRPr>
            </a:lvl2pPr>
            <a:lvl3pPr indent="0" lvl="2" marL="0" algn="r">
              <a:spcBef>
                <a:spcPts val="0"/>
              </a:spcBef>
              <a:buNone/>
              <a:defRPr b="0" i="0" sz="900" u="none" cap="none" strike="noStrike">
                <a:solidFill>
                  <a:srgbClr val="9F276A"/>
                </a:solidFill>
                <a:latin typeface="Gill Sans"/>
                <a:ea typeface="Gill Sans"/>
                <a:cs typeface="Gill Sans"/>
                <a:sym typeface="Gill Sans"/>
              </a:defRPr>
            </a:lvl3pPr>
            <a:lvl4pPr indent="0" lvl="3" marL="0" algn="r">
              <a:spcBef>
                <a:spcPts val="0"/>
              </a:spcBef>
              <a:buNone/>
              <a:defRPr b="0" i="0" sz="900" u="none" cap="none" strike="noStrike">
                <a:solidFill>
                  <a:srgbClr val="9F276A"/>
                </a:solidFill>
                <a:latin typeface="Gill Sans"/>
                <a:ea typeface="Gill Sans"/>
                <a:cs typeface="Gill Sans"/>
                <a:sym typeface="Gill Sans"/>
              </a:defRPr>
            </a:lvl4pPr>
            <a:lvl5pPr indent="0" lvl="4" marL="0" algn="r">
              <a:spcBef>
                <a:spcPts val="0"/>
              </a:spcBef>
              <a:buNone/>
              <a:defRPr b="0" i="0" sz="900" u="none" cap="none" strike="noStrike">
                <a:solidFill>
                  <a:srgbClr val="9F276A"/>
                </a:solidFill>
                <a:latin typeface="Gill Sans"/>
                <a:ea typeface="Gill Sans"/>
                <a:cs typeface="Gill Sans"/>
                <a:sym typeface="Gill Sans"/>
              </a:defRPr>
            </a:lvl5pPr>
            <a:lvl6pPr indent="0" lvl="5" marL="0" algn="r">
              <a:spcBef>
                <a:spcPts val="0"/>
              </a:spcBef>
              <a:buNone/>
              <a:defRPr b="0" i="0" sz="900" u="none" cap="none" strike="noStrike">
                <a:solidFill>
                  <a:srgbClr val="9F276A"/>
                </a:solidFill>
                <a:latin typeface="Gill Sans"/>
                <a:ea typeface="Gill Sans"/>
                <a:cs typeface="Gill Sans"/>
                <a:sym typeface="Gill Sans"/>
              </a:defRPr>
            </a:lvl6pPr>
            <a:lvl7pPr indent="0" lvl="6" marL="0" algn="r">
              <a:spcBef>
                <a:spcPts val="0"/>
              </a:spcBef>
              <a:buNone/>
              <a:defRPr b="0" i="0" sz="900" u="none" cap="none" strike="noStrike">
                <a:solidFill>
                  <a:srgbClr val="9F276A"/>
                </a:solidFill>
                <a:latin typeface="Gill Sans"/>
                <a:ea typeface="Gill Sans"/>
                <a:cs typeface="Gill Sans"/>
                <a:sym typeface="Gill Sans"/>
              </a:defRPr>
            </a:lvl7pPr>
            <a:lvl8pPr indent="0" lvl="7" marL="0" algn="r">
              <a:spcBef>
                <a:spcPts val="0"/>
              </a:spcBef>
              <a:buNone/>
              <a:defRPr b="0" i="0" sz="900" u="none" cap="none" strike="noStrike">
                <a:solidFill>
                  <a:srgbClr val="9F276A"/>
                </a:solidFill>
                <a:latin typeface="Gill Sans"/>
                <a:ea typeface="Gill Sans"/>
                <a:cs typeface="Gill Sans"/>
                <a:sym typeface="Gill Sans"/>
              </a:defRPr>
            </a:lvl8pPr>
            <a:lvl9pPr indent="0" lvl="8" marL="0" algn="r">
              <a:spcBef>
                <a:spcPts val="0"/>
              </a:spcBef>
              <a:buNone/>
              <a:defRPr b="0" i="0" sz="900" u="none" cap="none" strike="noStrike">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p:nvPr>
            <p:ph idx="2" type="pic"/>
          </p:nvPr>
        </p:nvSpPr>
        <p:spPr>
          <a:xfrm>
            <a:off x="447817" y="599725"/>
            <a:ext cx="11290859" cy="3557252"/>
          </a:xfrm>
          <a:prstGeom prst="rect">
            <a:avLst/>
          </a:prstGeom>
          <a:noFill/>
          <a:ln>
            <a:noFill/>
          </a:ln>
        </p:spPr>
        <p:txBody>
          <a:bodyPr anchorCtr="0" anchor="t" bIns="45700" lIns="91425" spcFirstLastPara="1" rIns="91425" wrap="square" tIns="45700">
            <a:normAutofit/>
          </a:bodyPr>
          <a:lstStyle>
            <a:lvl1pPr lvl="0" marR="0" rtl="0" algn="ctr">
              <a:spcBef>
                <a:spcPts val="32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1pPr>
            <a:lvl2pPr lvl="1"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2pPr>
            <a:lvl3pPr lvl="2"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3pPr>
            <a:lvl4pPr lvl="3"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4pPr>
            <a:lvl5pPr lvl="4"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4" name="Google Shape;74;p14"/>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5"/>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5"/>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5"/>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5"/>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5"/>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localhost:4200/covid-infer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criscojocaru/VintilaSiFormatia/blob/main/documentation/Reguli%20de%20preprocesare.pdf" TargetMode="External"/><Relationship Id="rId4" Type="http://schemas.openxmlformats.org/officeDocument/2006/relationships/hyperlink" Target="https://github.com/criscojocaru/VintilaSiFormatia/blob/main/documentation/Meeting%20minutes.md" TargetMode="External"/><Relationship Id="rId5" Type="http://schemas.openxmlformats.org/officeDocument/2006/relationships/hyperlink" Target="https://github.com/criscojocaru/VintilaSiFormatia/blob/main/documentation/MPS_Architecture_Diagram_White.png" TargetMode="External"/><Relationship Id="rId6" Type="http://schemas.openxmlformats.org/officeDocument/2006/relationships/hyperlink" Target="https://github.com/criscojocaru/VintilaSiFormatia/tree/main/documentation/MPS_UI" TargetMode="External"/><Relationship Id="rId7" Type="http://schemas.openxmlformats.org/officeDocument/2006/relationships/hyperlink" Target="https://github.com/criscojocaru/VintilaSiFormatia/blob/main/README.m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nodejs.org/e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accent1"/>
              </a:buClr>
              <a:buSzPts val="3600"/>
              <a:buFont typeface="Gill Sans"/>
              <a:buNone/>
            </a:pPr>
            <a:r>
              <a:rPr lang="en-US"/>
              <a:t>INFERENCE FOR PATIENTS THAT ARE SUSPECTS FOR COVID-19 </a:t>
            </a:r>
            <a:r>
              <a:rPr lang="en-US"/>
              <a:t>DISEASE</a:t>
            </a:r>
            <a:endParaRPr sz="5400"/>
          </a:p>
        </p:txBody>
      </p:sp>
      <p:sp>
        <p:nvSpPr>
          <p:cNvPr id="97" name="Google Shape;97;p1"/>
          <p:cNvSpPr txBox="1"/>
          <p:nvPr>
            <p:ph idx="1" type="subTitle"/>
          </p:nvPr>
        </p:nvSpPr>
        <p:spPr>
          <a:xfrm>
            <a:off x="581191" y="4211034"/>
            <a:ext cx="10993546" cy="59032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208"/>
              <a:buNone/>
            </a:pPr>
            <a:r>
              <a:rPr lang="en-US" sz="2400">
                <a:solidFill>
                  <a:schemeClr val="lt1"/>
                </a:solidFill>
              </a:rPr>
              <a:t>VINTILĂ ȘI FORMA</a:t>
            </a:r>
            <a:r>
              <a:rPr lang="en-US" sz="2400">
                <a:solidFill>
                  <a:schemeClr val="lt1"/>
                </a:solidFill>
              </a:rPr>
              <a:t>Ț</a:t>
            </a:r>
            <a:r>
              <a:rPr lang="en-US" sz="2400">
                <a:solidFill>
                  <a:schemeClr val="lt1"/>
                </a:solidFill>
              </a:rPr>
              <a:t>IA</a:t>
            </a:r>
            <a:endParaRPr sz="24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a2db3e77f7_2_1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TO RUN - OVERALL APPLICATION</a:t>
            </a:r>
            <a:endParaRPr/>
          </a:p>
        </p:txBody>
      </p:sp>
      <p:sp>
        <p:nvSpPr>
          <p:cNvPr id="151" name="Google Shape;151;ga2db3e77f7_2_11"/>
          <p:cNvSpPr txBox="1"/>
          <p:nvPr>
            <p:ph idx="1" type="body"/>
          </p:nvPr>
        </p:nvSpPr>
        <p:spPr>
          <a:xfrm>
            <a:off x="581242" y="2353096"/>
            <a:ext cx="11029500" cy="3678300"/>
          </a:xfrm>
          <a:prstGeom prst="rect">
            <a:avLst/>
          </a:prstGeom>
        </p:spPr>
        <p:txBody>
          <a:bodyPr anchorCtr="0" anchor="ctr" bIns="45700" lIns="91425" spcFirstLastPara="1" rIns="91425" wrap="square" tIns="45700">
            <a:noAutofit/>
          </a:bodyPr>
          <a:lstStyle/>
          <a:p>
            <a:pPr indent="-308794" lvl="0" marL="306000" rtl="0" algn="l">
              <a:spcBef>
                <a:spcPts val="360"/>
              </a:spcBef>
              <a:spcAft>
                <a:spcPts val="0"/>
              </a:spcAft>
              <a:buClr>
                <a:srgbClr val="A64D79"/>
              </a:buClr>
              <a:buSzPts val="1700"/>
              <a:buFont typeface="Gill Sans"/>
              <a:buChar char="◼"/>
            </a:pPr>
            <a:r>
              <a:rPr lang="en-US" sz="1700">
                <a:solidFill>
                  <a:srgbClr val="A64D79"/>
                </a:solidFill>
              </a:rPr>
              <a:t>BACKEND</a:t>
            </a:r>
            <a:endParaRPr sz="1700">
              <a:solidFill>
                <a:srgbClr val="A64D79"/>
              </a:solidFill>
            </a:endParaRPr>
          </a:p>
          <a:p>
            <a:pPr indent="-296094" lvl="0" marL="306000" rtl="0" algn="l">
              <a:lnSpc>
                <a:spcPct val="115000"/>
              </a:lnSpc>
              <a:spcBef>
                <a:spcPts val="0"/>
              </a:spcBef>
              <a:spcAft>
                <a:spcPts val="0"/>
              </a:spcAft>
              <a:buClr>
                <a:srgbClr val="24292E"/>
              </a:buClr>
              <a:buSzPts val="1500"/>
              <a:buFont typeface="Gill Sans"/>
              <a:buChar char="◼"/>
            </a:pPr>
            <a:r>
              <a:rPr lang="en-US" sz="1500">
                <a:solidFill>
                  <a:srgbClr val="24292E"/>
                </a:solidFill>
                <a:highlight>
                  <a:srgbClr val="FFFFFF"/>
                </a:highlight>
              </a:rPr>
              <a:t>Navigate to the project's root in a PowerShell prompt</a:t>
            </a:r>
            <a:endParaRPr sz="1500">
              <a:solidFill>
                <a:srgbClr val="24292E"/>
              </a:solidFill>
              <a:highlight>
                <a:srgbClr val="FFFFFF"/>
              </a:highlight>
            </a:endParaRPr>
          </a:p>
          <a:p>
            <a:pPr indent="-296094" lvl="0" marL="306000" rtl="0" algn="l">
              <a:lnSpc>
                <a:spcPct val="115000"/>
              </a:lnSpc>
              <a:spcBef>
                <a:spcPts val="0"/>
              </a:spcBef>
              <a:spcAft>
                <a:spcPts val="0"/>
              </a:spcAft>
              <a:buClr>
                <a:srgbClr val="24292E"/>
              </a:buClr>
              <a:buSzPts val="1500"/>
              <a:buFont typeface="Gill Sans"/>
              <a:buChar char="◼"/>
            </a:pPr>
            <a:r>
              <a:rPr lang="en-US" sz="1500">
                <a:solidFill>
                  <a:srgbClr val="24292E"/>
                </a:solidFill>
                <a:highlight>
                  <a:srgbClr val="FFFFFF"/>
                </a:highlight>
              </a:rPr>
              <a:t>Run the following command:</a:t>
            </a:r>
            <a:endParaRPr sz="1500">
              <a:solidFill>
                <a:srgbClr val="24292E"/>
              </a:solidFill>
              <a:highlight>
                <a:srgbClr val="FFFFFF"/>
              </a:highlight>
            </a:endParaRPr>
          </a:p>
          <a:p>
            <a:pPr indent="0" lvl="0" marL="763200" rtl="0" algn="l">
              <a:lnSpc>
                <a:spcPct val="115000"/>
              </a:lnSpc>
              <a:spcBef>
                <a:spcPts val="1200"/>
              </a:spcBef>
              <a:spcAft>
                <a:spcPts val="0"/>
              </a:spcAft>
              <a:buNone/>
            </a:pPr>
            <a:r>
              <a:rPr lang="en-US" sz="1500">
                <a:solidFill>
                  <a:srgbClr val="A64D79"/>
                </a:solidFill>
                <a:highlight>
                  <a:srgbClr val="FFFFFF"/>
                </a:highlight>
              </a:rPr>
              <a:t>python sources/server.py</a:t>
            </a:r>
            <a:endParaRPr sz="1500">
              <a:solidFill>
                <a:srgbClr val="24292E"/>
              </a:solidFill>
              <a:highlight>
                <a:srgbClr val="FFFFFF"/>
              </a:highlight>
            </a:endParaRPr>
          </a:p>
          <a:p>
            <a:pPr indent="-308794" lvl="0" marL="306000" rtl="0" algn="l">
              <a:spcBef>
                <a:spcPts val="1200"/>
              </a:spcBef>
              <a:spcAft>
                <a:spcPts val="0"/>
              </a:spcAft>
              <a:buClr>
                <a:srgbClr val="A64D79"/>
              </a:buClr>
              <a:buSzPts val="1700"/>
              <a:buFont typeface="Gill Sans"/>
              <a:buChar char="◼"/>
            </a:pPr>
            <a:r>
              <a:rPr lang="en-US" sz="1700">
                <a:solidFill>
                  <a:srgbClr val="A64D79"/>
                </a:solidFill>
              </a:rPr>
              <a:t>FRONTEND</a:t>
            </a:r>
            <a:endParaRPr sz="1700">
              <a:solidFill>
                <a:srgbClr val="A64D79"/>
              </a:solidFill>
            </a:endParaRPr>
          </a:p>
          <a:p>
            <a:pPr indent="-296094" lvl="0" marL="306000" rtl="0" algn="l">
              <a:lnSpc>
                <a:spcPct val="115000"/>
              </a:lnSpc>
              <a:spcBef>
                <a:spcPts val="0"/>
              </a:spcBef>
              <a:spcAft>
                <a:spcPts val="0"/>
              </a:spcAft>
              <a:buClr>
                <a:srgbClr val="24292E"/>
              </a:buClr>
              <a:buSzPts val="1500"/>
              <a:buFont typeface="Gill Sans"/>
              <a:buChar char="◼"/>
            </a:pPr>
            <a:r>
              <a:rPr lang="en-US" sz="1500">
                <a:solidFill>
                  <a:srgbClr val="24292E"/>
                </a:solidFill>
                <a:highlight>
                  <a:srgbClr val="FFFFFF"/>
                </a:highlight>
              </a:rPr>
              <a:t>Navigate to the /sources/Angular_UI folder in a PowerShell prompt</a:t>
            </a:r>
            <a:endParaRPr sz="1500">
              <a:solidFill>
                <a:srgbClr val="24292E"/>
              </a:solidFill>
              <a:highlight>
                <a:srgbClr val="FFFFFF"/>
              </a:highlight>
            </a:endParaRPr>
          </a:p>
          <a:p>
            <a:pPr indent="-296094" lvl="0" marL="306000" rtl="0" algn="l">
              <a:lnSpc>
                <a:spcPct val="115000"/>
              </a:lnSpc>
              <a:spcBef>
                <a:spcPts val="0"/>
              </a:spcBef>
              <a:spcAft>
                <a:spcPts val="0"/>
              </a:spcAft>
              <a:buClr>
                <a:srgbClr val="24292E"/>
              </a:buClr>
              <a:buSzPts val="1500"/>
              <a:buFont typeface="Gill Sans"/>
              <a:buChar char="◼"/>
            </a:pPr>
            <a:r>
              <a:rPr lang="en-US" sz="1500">
                <a:solidFill>
                  <a:srgbClr val="24292E"/>
                </a:solidFill>
                <a:highlight>
                  <a:srgbClr val="FFFFFF"/>
                </a:highlight>
              </a:rPr>
              <a:t>Run the following command:</a:t>
            </a:r>
            <a:endParaRPr sz="1500">
              <a:solidFill>
                <a:srgbClr val="24292E"/>
              </a:solidFill>
              <a:highlight>
                <a:srgbClr val="FFFFFF"/>
              </a:highlight>
            </a:endParaRPr>
          </a:p>
          <a:p>
            <a:pPr indent="0" lvl="0" marL="763200" rtl="0" algn="l">
              <a:lnSpc>
                <a:spcPct val="115000"/>
              </a:lnSpc>
              <a:spcBef>
                <a:spcPts val="1200"/>
              </a:spcBef>
              <a:spcAft>
                <a:spcPts val="0"/>
              </a:spcAft>
              <a:buNone/>
            </a:pPr>
            <a:r>
              <a:rPr lang="en-US" sz="1500">
                <a:solidFill>
                  <a:srgbClr val="A64D79"/>
                </a:solidFill>
                <a:highlight>
                  <a:srgbClr val="FFFFFF"/>
                </a:highlight>
              </a:rPr>
              <a:t>npm start</a:t>
            </a:r>
            <a:endParaRPr sz="1500">
              <a:solidFill>
                <a:srgbClr val="A64D79"/>
              </a:solidFill>
              <a:highlight>
                <a:srgbClr val="FFFFFF"/>
              </a:highlight>
            </a:endParaRPr>
          </a:p>
          <a:p>
            <a:pPr indent="-296094" lvl="0" marL="306000" rtl="0" algn="l">
              <a:lnSpc>
                <a:spcPct val="115000"/>
              </a:lnSpc>
              <a:spcBef>
                <a:spcPts val="1200"/>
              </a:spcBef>
              <a:spcAft>
                <a:spcPts val="0"/>
              </a:spcAft>
              <a:buClr>
                <a:srgbClr val="24292E"/>
              </a:buClr>
              <a:buSzPts val="1500"/>
              <a:buFont typeface="Gill Sans"/>
              <a:buChar char="◼"/>
            </a:pPr>
            <a:r>
              <a:rPr lang="en-US" sz="1500">
                <a:solidFill>
                  <a:srgbClr val="24292E"/>
                </a:solidFill>
                <a:highlight>
                  <a:srgbClr val="FFFFFF"/>
                </a:highlight>
              </a:rPr>
              <a:t>Access the website application at the link: </a:t>
            </a:r>
            <a:r>
              <a:rPr lang="en-US" sz="1500">
                <a:solidFill>
                  <a:schemeClr val="hlink"/>
                </a:solidFill>
                <a:highlight>
                  <a:srgbClr val="FFFFFF"/>
                </a:highlight>
                <a:uFill>
                  <a:noFill/>
                </a:uFill>
                <a:hlinkClick r:id="rId3"/>
              </a:rPr>
              <a:t>http://localhost:4200/covid-inference</a:t>
            </a:r>
            <a:endParaRPr sz="1500">
              <a:solidFill>
                <a:schemeClr val="hlink"/>
              </a:solidFill>
              <a:highlight>
                <a:srgbClr val="FFFFFF"/>
              </a:highlight>
            </a:endParaRPr>
          </a:p>
          <a:p>
            <a:pPr indent="0" lvl="0" marL="306000" rtl="0" algn="l">
              <a:spcBef>
                <a:spcPts val="1200"/>
              </a:spcBef>
              <a:spcAft>
                <a:spcPts val="0"/>
              </a:spcAft>
              <a:buNone/>
            </a:pPr>
            <a:r>
              <a:t/>
            </a:r>
            <a:endParaRPr sz="2000"/>
          </a:p>
          <a:p>
            <a:pPr indent="0" lvl="0" marL="306000" rtl="0" algn="l">
              <a:spcBef>
                <a:spcPts val="60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a2d62590fc_0_2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DOES IT LOOK?</a:t>
            </a:r>
            <a:endParaRPr/>
          </a:p>
        </p:txBody>
      </p:sp>
      <p:pic>
        <p:nvPicPr>
          <p:cNvPr id="157" name="Google Shape;157;ga2d62590fc_0_25"/>
          <p:cNvPicPr preferRelativeResize="0"/>
          <p:nvPr/>
        </p:nvPicPr>
        <p:blipFill>
          <a:blip r:embed="rId3">
            <a:alphaModFix/>
          </a:blip>
          <a:stretch>
            <a:fillRect/>
          </a:stretch>
        </p:blipFill>
        <p:spPr>
          <a:xfrm>
            <a:off x="1667824" y="2024125"/>
            <a:ext cx="8856374" cy="4485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2db3e77f7_2_21"/>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DOES IT LOOK?</a:t>
            </a:r>
            <a:endParaRPr/>
          </a:p>
        </p:txBody>
      </p:sp>
      <p:pic>
        <p:nvPicPr>
          <p:cNvPr id="163" name="Google Shape;163;ga2db3e77f7_2_21"/>
          <p:cNvPicPr preferRelativeResize="0"/>
          <p:nvPr/>
        </p:nvPicPr>
        <p:blipFill>
          <a:blip r:embed="rId3">
            <a:alphaModFix/>
          </a:blip>
          <a:stretch>
            <a:fillRect/>
          </a:stretch>
        </p:blipFill>
        <p:spPr>
          <a:xfrm>
            <a:off x="1435366" y="1934450"/>
            <a:ext cx="9321254" cy="472132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a2d62590fc_0_30"/>
          <p:cNvSpPr txBox="1"/>
          <p:nvPr>
            <p:ph type="title"/>
          </p:nvPr>
        </p:nvSpPr>
        <p:spPr>
          <a:xfrm>
            <a:off x="581243" y="2272210"/>
            <a:ext cx="11029500" cy="1497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6000"/>
              <a:t>DEMO TIME</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a2d62590fc_1_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TEAM ROLES</a:t>
            </a:r>
            <a:endParaRPr/>
          </a:p>
        </p:txBody>
      </p:sp>
      <p:sp>
        <p:nvSpPr>
          <p:cNvPr id="174" name="Google Shape;174;ga2d62590fc_1_5"/>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306000" lvl="0" marL="306000" rtl="0" algn="l">
              <a:spcBef>
                <a:spcPts val="0"/>
              </a:spcBef>
              <a:spcAft>
                <a:spcPts val="0"/>
              </a:spcAft>
              <a:buSzPts val="2208"/>
              <a:buChar char="◼"/>
            </a:pPr>
            <a:r>
              <a:rPr lang="en-US" sz="2400"/>
              <a:t>Bengescu Paul - Developer / </a:t>
            </a:r>
            <a:r>
              <a:rPr lang="en-US" sz="2400">
                <a:solidFill>
                  <a:srgbClr val="A64D79"/>
                </a:solidFill>
              </a:rPr>
              <a:t>Florin Minune</a:t>
            </a:r>
            <a:endParaRPr>
              <a:solidFill>
                <a:srgbClr val="A64D79"/>
              </a:solidFill>
            </a:endParaRPr>
          </a:p>
          <a:p>
            <a:pPr indent="-306000" lvl="0" marL="306000" rtl="0" algn="l">
              <a:spcBef>
                <a:spcPts val="1080"/>
              </a:spcBef>
              <a:spcAft>
                <a:spcPts val="0"/>
              </a:spcAft>
              <a:buSzPts val="2208"/>
              <a:buChar char="◼"/>
            </a:pPr>
            <a:r>
              <a:rPr lang="en-US" sz="2400"/>
              <a:t>Ciudin Andreea-Alexandra - Developer / </a:t>
            </a:r>
            <a:r>
              <a:rPr lang="en-US" sz="2400">
                <a:solidFill>
                  <a:srgbClr val="A64D79"/>
                </a:solidFill>
              </a:rPr>
              <a:t>Laura Vass</a:t>
            </a:r>
            <a:endParaRPr>
              <a:solidFill>
                <a:srgbClr val="A64D79"/>
              </a:solidFill>
            </a:endParaRPr>
          </a:p>
          <a:p>
            <a:pPr indent="-306000" lvl="0" marL="306000" rtl="0" algn="l">
              <a:spcBef>
                <a:spcPts val="1080"/>
              </a:spcBef>
              <a:spcAft>
                <a:spcPts val="0"/>
              </a:spcAft>
              <a:buSzPts val="2208"/>
              <a:buChar char="◼"/>
            </a:pPr>
            <a:r>
              <a:rPr lang="en-US" sz="2400"/>
              <a:t>Cojocaru Cristina-Gabriela - Team Leader / </a:t>
            </a:r>
            <a:r>
              <a:rPr lang="en-US" sz="2400">
                <a:solidFill>
                  <a:srgbClr val="A64D79"/>
                </a:solidFill>
              </a:rPr>
              <a:t>Prințesa de Aur</a:t>
            </a:r>
            <a:endParaRPr sz="2400">
              <a:solidFill>
                <a:srgbClr val="A64D79"/>
              </a:solidFill>
            </a:endParaRPr>
          </a:p>
          <a:p>
            <a:pPr indent="-318192" lvl="0" marL="306000" rtl="0" algn="l">
              <a:spcBef>
                <a:spcPts val="1080"/>
              </a:spcBef>
              <a:spcAft>
                <a:spcPts val="0"/>
              </a:spcAft>
              <a:buSzPts val="2400"/>
              <a:buChar char="◼"/>
            </a:pPr>
            <a:r>
              <a:rPr lang="en-US" sz="2400"/>
              <a:t>Petrescu Ioana-Raluca - Analyst / </a:t>
            </a:r>
            <a:r>
              <a:rPr lang="en-US" sz="2400">
                <a:solidFill>
                  <a:srgbClr val="A64D79"/>
                </a:solidFill>
              </a:rPr>
              <a:t>Petrică Cercel</a:t>
            </a:r>
            <a:endParaRPr sz="2400">
              <a:solidFill>
                <a:srgbClr val="A64D79"/>
              </a:solidFill>
            </a:endParaRPr>
          </a:p>
          <a:p>
            <a:pPr indent="-318192" lvl="0" marL="306000" rtl="0" algn="l">
              <a:spcBef>
                <a:spcPts val="1080"/>
              </a:spcBef>
              <a:spcAft>
                <a:spcPts val="0"/>
              </a:spcAft>
              <a:buSzPts val="2400"/>
              <a:buChar char="◼"/>
            </a:pPr>
            <a:r>
              <a:rPr lang="en-US" sz="2400"/>
              <a:t>Vintilă Marius-Mihai - Project Manager / </a:t>
            </a:r>
            <a:r>
              <a:rPr lang="en-US" sz="2400">
                <a:solidFill>
                  <a:srgbClr val="A64D79"/>
                </a:solidFill>
              </a:rPr>
              <a:t>Șușanu</a:t>
            </a:r>
            <a:endParaRPr>
              <a:solidFill>
                <a:srgbClr val="A64D7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a2db3e77f7_2_3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EXTRA DOCUMENTS</a:t>
            </a:r>
            <a:endParaRPr/>
          </a:p>
        </p:txBody>
      </p:sp>
      <p:sp>
        <p:nvSpPr>
          <p:cNvPr id="180" name="Google Shape;180;ga2db3e77f7_2_33"/>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306000" lvl="0" marL="306000" rtl="0" algn="l">
              <a:spcBef>
                <a:spcPts val="0"/>
              </a:spcBef>
              <a:spcAft>
                <a:spcPts val="0"/>
              </a:spcAft>
              <a:buSzPts val="2208"/>
              <a:buChar char="◼"/>
            </a:pPr>
            <a:r>
              <a:rPr lang="en-US" sz="2400" u="sng">
                <a:solidFill>
                  <a:schemeClr val="hlink"/>
                </a:solidFill>
                <a:hlinkClick r:id="rId3"/>
              </a:rPr>
              <a:t>Preprocess rules</a:t>
            </a:r>
            <a:endParaRPr>
              <a:solidFill>
                <a:srgbClr val="A64D79"/>
              </a:solidFill>
            </a:endParaRPr>
          </a:p>
          <a:p>
            <a:pPr indent="-306000" lvl="0" marL="306000" rtl="0" algn="l">
              <a:spcBef>
                <a:spcPts val="1080"/>
              </a:spcBef>
              <a:spcAft>
                <a:spcPts val="0"/>
              </a:spcAft>
              <a:buSzPts val="2208"/>
              <a:buChar char="◼"/>
            </a:pPr>
            <a:r>
              <a:rPr lang="en-US" sz="2400" u="sng">
                <a:solidFill>
                  <a:schemeClr val="hlink"/>
                </a:solidFill>
                <a:hlinkClick r:id="rId4"/>
              </a:rPr>
              <a:t>Meeting minutes</a:t>
            </a:r>
            <a:endParaRPr>
              <a:solidFill>
                <a:srgbClr val="A64D79"/>
              </a:solidFill>
            </a:endParaRPr>
          </a:p>
          <a:p>
            <a:pPr indent="-306000" lvl="0" marL="306000" rtl="0" algn="l">
              <a:spcBef>
                <a:spcPts val="1080"/>
              </a:spcBef>
              <a:spcAft>
                <a:spcPts val="0"/>
              </a:spcAft>
              <a:buSzPts val="2208"/>
              <a:buChar char="◼"/>
            </a:pPr>
            <a:r>
              <a:rPr lang="en-US" sz="2400" u="sng">
                <a:solidFill>
                  <a:schemeClr val="hlink"/>
                </a:solidFill>
                <a:hlinkClick r:id="rId5"/>
              </a:rPr>
              <a:t>Architectural Diagram</a:t>
            </a:r>
            <a:endParaRPr sz="2400">
              <a:solidFill>
                <a:srgbClr val="A64D79"/>
              </a:solidFill>
            </a:endParaRPr>
          </a:p>
          <a:p>
            <a:pPr indent="-318192" lvl="0" marL="306000" rtl="0" algn="l">
              <a:spcBef>
                <a:spcPts val="1080"/>
              </a:spcBef>
              <a:spcAft>
                <a:spcPts val="0"/>
              </a:spcAft>
              <a:buSzPts val="2400"/>
              <a:buChar char="◼"/>
            </a:pPr>
            <a:r>
              <a:rPr lang="en-US" sz="2400" u="sng">
                <a:solidFill>
                  <a:schemeClr val="hlink"/>
                </a:solidFill>
                <a:hlinkClick r:id="rId6"/>
              </a:rPr>
              <a:t>Additional screenshots</a:t>
            </a:r>
            <a:endParaRPr sz="2400"/>
          </a:p>
          <a:p>
            <a:pPr indent="-318192" lvl="0" marL="306000" rtl="0" algn="l">
              <a:spcBef>
                <a:spcPts val="1080"/>
              </a:spcBef>
              <a:spcAft>
                <a:spcPts val="0"/>
              </a:spcAft>
              <a:buSzPts val="2400"/>
              <a:buChar char="◼"/>
            </a:pPr>
            <a:r>
              <a:rPr lang="en-US" sz="2400" u="sng">
                <a:solidFill>
                  <a:schemeClr val="hlink"/>
                </a:solidFill>
                <a:hlinkClick r:id="rId7"/>
              </a:rPr>
              <a:t>Readme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2d62590fc_0_42"/>
          <p:cNvSpPr txBox="1"/>
          <p:nvPr>
            <p:ph type="title"/>
          </p:nvPr>
        </p:nvSpPr>
        <p:spPr>
          <a:xfrm>
            <a:off x="581243" y="2272210"/>
            <a:ext cx="11029500" cy="14976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ABOUT THE PROJECT</a:t>
            </a:r>
            <a:endParaRPr/>
          </a:p>
        </p:txBody>
      </p:sp>
      <p:sp>
        <p:nvSpPr>
          <p:cNvPr id="103" name="Google Shape;103;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just">
              <a:spcBef>
                <a:spcPts val="0"/>
              </a:spcBef>
              <a:spcAft>
                <a:spcPts val="0"/>
              </a:spcAft>
              <a:buSzPts val="2208"/>
              <a:buChar char="◼"/>
            </a:pPr>
            <a:r>
              <a:rPr lang="en-US" sz="2400"/>
              <a:t>It is no news that in the current times COVID-19 influenced our lives and became a common subject found everywhere around us. Given these circumstances, our goal is to help the medical system by building an app that finds the chance of infection with the new virus based on existing medical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WHAT WE HAVE LEARNT</a:t>
            </a:r>
            <a:endParaRPr/>
          </a:p>
        </p:txBody>
      </p:sp>
      <p:sp>
        <p:nvSpPr>
          <p:cNvPr id="109" name="Google Shape;109;p3"/>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2208"/>
              <a:buChar char="◼"/>
            </a:pPr>
            <a:r>
              <a:rPr lang="en-US" sz="2400"/>
              <a:t>Teamwork</a:t>
            </a:r>
            <a:endParaRPr/>
          </a:p>
          <a:p>
            <a:pPr indent="-306000" lvl="0" marL="306000" rtl="0" algn="l">
              <a:spcBef>
                <a:spcPts val="1080"/>
              </a:spcBef>
              <a:spcAft>
                <a:spcPts val="0"/>
              </a:spcAft>
              <a:buSzPts val="2208"/>
              <a:buChar char="◼"/>
            </a:pPr>
            <a:r>
              <a:rPr lang="en-US" sz="2400"/>
              <a:t>Communication</a:t>
            </a:r>
            <a:endParaRPr/>
          </a:p>
          <a:p>
            <a:pPr indent="-306000" lvl="0" marL="306000" rtl="0" algn="l">
              <a:spcBef>
                <a:spcPts val="1080"/>
              </a:spcBef>
              <a:spcAft>
                <a:spcPts val="0"/>
              </a:spcAft>
              <a:buSzPts val="2208"/>
              <a:buChar char="◼"/>
            </a:pPr>
            <a:r>
              <a:rPr lang="en-US" sz="2400"/>
              <a:t>Time management</a:t>
            </a:r>
            <a:endParaRPr/>
          </a:p>
          <a:p>
            <a:pPr indent="-306000" lvl="0" marL="306000" rtl="0" algn="l">
              <a:spcBef>
                <a:spcPts val="1080"/>
              </a:spcBef>
              <a:spcAft>
                <a:spcPts val="0"/>
              </a:spcAft>
              <a:buSzPts val="2208"/>
              <a:buChar char="◼"/>
            </a:pPr>
            <a:r>
              <a:rPr lang="en-US" sz="2400"/>
              <a:t>Roles existing in real projects of the industry and activities associated</a:t>
            </a:r>
            <a:endParaRPr/>
          </a:p>
          <a:p>
            <a:pPr indent="-306000" lvl="0" marL="306000" rtl="0" algn="l">
              <a:spcBef>
                <a:spcPts val="1080"/>
              </a:spcBef>
              <a:spcAft>
                <a:spcPts val="0"/>
              </a:spcAft>
              <a:buSzPts val="2208"/>
              <a:buChar char="◼"/>
            </a:pPr>
            <a:r>
              <a:rPr lang="en-US" sz="2400"/>
              <a:t>Version control system</a:t>
            </a:r>
            <a:endParaRPr sz="2400"/>
          </a:p>
          <a:p>
            <a:pPr indent="-189160" lvl="0" marL="306000" rtl="0" algn="l">
              <a:spcBef>
                <a:spcPts val="1000"/>
              </a:spcBef>
              <a:spcAft>
                <a:spcPts val="0"/>
              </a:spcAft>
              <a:buSzPts val="184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US"/>
              <a:t>TECHNOLOGIES USED</a:t>
            </a:r>
            <a:endParaRPr/>
          </a:p>
        </p:txBody>
      </p:sp>
      <p:sp>
        <p:nvSpPr>
          <p:cNvPr id="115" name="Google Shape;115;p4"/>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p>
            <a:pPr indent="-306000" lvl="0" marL="306000" rtl="0" algn="l">
              <a:spcBef>
                <a:spcPts val="0"/>
              </a:spcBef>
              <a:spcAft>
                <a:spcPts val="0"/>
              </a:spcAft>
              <a:buSzPts val="2208"/>
              <a:buChar char="◼"/>
            </a:pPr>
            <a:r>
              <a:rPr lang="en-US" sz="2400"/>
              <a:t>Python</a:t>
            </a:r>
            <a:endParaRPr/>
          </a:p>
          <a:p>
            <a:pPr indent="-306000" lvl="0" marL="306000" rtl="0" algn="l">
              <a:spcBef>
                <a:spcPts val="1080"/>
              </a:spcBef>
              <a:spcAft>
                <a:spcPts val="0"/>
              </a:spcAft>
              <a:buSzPts val="2208"/>
              <a:buChar char="◼"/>
            </a:pPr>
            <a:r>
              <a:rPr lang="en-US" sz="2400"/>
              <a:t>Ludwig</a:t>
            </a:r>
            <a:endParaRPr/>
          </a:p>
          <a:p>
            <a:pPr indent="-306000" lvl="0" marL="306000" rtl="0" algn="l">
              <a:spcBef>
                <a:spcPts val="1080"/>
              </a:spcBef>
              <a:spcAft>
                <a:spcPts val="0"/>
              </a:spcAft>
              <a:buSzPts val="2208"/>
              <a:buChar char="◼"/>
            </a:pPr>
            <a:r>
              <a:rPr lang="en-US" sz="2400"/>
              <a:t>Flask</a:t>
            </a:r>
            <a:endParaRPr sz="2400"/>
          </a:p>
          <a:p>
            <a:pPr indent="-318192" lvl="0" marL="306000" rtl="0" algn="l">
              <a:spcBef>
                <a:spcPts val="1080"/>
              </a:spcBef>
              <a:spcAft>
                <a:spcPts val="0"/>
              </a:spcAft>
              <a:buSzPts val="2400"/>
              <a:buChar char="◼"/>
            </a:pPr>
            <a:r>
              <a:rPr lang="en-US" sz="2400"/>
              <a:t>Angular</a:t>
            </a:r>
            <a:endParaRPr sz="2400"/>
          </a:p>
          <a:p>
            <a:pPr indent="-165792" lvl="0" marL="306000" rtl="0" algn="l">
              <a:spcBef>
                <a:spcPts val="1080"/>
              </a:spcBef>
              <a:spcAft>
                <a:spcPts val="0"/>
              </a:spcAft>
              <a:buSzPts val="2208"/>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a2d62590fc_1_0"/>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OUR APPROACH</a:t>
            </a:r>
            <a:endParaRPr/>
          </a:p>
        </p:txBody>
      </p:sp>
      <p:sp>
        <p:nvSpPr>
          <p:cNvPr id="121" name="Google Shape;121;ga2d62590fc_1_0"/>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318700" lvl="0" marL="306000" rtl="0" algn="l">
              <a:spcBef>
                <a:spcPts val="360"/>
              </a:spcBef>
              <a:spcAft>
                <a:spcPts val="0"/>
              </a:spcAft>
              <a:buSzPts val="1856"/>
              <a:buChar char="◼"/>
            </a:pPr>
            <a:r>
              <a:rPr lang="en-US" sz="2000"/>
              <a:t>We preprocessed the data in order to have all the relevant information in a standardized form of our choice</a:t>
            </a:r>
            <a:endParaRPr sz="2000"/>
          </a:p>
          <a:p>
            <a:pPr indent="-340544" lvl="0" marL="306000" rtl="0" algn="l">
              <a:spcBef>
                <a:spcPts val="0"/>
              </a:spcBef>
              <a:spcAft>
                <a:spcPts val="0"/>
              </a:spcAft>
              <a:buSzPts val="2200"/>
              <a:buChar char="◼"/>
            </a:pPr>
            <a:r>
              <a:rPr lang="en-US" sz="2000"/>
              <a:t>We got rid of irrelevant data that may harm our model’s training (patients with not enough information submitted)</a:t>
            </a:r>
            <a:endParaRPr sz="2000"/>
          </a:p>
          <a:p>
            <a:pPr indent="-318700" lvl="0" marL="306000" rtl="0" algn="l">
              <a:spcBef>
                <a:spcPts val="0"/>
              </a:spcBef>
              <a:spcAft>
                <a:spcPts val="0"/>
              </a:spcAft>
              <a:buSzPts val="1856"/>
              <a:buChar char="◼"/>
            </a:pPr>
            <a:r>
              <a:rPr lang="en-US" sz="2000"/>
              <a:t>We partitioned the dataset in two parts: 80% of records were used for training and 20% of records were used for testing</a:t>
            </a:r>
            <a:endParaRPr sz="2000"/>
          </a:p>
          <a:p>
            <a:pPr indent="-318700" lvl="0" marL="306000" rtl="0" algn="l">
              <a:spcBef>
                <a:spcPts val="0"/>
              </a:spcBef>
              <a:spcAft>
                <a:spcPts val="0"/>
              </a:spcAft>
              <a:buSzPts val="1856"/>
              <a:buChar char="◼"/>
            </a:pPr>
            <a:r>
              <a:rPr lang="en-US" sz="2000"/>
              <a:t>We trained the model</a:t>
            </a:r>
            <a:endParaRPr sz="2000"/>
          </a:p>
          <a:p>
            <a:pPr indent="-318700" lvl="0" marL="306000" rtl="0" algn="l">
              <a:spcBef>
                <a:spcPts val="0"/>
              </a:spcBef>
              <a:spcAft>
                <a:spcPts val="0"/>
              </a:spcAft>
              <a:buSzPts val="1856"/>
              <a:buChar char="◼"/>
            </a:pPr>
            <a:r>
              <a:rPr lang="en-US" sz="2000"/>
              <a:t>We tested the model</a:t>
            </a:r>
            <a:endParaRPr sz="2000"/>
          </a:p>
          <a:p>
            <a:pPr indent="-318700" lvl="0" marL="306000" rtl="0" algn="l">
              <a:spcBef>
                <a:spcPts val="0"/>
              </a:spcBef>
              <a:spcAft>
                <a:spcPts val="0"/>
              </a:spcAft>
              <a:buSzPts val="1856"/>
              <a:buChar char="◼"/>
            </a:pPr>
            <a:r>
              <a:rPr lang="en-US" sz="2000"/>
              <a:t>We created an user friendly interface that contains our results in a readable form</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a2db3e77f7_2_27"/>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ARCHITECTURAL DIAGRAM</a:t>
            </a:r>
            <a:endParaRPr/>
          </a:p>
        </p:txBody>
      </p:sp>
      <p:pic>
        <p:nvPicPr>
          <p:cNvPr id="127" name="Google Shape;127;ga2db3e77f7_2_27"/>
          <p:cNvPicPr preferRelativeResize="0"/>
          <p:nvPr/>
        </p:nvPicPr>
        <p:blipFill>
          <a:blip r:embed="rId3">
            <a:alphaModFix/>
          </a:blip>
          <a:stretch>
            <a:fillRect/>
          </a:stretch>
        </p:blipFill>
        <p:spPr>
          <a:xfrm>
            <a:off x="4401375" y="1813531"/>
            <a:ext cx="3389126" cy="483734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a2d62590fc_0_3"/>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PREREQUISITES</a:t>
            </a:r>
            <a:endParaRPr/>
          </a:p>
        </p:txBody>
      </p:sp>
      <p:sp>
        <p:nvSpPr>
          <p:cNvPr id="133" name="Google Shape;133;ga2d62590fc_0_3"/>
          <p:cNvSpPr txBox="1"/>
          <p:nvPr>
            <p:ph idx="1" type="body"/>
          </p:nvPr>
        </p:nvSpPr>
        <p:spPr>
          <a:xfrm>
            <a:off x="581192" y="2594721"/>
            <a:ext cx="11029500" cy="3678300"/>
          </a:xfrm>
          <a:prstGeom prst="rect">
            <a:avLst/>
          </a:prstGeom>
        </p:spPr>
        <p:txBody>
          <a:bodyPr anchorCtr="0" anchor="ctr" bIns="45700" lIns="91425" spcFirstLastPara="1" rIns="91425" wrap="square" tIns="45700">
            <a:noAutofit/>
          </a:bodyPr>
          <a:lstStyle/>
          <a:p>
            <a:pPr indent="-292792" lvl="0" marL="306000" rtl="0" algn="just">
              <a:spcBef>
                <a:spcPts val="0"/>
              </a:spcBef>
              <a:spcAft>
                <a:spcPts val="0"/>
              </a:spcAft>
              <a:buSzPts val="2000"/>
              <a:buChar char="◼"/>
            </a:pPr>
            <a:r>
              <a:rPr lang="en-US" sz="2000"/>
              <a:t>Install </a:t>
            </a:r>
            <a:r>
              <a:rPr lang="en-US" sz="2000"/>
              <a:t>Python3</a:t>
            </a:r>
            <a:endParaRPr sz="2000"/>
          </a:p>
          <a:p>
            <a:pPr indent="-292792" lvl="0" marL="306000" rtl="0" algn="just">
              <a:spcBef>
                <a:spcPts val="1080"/>
              </a:spcBef>
              <a:spcAft>
                <a:spcPts val="0"/>
              </a:spcAft>
              <a:buSzPts val="2000"/>
              <a:buChar char="◼"/>
            </a:pPr>
            <a:r>
              <a:rPr lang="en-US" sz="2000"/>
              <a:t>Run the following commands in an elevated Powershell/CMD window</a:t>
            </a:r>
            <a:endParaRPr sz="2000"/>
          </a:p>
          <a:p>
            <a:pPr indent="151199" lvl="0" marL="763200" rtl="0" algn="just">
              <a:spcBef>
                <a:spcPts val="1080"/>
              </a:spcBef>
              <a:spcAft>
                <a:spcPts val="0"/>
              </a:spcAft>
              <a:buNone/>
            </a:pPr>
            <a:r>
              <a:rPr lang="en-US" sz="2000">
                <a:solidFill>
                  <a:srgbClr val="A64D79"/>
                </a:solidFill>
              </a:rPr>
              <a:t>python -m pip install --upgraded pip</a:t>
            </a:r>
            <a:endParaRPr sz="2000">
              <a:solidFill>
                <a:srgbClr val="A64D79"/>
              </a:solidFill>
            </a:endParaRPr>
          </a:p>
          <a:p>
            <a:pPr indent="151199" lvl="0" marL="763200" rtl="0" algn="just">
              <a:spcBef>
                <a:spcPts val="1080"/>
              </a:spcBef>
              <a:spcAft>
                <a:spcPts val="0"/>
              </a:spcAft>
              <a:buNone/>
            </a:pPr>
            <a:r>
              <a:rPr lang="en-US" sz="2000">
                <a:solidFill>
                  <a:srgbClr val="A64D79"/>
                </a:solidFill>
              </a:rPr>
              <a:t>pip install ludwig</a:t>
            </a:r>
            <a:endParaRPr sz="2000">
              <a:solidFill>
                <a:srgbClr val="A64D79"/>
              </a:solidFill>
            </a:endParaRPr>
          </a:p>
          <a:p>
            <a:pPr indent="-292792" lvl="0" marL="306000" rtl="0" algn="just">
              <a:spcBef>
                <a:spcPts val="1080"/>
              </a:spcBef>
              <a:spcAft>
                <a:spcPts val="0"/>
              </a:spcAft>
              <a:buSzPts val="2000"/>
              <a:buChar char="◼"/>
            </a:pPr>
            <a:r>
              <a:rPr lang="en-US" sz="2000"/>
              <a:t>(Optional step) If you’re using Windows on build 2004 you have to run:</a:t>
            </a:r>
            <a:endParaRPr sz="2000"/>
          </a:p>
          <a:p>
            <a:pPr indent="151199" lvl="0" marL="763200" rtl="0" algn="just">
              <a:spcBef>
                <a:spcPts val="1080"/>
              </a:spcBef>
              <a:spcAft>
                <a:spcPts val="0"/>
              </a:spcAft>
              <a:buNone/>
            </a:pPr>
            <a:r>
              <a:rPr lang="en-US" sz="2000">
                <a:solidFill>
                  <a:srgbClr val="A64D79"/>
                </a:solidFill>
              </a:rPr>
              <a:t>pip install numpy==1.19.3</a:t>
            </a:r>
            <a:endParaRPr sz="2000">
              <a:solidFill>
                <a:srgbClr val="A64D79"/>
              </a:solidFill>
            </a:endParaRPr>
          </a:p>
          <a:p>
            <a:pPr indent="-292792" lvl="0" marL="306000" rtl="0" algn="just">
              <a:spcBef>
                <a:spcPts val="1080"/>
              </a:spcBef>
              <a:spcAft>
                <a:spcPts val="0"/>
              </a:spcAft>
              <a:buSzPts val="2000"/>
              <a:buChar char="◼"/>
            </a:pPr>
            <a:r>
              <a:rPr lang="en-US" sz="2000"/>
              <a:t>Also run the following commands:</a:t>
            </a:r>
            <a:endParaRPr sz="2000"/>
          </a:p>
          <a:p>
            <a:pPr indent="151199" lvl="0" marL="763200" rtl="0" algn="just">
              <a:spcBef>
                <a:spcPts val="1080"/>
              </a:spcBef>
              <a:spcAft>
                <a:spcPts val="0"/>
              </a:spcAft>
              <a:buNone/>
            </a:pPr>
            <a:r>
              <a:rPr lang="en-US" sz="2000">
                <a:solidFill>
                  <a:srgbClr val="A64D79"/>
                </a:solidFill>
              </a:rPr>
              <a:t>python -m spacy download en</a:t>
            </a:r>
            <a:endParaRPr sz="2000">
              <a:solidFill>
                <a:srgbClr val="A64D79"/>
              </a:solidFill>
            </a:endParaRPr>
          </a:p>
          <a:p>
            <a:pPr indent="151199" lvl="0" marL="763200" rtl="0" algn="just">
              <a:spcBef>
                <a:spcPts val="1080"/>
              </a:spcBef>
              <a:spcAft>
                <a:spcPts val="0"/>
              </a:spcAft>
              <a:buNone/>
            </a:pPr>
            <a:r>
              <a:rPr lang="en-US" sz="2000">
                <a:solidFill>
                  <a:srgbClr val="A64D79"/>
                </a:solidFill>
              </a:rPr>
              <a:t>pip install flask</a:t>
            </a:r>
            <a:endParaRPr sz="2000">
              <a:solidFill>
                <a:srgbClr val="A64D79"/>
              </a:solidFill>
            </a:endParaRPr>
          </a:p>
          <a:p>
            <a:pPr indent="-343592" lvl="0" marL="306000" rtl="0" algn="just">
              <a:spcBef>
                <a:spcPts val="1080"/>
              </a:spcBef>
              <a:spcAft>
                <a:spcPts val="0"/>
              </a:spcAft>
              <a:buClr>
                <a:schemeClr val="dk2"/>
              </a:buClr>
              <a:buSzPts val="2800"/>
              <a:buFont typeface="Gill Sans"/>
              <a:buChar char="◼"/>
            </a:pPr>
            <a:r>
              <a:rPr lang="en-US" sz="2000">
                <a:highlight>
                  <a:srgbClr val="FFFFFF"/>
                </a:highlight>
              </a:rPr>
              <a:t>Install </a:t>
            </a:r>
            <a:r>
              <a:rPr lang="en-US" sz="2000">
                <a:highlight>
                  <a:srgbClr val="FFFFFF"/>
                </a:highlight>
                <a:uFill>
                  <a:noFill/>
                </a:uFill>
                <a:hlinkClick r:id="rId3"/>
              </a:rPr>
              <a:t>Node.js</a:t>
            </a:r>
            <a:r>
              <a:rPr lang="en-US" sz="2000">
                <a:highlight>
                  <a:srgbClr val="FFFFFF"/>
                </a:highlight>
              </a:rPr>
              <a:t>, LTS. Make sure to also install npm and select Add to PATH</a:t>
            </a:r>
            <a:endParaRPr sz="2800"/>
          </a:p>
          <a:p>
            <a:pPr indent="0" lvl="0" marL="0" rtl="0" algn="just">
              <a:spcBef>
                <a:spcPts val="1080"/>
              </a:spcBef>
              <a:spcAft>
                <a:spcPts val="0"/>
              </a:spcAft>
              <a:buNone/>
            </a:pPr>
            <a:r>
              <a:t/>
            </a:r>
            <a:endParaRPr sz="2000">
              <a:solidFill>
                <a:srgbClr val="A64D7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a2db3e77f7_2_2"/>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INSTALLATION</a:t>
            </a:r>
            <a:endParaRPr/>
          </a:p>
        </p:txBody>
      </p:sp>
      <p:sp>
        <p:nvSpPr>
          <p:cNvPr id="139" name="Google Shape;139;ga2db3e77f7_2_2"/>
          <p:cNvSpPr txBox="1"/>
          <p:nvPr>
            <p:ph idx="1" type="body"/>
          </p:nvPr>
        </p:nvSpPr>
        <p:spPr>
          <a:xfrm>
            <a:off x="581192" y="2180496"/>
            <a:ext cx="11029500" cy="3678300"/>
          </a:xfrm>
          <a:prstGeom prst="rect">
            <a:avLst/>
          </a:prstGeom>
        </p:spPr>
        <p:txBody>
          <a:bodyPr anchorCtr="0" anchor="ctr" bIns="45700" lIns="91425" spcFirstLastPara="1" rIns="91425" wrap="square" tIns="45700">
            <a:noAutofit/>
          </a:bodyPr>
          <a:lstStyle/>
          <a:p>
            <a:pPr indent="-365944" lvl="0" marL="306000" rtl="0" algn="l">
              <a:spcBef>
                <a:spcPts val="360"/>
              </a:spcBef>
              <a:spcAft>
                <a:spcPts val="0"/>
              </a:spcAft>
              <a:buClr>
                <a:schemeClr val="dk2"/>
              </a:buClr>
              <a:buSzPts val="2600"/>
              <a:buFont typeface="Gill Sans"/>
              <a:buChar char="◼"/>
            </a:pPr>
            <a:r>
              <a:rPr lang="en-US" sz="2600">
                <a:highlight>
                  <a:srgbClr val="FFFFFF"/>
                </a:highlight>
              </a:rPr>
              <a:t>Navigate to /sources/Angular_UI in a PowerShell elevated prompt</a:t>
            </a:r>
            <a:endParaRPr sz="2600"/>
          </a:p>
          <a:p>
            <a:pPr indent="-365944" lvl="0" marL="306000" rtl="0" algn="l">
              <a:spcBef>
                <a:spcPts val="0"/>
              </a:spcBef>
              <a:spcAft>
                <a:spcPts val="0"/>
              </a:spcAft>
              <a:buClr>
                <a:schemeClr val="dk2"/>
              </a:buClr>
              <a:buSzPts val="2600"/>
              <a:buFont typeface="Gill Sans"/>
              <a:buChar char="◼"/>
            </a:pPr>
            <a:r>
              <a:rPr lang="en-US" sz="2600">
                <a:highlight>
                  <a:srgbClr val="FFFFFF"/>
                </a:highlight>
              </a:rPr>
              <a:t>Run the following command:</a:t>
            </a:r>
            <a:endParaRPr sz="2600">
              <a:highlight>
                <a:srgbClr val="FFFFFF"/>
              </a:highlight>
            </a:endParaRPr>
          </a:p>
          <a:p>
            <a:pPr indent="151199" lvl="0" marL="763200" rtl="0" algn="l">
              <a:spcBef>
                <a:spcPts val="600"/>
              </a:spcBef>
              <a:spcAft>
                <a:spcPts val="600"/>
              </a:spcAft>
              <a:buNone/>
            </a:pPr>
            <a:r>
              <a:rPr lang="en-US" sz="2600">
                <a:solidFill>
                  <a:srgbClr val="A64D79"/>
                </a:solidFill>
                <a:highlight>
                  <a:srgbClr val="FFFFFF"/>
                </a:highlight>
              </a:rPr>
              <a:t>npm ci</a:t>
            </a:r>
            <a:endParaRPr sz="2600">
              <a:solidFill>
                <a:srgbClr val="A64D7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a2d62590fc_0_15"/>
          <p:cNvSpPr txBox="1"/>
          <p:nvPr>
            <p:ph type="title"/>
          </p:nvPr>
        </p:nvSpPr>
        <p:spPr>
          <a:xfrm>
            <a:off x="581192" y="702156"/>
            <a:ext cx="11029500" cy="10137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HOW TO RUN - TRAINING &amp; EVALUATION</a:t>
            </a:r>
            <a:endParaRPr/>
          </a:p>
        </p:txBody>
      </p:sp>
      <p:sp>
        <p:nvSpPr>
          <p:cNvPr id="145" name="Google Shape;145;ga2d62590fc_0_15"/>
          <p:cNvSpPr txBox="1"/>
          <p:nvPr>
            <p:ph idx="1" type="body"/>
          </p:nvPr>
        </p:nvSpPr>
        <p:spPr>
          <a:xfrm>
            <a:off x="581192" y="2573046"/>
            <a:ext cx="11029500" cy="3678300"/>
          </a:xfrm>
          <a:prstGeom prst="rect">
            <a:avLst/>
          </a:prstGeom>
        </p:spPr>
        <p:txBody>
          <a:bodyPr anchorCtr="0" anchor="ctr" bIns="45700" lIns="91425" spcFirstLastPara="1" rIns="91425" wrap="square" tIns="45700">
            <a:noAutofit/>
          </a:bodyPr>
          <a:lstStyle/>
          <a:p>
            <a:pPr indent="-341052" lvl="0" marL="306000" rtl="0" algn="l">
              <a:lnSpc>
                <a:spcPct val="115000"/>
              </a:lnSpc>
              <a:spcBef>
                <a:spcPts val="400"/>
              </a:spcBef>
              <a:spcAft>
                <a:spcPts val="0"/>
              </a:spcAft>
              <a:buClr>
                <a:schemeClr val="dk2"/>
              </a:buClr>
              <a:buSzPts val="2208"/>
              <a:buChar char="◼"/>
            </a:pPr>
            <a:r>
              <a:rPr lang="en-US">
                <a:latin typeface="Arial"/>
                <a:ea typeface="Arial"/>
                <a:cs typeface="Arial"/>
                <a:sym typeface="Arial"/>
              </a:rPr>
              <a:t>TRAINING</a:t>
            </a:r>
            <a:endParaRPr>
              <a:latin typeface="Arial"/>
              <a:ea typeface="Arial"/>
              <a:cs typeface="Arial"/>
              <a:sym typeface="Arial"/>
            </a:endParaRPr>
          </a:p>
          <a:p>
            <a:pPr indent="0" lvl="0" marL="306000" rtl="0" algn="l">
              <a:lnSpc>
                <a:spcPct val="115000"/>
              </a:lnSpc>
              <a:spcBef>
                <a:spcPts val="600"/>
              </a:spcBef>
              <a:spcAft>
                <a:spcPts val="0"/>
              </a:spcAft>
              <a:buNone/>
            </a:pPr>
            <a:r>
              <a:rPr lang="en-US">
                <a:solidFill>
                  <a:srgbClr val="A64D79"/>
                </a:solidFill>
                <a:latin typeface="Arial"/>
                <a:ea typeface="Arial"/>
                <a:cs typeface="Arial"/>
                <a:sym typeface="Arial"/>
              </a:rPr>
              <a:t>python .\sources\main.py train .\input\training.dataset.csv .\output\preprocessed.dataset.csv .\sources\model_definition_train.yaml</a:t>
            </a:r>
            <a:endParaRPr>
              <a:solidFill>
                <a:srgbClr val="A64D79"/>
              </a:solidFill>
              <a:latin typeface="Arial"/>
              <a:ea typeface="Arial"/>
              <a:cs typeface="Arial"/>
              <a:sym typeface="Arial"/>
            </a:endParaRPr>
          </a:p>
          <a:p>
            <a:pPr indent="0" lvl="0" marL="306000" rtl="0" algn="l">
              <a:lnSpc>
                <a:spcPct val="115000"/>
              </a:lnSpc>
              <a:spcBef>
                <a:spcPts val="600"/>
              </a:spcBef>
              <a:spcAft>
                <a:spcPts val="0"/>
              </a:spcAft>
              <a:buNone/>
            </a:pPr>
            <a:r>
              <a:t/>
            </a:r>
            <a:endParaRPr>
              <a:latin typeface="Arial"/>
              <a:ea typeface="Arial"/>
              <a:cs typeface="Arial"/>
              <a:sym typeface="Arial"/>
            </a:endParaRPr>
          </a:p>
          <a:p>
            <a:pPr indent="-306000" lvl="0" marL="306000" rtl="0" algn="l">
              <a:lnSpc>
                <a:spcPct val="115000"/>
              </a:lnSpc>
              <a:spcBef>
                <a:spcPts val="600"/>
              </a:spcBef>
              <a:spcAft>
                <a:spcPts val="0"/>
              </a:spcAft>
              <a:buClr>
                <a:schemeClr val="dk2"/>
              </a:buClr>
              <a:buSzPts val="1656"/>
              <a:buFont typeface="Arial"/>
              <a:buChar char="◼"/>
            </a:pPr>
            <a:r>
              <a:rPr lang="en-US">
                <a:latin typeface="Arial"/>
                <a:ea typeface="Arial"/>
                <a:cs typeface="Arial"/>
                <a:sym typeface="Arial"/>
              </a:rPr>
              <a:t>EVALUATION</a:t>
            </a:r>
            <a:endParaRPr>
              <a:latin typeface="Arial"/>
              <a:ea typeface="Arial"/>
              <a:cs typeface="Arial"/>
              <a:sym typeface="Arial"/>
            </a:endParaRPr>
          </a:p>
          <a:p>
            <a:pPr indent="0" lvl="0" marL="306000" rtl="0" algn="l">
              <a:lnSpc>
                <a:spcPct val="115000"/>
              </a:lnSpc>
              <a:spcBef>
                <a:spcPts val="600"/>
              </a:spcBef>
              <a:spcAft>
                <a:spcPts val="0"/>
              </a:spcAft>
              <a:buNone/>
            </a:pPr>
            <a:r>
              <a:rPr lang="en-US">
                <a:solidFill>
                  <a:srgbClr val="A64D79"/>
                </a:solidFill>
                <a:latin typeface="Arial"/>
                <a:ea typeface="Arial"/>
                <a:cs typeface="Arial"/>
                <a:sym typeface="Arial"/>
              </a:rPr>
              <a:t>python .\sources\main.py evaluate .\results\covid_inference_train\model .\input\testing.dataset.csv .\output\preprocessed-exp.dataset.csv .\sources\model_definition_evaluate.yaml</a:t>
            </a:r>
            <a:endParaRPr sz="2400">
              <a:solidFill>
                <a:srgbClr val="A64D79"/>
              </a:solidFill>
            </a:endParaRPr>
          </a:p>
          <a:p>
            <a:pPr indent="0" lvl="0" marL="0" rtl="0" algn="l">
              <a:spcBef>
                <a:spcPts val="1080"/>
              </a:spcBef>
              <a:spcAft>
                <a:spcPts val="0"/>
              </a:spcAft>
              <a:buNone/>
            </a:pPr>
            <a:r>
              <a:t/>
            </a:r>
            <a:endParaRPr sz="2400"/>
          </a:p>
          <a:p>
            <a:pPr indent="-189160" lvl="0" marL="306000" rtl="0" algn="l">
              <a:spcBef>
                <a:spcPts val="1000"/>
              </a:spcBef>
              <a:spcAft>
                <a:spcPts val="0"/>
              </a:spcAft>
              <a:buClr>
                <a:schemeClr val="dk1"/>
              </a:buClr>
              <a:buSzPts val="1840"/>
              <a:buFont typeface="Arial"/>
              <a:buNone/>
            </a:pPr>
            <a:r>
              <a:t/>
            </a:r>
            <a:endParaRPr sz="2000"/>
          </a:p>
          <a:p>
            <a:pPr indent="0" lvl="0" marL="0" rtl="0" algn="l">
              <a:spcBef>
                <a:spcPts val="360"/>
              </a:spcBef>
              <a:spcAft>
                <a:spcPts val="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2020-11-22T17:55:20Z</dcterms:created>
  <dc:creator>Windows User</dc:creator>
</cp:coreProperties>
</file>