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 id="305" r:id="rId12"/>
    <p:sldId id="306" r:id="rId13"/>
    <p:sldId id="3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4" autoAdjust="0"/>
  </p:normalViewPr>
  <p:slideViewPr>
    <p:cSldViewPr snapToGrid="0">
      <p:cViewPr>
        <p:scale>
          <a:sx n="100" d="100"/>
          <a:sy n="100" d="100"/>
        </p:scale>
        <p:origin x="9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8" name="Picture 4" descr="What Are the Actual Warning Signs of a Brain Tumor? – Cleveland Clinic">
            <a:extLst>
              <a:ext uri="{FF2B5EF4-FFF2-40B4-BE49-F238E27FC236}">
                <a16:creationId xmlns:a16="http://schemas.microsoft.com/office/drawing/2014/main" id="{00790B0B-657B-4276-974D-5868F95AA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 y="0"/>
            <a:ext cx="12185453"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Subtitle 2">
            <a:extLst>
              <a:ext uri="{FF2B5EF4-FFF2-40B4-BE49-F238E27FC236}">
                <a16:creationId xmlns:a16="http://schemas.microsoft.com/office/drawing/2014/main" id="{DC9C7B7C-CF20-4313-8165-06867993C229}"/>
              </a:ext>
            </a:extLst>
          </p:cNvPr>
          <p:cNvSpPr txBox="1">
            <a:spLocks/>
          </p:cNvSpPr>
          <p:nvPr/>
        </p:nvSpPr>
        <p:spPr>
          <a:xfrm>
            <a:off x="640192" y="5628503"/>
            <a:ext cx="4541407" cy="77418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0000"/>
              </a:lnSpc>
            </a:pPr>
            <a:r>
              <a:rPr lang="en-US" sz="1600" dirty="0"/>
              <a:t>Cristian Daniel Rodríguez </a:t>
            </a:r>
            <a:r>
              <a:rPr lang="en-US" sz="1600" dirty="0" err="1"/>
              <a:t>vázquez</a:t>
            </a:r>
            <a:endParaRPr lang="en-US" sz="1600" dirty="0"/>
          </a:p>
        </p:txBody>
      </p:sp>
      <p:sp>
        <p:nvSpPr>
          <p:cNvPr id="10" name="Rectangle: Rounded Corners 9">
            <a:extLst>
              <a:ext uri="{FF2B5EF4-FFF2-40B4-BE49-F238E27FC236}">
                <a16:creationId xmlns:a16="http://schemas.microsoft.com/office/drawing/2014/main" id="{0C3FCA4E-9527-4433-9E48-523B421CE462}"/>
              </a:ext>
            </a:extLst>
          </p:cNvPr>
          <p:cNvSpPr/>
          <p:nvPr/>
        </p:nvSpPr>
        <p:spPr>
          <a:xfrm>
            <a:off x="554182" y="4147127"/>
            <a:ext cx="6964218" cy="2041237"/>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9" name="Title 1">
            <a:extLst>
              <a:ext uri="{FF2B5EF4-FFF2-40B4-BE49-F238E27FC236}">
                <a16:creationId xmlns:a16="http://schemas.microsoft.com/office/drawing/2014/main" id="{5E4CD3C1-5E0B-47B1-933B-05D3FCAEFBDB}"/>
              </a:ext>
            </a:extLst>
          </p:cNvPr>
          <p:cNvSpPr txBox="1">
            <a:spLocks/>
          </p:cNvSpPr>
          <p:nvPr/>
        </p:nvSpPr>
        <p:spPr>
          <a:xfrm>
            <a:off x="643467" y="4304606"/>
            <a:ext cx="6770333" cy="13238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just"/>
            <a:r>
              <a:rPr lang="en-US" sz="4000" dirty="0">
                <a:solidFill>
                  <a:schemeClr val="tx1"/>
                </a:solidFill>
              </a:rPr>
              <a:t>Brain Tumor Classification Using Stacking Method</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1F4D-A68C-414E-A384-7C1698829725}"/>
              </a:ext>
            </a:extLst>
          </p:cNvPr>
          <p:cNvSpPr>
            <a:spLocks noGrp="1"/>
          </p:cNvSpPr>
          <p:nvPr>
            <p:ph type="title"/>
          </p:nvPr>
        </p:nvSpPr>
        <p:spPr/>
        <p:txBody>
          <a:bodyPr/>
          <a:lstStyle/>
          <a:p>
            <a:r>
              <a:rPr lang="en-US" dirty="0"/>
              <a:t>Models Accuracies</a:t>
            </a:r>
          </a:p>
        </p:txBody>
      </p:sp>
      <p:graphicFrame>
        <p:nvGraphicFramePr>
          <p:cNvPr id="4" name="Table 3">
            <a:extLst>
              <a:ext uri="{FF2B5EF4-FFF2-40B4-BE49-F238E27FC236}">
                <a16:creationId xmlns:a16="http://schemas.microsoft.com/office/drawing/2014/main" id="{23A114F7-9BFA-406A-A873-A7C3D9F05272}"/>
              </a:ext>
            </a:extLst>
          </p:cNvPr>
          <p:cNvGraphicFramePr>
            <a:graphicFrameLocks noGrp="1"/>
          </p:cNvGraphicFramePr>
          <p:nvPr>
            <p:extLst>
              <p:ext uri="{D42A27DB-BD31-4B8C-83A1-F6EECF244321}">
                <p14:modId xmlns:p14="http://schemas.microsoft.com/office/powerpoint/2010/main" val="3927484899"/>
              </p:ext>
            </p:extLst>
          </p:nvPr>
        </p:nvGraphicFramePr>
        <p:xfrm>
          <a:off x="2865271" y="2277789"/>
          <a:ext cx="6461458" cy="3561698"/>
        </p:xfrm>
        <a:graphic>
          <a:graphicData uri="http://schemas.openxmlformats.org/drawingml/2006/table">
            <a:tbl>
              <a:tblPr firstRow="1" firstCol="1" bandRow="1">
                <a:tableStyleId>{5C22544A-7EE6-4342-B048-85BDC9FD1C3A}</a:tableStyleId>
              </a:tblPr>
              <a:tblGrid>
                <a:gridCol w="2152912">
                  <a:extLst>
                    <a:ext uri="{9D8B030D-6E8A-4147-A177-3AD203B41FA5}">
                      <a16:colId xmlns:a16="http://schemas.microsoft.com/office/drawing/2014/main" val="2494236092"/>
                    </a:ext>
                  </a:extLst>
                </a:gridCol>
                <a:gridCol w="2154273">
                  <a:extLst>
                    <a:ext uri="{9D8B030D-6E8A-4147-A177-3AD203B41FA5}">
                      <a16:colId xmlns:a16="http://schemas.microsoft.com/office/drawing/2014/main" val="1821038821"/>
                    </a:ext>
                  </a:extLst>
                </a:gridCol>
                <a:gridCol w="2154273">
                  <a:extLst>
                    <a:ext uri="{9D8B030D-6E8A-4147-A177-3AD203B41FA5}">
                      <a16:colId xmlns:a16="http://schemas.microsoft.com/office/drawing/2014/main" val="1260273677"/>
                    </a:ext>
                  </a:extLst>
                </a:gridCol>
              </a:tblGrid>
              <a:tr h="705141">
                <a:tc>
                  <a:txBody>
                    <a:bodyPr/>
                    <a:lstStyle/>
                    <a:p>
                      <a:pPr marL="0" marR="0" algn="ctr">
                        <a:lnSpc>
                          <a:spcPct val="150000"/>
                        </a:lnSpc>
                        <a:spcBef>
                          <a:spcPts val="0"/>
                        </a:spcBef>
                        <a:spcAft>
                          <a:spcPts val="0"/>
                        </a:spcAft>
                      </a:pPr>
                      <a:r>
                        <a:rPr lang="en-US" sz="1200">
                          <a:effectLst/>
                        </a:rPr>
                        <a:t>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From scratch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Scikit-learn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1908792"/>
                  </a:ext>
                </a:extLst>
              </a:tr>
              <a:tr h="741134">
                <a:tc>
                  <a:txBody>
                    <a:bodyPr/>
                    <a:lstStyle/>
                    <a:p>
                      <a:pPr marL="0" marR="0" algn="just">
                        <a:lnSpc>
                          <a:spcPct val="150000"/>
                        </a:lnSpc>
                        <a:spcBef>
                          <a:spcPts val="0"/>
                        </a:spcBef>
                        <a:spcAft>
                          <a:spcPts val="0"/>
                        </a:spcAft>
                      </a:pPr>
                      <a:r>
                        <a:rPr lang="en-US" sz="1200" dirty="0">
                          <a:effectLst/>
                        </a:rPr>
                        <a:t>K-Nearest Neighbor</a:t>
                      </a:r>
                      <a:endParaRPr lang="en-US"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58.28%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59.55%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8146558"/>
                  </a:ext>
                </a:extLst>
              </a:tr>
              <a:tr h="705141">
                <a:tc>
                  <a:txBody>
                    <a:bodyPr/>
                    <a:lstStyle/>
                    <a:p>
                      <a:pPr marL="0" marR="0" algn="just">
                        <a:lnSpc>
                          <a:spcPct val="150000"/>
                        </a:lnSpc>
                        <a:spcBef>
                          <a:spcPts val="0"/>
                        </a:spcBef>
                        <a:spcAft>
                          <a:spcPts val="0"/>
                        </a:spcAft>
                      </a:pPr>
                      <a:r>
                        <a:rPr lang="en-US" sz="1200" dirty="0">
                          <a:effectLst/>
                        </a:rPr>
                        <a:t>Naive Bayes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rPr>
                        <a:t>55.65%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54.02%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7782906"/>
                  </a:ext>
                </a:extLst>
              </a:tr>
              <a:tr h="705141">
                <a:tc>
                  <a:txBody>
                    <a:bodyPr/>
                    <a:lstStyle/>
                    <a:p>
                      <a:pPr marL="0" marR="0" algn="just">
                        <a:lnSpc>
                          <a:spcPct val="150000"/>
                        </a:lnSpc>
                        <a:spcBef>
                          <a:spcPts val="0"/>
                        </a:spcBef>
                        <a:spcAft>
                          <a:spcPts val="0"/>
                        </a:spcAft>
                      </a:pPr>
                      <a:r>
                        <a:rPr lang="en-US" sz="1200" dirty="0">
                          <a:effectLst/>
                        </a:rPr>
                        <a:t>Decision Tree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73.21%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68.75%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9458723"/>
                  </a:ext>
                </a:extLst>
              </a:tr>
              <a:tr h="705141">
                <a:tc>
                  <a:txBody>
                    <a:bodyPr/>
                    <a:lstStyle/>
                    <a:p>
                      <a:pPr marL="0" marR="0" algn="just">
                        <a:lnSpc>
                          <a:spcPct val="150000"/>
                        </a:lnSpc>
                        <a:spcBef>
                          <a:spcPts val="0"/>
                        </a:spcBef>
                        <a:spcAft>
                          <a:spcPts val="0"/>
                        </a:spcAft>
                      </a:pPr>
                      <a:r>
                        <a:rPr lang="en-US" sz="1200" dirty="0">
                          <a:effectLst/>
                        </a:rPr>
                        <a:t>Stacking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rPr>
                        <a:t>66.98%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rPr>
                        <a:t>65.21%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3141772"/>
                  </a:ext>
                </a:extLst>
              </a:tr>
            </a:tbl>
          </a:graphicData>
        </a:graphic>
      </p:graphicFrame>
    </p:spTree>
    <p:extLst>
      <p:ext uri="{BB962C8B-B14F-4D97-AF65-F5344CB8AC3E}">
        <p14:creationId xmlns:p14="http://schemas.microsoft.com/office/powerpoint/2010/main" val="694433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7B98-F13F-47E8-9C06-298E809BF1F5}"/>
              </a:ext>
            </a:extLst>
          </p:cNvPr>
          <p:cNvSpPr>
            <a:spLocks noGrp="1"/>
          </p:cNvSpPr>
          <p:nvPr>
            <p:ph type="title"/>
          </p:nvPr>
        </p:nvSpPr>
        <p:spPr/>
        <p:txBody>
          <a:bodyPr/>
          <a:lstStyle/>
          <a:p>
            <a:r>
              <a:rPr lang="en-US" dirty="0"/>
              <a:t>Implementation diagram</a:t>
            </a:r>
          </a:p>
        </p:txBody>
      </p:sp>
      <p:pic>
        <p:nvPicPr>
          <p:cNvPr id="7" name="Picture 6">
            <a:extLst>
              <a:ext uri="{FF2B5EF4-FFF2-40B4-BE49-F238E27FC236}">
                <a16:creationId xmlns:a16="http://schemas.microsoft.com/office/drawing/2014/main" id="{C5ADE1D0-6413-446A-BEE6-90AD84CF689D}"/>
              </a:ext>
            </a:extLst>
          </p:cNvPr>
          <p:cNvPicPr>
            <a:picLocks noChangeAspect="1"/>
          </p:cNvPicPr>
          <p:nvPr/>
        </p:nvPicPr>
        <p:blipFill>
          <a:blip r:embed="rId2"/>
          <a:stretch>
            <a:fillRect/>
          </a:stretch>
        </p:blipFill>
        <p:spPr>
          <a:xfrm>
            <a:off x="237582" y="2612725"/>
            <a:ext cx="688782" cy="694771"/>
          </a:xfrm>
          <a:prstGeom prst="rect">
            <a:avLst/>
          </a:prstGeom>
        </p:spPr>
      </p:pic>
      <p:pic>
        <p:nvPicPr>
          <p:cNvPr id="9" name="Picture 8">
            <a:extLst>
              <a:ext uri="{FF2B5EF4-FFF2-40B4-BE49-F238E27FC236}">
                <a16:creationId xmlns:a16="http://schemas.microsoft.com/office/drawing/2014/main" id="{B1CEA9F7-257F-4AAB-A4AF-59E125100755}"/>
              </a:ext>
            </a:extLst>
          </p:cNvPr>
          <p:cNvPicPr>
            <a:picLocks noChangeAspect="1"/>
          </p:cNvPicPr>
          <p:nvPr/>
        </p:nvPicPr>
        <p:blipFill>
          <a:blip r:embed="rId3"/>
          <a:stretch>
            <a:fillRect/>
          </a:stretch>
        </p:blipFill>
        <p:spPr>
          <a:xfrm>
            <a:off x="237582" y="3390639"/>
            <a:ext cx="694771" cy="694771"/>
          </a:xfrm>
          <a:prstGeom prst="rect">
            <a:avLst/>
          </a:prstGeom>
        </p:spPr>
      </p:pic>
      <p:pic>
        <p:nvPicPr>
          <p:cNvPr id="11" name="Picture 10">
            <a:extLst>
              <a:ext uri="{FF2B5EF4-FFF2-40B4-BE49-F238E27FC236}">
                <a16:creationId xmlns:a16="http://schemas.microsoft.com/office/drawing/2014/main" id="{DF86C726-82C9-4672-88AC-7F20D9FCA5DB}"/>
              </a:ext>
            </a:extLst>
          </p:cNvPr>
          <p:cNvPicPr>
            <a:picLocks noChangeAspect="1"/>
          </p:cNvPicPr>
          <p:nvPr/>
        </p:nvPicPr>
        <p:blipFill>
          <a:blip r:embed="rId4"/>
          <a:stretch>
            <a:fillRect/>
          </a:stretch>
        </p:blipFill>
        <p:spPr>
          <a:xfrm>
            <a:off x="237582" y="4168554"/>
            <a:ext cx="690697" cy="694772"/>
          </a:xfrm>
          <a:prstGeom prst="rect">
            <a:avLst/>
          </a:prstGeom>
        </p:spPr>
      </p:pic>
      <p:pic>
        <p:nvPicPr>
          <p:cNvPr id="13" name="Picture 12">
            <a:extLst>
              <a:ext uri="{FF2B5EF4-FFF2-40B4-BE49-F238E27FC236}">
                <a16:creationId xmlns:a16="http://schemas.microsoft.com/office/drawing/2014/main" id="{98B4F084-14C1-422C-8608-AFAFAC241CDC}"/>
              </a:ext>
            </a:extLst>
          </p:cNvPr>
          <p:cNvPicPr>
            <a:picLocks noChangeAspect="1"/>
          </p:cNvPicPr>
          <p:nvPr/>
        </p:nvPicPr>
        <p:blipFill>
          <a:blip r:embed="rId5"/>
          <a:stretch>
            <a:fillRect/>
          </a:stretch>
        </p:blipFill>
        <p:spPr>
          <a:xfrm>
            <a:off x="237582" y="4946470"/>
            <a:ext cx="688731" cy="694772"/>
          </a:xfrm>
          <a:prstGeom prst="rect">
            <a:avLst/>
          </a:prstGeom>
        </p:spPr>
      </p:pic>
      <p:sp>
        <p:nvSpPr>
          <p:cNvPr id="14" name="Right Brace 13">
            <a:extLst>
              <a:ext uri="{FF2B5EF4-FFF2-40B4-BE49-F238E27FC236}">
                <a16:creationId xmlns:a16="http://schemas.microsoft.com/office/drawing/2014/main" id="{D363726E-75B9-4830-BC2C-3FF0B893D926}"/>
              </a:ext>
            </a:extLst>
          </p:cNvPr>
          <p:cNvSpPr/>
          <p:nvPr/>
        </p:nvSpPr>
        <p:spPr>
          <a:xfrm>
            <a:off x="1051105" y="2612725"/>
            <a:ext cx="820397" cy="302851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pic>
        <p:nvPicPr>
          <p:cNvPr id="2050" name="Picture 2" descr="Kernels in image processing • Najam R. Syed">
            <a:extLst>
              <a:ext uri="{FF2B5EF4-FFF2-40B4-BE49-F238E27FC236}">
                <a16:creationId xmlns:a16="http://schemas.microsoft.com/office/drawing/2014/main" id="{0CFDBB25-A611-4829-BA5B-62CC341F57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4725" y="3429000"/>
            <a:ext cx="2071643" cy="13128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58F4AC4-19B1-4F94-AD22-EC321EABA600}"/>
              </a:ext>
            </a:extLst>
          </p:cNvPr>
          <p:cNvPicPr>
            <a:picLocks noChangeAspect="1"/>
          </p:cNvPicPr>
          <p:nvPr/>
        </p:nvPicPr>
        <p:blipFill>
          <a:blip r:embed="rId4"/>
          <a:stretch>
            <a:fillRect/>
          </a:stretch>
        </p:blipFill>
        <p:spPr>
          <a:xfrm>
            <a:off x="1965057" y="3738024"/>
            <a:ext cx="690697" cy="694772"/>
          </a:xfrm>
          <a:prstGeom prst="rect">
            <a:avLst/>
          </a:prstGeom>
        </p:spPr>
      </p:pic>
      <p:sp>
        <p:nvSpPr>
          <p:cNvPr id="15" name="Left Brace 14">
            <a:extLst>
              <a:ext uri="{FF2B5EF4-FFF2-40B4-BE49-F238E27FC236}">
                <a16:creationId xmlns:a16="http://schemas.microsoft.com/office/drawing/2014/main" id="{8A753324-7EC7-4CBB-B77A-89ACA88BCCB1}"/>
              </a:ext>
            </a:extLst>
          </p:cNvPr>
          <p:cNvSpPr/>
          <p:nvPr/>
        </p:nvSpPr>
        <p:spPr>
          <a:xfrm>
            <a:off x="4333693" y="3008502"/>
            <a:ext cx="504202" cy="224754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419A8343-BFE9-47B3-A58E-AE7321C90DB2}"/>
              </a:ext>
            </a:extLst>
          </p:cNvPr>
          <p:cNvSpPr txBox="1"/>
          <p:nvPr/>
        </p:nvSpPr>
        <p:spPr>
          <a:xfrm>
            <a:off x="2914116" y="4698874"/>
            <a:ext cx="1292252" cy="261610"/>
          </a:xfrm>
          <a:prstGeom prst="rect">
            <a:avLst/>
          </a:prstGeom>
          <a:noFill/>
        </p:spPr>
        <p:txBody>
          <a:bodyPr wrap="square" rtlCol="0">
            <a:spAutoFit/>
          </a:bodyPr>
          <a:lstStyle/>
          <a:p>
            <a:pPr algn="ctr"/>
            <a:r>
              <a:rPr lang="es-MX" sz="1100" dirty="0"/>
              <a:t>512 x 512</a:t>
            </a:r>
            <a:endParaRPr lang="en-US" sz="1100" dirty="0"/>
          </a:p>
        </p:txBody>
      </p:sp>
      <p:sp>
        <p:nvSpPr>
          <p:cNvPr id="20" name="TextBox 19">
            <a:extLst>
              <a:ext uri="{FF2B5EF4-FFF2-40B4-BE49-F238E27FC236}">
                <a16:creationId xmlns:a16="http://schemas.microsoft.com/office/drawing/2014/main" id="{1738FB3C-2894-4AFE-8790-D2D6D03083FB}"/>
              </a:ext>
            </a:extLst>
          </p:cNvPr>
          <p:cNvSpPr txBox="1"/>
          <p:nvPr/>
        </p:nvSpPr>
        <p:spPr>
          <a:xfrm>
            <a:off x="4810427" y="2753498"/>
            <a:ext cx="1316053" cy="553998"/>
          </a:xfrm>
          <a:prstGeom prst="rect">
            <a:avLst/>
          </a:prstGeom>
          <a:noFill/>
        </p:spPr>
        <p:txBody>
          <a:bodyPr wrap="square" rtlCol="0">
            <a:spAutoFit/>
          </a:bodyPr>
          <a:lstStyle/>
          <a:p>
            <a:pPr algn="ctr"/>
            <a:r>
              <a:rPr lang="es-MX" sz="1500" dirty="0"/>
              <a:t> 5 </a:t>
            </a:r>
            <a:r>
              <a:rPr lang="es-MX" sz="1500" dirty="0" err="1"/>
              <a:t>First</a:t>
            </a:r>
            <a:r>
              <a:rPr lang="es-MX" sz="1500" dirty="0"/>
              <a:t> </a:t>
            </a:r>
            <a:r>
              <a:rPr lang="es-MX" sz="1500" dirty="0" err="1"/>
              <a:t>order</a:t>
            </a:r>
            <a:r>
              <a:rPr lang="es-MX" sz="1500" dirty="0"/>
              <a:t> </a:t>
            </a:r>
            <a:r>
              <a:rPr lang="es-MX" sz="1500" dirty="0" err="1"/>
              <a:t>features</a:t>
            </a:r>
            <a:endParaRPr lang="en-US" sz="1500" dirty="0"/>
          </a:p>
        </p:txBody>
      </p:sp>
      <p:sp>
        <p:nvSpPr>
          <p:cNvPr id="24" name="TextBox 23">
            <a:extLst>
              <a:ext uri="{FF2B5EF4-FFF2-40B4-BE49-F238E27FC236}">
                <a16:creationId xmlns:a16="http://schemas.microsoft.com/office/drawing/2014/main" id="{E5F1FA20-DE05-442D-AF1C-E99520D9AD0B}"/>
              </a:ext>
            </a:extLst>
          </p:cNvPr>
          <p:cNvSpPr txBox="1"/>
          <p:nvPr/>
        </p:nvSpPr>
        <p:spPr>
          <a:xfrm>
            <a:off x="4763835" y="4979638"/>
            <a:ext cx="1427033" cy="553998"/>
          </a:xfrm>
          <a:prstGeom prst="rect">
            <a:avLst/>
          </a:prstGeom>
          <a:noFill/>
        </p:spPr>
        <p:txBody>
          <a:bodyPr wrap="square" rtlCol="0">
            <a:spAutoFit/>
          </a:bodyPr>
          <a:lstStyle/>
          <a:p>
            <a:pPr algn="ctr"/>
            <a:r>
              <a:rPr lang="es-MX" sz="1500" dirty="0"/>
              <a:t>6 </a:t>
            </a:r>
            <a:r>
              <a:rPr lang="es-MX" sz="1500" dirty="0" err="1"/>
              <a:t>Second</a:t>
            </a:r>
            <a:r>
              <a:rPr lang="es-MX" sz="1500" dirty="0"/>
              <a:t> </a:t>
            </a:r>
            <a:r>
              <a:rPr lang="es-MX" sz="1500" dirty="0" err="1"/>
              <a:t>order</a:t>
            </a:r>
            <a:r>
              <a:rPr lang="es-MX" sz="1500" dirty="0"/>
              <a:t> </a:t>
            </a:r>
            <a:r>
              <a:rPr lang="es-MX" sz="1500" dirty="0" err="1"/>
              <a:t>features</a:t>
            </a:r>
            <a:endParaRPr lang="en-US" sz="1500" dirty="0"/>
          </a:p>
        </p:txBody>
      </p:sp>
      <p:sp>
        <p:nvSpPr>
          <p:cNvPr id="23" name="Right Brace 22">
            <a:extLst>
              <a:ext uri="{FF2B5EF4-FFF2-40B4-BE49-F238E27FC236}">
                <a16:creationId xmlns:a16="http://schemas.microsoft.com/office/drawing/2014/main" id="{35E9BBC3-DF95-4817-A466-BFE257627799}"/>
              </a:ext>
            </a:extLst>
          </p:cNvPr>
          <p:cNvSpPr/>
          <p:nvPr/>
        </p:nvSpPr>
        <p:spPr>
          <a:xfrm>
            <a:off x="6153948" y="3008502"/>
            <a:ext cx="562150" cy="224754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5" name="Rectangle 24">
            <a:extLst>
              <a:ext uri="{FF2B5EF4-FFF2-40B4-BE49-F238E27FC236}">
                <a16:creationId xmlns:a16="http://schemas.microsoft.com/office/drawing/2014/main" id="{E5CED60B-FF1C-4789-B1E3-F2DEC3CDF00F}"/>
              </a:ext>
            </a:extLst>
          </p:cNvPr>
          <p:cNvSpPr/>
          <p:nvPr/>
        </p:nvSpPr>
        <p:spPr>
          <a:xfrm>
            <a:off x="6862273" y="3901435"/>
            <a:ext cx="1007508" cy="500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500" dirty="0" err="1"/>
              <a:t>Dataset</a:t>
            </a:r>
            <a:endParaRPr lang="en-US" sz="1500" dirty="0"/>
          </a:p>
        </p:txBody>
      </p:sp>
      <p:sp>
        <p:nvSpPr>
          <p:cNvPr id="34" name="Rectangle 33">
            <a:extLst>
              <a:ext uri="{FF2B5EF4-FFF2-40B4-BE49-F238E27FC236}">
                <a16:creationId xmlns:a16="http://schemas.microsoft.com/office/drawing/2014/main" id="{4BF8F836-DA8B-4055-A9BF-813665311A5B}"/>
              </a:ext>
            </a:extLst>
          </p:cNvPr>
          <p:cNvSpPr/>
          <p:nvPr/>
        </p:nvSpPr>
        <p:spPr>
          <a:xfrm>
            <a:off x="10057275" y="2875024"/>
            <a:ext cx="1734796" cy="25039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err="1"/>
              <a:t>Stacking</a:t>
            </a:r>
            <a:r>
              <a:rPr lang="es-MX" dirty="0"/>
              <a:t> </a:t>
            </a:r>
            <a:r>
              <a:rPr lang="es-MX" dirty="0" err="1"/>
              <a:t>Model</a:t>
            </a:r>
            <a:endParaRPr lang="en-US" dirty="0"/>
          </a:p>
        </p:txBody>
      </p:sp>
      <p:sp>
        <p:nvSpPr>
          <p:cNvPr id="36" name="Rectangle 35">
            <a:extLst>
              <a:ext uri="{FF2B5EF4-FFF2-40B4-BE49-F238E27FC236}">
                <a16:creationId xmlns:a16="http://schemas.microsoft.com/office/drawing/2014/main" id="{BBB1C6A2-19A3-4ECC-969C-EA6B3D4347B8}"/>
              </a:ext>
            </a:extLst>
          </p:cNvPr>
          <p:cNvSpPr/>
          <p:nvPr/>
        </p:nvSpPr>
        <p:spPr>
          <a:xfrm>
            <a:off x="6862273" y="5293856"/>
            <a:ext cx="1007508" cy="500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500" dirty="0"/>
              <a:t>EDA</a:t>
            </a:r>
            <a:endParaRPr lang="en-US" sz="1500" dirty="0"/>
          </a:p>
        </p:txBody>
      </p:sp>
      <p:cxnSp>
        <p:nvCxnSpPr>
          <p:cNvPr id="37" name="Straight Arrow Connector 36">
            <a:extLst>
              <a:ext uri="{FF2B5EF4-FFF2-40B4-BE49-F238E27FC236}">
                <a16:creationId xmlns:a16="http://schemas.microsoft.com/office/drawing/2014/main" id="{A2F732F7-8768-4DD6-98BC-62FF26704E2A}"/>
              </a:ext>
            </a:extLst>
          </p:cNvPr>
          <p:cNvCxnSpPr>
            <a:cxnSpLocks/>
            <a:stCxn id="25" idx="2"/>
            <a:endCxn id="36" idx="0"/>
          </p:cNvCxnSpPr>
          <p:nvPr/>
        </p:nvCxnSpPr>
        <p:spPr>
          <a:xfrm>
            <a:off x="7366027" y="4402125"/>
            <a:ext cx="0" cy="8917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A94590FC-559E-4579-A02A-132C5F567A2B}"/>
              </a:ext>
            </a:extLst>
          </p:cNvPr>
          <p:cNvCxnSpPr>
            <a:cxnSpLocks/>
            <a:stCxn id="25" idx="3"/>
            <a:endCxn id="53" idx="1"/>
          </p:cNvCxnSpPr>
          <p:nvPr/>
        </p:nvCxnSpPr>
        <p:spPr>
          <a:xfrm>
            <a:off x="7869781" y="4151780"/>
            <a:ext cx="597343" cy="6778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2" name="Rectangle 51">
            <a:extLst>
              <a:ext uri="{FF2B5EF4-FFF2-40B4-BE49-F238E27FC236}">
                <a16:creationId xmlns:a16="http://schemas.microsoft.com/office/drawing/2014/main" id="{9C49DDD7-F47A-40F5-BA61-80ADAB0F6F24}"/>
              </a:ext>
            </a:extLst>
          </p:cNvPr>
          <p:cNvSpPr/>
          <p:nvPr/>
        </p:nvSpPr>
        <p:spPr>
          <a:xfrm>
            <a:off x="8467124" y="3307496"/>
            <a:ext cx="1007508" cy="500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500" dirty="0"/>
              <a:t>Training 80%</a:t>
            </a:r>
            <a:endParaRPr lang="en-US" sz="1500" dirty="0"/>
          </a:p>
        </p:txBody>
      </p:sp>
      <p:sp>
        <p:nvSpPr>
          <p:cNvPr id="53" name="Rectangle 52">
            <a:extLst>
              <a:ext uri="{FF2B5EF4-FFF2-40B4-BE49-F238E27FC236}">
                <a16:creationId xmlns:a16="http://schemas.microsoft.com/office/drawing/2014/main" id="{2F85DA55-5708-4DA4-A943-09779E6C69C1}"/>
              </a:ext>
            </a:extLst>
          </p:cNvPr>
          <p:cNvSpPr/>
          <p:nvPr/>
        </p:nvSpPr>
        <p:spPr>
          <a:xfrm>
            <a:off x="8467124" y="4579334"/>
            <a:ext cx="1007508" cy="500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500" dirty="0" err="1"/>
              <a:t>Testing</a:t>
            </a:r>
            <a:r>
              <a:rPr lang="es-MX" sz="1500" dirty="0"/>
              <a:t> 20%</a:t>
            </a:r>
            <a:endParaRPr lang="en-US" sz="1500" dirty="0"/>
          </a:p>
        </p:txBody>
      </p:sp>
      <p:cxnSp>
        <p:nvCxnSpPr>
          <p:cNvPr id="55" name="Straight Arrow Connector 54">
            <a:extLst>
              <a:ext uri="{FF2B5EF4-FFF2-40B4-BE49-F238E27FC236}">
                <a16:creationId xmlns:a16="http://schemas.microsoft.com/office/drawing/2014/main" id="{EF33EF65-E9C2-4007-A53D-1D921BF1CEE7}"/>
              </a:ext>
            </a:extLst>
          </p:cNvPr>
          <p:cNvCxnSpPr>
            <a:cxnSpLocks/>
            <a:stCxn id="25" idx="3"/>
            <a:endCxn id="52" idx="1"/>
          </p:cNvCxnSpPr>
          <p:nvPr/>
        </p:nvCxnSpPr>
        <p:spPr>
          <a:xfrm flipV="1">
            <a:off x="7869781" y="3557841"/>
            <a:ext cx="597343" cy="5939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a:extLst>
              <a:ext uri="{FF2B5EF4-FFF2-40B4-BE49-F238E27FC236}">
                <a16:creationId xmlns:a16="http://schemas.microsoft.com/office/drawing/2014/main" id="{F849A07E-AE2B-4813-9359-9F0BA9B4D5B9}"/>
              </a:ext>
            </a:extLst>
          </p:cNvPr>
          <p:cNvCxnSpPr>
            <a:cxnSpLocks/>
            <a:stCxn id="52" idx="3"/>
          </p:cNvCxnSpPr>
          <p:nvPr/>
        </p:nvCxnSpPr>
        <p:spPr>
          <a:xfrm>
            <a:off x="9474632" y="3557841"/>
            <a:ext cx="5826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A4EBFFAE-02CD-4B23-A8AA-EE449E63E90F}"/>
              </a:ext>
            </a:extLst>
          </p:cNvPr>
          <p:cNvCxnSpPr>
            <a:cxnSpLocks/>
          </p:cNvCxnSpPr>
          <p:nvPr/>
        </p:nvCxnSpPr>
        <p:spPr>
          <a:xfrm>
            <a:off x="9474631" y="4829679"/>
            <a:ext cx="5826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6" name="Rectangle 65">
            <a:extLst>
              <a:ext uri="{FF2B5EF4-FFF2-40B4-BE49-F238E27FC236}">
                <a16:creationId xmlns:a16="http://schemas.microsoft.com/office/drawing/2014/main" id="{A2F7F973-4C03-4773-A01D-CF058E066C02}"/>
              </a:ext>
            </a:extLst>
          </p:cNvPr>
          <p:cNvSpPr/>
          <p:nvPr/>
        </p:nvSpPr>
        <p:spPr>
          <a:xfrm>
            <a:off x="8467124" y="5580774"/>
            <a:ext cx="1007508" cy="500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500" dirty="0" err="1"/>
              <a:t>Accuracy</a:t>
            </a:r>
            <a:endParaRPr lang="en-US" sz="1500" dirty="0"/>
          </a:p>
        </p:txBody>
      </p:sp>
      <p:cxnSp>
        <p:nvCxnSpPr>
          <p:cNvPr id="67" name="Straight Arrow Connector 66">
            <a:extLst>
              <a:ext uri="{FF2B5EF4-FFF2-40B4-BE49-F238E27FC236}">
                <a16:creationId xmlns:a16="http://schemas.microsoft.com/office/drawing/2014/main" id="{6A36489A-B9DD-4611-AE4F-AC9F76D733E2}"/>
              </a:ext>
            </a:extLst>
          </p:cNvPr>
          <p:cNvCxnSpPr>
            <a:cxnSpLocks/>
            <a:endCxn id="66" idx="0"/>
          </p:cNvCxnSpPr>
          <p:nvPr/>
        </p:nvCxnSpPr>
        <p:spPr>
          <a:xfrm>
            <a:off x="8970878" y="5080024"/>
            <a:ext cx="0" cy="5007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612DD474-1A6B-4DE7-88D2-BB79AC3C10A6}"/>
              </a:ext>
            </a:extLst>
          </p:cNvPr>
          <p:cNvCxnSpPr>
            <a:cxnSpLocks/>
            <a:stCxn id="34" idx="2"/>
            <a:endCxn id="66" idx="3"/>
          </p:cNvCxnSpPr>
          <p:nvPr/>
        </p:nvCxnSpPr>
        <p:spPr>
          <a:xfrm flipH="1">
            <a:off x="9474632" y="5378942"/>
            <a:ext cx="1450041" cy="4521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1329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0A4E-7391-47BC-B1B1-095688310646}"/>
              </a:ext>
            </a:extLst>
          </p:cNvPr>
          <p:cNvSpPr>
            <a:spLocks noGrp="1"/>
          </p:cNvSpPr>
          <p:nvPr>
            <p:ph type="title"/>
          </p:nvPr>
        </p:nvSpPr>
        <p:spPr/>
        <p:txBody>
          <a:bodyPr/>
          <a:lstStyle/>
          <a:p>
            <a:r>
              <a:rPr lang="en-US" dirty="0"/>
              <a:t>Features Extraction</a:t>
            </a:r>
          </a:p>
        </p:txBody>
      </p:sp>
      <p:pic>
        <p:nvPicPr>
          <p:cNvPr id="3074" name="Picture 2" descr="scikit-image: Image processing in Python — scikit-image">
            <a:extLst>
              <a:ext uri="{FF2B5EF4-FFF2-40B4-BE49-F238E27FC236}">
                <a16:creationId xmlns:a16="http://schemas.microsoft.com/office/drawing/2014/main" id="{916A6C1C-E99C-4E42-BBBC-4FCE6AE58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063" y="4578609"/>
            <a:ext cx="1706758" cy="4206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Kernels in image processing • Najam R. Syed">
            <a:extLst>
              <a:ext uri="{FF2B5EF4-FFF2-40B4-BE49-F238E27FC236}">
                <a16:creationId xmlns:a16="http://schemas.microsoft.com/office/drawing/2014/main" id="{49A1C8E8-900C-4528-8263-77A23D477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21" y="3095715"/>
            <a:ext cx="2071643" cy="13128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F86B8D8-29D2-43E7-AE42-B016B245397B}"/>
              </a:ext>
            </a:extLst>
          </p:cNvPr>
          <p:cNvPicPr>
            <a:picLocks noChangeAspect="1"/>
          </p:cNvPicPr>
          <p:nvPr/>
        </p:nvPicPr>
        <p:blipFill>
          <a:blip r:embed="rId4"/>
          <a:stretch>
            <a:fillRect/>
          </a:stretch>
        </p:blipFill>
        <p:spPr>
          <a:xfrm>
            <a:off x="324265" y="3404739"/>
            <a:ext cx="690697" cy="694772"/>
          </a:xfrm>
          <a:prstGeom prst="rect">
            <a:avLst/>
          </a:prstGeom>
        </p:spPr>
      </p:pic>
      <p:sp>
        <p:nvSpPr>
          <p:cNvPr id="4" name="TextBox 3">
            <a:extLst>
              <a:ext uri="{FF2B5EF4-FFF2-40B4-BE49-F238E27FC236}">
                <a16:creationId xmlns:a16="http://schemas.microsoft.com/office/drawing/2014/main" id="{82B68F6A-1906-4D13-9257-6D06A506FB5F}"/>
              </a:ext>
            </a:extLst>
          </p:cNvPr>
          <p:cNvSpPr txBox="1"/>
          <p:nvPr/>
        </p:nvSpPr>
        <p:spPr>
          <a:xfrm>
            <a:off x="3546505" y="2231871"/>
            <a:ext cx="2127903" cy="369332"/>
          </a:xfrm>
          <a:prstGeom prst="rect">
            <a:avLst/>
          </a:prstGeom>
          <a:noFill/>
        </p:spPr>
        <p:txBody>
          <a:bodyPr wrap="square" rtlCol="0">
            <a:spAutoFit/>
          </a:bodyPr>
          <a:lstStyle/>
          <a:p>
            <a:pPr algn="ctr"/>
            <a:r>
              <a:rPr lang="en-US" dirty="0"/>
              <a:t>First order features</a:t>
            </a:r>
          </a:p>
        </p:txBody>
      </p:sp>
      <p:sp>
        <p:nvSpPr>
          <p:cNvPr id="11" name="TextBox 10">
            <a:extLst>
              <a:ext uri="{FF2B5EF4-FFF2-40B4-BE49-F238E27FC236}">
                <a16:creationId xmlns:a16="http://schemas.microsoft.com/office/drawing/2014/main" id="{F5CBC823-C3E9-47E6-966F-C92298B5367B}"/>
              </a:ext>
            </a:extLst>
          </p:cNvPr>
          <p:cNvSpPr txBox="1"/>
          <p:nvPr/>
        </p:nvSpPr>
        <p:spPr>
          <a:xfrm>
            <a:off x="3546505" y="2601203"/>
            <a:ext cx="5836777" cy="923330"/>
          </a:xfrm>
          <a:prstGeom prst="rect">
            <a:avLst/>
          </a:prstGeom>
          <a:noFill/>
        </p:spPr>
        <p:txBody>
          <a:bodyPr wrap="square" rtlCol="0">
            <a:spAutoFit/>
          </a:bodyPr>
          <a:lstStyle/>
          <a:p>
            <a:pPr marL="285750" indent="-285750">
              <a:buFont typeface="Arial" panose="020B0604020202020204" pitchFamily="34" charset="0"/>
              <a:buChar char="•"/>
            </a:pPr>
            <a:r>
              <a:rPr lang="en-US"/>
              <a:t>Numpy functions (mean, variance, standard deviation)</a:t>
            </a:r>
          </a:p>
          <a:p>
            <a:pPr marL="285750" indent="-285750">
              <a:buFont typeface="Arial" panose="020B0604020202020204" pitchFamily="34" charset="0"/>
              <a:buChar char="•"/>
            </a:pPr>
            <a:r>
              <a:rPr lang="en-US"/>
              <a:t>Scipy functions (skewness, kurtosis)</a:t>
            </a:r>
          </a:p>
          <a:p>
            <a:pPr algn="ctr"/>
            <a:endParaRPr lang="en-US"/>
          </a:p>
        </p:txBody>
      </p:sp>
      <p:pic>
        <p:nvPicPr>
          <p:cNvPr id="3076" name="Picture 4" descr="Tutorial de SciPy | Interactive Chaos">
            <a:extLst>
              <a:ext uri="{FF2B5EF4-FFF2-40B4-BE49-F238E27FC236}">
                <a16:creationId xmlns:a16="http://schemas.microsoft.com/office/drawing/2014/main" id="{1DF26581-6108-47F1-8E62-085C7AF9D2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3282" y="2876551"/>
            <a:ext cx="876656" cy="43832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oja de trucos de NumPy">
            <a:extLst>
              <a:ext uri="{FF2B5EF4-FFF2-40B4-BE49-F238E27FC236}">
                <a16:creationId xmlns:a16="http://schemas.microsoft.com/office/drawing/2014/main" id="{384C2BBD-2624-46C5-84BE-B0D5F4660A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3483" y="2483584"/>
            <a:ext cx="1163146" cy="4642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25424DA-5E89-459F-8BB4-41997C57CA52}"/>
              </a:ext>
            </a:extLst>
          </p:cNvPr>
          <p:cNvSpPr txBox="1"/>
          <p:nvPr/>
        </p:nvSpPr>
        <p:spPr>
          <a:xfrm>
            <a:off x="3546505" y="3686539"/>
            <a:ext cx="2384276" cy="369332"/>
          </a:xfrm>
          <a:prstGeom prst="rect">
            <a:avLst/>
          </a:prstGeom>
          <a:noFill/>
        </p:spPr>
        <p:txBody>
          <a:bodyPr wrap="square" rtlCol="0">
            <a:spAutoFit/>
          </a:bodyPr>
          <a:lstStyle/>
          <a:p>
            <a:pPr algn="ctr"/>
            <a:r>
              <a:rPr lang="en-US" dirty="0"/>
              <a:t>Second order features</a:t>
            </a:r>
          </a:p>
        </p:txBody>
      </p:sp>
      <p:pic>
        <p:nvPicPr>
          <p:cNvPr id="3080" name="Picture 8" descr="a) Gray Level Co-occurrence Matrix (GLCM) showing the number of... |  Download Scientific Diagram">
            <a:extLst>
              <a:ext uri="{FF2B5EF4-FFF2-40B4-BE49-F238E27FC236}">
                <a16:creationId xmlns:a16="http://schemas.microsoft.com/office/drawing/2014/main" id="{7C2771BA-9166-449B-82B9-2C1DD14C36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5632" y="4388376"/>
            <a:ext cx="4311318" cy="220001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7D5591A-43F0-4530-A1F4-2B4A29066AA6}"/>
              </a:ext>
            </a:extLst>
          </p:cNvPr>
          <p:cNvSpPr txBox="1"/>
          <p:nvPr/>
        </p:nvSpPr>
        <p:spPr>
          <a:xfrm>
            <a:off x="3546505" y="4033211"/>
            <a:ext cx="6097424" cy="369332"/>
          </a:xfrm>
          <a:prstGeom prst="rect">
            <a:avLst/>
          </a:prstGeom>
          <a:noFill/>
        </p:spPr>
        <p:txBody>
          <a:bodyPr wrap="square">
            <a:spAutoFit/>
          </a:bodyPr>
          <a:lstStyle/>
          <a:p>
            <a:pPr marL="285750" indent="-285750">
              <a:buFont typeface="Arial" panose="020B0604020202020204" pitchFamily="34" charset="0"/>
              <a:buChar char="•"/>
            </a:pPr>
            <a:r>
              <a:rPr lang="en-US" dirty="0"/>
              <a:t>Grey Level Co-</a:t>
            </a:r>
            <a:r>
              <a:rPr lang="en-US" dirty="0" err="1"/>
              <a:t>ocurrence</a:t>
            </a:r>
            <a:r>
              <a:rPr lang="en-US" dirty="0"/>
              <a:t> Matrix</a:t>
            </a:r>
          </a:p>
        </p:txBody>
      </p:sp>
      <p:pic>
        <p:nvPicPr>
          <p:cNvPr id="18" name="Picture 2" descr="scikit-image: Image processing in Python — scikit-image">
            <a:extLst>
              <a:ext uri="{FF2B5EF4-FFF2-40B4-BE49-F238E27FC236}">
                <a16:creationId xmlns:a16="http://schemas.microsoft.com/office/drawing/2014/main" id="{571DF1E8-BAE0-4BFF-A684-B4730D260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931" y="5120875"/>
            <a:ext cx="1163146" cy="28669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B8C701C-C983-46AE-B097-43D5E476C638}"/>
              </a:ext>
            </a:extLst>
          </p:cNvPr>
          <p:cNvSpPr txBox="1"/>
          <p:nvPr/>
        </p:nvSpPr>
        <p:spPr>
          <a:xfrm>
            <a:off x="7999130" y="4788949"/>
            <a:ext cx="2124928" cy="369332"/>
          </a:xfrm>
          <a:prstGeom prst="rect">
            <a:avLst/>
          </a:prstGeom>
          <a:noFill/>
        </p:spPr>
        <p:txBody>
          <a:bodyPr wrap="square">
            <a:spAutoFit/>
          </a:bodyPr>
          <a:lstStyle/>
          <a:p>
            <a:r>
              <a:rPr lang="es-MX" dirty="0"/>
              <a:t>GLCM </a:t>
            </a:r>
            <a:r>
              <a:rPr lang="es-MX" dirty="0" err="1"/>
              <a:t>properties</a:t>
            </a:r>
            <a:endParaRPr lang="es-MX" dirty="0"/>
          </a:p>
        </p:txBody>
      </p:sp>
    </p:spTree>
    <p:extLst>
      <p:ext uri="{BB962C8B-B14F-4D97-AF65-F5344CB8AC3E}">
        <p14:creationId xmlns:p14="http://schemas.microsoft.com/office/powerpoint/2010/main" val="345297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C51D-FAA5-4C29-91E3-A7ABDABED9F1}"/>
              </a:ext>
            </a:extLst>
          </p:cNvPr>
          <p:cNvSpPr>
            <a:spLocks noGrp="1"/>
          </p:cNvSpPr>
          <p:nvPr>
            <p:ph type="title"/>
          </p:nvPr>
        </p:nvSpPr>
        <p:spPr/>
        <p:txBody>
          <a:bodyPr/>
          <a:lstStyle/>
          <a:p>
            <a:r>
              <a:rPr lang="en-US" dirty="0"/>
              <a:t>Dataset</a:t>
            </a:r>
          </a:p>
        </p:txBody>
      </p:sp>
      <p:sp>
        <p:nvSpPr>
          <p:cNvPr id="3" name="Text Placeholder 2">
            <a:extLst>
              <a:ext uri="{FF2B5EF4-FFF2-40B4-BE49-F238E27FC236}">
                <a16:creationId xmlns:a16="http://schemas.microsoft.com/office/drawing/2014/main" id="{E2F24F4C-24F0-48E2-82F0-42BB91CD3D66}"/>
              </a:ext>
            </a:extLst>
          </p:cNvPr>
          <p:cNvSpPr>
            <a:spLocks noGrp="1"/>
          </p:cNvSpPr>
          <p:nvPr>
            <p:ph type="body" idx="1"/>
          </p:nvPr>
        </p:nvSpPr>
        <p:spPr>
          <a:xfrm>
            <a:off x="1097280" y="1989826"/>
            <a:ext cx="4639736" cy="736282"/>
          </a:xfrm>
        </p:spPr>
        <p:txBody>
          <a:bodyPr/>
          <a:lstStyle/>
          <a:p>
            <a:r>
              <a:rPr lang="en-US" dirty="0"/>
              <a:t>First order features</a:t>
            </a:r>
          </a:p>
        </p:txBody>
      </p:sp>
      <p:sp>
        <p:nvSpPr>
          <p:cNvPr id="4" name="Content Placeholder 3">
            <a:extLst>
              <a:ext uri="{FF2B5EF4-FFF2-40B4-BE49-F238E27FC236}">
                <a16:creationId xmlns:a16="http://schemas.microsoft.com/office/drawing/2014/main" id="{2F75BF0A-24C7-4E58-B435-26ED1A7F4C48}"/>
              </a:ext>
            </a:extLst>
          </p:cNvPr>
          <p:cNvSpPr>
            <a:spLocks noGrp="1"/>
          </p:cNvSpPr>
          <p:nvPr>
            <p:ph sz="half" idx="2"/>
          </p:nvPr>
        </p:nvSpPr>
        <p:spPr>
          <a:xfrm>
            <a:off x="1097280" y="2640651"/>
            <a:ext cx="4639736" cy="3228444"/>
          </a:xfrm>
        </p:spPr>
        <p:txBody>
          <a:bodyPr>
            <a:normAutofit fontScale="70000" lnSpcReduction="20000"/>
          </a:bodyPr>
          <a:lstStyle/>
          <a:p>
            <a:pPr algn="just"/>
            <a:r>
              <a:rPr lang="en-US" b="1" dirty="0"/>
              <a:t>Mean</a:t>
            </a:r>
            <a:r>
              <a:rPr lang="en-US" dirty="0"/>
              <a:t>: the average of the values in the pixel’s matrix.</a:t>
            </a:r>
          </a:p>
          <a:p>
            <a:pPr algn="just"/>
            <a:r>
              <a:rPr lang="en-US" b="1" dirty="0"/>
              <a:t>Variance</a:t>
            </a:r>
            <a:r>
              <a:rPr lang="en-US" dirty="0"/>
              <a:t>: used to find how each pixel varies from the neighboring pixel.</a:t>
            </a:r>
          </a:p>
          <a:p>
            <a:pPr algn="just"/>
            <a:r>
              <a:rPr lang="en-US" b="1" dirty="0"/>
              <a:t>Standard deviation</a:t>
            </a:r>
            <a:r>
              <a:rPr lang="en-US" dirty="0"/>
              <a:t>: measures the deviation of measured values or data from its mean.</a:t>
            </a:r>
          </a:p>
          <a:p>
            <a:pPr algn="just"/>
            <a:r>
              <a:rPr lang="en-US" b="1" dirty="0"/>
              <a:t>Skewness</a:t>
            </a:r>
            <a:r>
              <a:rPr lang="en-US" dirty="0"/>
              <a:t>: measures the lack of symmetry.</a:t>
            </a:r>
          </a:p>
          <a:p>
            <a:pPr algn="just"/>
            <a:r>
              <a:rPr lang="en-US" b="1" dirty="0"/>
              <a:t>Kurtosis</a:t>
            </a:r>
            <a:r>
              <a:rPr lang="en-US" dirty="0"/>
              <a:t>: defines how heavily the tails of a distribution differ from the tails of a normal distribution.</a:t>
            </a:r>
          </a:p>
        </p:txBody>
      </p:sp>
      <p:sp>
        <p:nvSpPr>
          <p:cNvPr id="5" name="Text Placeholder 4">
            <a:extLst>
              <a:ext uri="{FF2B5EF4-FFF2-40B4-BE49-F238E27FC236}">
                <a16:creationId xmlns:a16="http://schemas.microsoft.com/office/drawing/2014/main" id="{1BA744CF-7817-4B90-BE98-6FAAC978F16C}"/>
              </a:ext>
            </a:extLst>
          </p:cNvPr>
          <p:cNvSpPr>
            <a:spLocks noGrp="1"/>
          </p:cNvSpPr>
          <p:nvPr>
            <p:ph type="body" sz="quarter" idx="3"/>
          </p:nvPr>
        </p:nvSpPr>
        <p:spPr>
          <a:xfrm>
            <a:off x="6515944" y="1989826"/>
            <a:ext cx="4639736" cy="736282"/>
          </a:xfrm>
        </p:spPr>
        <p:txBody>
          <a:bodyPr/>
          <a:lstStyle/>
          <a:p>
            <a:r>
              <a:rPr lang="en-US" dirty="0"/>
              <a:t>Second order features</a:t>
            </a:r>
          </a:p>
        </p:txBody>
      </p:sp>
      <p:sp>
        <p:nvSpPr>
          <p:cNvPr id="6" name="Content Placeholder 5">
            <a:extLst>
              <a:ext uri="{FF2B5EF4-FFF2-40B4-BE49-F238E27FC236}">
                <a16:creationId xmlns:a16="http://schemas.microsoft.com/office/drawing/2014/main" id="{4DAAFACE-8354-46E9-9AE2-EEDF2E8714A8}"/>
              </a:ext>
            </a:extLst>
          </p:cNvPr>
          <p:cNvSpPr>
            <a:spLocks noGrp="1"/>
          </p:cNvSpPr>
          <p:nvPr>
            <p:ph sz="quarter" idx="4"/>
          </p:nvPr>
        </p:nvSpPr>
        <p:spPr>
          <a:xfrm>
            <a:off x="6515944" y="2726109"/>
            <a:ext cx="3721918" cy="3142986"/>
          </a:xfrm>
        </p:spPr>
        <p:txBody>
          <a:bodyPr>
            <a:normAutofit fontScale="70000" lnSpcReduction="20000"/>
          </a:bodyPr>
          <a:lstStyle/>
          <a:p>
            <a:pPr algn="just"/>
            <a:r>
              <a:rPr lang="en-US" b="1" dirty="0"/>
              <a:t>Contrast:</a:t>
            </a:r>
            <a:r>
              <a:rPr lang="en-US" dirty="0"/>
              <a:t> represents the difference in luminance across the image.</a:t>
            </a:r>
          </a:p>
          <a:p>
            <a:pPr algn="just"/>
            <a:r>
              <a:rPr lang="en-US" b="1" dirty="0"/>
              <a:t>Dissimilarity:</a:t>
            </a:r>
            <a:r>
              <a:rPr lang="en-US" dirty="0"/>
              <a:t> is a numerical measure of how different two points are.</a:t>
            </a:r>
          </a:p>
          <a:p>
            <a:pPr algn="just"/>
            <a:r>
              <a:rPr lang="en-US" b="1" dirty="0"/>
              <a:t>Homogeneity:</a:t>
            </a:r>
            <a:r>
              <a:rPr lang="en-US" dirty="0"/>
              <a:t> expresses how similar certain elements of the image are.</a:t>
            </a:r>
          </a:p>
          <a:p>
            <a:pPr algn="just"/>
            <a:r>
              <a:rPr lang="en-US" b="1" dirty="0"/>
              <a:t>ASM:</a:t>
            </a:r>
            <a:r>
              <a:rPr lang="en-US" dirty="0"/>
              <a:t> is a measure of textural uniformity of an image.</a:t>
            </a:r>
          </a:p>
          <a:p>
            <a:pPr algn="just"/>
            <a:r>
              <a:rPr lang="en-US" b="1" dirty="0"/>
              <a:t>Energy:</a:t>
            </a:r>
            <a:r>
              <a:rPr lang="en-US" dirty="0"/>
              <a:t> the rate of change in the brightness of the pixels over local areas.</a:t>
            </a:r>
          </a:p>
          <a:p>
            <a:pPr algn="just"/>
            <a:r>
              <a:rPr lang="en-US" b="1" dirty="0"/>
              <a:t>Correlation:</a:t>
            </a:r>
            <a:r>
              <a:rPr lang="en-US" dirty="0"/>
              <a:t> gives information about how correlated a pixel is to its neighboring pixels.</a:t>
            </a:r>
          </a:p>
        </p:txBody>
      </p:sp>
      <p:pic>
        <p:nvPicPr>
          <p:cNvPr id="4098" name="Picture 2" descr="Illustration of the skewness and kurtosis values and how they correlate...  | Download Scientific Diagram">
            <a:extLst>
              <a:ext uri="{FF2B5EF4-FFF2-40B4-BE49-F238E27FC236}">
                <a16:creationId xmlns:a16="http://schemas.microsoft.com/office/drawing/2014/main" id="{1B3BAFE2-6638-4DE7-8434-B240DCB40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969" y="4960971"/>
            <a:ext cx="3576058" cy="18162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5079D3A-3AA4-469B-BFEB-AB3FD262ABB4}"/>
              </a:ext>
            </a:extLst>
          </p:cNvPr>
          <p:cNvPicPr>
            <a:picLocks noChangeAspect="1"/>
          </p:cNvPicPr>
          <p:nvPr/>
        </p:nvPicPr>
        <p:blipFill>
          <a:blip r:embed="rId3"/>
          <a:stretch>
            <a:fillRect/>
          </a:stretch>
        </p:blipFill>
        <p:spPr>
          <a:xfrm>
            <a:off x="10466105" y="2727452"/>
            <a:ext cx="1600200" cy="342900"/>
          </a:xfrm>
          <a:prstGeom prst="rect">
            <a:avLst/>
          </a:prstGeom>
        </p:spPr>
      </p:pic>
      <p:pic>
        <p:nvPicPr>
          <p:cNvPr id="10" name="Picture 9">
            <a:extLst>
              <a:ext uri="{FF2B5EF4-FFF2-40B4-BE49-F238E27FC236}">
                <a16:creationId xmlns:a16="http://schemas.microsoft.com/office/drawing/2014/main" id="{98EDF8F6-F881-45F0-AB37-EC51C2166A83}"/>
              </a:ext>
            </a:extLst>
          </p:cNvPr>
          <p:cNvPicPr>
            <a:picLocks noChangeAspect="1"/>
          </p:cNvPicPr>
          <p:nvPr/>
        </p:nvPicPr>
        <p:blipFill>
          <a:blip r:embed="rId4"/>
          <a:stretch>
            <a:fillRect/>
          </a:stretch>
        </p:blipFill>
        <p:spPr>
          <a:xfrm>
            <a:off x="10466105" y="3138754"/>
            <a:ext cx="1476375" cy="409575"/>
          </a:xfrm>
          <a:prstGeom prst="rect">
            <a:avLst/>
          </a:prstGeom>
        </p:spPr>
      </p:pic>
      <p:pic>
        <p:nvPicPr>
          <p:cNvPr id="12" name="Picture 11">
            <a:extLst>
              <a:ext uri="{FF2B5EF4-FFF2-40B4-BE49-F238E27FC236}">
                <a16:creationId xmlns:a16="http://schemas.microsoft.com/office/drawing/2014/main" id="{6252206D-9CAE-419B-9F02-F50A8F581C46}"/>
              </a:ext>
            </a:extLst>
          </p:cNvPr>
          <p:cNvPicPr>
            <a:picLocks noChangeAspect="1"/>
          </p:cNvPicPr>
          <p:nvPr/>
        </p:nvPicPr>
        <p:blipFill>
          <a:blip r:embed="rId5"/>
          <a:stretch>
            <a:fillRect/>
          </a:stretch>
        </p:blipFill>
        <p:spPr>
          <a:xfrm>
            <a:off x="10466105" y="3716200"/>
            <a:ext cx="1333500" cy="371475"/>
          </a:xfrm>
          <a:prstGeom prst="rect">
            <a:avLst/>
          </a:prstGeom>
        </p:spPr>
      </p:pic>
      <p:pic>
        <p:nvPicPr>
          <p:cNvPr id="14" name="Picture 13">
            <a:extLst>
              <a:ext uri="{FF2B5EF4-FFF2-40B4-BE49-F238E27FC236}">
                <a16:creationId xmlns:a16="http://schemas.microsoft.com/office/drawing/2014/main" id="{FB8D1593-3884-49BF-9BED-84FB8F5BF46A}"/>
              </a:ext>
            </a:extLst>
          </p:cNvPr>
          <p:cNvPicPr>
            <a:picLocks noChangeAspect="1"/>
          </p:cNvPicPr>
          <p:nvPr/>
        </p:nvPicPr>
        <p:blipFill>
          <a:blip r:embed="rId6"/>
          <a:stretch>
            <a:fillRect/>
          </a:stretch>
        </p:blipFill>
        <p:spPr>
          <a:xfrm>
            <a:off x="10468329" y="4297602"/>
            <a:ext cx="1057275" cy="333375"/>
          </a:xfrm>
          <a:prstGeom prst="rect">
            <a:avLst/>
          </a:prstGeom>
        </p:spPr>
      </p:pic>
      <p:pic>
        <p:nvPicPr>
          <p:cNvPr id="16" name="Picture 15">
            <a:extLst>
              <a:ext uri="{FF2B5EF4-FFF2-40B4-BE49-F238E27FC236}">
                <a16:creationId xmlns:a16="http://schemas.microsoft.com/office/drawing/2014/main" id="{D8F0DC37-81F8-4B8A-B7E6-9DF75448CEA9}"/>
              </a:ext>
            </a:extLst>
          </p:cNvPr>
          <p:cNvPicPr>
            <a:picLocks noChangeAspect="1"/>
          </p:cNvPicPr>
          <p:nvPr/>
        </p:nvPicPr>
        <p:blipFill>
          <a:blip r:embed="rId7"/>
          <a:stretch>
            <a:fillRect/>
          </a:stretch>
        </p:blipFill>
        <p:spPr>
          <a:xfrm>
            <a:off x="10466105" y="4860132"/>
            <a:ext cx="666750" cy="285750"/>
          </a:xfrm>
          <a:prstGeom prst="rect">
            <a:avLst/>
          </a:prstGeom>
        </p:spPr>
      </p:pic>
      <p:pic>
        <p:nvPicPr>
          <p:cNvPr id="18" name="Picture 17">
            <a:extLst>
              <a:ext uri="{FF2B5EF4-FFF2-40B4-BE49-F238E27FC236}">
                <a16:creationId xmlns:a16="http://schemas.microsoft.com/office/drawing/2014/main" id="{2CB1EE61-743D-4C04-B8C2-B266CFB7862B}"/>
              </a:ext>
            </a:extLst>
          </p:cNvPr>
          <p:cNvPicPr>
            <a:picLocks noChangeAspect="1"/>
          </p:cNvPicPr>
          <p:nvPr/>
        </p:nvPicPr>
        <p:blipFill>
          <a:blip r:embed="rId8"/>
          <a:stretch>
            <a:fillRect/>
          </a:stretch>
        </p:blipFill>
        <p:spPr>
          <a:xfrm>
            <a:off x="10267629" y="5349120"/>
            <a:ext cx="1776101" cy="634322"/>
          </a:xfrm>
          <a:prstGeom prst="rect">
            <a:avLst/>
          </a:prstGeom>
        </p:spPr>
      </p:pic>
      <p:sp>
        <p:nvSpPr>
          <p:cNvPr id="20" name="Text Placeholder 2">
            <a:extLst>
              <a:ext uri="{FF2B5EF4-FFF2-40B4-BE49-F238E27FC236}">
                <a16:creationId xmlns:a16="http://schemas.microsoft.com/office/drawing/2014/main" id="{A7A96CF5-95A7-4963-9A12-8BF5EA79DEAF}"/>
              </a:ext>
            </a:extLst>
          </p:cNvPr>
          <p:cNvSpPr txBox="1">
            <a:spLocks/>
          </p:cNvSpPr>
          <p:nvPr/>
        </p:nvSpPr>
        <p:spPr>
          <a:xfrm>
            <a:off x="6515943" y="0"/>
            <a:ext cx="4639736"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s-MX" dirty="0" err="1"/>
              <a:t>Labels</a:t>
            </a:r>
            <a:endParaRPr lang="en-US" dirty="0"/>
          </a:p>
        </p:txBody>
      </p:sp>
      <p:sp>
        <p:nvSpPr>
          <p:cNvPr id="21" name="Content Placeholder 5">
            <a:extLst>
              <a:ext uri="{FF2B5EF4-FFF2-40B4-BE49-F238E27FC236}">
                <a16:creationId xmlns:a16="http://schemas.microsoft.com/office/drawing/2014/main" id="{E5DCAC06-3F06-400A-9A12-DE12409F9215}"/>
              </a:ext>
            </a:extLst>
          </p:cNvPr>
          <p:cNvSpPr txBox="1">
            <a:spLocks/>
          </p:cNvSpPr>
          <p:nvPr/>
        </p:nvSpPr>
        <p:spPr>
          <a:xfrm>
            <a:off x="6515942" y="573214"/>
            <a:ext cx="3721918" cy="1415268"/>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a:t>0 = No tumor</a:t>
            </a:r>
          </a:p>
          <a:p>
            <a:pPr algn="just"/>
            <a:r>
              <a:rPr lang="en-US" dirty="0"/>
              <a:t>1 = Glioma tumor</a:t>
            </a:r>
          </a:p>
          <a:p>
            <a:pPr algn="just"/>
            <a:r>
              <a:rPr lang="en-US" dirty="0"/>
              <a:t>2 = Meningioma tumor</a:t>
            </a:r>
          </a:p>
          <a:p>
            <a:pPr algn="just"/>
            <a:r>
              <a:rPr lang="en-US" dirty="0"/>
              <a:t>3 = Pituitary tumor</a:t>
            </a:r>
          </a:p>
        </p:txBody>
      </p:sp>
      <p:pic>
        <p:nvPicPr>
          <p:cNvPr id="22" name="Picture 2" descr="scikit-image: Image processing in Python — scikit-image">
            <a:extLst>
              <a:ext uri="{FF2B5EF4-FFF2-40B4-BE49-F238E27FC236}">
                <a16:creationId xmlns:a16="http://schemas.microsoft.com/office/drawing/2014/main" id="{980F05CF-1E12-4F69-AD11-24DFB5ECE7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95328" y="5983442"/>
            <a:ext cx="1163146" cy="28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73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E565-F3B8-431A-B46A-41AE0BF0E5F5}"/>
              </a:ext>
            </a:extLst>
          </p:cNvPr>
          <p:cNvSpPr>
            <a:spLocks noGrp="1"/>
          </p:cNvSpPr>
          <p:nvPr>
            <p:ph type="title"/>
          </p:nvPr>
        </p:nvSpPr>
        <p:spPr/>
        <p:txBody>
          <a:bodyPr/>
          <a:lstStyle/>
          <a:p>
            <a:r>
              <a:rPr lang="en-US" dirty="0"/>
              <a:t>Exploratory Data Analysis</a:t>
            </a:r>
          </a:p>
        </p:txBody>
      </p:sp>
      <p:pic>
        <p:nvPicPr>
          <p:cNvPr id="7" name="Picture 6">
            <a:extLst>
              <a:ext uri="{FF2B5EF4-FFF2-40B4-BE49-F238E27FC236}">
                <a16:creationId xmlns:a16="http://schemas.microsoft.com/office/drawing/2014/main" id="{A98084D3-512D-4C2B-B0B7-17FE364A9EDD}"/>
              </a:ext>
            </a:extLst>
          </p:cNvPr>
          <p:cNvPicPr>
            <a:picLocks noChangeAspect="1"/>
          </p:cNvPicPr>
          <p:nvPr/>
        </p:nvPicPr>
        <p:blipFill>
          <a:blip r:embed="rId2"/>
          <a:stretch>
            <a:fillRect/>
          </a:stretch>
        </p:blipFill>
        <p:spPr>
          <a:xfrm>
            <a:off x="-8579" y="1921221"/>
            <a:ext cx="4878266" cy="4861729"/>
          </a:xfrm>
          <a:prstGeom prst="rect">
            <a:avLst/>
          </a:prstGeom>
        </p:spPr>
      </p:pic>
      <p:pic>
        <p:nvPicPr>
          <p:cNvPr id="9" name="Picture 8">
            <a:extLst>
              <a:ext uri="{FF2B5EF4-FFF2-40B4-BE49-F238E27FC236}">
                <a16:creationId xmlns:a16="http://schemas.microsoft.com/office/drawing/2014/main" id="{244E3B4C-6CBA-42DC-B9FD-F5915412534D}"/>
              </a:ext>
            </a:extLst>
          </p:cNvPr>
          <p:cNvPicPr>
            <a:picLocks noChangeAspect="1"/>
          </p:cNvPicPr>
          <p:nvPr/>
        </p:nvPicPr>
        <p:blipFill>
          <a:blip r:embed="rId3"/>
          <a:stretch>
            <a:fillRect/>
          </a:stretch>
        </p:blipFill>
        <p:spPr>
          <a:xfrm>
            <a:off x="4811633" y="1921221"/>
            <a:ext cx="4762156" cy="4861729"/>
          </a:xfrm>
          <a:prstGeom prst="rect">
            <a:avLst/>
          </a:prstGeom>
        </p:spPr>
      </p:pic>
      <p:sp>
        <p:nvSpPr>
          <p:cNvPr id="11" name="TextBox 10">
            <a:extLst>
              <a:ext uri="{FF2B5EF4-FFF2-40B4-BE49-F238E27FC236}">
                <a16:creationId xmlns:a16="http://schemas.microsoft.com/office/drawing/2014/main" id="{2DE2E67F-E1D5-4B1C-BCFD-06AFDB3FE689}"/>
              </a:ext>
            </a:extLst>
          </p:cNvPr>
          <p:cNvSpPr txBox="1"/>
          <p:nvPr/>
        </p:nvSpPr>
        <p:spPr>
          <a:xfrm>
            <a:off x="9573789" y="2144165"/>
            <a:ext cx="2503918" cy="1569660"/>
          </a:xfrm>
          <a:prstGeom prst="rect">
            <a:avLst/>
          </a:prstGeom>
          <a:noFill/>
        </p:spPr>
        <p:txBody>
          <a:bodyPr wrap="square">
            <a:spAutoFit/>
          </a:bodyPr>
          <a:lstStyle/>
          <a:p>
            <a:pPr algn="just"/>
            <a:r>
              <a:rPr lang="en-US" sz="1200" b="0" i="0" dirty="0">
                <a:effectLst/>
              </a:rPr>
              <a:t>It's clear, from the figures, that the distributions of the majority of the second order features are more different from each class than the ones of first order. Which suggest that these features are </a:t>
            </a:r>
            <a:r>
              <a:rPr lang="en-US" sz="1200" dirty="0">
                <a:solidFill>
                  <a:schemeClr val="tx1">
                    <a:lumMod val="75000"/>
                    <a:lumOff val="25000"/>
                  </a:schemeClr>
                </a:solidFill>
              </a:rPr>
              <a:t>more</a:t>
            </a:r>
            <a:r>
              <a:rPr lang="en-US" sz="1200" b="0" i="0" dirty="0">
                <a:effectLst/>
              </a:rPr>
              <a:t> useful in determining the class of a certain image. </a:t>
            </a:r>
            <a:endParaRPr lang="en-US" sz="1200" dirty="0"/>
          </a:p>
        </p:txBody>
      </p:sp>
      <p:pic>
        <p:nvPicPr>
          <p:cNvPr id="12" name="Picture 11">
            <a:extLst>
              <a:ext uri="{FF2B5EF4-FFF2-40B4-BE49-F238E27FC236}">
                <a16:creationId xmlns:a16="http://schemas.microsoft.com/office/drawing/2014/main" id="{120875E6-E918-4556-A8D5-E0BAC6516E08}"/>
              </a:ext>
            </a:extLst>
          </p:cNvPr>
          <p:cNvPicPr>
            <a:picLocks noChangeAspect="1"/>
          </p:cNvPicPr>
          <p:nvPr/>
        </p:nvPicPr>
        <p:blipFill>
          <a:blip r:embed="rId4"/>
          <a:stretch>
            <a:fillRect/>
          </a:stretch>
        </p:blipFill>
        <p:spPr>
          <a:xfrm>
            <a:off x="8282333" y="5213290"/>
            <a:ext cx="3557907" cy="1551715"/>
          </a:xfrm>
          <a:prstGeom prst="rect">
            <a:avLst/>
          </a:prstGeom>
        </p:spPr>
      </p:pic>
    </p:spTree>
    <p:extLst>
      <p:ext uri="{BB962C8B-B14F-4D97-AF65-F5344CB8AC3E}">
        <p14:creationId xmlns:p14="http://schemas.microsoft.com/office/powerpoint/2010/main" val="217299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F0B4-1335-49D5-AF2D-89D6DF1472E7}"/>
              </a:ext>
            </a:extLst>
          </p:cNvPr>
          <p:cNvSpPr>
            <a:spLocks noGrp="1"/>
          </p:cNvSpPr>
          <p:nvPr>
            <p:ph type="title"/>
          </p:nvPr>
        </p:nvSpPr>
        <p:spPr/>
        <p:txBody>
          <a:bodyPr/>
          <a:lstStyle/>
          <a:p>
            <a:r>
              <a:rPr lang="en-US" dirty="0"/>
              <a:t>Stacking Model</a:t>
            </a:r>
          </a:p>
        </p:txBody>
      </p:sp>
      <p:pic>
        <p:nvPicPr>
          <p:cNvPr id="5122" name="Picture 2" descr="Stacking Models for Improved Predictions - KDnuggets">
            <a:extLst>
              <a:ext uri="{FF2B5EF4-FFF2-40B4-BE49-F238E27FC236}">
                <a16:creationId xmlns:a16="http://schemas.microsoft.com/office/drawing/2014/main" id="{46F975AD-BD65-49AA-A909-C0B61AABF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14" y="2589464"/>
            <a:ext cx="8130183" cy="29994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8D00025-B8AD-4828-B87A-849C9C9B8C2C}"/>
              </a:ext>
            </a:extLst>
          </p:cNvPr>
          <p:cNvSpPr/>
          <p:nvPr/>
        </p:nvSpPr>
        <p:spPr>
          <a:xfrm>
            <a:off x="1452785" y="2982482"/>
            <a:ext cx="1316051" cy="666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KNN</a:t>
            </a:r>
            <a:endParaRPr lang="en-US" dirty="0"/>
          </a:p>
        </p:txBody>
      </p:sp>
      <p:sp>
        <p:nvSpPr>
          <p:cNvPr id="9" name="Rectangle 8">
            <a:extLst>
              <a:ext uri="{FF2B5EF4-FFF2-40B4-BE49-F238E27FC236}">
                <a16:creationId xmlns:a16="http://schemas.microsoft.com/office/drawing/2014/main" id="{12FFF1C2-DEFB-4AC4-BB34-75D1D18DA1DC}"/>
              </a:ext>
            </a:extLst>
          </p:cNvPr>
          <p:cNvSpPr/>
          <p:nvPr/>
        </p:nvSpPr>
        <p:spPr>
          <a:xfrm>
            <a:off x="5715712" y="3878366"/>
            <a:ext cx="1316051" cy="666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KNN</a:t>
            </a:r>
            <a:endParaRPr lang="en-US" dirty="0"/>
          </a:p>
        </p:txBody>
      </p:sp>
      <p:sp>
        <p:nvSpPr>
          <p:cNvPr id="10" name="Rectangle 9">
            <a:extLst>
              <a:ext uri="{FF2B5EF4-FFF2-40B4-BE49-F238E27FC236}">
                <a16:creationId xmlns:a16="http://schemas.microsoft.com/office/drawing/2014/main" id="{5B6DF576-0D15-447A-AE1C-1D4C6C0F0C96}"/>
              </a:ext>
            </a:extLst>
          </p:cNvPr>
          <p:cNvSpPr/>
          <p:nvPr/>
        </p:nvSpPr>
        <p:spPr>
          <a:xfrm>
            <a:off x="1452785" y="3708786"/>
            <a:ext cx="1316051" cy="666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DT</a:t>
            </a:r>
            <a:endParaRPr lang="en-US" dirty="0"/>
          </a:p>
        </p:txBody>
      </p:sp>
      <p:sp>
        <p:nvSpPr>
          <p:cNvPr id="11" name="Rectangle 10">
            <a:extLst>
              <a:ext uri="{FF2B5EF4-FFF2-40B4-BE49-F238E27FC236}">
                <a16:creationId xmlns:a16="http://schemas.microsoft.com/office/drawing/2014/main" id="{ED2F8A14-02D0-4628-8CEF-B64A4AF074C0}"/>
              </a:ext>
            </a:extLst>
          </p:cNvPr>
          <p:cNvSpPr/>
          <p:nvPr/>
        </p:nvSpPr>
        <p:spPr>
          <a:xfrm>
            <a:off x="1452785" y="4922376"/>
            <a:ext cx="1316051" cy="666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KNN</a:t>
            </a:r>
            <a:endParaRPr lang="en-US" dirty="0"/>
          </a:p>
        </p:txBody>
      </p:sp>
      <p:sp>
        <p:nvSpPr>
          <p:cNvPr id="12" name="Rectangle 11">
            <a:extLst>
              <a:ext uri="{FF2B5EF4-FFF2-40B4-BE49-F238E27FC236}">
                <a16:creationId xmlns:a16="http://schemas.microsoft.com/office/drawing/2014/main" id="{80940E65-2DBA-4CF6-82C5-61F49A098957}"/>
              </a:ext>
            </a:extLst>
          </p:cNvPr>
          <p:cNvSpPr/>
          <p:nvPr/>
        </p:nvSpPr>
        <p:spPr>
          <a:xfrm>
            <a:off x="1452785" y="4920952"/>
            <a:ext cx="1316051" cy="666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NB</a:t>
            </a:r>
            <a:endParaRPr lang="en-US" dirty="0"/>
          </a:p>
        </p:txBody>
      </p:sp>
      <p:pic>
        <p:nvPicPr>
          <p:cNvPr id="13" name="Picture 12">
            <a:extLst>
              <a:ext uri="{FF2B5EF4-FFF2-40B4-BE49-F238E27FC236}">
                <a16:creationId xmlns:a16="http://schemas.microsoft.com/office/drawing/2014/main" id="{56C3E809-6DD4-4E62-8AEA-F6F8FEADFD3A}"/>
              </a:ext>
            </a:extLst>
          </p:cNvPr>
          <p:cNvPicPr>
            <a:picLocks noChangeAspect="1"/>
          </p:cNvPicPr>
          <p:nvPr/>
        </p:nvPicPr>
        <p:blipFill>
          <a:blip r:embed="rId3"/>
          <a:stretch>
            <a:fillRect/>
          </a:stretch>
        </p:blipFill>
        <p:spPr>
          <a:xfrm>
            <a:off x="3488722" y="3411188"/>
            <a:ext cx="1630396" cy="1509763"/>
          </a:xfrm>
          <a:prstGeom prst="rect">
            <a:avLst/>
          </a:prstGeom>
        </p:spPr>
      </p:pic>
      <p:sp>
        <p:nvSpPr>
          <p:cNvPr id="15" name="TextBox 14">
            <a:extLst>
              <a:ext uri="{FF2B5EF4-FFF2-40B4-BE49-F238E27FC236}">
                <a16:creationId xmlns:a16="http://schemas.microsoft.com/office/drawing/2014/main" id="{57079B3C-3EC4-4CFD-97C1-A74362106202}"/>
              </a:ext>
            </a:extLst>
          </p:cNvPr>
          <p:cNvSpPr txBox="1"/>
          <p:nvPr/>
        </p:nvSpPr>
        <p:spPr>
          <a:xfrm>
            <a:off x="8417126" y="2364992"/>
            <a:ext cx="3489675" cy="3693319"/>
          </a:xfrm>
          <a:prstGeom prst="rect">
            <a:avLst/>
          </a:prstGeom>
          <a:noFill/>
        </p:spPr>
        <p:txBody>
          <a:bodyPr wrap="square" rtlCol="0">
            <a:spAutoFit/>
          </a:bodyPr>
          <a:lstStyle/>
          <a:p>
            <a:pPr marL="342900" indent="-342900" algn="just">
              <a:buFont typeface="+mj-lt"/>
              <a:buAutoNum type="arabicPeriod"/>
            </a:pPr>
            <a:r>
              <a:rPr lang="en-US" dirty="0"/>
              <a:t>Initial training data has 2565 observations, and 11 features.</a:t>
            </a:r>
          </a:p>
          <a:p>
            <a:pPr marL="342900" indent="-342900" algn="just">
              <a:buFont typeface="+mj-lt"/>
              <a:buAutoNum type="arabicPeriod"/>
            </a:pPr>
            <a:r>
              <a:rPr lang="en-US" dirty="0"/>
              <a:t>There are three different weak learner models that are trained on the training data.</a:t>
            </a:r>
          </a:p>
          <a:p>
            <a:pPr marL="342900" indent="-342900" algn="just">
              <a:buFont typeface="+mj-lt"/>
              <a:buAutoNum type="arabicPeriod"/>
            </a:pPr>
            <a:r>
              <a:rPr lang="en-US" dirty="0"/>
              <a:t>Each weak learner provides predictions for the outcome which are then cast into a second level training data.</a:t>
            </a:r>
          </a:p>
          <a:p>
            <a:pPr marL="342900" indent="-342900" algn="just">
              <a:buFont typeface="+mj-lt"/>
              <a:buAutoNum type="arabicPeriod"/>
            </a:pPr>
            <a:r>
              <a:rPr lang="en-US" dirty="0"/>
              <a:t>A meta model is trained on this second level training data to produce the final predictions.</a:t>
            </a:r>
          </a:p>
        </p:txBody>
      </p:sp>
    </p:spTree>
    <p:extLst>
      <p:ext uri="{BB962C8B-B14F-4D97-AF65-F5344CB8AC3E}">
        <p14:creationId xmlns:p14="http://schemas.microsoft.com/office/powerpoint/2010/main" val="238745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119B-D946-4035-B2F1-ADDA611135E0}"/>
              </a:ext>
            </a:extLst>
          </p:cNvPr>
          <p:cNvSpPr>
            <a:spLocks noGrp="1"/>
          </p:cNvSpPr>
          <p:nvPr>
            <p:ph type="title"/>
          </p:nvPr>
        </p:nvSpPr>
        <p:spPr/>
        <p:txBody>
          <a:bodyPr/>
          <a:lstStyle/>
          <a:p>
            <a:r>
              <a:rPr lang="en-US" dirty="0"/>
              <a:t>K-Nearest Neighbors</a:t>
            </a:r>
          </a:p>
        </p:txBody>
      </p:sp>
      <p:sp>
        <p:nvSpPr>
          <p:cNvPr id="3" name="Content Placeholder 2">
            <a:extLst>
              <a:ext uri="{FF2B5EF4-FFF2-40B4-BE49-F238E27FC236}">
                <a16:creationId xmlns:a16="http://schemas.microsoft.com/office/drawing/2014/main" id="{76AD3E6E-48AF-48A4-8D1B-E6B30881279B}"/>
              </a:ext>
            </a:extLst>
          </p:cNvPr>
          <p:cNvSpPr>
            <a:spLocks noGrp="1"/>
          </p:cNvSpPr>
          <p:nvPr>
            <p:ph idx="1"/>
          </p:nvPr>
        </p:nvSpPr>
        <p:spPr/>
        <p:txBody>
          <a:bodyPr/>
          <a:lstStyle/>
          <a:p>
            <a:pPr>
              <a:buFont typeface="Arial" panose="020B0604020202020204" pitchFamily="34" charset="0"/>
              <a:buChar char="•"/>
            </a:pPr>
            <a:r>
              <a:rPr lang="en-US" dirty="0"/>
              <a:t>This algorithm assumes that similar things exist in proximity, so it classifies new data points based on their position to nearby data points.</a:t>
            </a:r>
          </a:p>
          <a:p>
            <a:pPr>
              <a:buFont typeface="Arial" panose="020B0604020202020204" pitchFamily="34" charset="0"/>
              <a:buChar char="•"/>
            </a:pPr>
            <a:r>
              <a:rPr lang="en-US" dirty="0"/>
              <a:t>The Euclidean distance is used to determine the distance between each data point.</a:t>
            </a:r>
          </a:p>
          <a:p>
            <a:pPr>
              <a:buFont typeface="Arial" panose="020B0604020202020204" pitchFamily="34" charset="0"/>
              <a:buChar char="•"/>
            </a:pPr>
            <a:r>
              <a:rPr lang="en-US" dirty="0"/>
              <a:t>The chosen number of neighbors identified is crucial in determining the results.</a:t>
            </a:r>
          </a:p>
        </p:txBody>
      </p:sp>
      <p:pic>
        <p:nvPicPr>
          <p:cNvPr id="6146" name="Picture 2" descr="Calculate Euclidean Distance in TensorFlow: A Step Guide - TensorFlow  Tutorial">
            <a:extLst>
              <a:ext uri="{FF2B5EF4-FFF2-40B4-BE49-F238E27FC236}">
                <a16:creationId xmlns:a16="http://schemas.microsoft.com/office/drawing/2014/main" id="{705B59D6-1E48-414B-9972-ED1B75054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877" y="3988646"/>
            <a:ext cx="3588804" cy="22662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K-Nearest Neighbors. K-nearest neighbors is a supervised… | by Khushijain |  Nerd For Tech | Medium">
            <a:extLst>
              <a:ext uri="{FF2B5EF4-FFF2-40B4-BE49-F238E27FC236}">
                <a16:creationId xmlns:a16="http://schemas.microsoft.com/office/drawing/2014/main" id="{7E342919-3AA0-48B1-8D2B-0B6DE347B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36" y="3746204"/>
            <a:ext cx="3786159" cy="29633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CEE0CD-1E57-43AC-815B-D119D8EBE9A9}"/>
              </a:ext>
            </a:extLst>
          </p:cNvPr>
          <p:cNvSpPr txBox="1"/>
          <p:nvPr/>
        </p:nvSpPr>
        <p:spPr>
          <a:xfrm>
            <a:off x="5464681" y="5068111"/>
            <a:ext cx="1587872" cy="369332"/>
          </a:xfrm>
          <a:prstGeom prst="rect">
            <a:avLst/>
          </a:prstGeom>
          <a:noFill/>
        </p:spPr>
        <p:txBody>
          <a:bodyPr wrap="square" rtlCol="0">
            <a:spAutoFit/>
          </a:bodyPr>
          <a:lstStyle/>
          <a:p>
            <a:pPr algn="ctr"/>
            <a:r>
              <a:rPr lang="es-MX" dirty="0"/>
              <a:t>K = 5</a:t>
            </a:r>
            <a:endParaRPr lang="en-US" dirty="0"/>
          </a:p>
        </p:txBody>
      </p:sp>
    </p:spTree>
    <p:extLst>
      <p:ext uri="{BB962C8B-B14F-4D97-AF65-F5344CB8AC3E}">
        <p14:creationId xmlns:p14="http://schemas.microsoft.com/office/powerpoint/2010/main" val="350343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E2E4-FDCE-4B84-B814-1C708588308C}"/>
              </a:ext>
            </a:extLst>
          </p:cNvPr>
          <p:cNvSpPr>
            <a:spLocks noGrp="1"/>
          </p:cNvSpPr>
          <p:nvPr>
            <p:ph type="title"/>
          </p:nvPr>
        </p:nvSpPr>
        <p:spPr/>
        <p:txBody>
          <a:bodyPr/>
          <a:lstStyle/>
          <a:p>
            <a:r>
              <a:rPr lang="en-US" dirty="0"/>
              <a:t>Decision Trees</a:t>
            </a:r>
          </a:p>
        </p:txBody>
      </p:sp>
      <p:sp>
        <p:nvSpPr>
          <p:cNvPr id="3" name="Content Placeholder 2">
            <a:extLst>
              <a:ext uri="{FF2B5EF4-FFF2-40B4-BE49-F238E27FC236}">
                <a16:creationId xmlns:a16="http://schemas.microsoft.com/office/drawing/2014/main" id="{6874114C-B461-4F8C-A6E8-1FF657A4E1C8}"/>
              </a:ext>
            </a:extLst>
          </p:cNvPr>
          <p:cNvSpPr>
            <a:spLocks noGrp="1"/>
          </p:cNvSpPr>
          <p:nvPr>
            <p:ph idx="1"/>
          </p:nvPr>
        </p:nvSpPr>
        <p:spPr/>
        <p:txBody>
          <a:bodyPr/>
          <a:lstStyle/>
          <a:p>
            <a:pPr marL="457200" indent="-457200">
              <a:buFont typeface="+mj-lt"/>
              <a:buAutoNum type="arabicPeriod"/>
            </a:pPr>
            <a:r>
              <a:rPr lang="es-MX" dirty="0"/>
              <a:t>D</a:t>
            </a:r>
            <a:r>
              <a:rPr lang="en-US" dirty="0" err="1"/>
              <a:t>etermine</a:t>
            </a:r>
            <a:r>
              <a:rPr lang="en-US" dirty="0"/>
              <a:t> the system entropy</a:t>
            </a:r>
          </a:p>
          <a:p>
            <a:pPr marL="457200" indent="-457200">
              <a:buFont typeface="+mj-lt"/>
              <a:buAutoNum type="arabicPeriod"/>
            </a:pPr>
            <a:r>
              <a:rPr lang="en-US" dirty="0"/>
              <a:t>Determine sub entropies for each feature.</a:t>
            </a:r>
          </a:p>
          <a:p>
            <a:pPr marL="457200" indent="-457200">
              <a:buFont typeface="+mj-lt"/>
              <a:buAutoNum type="arabicPeriod"/>
            </a:pPr>
            <a:r>
              <a:rPr lang="en-US" dirty="0"/>
              <a:t>Calculate the information gain for each feature.</a:t>
            </a:r>
          </a:p>
          <a:p>
            <a:pPr marL="457200" indent="-457200">
              <a:buFont typeface="+mj-lt"/>
              <a:buAutoNum type="arabicPeriod"/>
            </a:pPr>
            <a:r>
              <a:rPr lang="en-US" dirty="0"/>
              <a:t>Choose as the next node the feature that obtain the highest information gain.</a:t>
            </a:r>
          </a:p>
          <a:p>
            <a:pPr marL="457200" indent="-457200">
              <a:buFont typeface="+mj-lt"/>
              <a:buAutoNum type="arabicPeriod"/>
            </a:pPr>
            <a:r>
              <a:rPr lang="en-US" dirty="0"/>
              <a:t>Repeat the process for each new branch until get the desired number of nodes.</a:t>
            </a:r>
          </a:p>
        </p:txBody>
      </p:sp>
      <p:pic>
        <p:nvPicPr>
          <p:cNvPr id="5" name="Picture 4">
            <a:extLst>
              <a:ext uri="{FF2B5EF4-FFF2-40B4-BE49-F238E27FC236}">
                <a16:creationId xmlns:a16="http://schemas.microsoft.com/office/drawing/2014/main" id="{3E07542F-311A-443D-91B0-D887874BA3B0}"/>
              </a:ext>
            </a:extLst>
          </p:cNvPr>
          <p:cNvPicPr>
            <a:picLocks noChangeAspect="1"/>
          </p:cNvPicPr>
          <p:nvPr/>
        </p:nvPicPr>
        <p:blipFill>
          <a:blip r:embed="rId2"/>
          <a:stretch>
            <a:fillRect/>
          </a:stretch>
        </p:blipFill>
        <p:spPr>
          <a:xfrm>
            <a:off x="3358834" y="4535044"/>
            <a:ext cx="3543157" cy="2150939"/>
          </a:xfrm>
          <a:prstGeom prst="rect">
            <a:avLst/>
          </a:prstGeom>
        </p:spPr>
      </p:pic>
      <p:sp>
        <p:nvSpPr>
          <p:cNvPr id="6" name="TextBox 5">
            <a:extLst>
              <a:ext uri="{FF2B5EF4-FFF2-40B4-BE49-F238E27FC236}">
                <a16:creationId xmlns:a16="http://schemas.microsoft.com/office/drawing/2014/main" id="{3FA661D8-1021-46FB-A997-C8622C01664B}"/>
              </a:ext>
            </a:extLst>
          </p:cNvPr>
          <p:cNvSpPr txBox="1"/>
          <p:nvPr/>
        </p:nvSpPr>
        <p:spPr>
          <a:xfrm>
            <a:off x="6971168" y="5499760"/>
            <a:ext cx="1774479" cy="369332"/>
          </a:xfrm>
          <a:prstGeom prst="rect">
            <a:avLst/>
          </a:prstGeom>
          <a:noFill/>
        </p:spPr>
        <p:txBody>
          <a:bodyPr wrap="square" rtlCol="0">
            <a:spAutoFit/>
          </a:bodyPr>
          <a:lstStyle/>
          <a:p>
            <a:r>
              <a:rPr lang="es-MX" dirty="0" err="1"/>
              <a:t>Max_Depth</a:t>
            </a:r>
            <a:r>
              <a:rPr lang="es-MX" dirty="0"/>
              <a:t> = 7</a:t>
            </a:r>
            <a:endParaRPr lang="en-US" dirty="0"/>
          </a:p>
        </p:txBody>
      </p:sp>
    </p:spTree>
    <p:extLst>
      <p:ext uri="{BB962C8B-B14F-4D97-AF65-F5344CB8AC3E}">
        <p14:creationId xmlns:p14="http://schemas.microsoft.com/office/powerpoint/2010/main" val="415420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C0A7-A030-45A6-A860-FF068E842A33}"/>
              </a:ext>
            </a:extLst>
          </p:cNvPr>
          <p:cNvSpPr>
            <a:spLocks noGrp="1"/>
          </p:cNvSpPr>
          <p:nvPr>
            <p:ph type="title"/>
          </p:nvPr>
        </p:nvSpPr>
        <p:spPr/>
        <p:txBody>
          <a:bodyPr/>
          <a:lstStyle/>
          <a:p>
            <a:r>
              <a:rPr lang="es-MX" dirty="0" err="1"/>
              <a:t>Naive</a:t>
            </a:r>
            <a:r>
              <a:rPr lang="es-MX" dirty="0"/>
              <a:t> Bayes</a:t>
            </a:r>
            <a:endParaRPr lang="en-US" dirty="0"/>
          </a:p>
        </p:txBody>
      </p:sp>
      <p:sp>
        <p:nvSpPr>
          <p:cNvPr id="3" name="Content Placeholder 2">
            <a:extLst>
              <a:ext uri="{FF2B5EF4-FFF2-40B4-BE49-F238E27FC236}">
                <a16:creationId xmlns:a16="http://schemas.microsoft.com/office/drawing/2014/main" id="{D5A199CF-85E1-4936-9C7F-5F170DE534AA}"/>
              </a:ext>
            </a:extLst>
          </p:cNvPr>
          <p:cNvSpPr>
            <a:spLocks noGrp="1"/>
          </p:cNvSpPr>
          <p:nvPr>
            <p:ph idx="1"/>
          </p:nvPr>
        </p:nvSpPr>
        <p:spPr/>
        <p:txBody>
          <a:bodyPr/>
          <a:lstStyle/>
          <a:p>
            <a:pPr>
              <a:buFont typeface="Arial" panose="020B0604020202020204" pitchFamily="34" charset="0"/>
              <a:buChar char="•"/>
            </a:pPr>
            <a:r>
              <a:rPr lang="es-MX" dirty="0" err="1"/>
              <a:t>This</a:t>
            </a:r>
            <a:r>
              <a:rPr lang="es-MX" dirty="0"/>
              <a:t> </a:t>
            </a:r>
            <a:r>
              <a:rPr lang="es-MX" dirty="0" err="1"/>
              <a:t>algorithm</a:t>
            </a:r>
            <a:r>
              <a:rPr lang="es-MX" dirty="0"/>
              <a:t> </a:t>
            </a:r>
            <a:r>
              <a:rPr lang="es-MX" dirty="0" err="1"/>
              <a:t>is</a:t>
            </a:r>
            <a:r>
              <a:rPr lang="es-MX" dirty="0"/>
              <a:t> </a:t>
            </a:r>
            <a:r>
              <a:rPr lang="es-MX" dirty="0" err="1"/>
              <a:t>based</a:t>
            </a:r>
            <a:r>
              <a:rPr lang="es-MX" dirty="0"/>
              <a:t> </a:t>
            </a:r>
            <a:r>
              <a:rPr lang="es-MX" dirty="0" err="1"/>
              <a:t>on</a:t>
            </a:r>
            <a:r>
              <a:rPr lang="es-MX" dirty="0"/>
              <a:t> </a:t>
            </a:r>
            <a:r>
              <a:rPr lang="es-MX" dirty="0" err="1"/>
              <a:t>the</a:t>
            </a:r>
            <a:r>
              <a:rPr lang="es-MX" dirty="0"/>
              <a:t> Bayes </a:t>
            </a:r>
            <a:r>
              <a:rPr lang="es-MX" dirty="0" err="1"/>
              <a:t>Theorem</a:t>
            </a:r>
            <a:r>
              <a:rPr lang="es-MX" dirty="0"/>
              <a:t>.</a:t>
            </a:r>
          </a:p>
          <a:p>
            <a:pPr>
              <a:buFont typeface="Arial" panose="020B0604020202020204" pitchFamily="34" charset="0"/>
              <a:buChar char="•"/>
            </a:pPr>
            <a:r>
              <a:rPr lang="en-US" dirty="0"/>
              <a:t>We can find the probability of </a:t>
            </a:r>
            <a:r>
              <a:rPr lang="en-US" i="1" dirty="0"/>
              <a:t>y</a:t>
            </a:r>
            <a:r>
              <a:rPr lang="en-US" dirty="0"/>
              <a:t> happening, given that </a:t>
            </a:r>
            <a:r>
              <a:rPr lang="en-US" i="1" dirty="0"/>
              <a:t>X </a:t>
            </a:r>
            <a:r>
              <a:rPr lang="en-US" dirty="0"/>
              <a:t>occurred.</a:t>
            </a:r>
          </a:p>
          <a:p>
            <a:pPr>
              <a:buFont typeface="Arial" panose="020B0604020202020204" pitchFamily="34" charset="0"/>
              <a:buChar char="•"/>
            </a:pPr>
            <a:r>
              <a:rPr lang="en-US" dirty="0"/>
              <a:t>The assumption is that the features are independent, meaning that the presence of one feature does not affect the other.</a:t>
            </a:r>
          </a:p>
        </p:txBody>
      </p:sp>
      <p:pic>
        <p:nvPicPr>
          <p:cNvPr id="5" name="Picture 4">
            <a:extLst>
              <a:ext uri="{FF2B5EF4-FFF2-40B4-BE49-F238E27FC236}">
                <a16:creationId xmlns:a16="http://schemas.microsoft.com/office/drawing/2014/main" id="{5933D6B7-97A5-446E-AFAC-848CE739C84B}"/>
              </a:ext>
            </a:extLst>
          </p:cNvPr>
          <p:cNvPicPr>
            <a:picLocks noChangeAspect="1"/>
          </p:cNvPicPr>
          <p:nvPr/>
        </p:nvPicPr>
        <p:blipFill>
          <a:blip r:embed="rId2"/>
          <a:stretch>
            <a:fillRect/>
          </a:stretch>
        </p:blipFill>
        <p:spPr>
          <a:xfrm>
            <a:off x="513620" y="3988645"/>
            <a:ext cx="2647950" cy="876300"/>
          </a:xfrm>
          <a:prstGeom prst="rect">
            <a:avLst/>
          </a:prstGeom>
        </p:spPr>
      </p:pic>
      <p:pic>
        <p:nvPicPr>
          <p:cNvPr id="7" name="Picture 6">
            <a:extLst>
              <a:ext uri="{FF2B5EF4-FFF2-40B4-BE49-F238E27FC236}">
                <a16:creationId xmlns:a16="http://schemas.microsoft.com/office/drawing/2014/main" id="{D7B4D6EB-5FCD-4871-B357-9E9CE7BA3581}"/>
              </a:ext>
            </a:extLst>
          </p:cNvPr>
          <p:cNvPicPr>
            <a:picLocks noChangeAspect="1"/>
          </p:cNvPicPr>
          <p:nvPr/>
        </p:nvPicPr>
        <p:blipFill>
          <a:blip r:embed="rId3"/>
          <a:stretch>
            <a:fillRect/>
          </a:stretch>
        </p:blipFill>
        <p:spPr>
          <a:xfrm>
            <a:off x="3161570" y="3969595"/>
            <a:ext cx="4419600" cy="914400"/>
          </a:xfrm>
          <a:prstGeom prst="rect">
            <a:avLst/>
          </a:prstGeom>
        </p:spPr>
      </p:pic>
      <p:pic>
        <p:nvPicPr>
          <p:cNvPr id="9" name="Picture 8">
            <a:extLst>
              <a:ext uri="{FF2B5EF4-FFF2-40B4-BE49-F238E27FC236}">
                <a16:creationId xmlns:a16="http://schemas.microsoft.com/office/drawing/2014/main" id="{AC01966F-F753-4F4A-80EA-3090C548E666}"/>
              </a:ext>
            </a:extLst>
          </p:cNvPr>
          <p:cNvPicPr>
            <a:picLocks noChangeAspect="1"/>
          </p:cNvPicPr>
          <p:nvPr/>
        </p:nvPicPr>
        <p:blipFill>
          <a:blip r:embed="rId4"/>
          <a:stretch>
            <a:fillRect/>
          </a:stretch>
        </p:blipFill>
        <p:spPr>
          <a:xfrm>
            <a:off x="7581170" y="3968116"/>
            <a:ext cx="3638550" cy="1152525"/>
          </a:xfrm>
          <a:prstGeom prst="rect">
            <a:avLst/>
          </a:prstGeom>
        </p:spPr>
      </p:pic>
      <p:sp>
        <p:nvSpPr>
          <p:cNvPr id="11" name="TextBox 10">
            <a:extLst>
              <a:ext uri="{FF2B5EF4-FFF2-40B4-BE49-F238E27FC236}">
                <a16:creationId xmlns:a16="http://schemas.microsoft.com/office/drawing/2014/main" id="{484EC71A-5A2C-4B06-B2DA-DDADFD929CDE}"/>
              </a:ext>
            </a:extLst>
          </p:cNvPr>
          <p:cNvSpPr txBox="1"/>
          <p:nvPr/>
        </p:nvSpPr>
        <p:spPr>
          <a:xfrm>
            <a:off x="885217" y="4970834"/>
            <a:ext cx="3025302" cy="1200329"/>
          </a:xfrm>
          <a:prstGeom prst="rect">
            <a:avLst/>
          </a:prstGeom>
          <a:noFill/>
        </p:spPr>
        <p:txBody>
          <a:bodyPr wrap="square" rtlCol="0">
            <a:spAutoFit/>
          </a:bodyPr>
          <a:lstStyle/>
          <a:p>
            <a:r>
              <a:rPr lang="es-MX" dirty="0"/>
              <a:t>P(0|X) = 0.3</a:t>
            </a:r>
          </a:p>
          <a:p>
            <a:r>
              <a:rPr lang="es-MX" dirty="0"/>
              <a:t>P(1|X) = 0.1</a:t>
            </a:r>
          </a:p>
          <a:p>
            <a:r>
              <a:rPr lang="es-MX" dirty="0"/>
              <a:t>P(2|X) = 0.7</a:t>
            </a:r>
          </a:p>
          <a:p>
            <a:r>
              <a:rPr lang="es-MX" dirty="0"/>
              <a:t>P(3|X) = 0.5</a:t>
            </a:r>
          </a:p>
        </p:txBody>
      </p:sp>
      <p:cxnSp>
        <p:nvCxnSpPr>
          <p:cNvPr id="13" name="Straight Arrow Connector 12">
            <a:extLst>
              <a:ext uri="{FF2B5EF4-FFF2-40B4-BE49-F238E27FC236}">
                <a16:creationId xmlns:a16="http://schemas.microsoft.com/office/drawing/2014/main" id="{B77DC042-2D53-4C92-8978-3DB946E6CDB2}"/>
              </a:ext>
            </a:extLst>
          </p:cNvPr>
          <p:cNvCxnSpPr/>
          <p:nvPr/>
        </p:nvCxnSpPr>
        <p:spPr>
          <a:xfrm>
            <a:off x="2597285" y="5535038"/>
            <a:ext cx="2178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9A4E4C9D-A4B2-49A6-AD19-B8B0B8B1DC68}"/>
              </a:ext>
            </a:extLst>
          </p:cNvPr>
          <p:cNvSpPr txBox="1"/>
          <p:nvPr/>
        </p:nvSpPr>
        <p:spPr>
          <a:xfrm>
            <a:off x="3035030" y="5141226"/>
            <a:ext cx="1546698" cy="369332"/>
          </a:xfrm>
          <a:prstGeom prst="rect">
            <a:avLst/>
          </a:prstGeom>
          <a:noFill/>
        </p:spPr>
        <p:txBody>
          <a:bodyPr wrap="square" rtlCol="0">
            <a:spAutoFit/>
          </a:bodyPr>
          <a:lstStyle/>
          <a:p>
            <a:r>
              <a:rPr lang="es-MX" dirty="0" err="1"/>
              <a:t>Prediction</a:t>
            </a:r>
            <a:endParaRPr lang="en-US" dirty="0"/>
          </a:p>
        </p:txBody>
      </p:sp>
      <p:sp>
        <p:nvSpPr>
          <p:cNvPr id="15" name="TextBox 14">
            <a:extLst>
              <a:ext uri="{FF2B5EF4-FFF2-40B4-BE49-F238E27FC236}">
                <a16:creationId xmlns:a16="http://schemas.microsoft.com/office/drawing/2014/main" id="{3CB17B64-9B41-4EE6-A85A-9CAA2B1EB618}"/>
              </a:ext>
            </a:extLst>
          </p:cNvPr>
          <p:cNvSpPr txBox="1"/>
          <p:nvPr/>
        </p:nvSpPr>
        <p:spPr>
          <a:xfrm>
            <a:off x="4793791" y="5325892"/>
            <a:ext cx="1546698" cy="369332"/>
          </a:xfrm>
          <a:prstGeom prst="rect">
            <a:avLst/>
          </a:prstGeom>
          <a:noFill/>
        </p:spPr>
        <p:txBody>
          <a:bodyPr wrap="square" rtlCol="0">
            <a:spAutoFit/>
          </a:bodyPr>
          <a:lstStyle/>
          <a:p>
            <a:r>
              <a:rPr lang="es-MX" dirty="0"/>
              <a:t>2</a:t>
            </a:r>
            <a:endParaRPr lang="en-US" dirty="0"/>
          </a:p>
        </p:txBody>
      </p:sp>
    </p:spTree>
    <p:extLst>
      <p:ext uri="{BB962C8B-B14F-4D97-AF65-F5344CB8AC3E}">
        <p14:creationId xmlns:p14="http://schemas.microsoft.com/office/powerpoint/2010/main" val="312195335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{3B28A9E6-3907-4CD5-80B4-EDDDBF135EA0}tf22712842_win32</Template>
  <TotalTime>312</TotalTime>
  <Words>580</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1_RetrospectVTI</vt:lpstr>
      <vt:lpstr>PowerPoint Presentation</vt:lpstr>
      <vt:lpstr>Implementation diagram</vt:lpstr>
      <vt:lpstr>Features Extraction</vt:lpstr>
      <vt:lpstr>Dataset</vt:lpstr>
      <vt:lpstr>Exploratory Data Analysis</vt:lpstr>
      <vt:lpstr>Stacking Model</vt:lpstr>
      <vt:lpstr>K-Nearest Neighbors</vt:lpstr>
      <vt:lpstr>Decision Trees</vt:lpstr>
      <vt:lpstr>Naive Bayes</vt:lpstr>
      <vt:lpstr>Models Accuracies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Daniel Rodríguez Vázquez</dc:creator>
  <cp:lastModifiedBy>Cristian Daniel Rodríguez Vázquez</cp:lastModifiedBy>
  <cp:revision>4</cp:revision>
  <dcterms:created xsi:type="dcterms:W3CDTF">2021-11-22T17:18:42Z</dcterms:created>
  <dcterms:modified xsi:type="dcterms:W3CDTF">2021-11-22T22:31:06Z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