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310" r:id="rId3"/>
    <p:sldId id="311" r:id="rId4"/>
    <p:sldId id="312" r:id="rId5"/>
    <p:sldId id="313" r:id="rId6"/>
    <p:sldId id="320" r:id="rId7"/>
    <p:sldId id="321" r:id="rId8"/>
    <p:sldId id="322" r:id="rId9"/>
    <p:sldId id="323" r:id="rId10"/>
    <p:sldId id="324" r:id="rId11"/>
    <p:sldId id="325" r:id="rId12"/>
    <p:sldId id="31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29" autoAdjust="0"/>
  </p:normalViewPr>
  <p:slideViewPr>
    <p:cSldViewPr showGuides="1">
      <p:cViewPr varScale="1">
        <p:scale>
          <a:sx n="159" d="100"/>
          <a:sy n="159" d="100"/>
        </p:scale>
        <p:origin x="156" y="61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BF381BD4-48DC-48BF-8C18-C307CDD4D490}">
      <dgm:prSet phldrT="[Text]"/>
      <dgm:spPr/>
      <dgm:t>
        <a:bodyPr/>
        <a:lstStyle/>
        <a:p>
          <a:r>
            <a:rPr lang="en-US" dirty="0"/>
            <a:t>Compute Census transformation</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HAMMING</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Precompute Hamming distances</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DISPARITY</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Compute disparity (min) and noise filtering</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AB2E8498-CC81-452F-A895-08F3845AA347}">
      <dgm:prSet phldrT="[Text]"/>
      <dgm:spPr/>
      <dgm:t>
        <a:bodyPr/>
        <a:lstStyle/>
        <a:p>
          <a:endParaRPr lang="en-US" dirty="0"/>
        </a:p>
      </dgm:t>
    </dgm:pt>
    <dgm:pt modelId="{9A1F3304-AA9E-4FBC-89BA-9095C80E47C9}" type="sibTrans" cxnId="{2D5B3E3B-3EE5-4072-933E-27DF5400591C}">
      <dgm:prSet/>
      <dgm:spPr/>
      <dgm:t>
        <a:bodyPr/>
        <a:lstStyle/>
        <a:p>
          <a:endParaRPr lang="en-US"/>
        </a:p>
      </dgm:t>
    </dgm:pt>
    <dgm:pt modelId="{4C65E2C8-0CBB-4D8C-AD60-6B0105C62B84}" type="parTrans" cxnId="{2D5B3E3B-3EE5-4072-933E-27DF5400591C}">
      <dgm:prSet/>
      <dgm:spPr/>
      <dgm:t>
        <a:bodyPr/>
        <a:lstStyle/>
        <a:p>
          <a:endParaRPr lang="en-US"/>
        </a:p>
      </dgm:t>
    </dgm:pt>
    <dgm:pt modelId="{FB986F71-3126-4196-BD30-74AEDC39A1CA}">
      <dgm:prSet phldrT="[Text]"/>
      <dgm:spPr/>
      <dgm:t>
        <a:bodyPr/>
        <a:lstStyle/>
        <a:p>
          <a:r>
            <a:rPr lang="en-US" dirty="0"/>
            <a:t>CENSUS</a:t>
          </a:r>
        </a:p>
      </dgm:t>
    </dgm:pt>
    <dgm:pt modelId="{D0B150DF-3AA4-454C-8652-25880449C422}" type="sibTrans" cxnId="{1423FC72-83C7-4510-8021-28EAEA493E68}">
      <dgm:prSet/>
      <dgm:spPr/>
      <dgm:t>
        <a:bodyPr/>
        <a:lstStyle/>
        <a:p>
          <a:endParaRPr lang="en-US"/>
        </a:p>
      </dgm:t>
    </dgm:pt>
    <dgm:pt modelId="{9B3CE34A-9B3E-4D5F-94E0-DFBB94FF5A03}" type="parTrans" cxnId="{1423FC72-83C7-4510-8021-28EAEA493E68}">
      <dgm:prSet/>
      <dgm:spPr/>
      <dgm:t>
        <a:bodyPr/>
        <a:lstStyle/>
        <a:p>
          <a:endParaRPr lang="en-US"/>
        </a:p>
      </dgm:t>
    </dgm:pt>
    <dgm:pt modelId="{3AE4C956-37B2-4A92-8B0D-E4A8DEF9742C}">
      <dgm:prSet phldrT="[Text]"/>
      <dgm:spPr/>
      <dgm:t>
        <a:bodyPr/>
        <a:lstStyle/>
        <a:p>
          <a:endParaRPr lang="en-US" dirty="0"/>
        </a:p>
      </dgm:t>
    </dgm:pt>
    <dgm:pt modelId="{01CE7B82-1BE7-4E50-8C96-D5400517C51F}" type="parTrans" cxnId="{DC96CEE2-9765-499A-BED5-6FF82389B52C}">
      <dgm:prSet/>
      <dgm:spPr/>
      <dgm:t>
        <a:bodyPr/>
        <a:lstStyle/>
        <a:p>
          <a:endParaRPr lang="en-US"/>
        </a:p>
      </dgm:t>
    </dgm:pt>
    <dgm:pt modelId="{25FB237F-12DA-4F28-B40E-540A78B0C6AE}" type="sibTrans" cxnId="{DC96CEE2-9765-499A-BED5-6FF82389B52C}">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custLinFactNeighborX="-1463" custLinFactNeighborY="869">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C412D642-DB0D-4E6E-A9D1-832BE328672E}" type="presOf" srcId="{3AE4C956-37B2-4A92-8B0D-E4A8DEF9742C}" destId="{69C28D3B-E083-42DF-9EA0-916CA12125A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634F8969-A241-49AF-9E53-4FEC0F1166E6}" type="presOf" srcId="{3AE4C956-37B2-4A92-8B0D-E4A8DEF9742C}" destId="{843715D2-C2C2-41EB-BDA3-21230FBA46DB}"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1"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90D5F6C6-4E25-4C59-9DF6-6E2B25A59F46}" type="presOf" srcId="{68838C34-4D02-49F8-ADD7-BFA90D87B7EA}" destId="{69C28D3B-E083-42DF-9EA0-916CA12125A9}" srcOrd="0" destOrd="1"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1"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DC96CEE2-9765-499A-BED5-6FF82389B52C}" srcId="{58828492-5CEF-4AFE-95CB-5D7E6A18158B}" destId="{3AE4C956-37B2-4A92-8B0D-E4A8DEF9742C}" srcOrd="0" destOrd="0" parTransId="{01CE7B82-1BE7-4E50-8C96-D5400517C51F}" sibTransId="{25FB237F-12DA-4F28-B40E-540A78B0C6AE}"/>
    <dgm:cxn modelId="{86F910E7-C9D0-48E5-A3A3-C70127E96FC1}" srcId="{F6D27D1B-CDCB-481F-B8FA-AB31B2A119DE}" destId="{0B00F5A8-A0EF-4111-9D86-004317B4F49E}" srcOrd="0" destOrd="0" parTransId="{EC916B99-8D26-4265-B7BE-BB461C68DA5C}" sibTransId="{CE48C676-980A-4BAC-A3C8-9ABC315DAE51}"/>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480" y="1066795"/>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Compute Census transformation</a:t>
          </a:r>
        </a:p>
      </dsp:txBody>
      <dsp:txXfrm>
        <a:off x="46880" y="1113195"/>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CENSUS</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Precompute Hamming distances</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HAMMING</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Compute disparity (min) and noise filtering</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DISPARITY</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6/2/2020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6/2/2020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6/2/2020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6/2/2020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6/2/2020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6/2/2020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6/2/2020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6/2/2020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stage.jst.go.jp/article/transinf/E100.D/11/E100.D_2017EDP7052/_pdf" TargetMode="External"/><Relationship Id="rId2" Type="http://schemas.openxmlformats.org/officeDocument/2006/relationships/hyperlink" Target="http://www.cs.cornell.edu/~rdz/Papers/ZW-ECCV94.pdf" TargetMode="External"/><Relationship Id="rId1" Type="http://schemas.openxmlformats.org/officeDocument/2006/relationships/slideLayout" Target="../slideLayouts/slideLayout8.xml"/><Relationship Id="rId5" Type="http://schemas.openxmlformats.org/officeDocument/2006/relationships/hyperlink" Target="http://vision.middlebury.edu/stereo/taxonomy-IJCV.pdf" TargetMode="External"/><Relationship Id="rId4" Type="http://schemas.openxmlformats.org/officeDocument/2006/relationships/hyperlink" Target="https://pdfs.semanticscholar.org/1e0c/2c8535684f0b6293418e148b4f6d04829dc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4400" dirty="0"/>
              <a:t>DEPTH ESTIMATION FROM STEREO IMEGES USING CENSUS TRANSFORM</a:t>
            </a:r>
          </a:p>
        </p:txBody>
      </p:sp>
      <p:sp>
        <p:nvSpPr>
          <p:cNvPr id="4" name="Subtitle 3"/>
          <p:cNvSpPr>
            <a:spLocks noGrp="1"/>
          </p:cNvSpPr>
          <p:nvPr>
            <p:ph type="subTitle" idx="1"/>
          </p:nvPr>
        </p:nvSpPr>
        <p:spPr/>
        <p:txBody>
          <a:bodyPr>
            <a:normAutofit/>
          </a:bodyPr>
          <a:lstStyle/>
          <a:p>
            <a:r>
              <a:rPr lang="it-IT" dirty="0"/>
              <a:t>Name: Socaci radu andrei</a:t>
            </a:r>
          </a:p>
          <a:p>
            <a:r>
              <a:rPr lang="it-IT" dirty="0"/>
              <a:t>Group: 30431</a:t>
            </a:r>
          </a:p>
          <a:p>
            <a:endParaRPr lang="it-IT" dirty="0"/>
          </a:p>
          <a:p>
            <a:r>
              <a:rPr lang="it-IT" dirty="0"/>
              <a:t>Supervisor: varga robert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C6C0F4D-39E5-4586-B69A-914BB20ED0E2}"/>
              </a:ext>
            </a:extLst>
          </p:cNvPr>
          <p:cNvSpPr>
            <a:spLocks noGrp="1"/>
          </p:cNvSpPr>
          <p:nvPr>
            <p:ph type="title"/>
          </p:nvPr>
        </p:nvSpPr>
        <p:spPr>
          <a:xfrm>
            <a:off x="1522413" y="16544"/>
            <a:ext cx="9144001" cy="1371600"/>
          </a:xfrm>
        </p:spPr>
        <p:txBody>
          <a:bodyPr/>
          <a:lstStyle/>
          <a:p>
            <a:r>
              <a:rPr lang="en-US" dirty="0"/>
              <a:t>Filtering results</a:t>
            </a:r>
          </a:p>
        </p:txBody>
      </p:sp>
      <p:pic>
        <p:nvPicPr>
          <p:cNvPr id="6" name="Content Placeholder 5" descr="A picture containing man, photo, standing, white&#10;&#10;Description automatically generated">
            <a:extLst>
              <a:ext uri="{FF2B5EF4-FFF2-40B4-BE49-F238E27FC236}">
                <a16:creationId xmlns:a16="http://schemas.microsoft.com/office/drawing/2014/main" id="{B9D20C96-BD7A-41F2-86CC-B8C87FA999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1775" y="2166687"/>
            <a:ext cx="4327021" cy="3591426"/>
          </a:xfrm>
          <a:noFill/>
        </p:spPr>
      </p:pic>
      <p:pic>
        <p:nvPicPr>
          <p:cNvPr id="17" name="Content Placeholder 16" descr="A picture containing snow, covered, phone, white&#10;&#10;Description automatically generated">
            <a:extLst>
              <a:ext uri="{FF2B5EF4-FFF2-40B4-BE49-F238E27FC236}">
                <a16:creationId xmlns:a16="http://schemas.microsoft.com/office/drawing/2014/main" id="{8F09E2FE-2504-4F3A-B013-2E65B3749D6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0962" y="2166687"/>
            <a:ext cx="4296375" cy="3591426"/>
          </a:xfrm>
        </p:spPr>
      </p:pic>
      <p:sp>
        <p:nvSpPr>
          <p:cNvPr id="18" name="Title 1">
            <a:extLst>
              <a:ext uri="{FF2B5EF4-FFF2-40B4-BE49-F238E27FC236}">
                <a16:creationId xmlns:a16="http://schemas.microsoft.com/office/drawing/2014/main" id="{D72EAED9-BBA8-4749-8FF4-063FC1E1CED9}"/>
              </a:ext>
            </a:extLst>
          </p:cNvPr>
          <p:cNvSpPr txBox="1">
            <a:spLocks/>
          </p:cNvSpPr>
          <p:nvPr/>
        </p:nvSpPr>
        <p:spPr>
          <a:xfrm>
            <a:off x="1522411" y="1295400"/>
            <a:ext cx="3352800" cy="609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400" dirty="0">
                <a:solidFill>
                  <a:schemeClr val="tx2">
                    <a:lumMod val="75000"/>
                  </a:schemeClr>
                </a:solidFill>
              </a:rPr>
              <a:t>Median filter size 5</a:t>
            </a:r>
          </a:p>
        </p:txBody>
      </p:sp>
      <p:sp>
        <p:nvSpPr>
          <p:cNvPr id="19" name="Title 1">
            <a:extLst>
              <a:ext uri="{FF2B5EF4-FFF2-40B4-BE49-F238E27FC236}">
                <a16:creationId xmlns:a16="http://schemas.microsoft.com/office/drawing/2014/main" id="{A2714320-FBC8-47B9-83FB-A420D56B81DD}"/>
              </a:ext>
            </a:extLst>
          </p:cNvPr>
          <p:cNvSpPr txBox="1">
            <a:spLocks/>
          </p:cNvSpPr>
          <p:nvPr/>
        </p:nvSpPr>
        <p:spPr>
          <a:xfrm>
            <a:off x="6290962" y="1295400"/>
            <a:ext cx="3352800" cy="609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400" dirty="0">
                <a:solidFill>
                  <a:schemeClr val="tx2">
                    <a:lumMod val="75000"/>
                  </a:schemeClr>
                </a:solidFill>
              </a:rPr>
              <a:t>Median filter size 10</a:t>
            </a:r>
          </a:p>
        </p:txBody>
      </p:sp>
    </p:spTree>
    <p:extLst>
      <p:ext uri="{BB962C8B-B14F-4D97-AF65-F5344CB8AC3E}">
        <p14:creationId xmlns:p14="http://schemas.microsoft.com/office/powerpoint/2010/main" val="64253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Error calculation</a:t>
            </a:r>
          </a:p>
        </p:txBody>
      </p:sp>
      <p:sp>
        <p:nvSpPr>
          <p:cNvPr id="14" name="Content Placeholder 13"/>
          <p:cNvSpPr>
            <a:spLocks noGrp="1"/>
          </p:cNvSpPr>
          <p:nvPr>
            <p:ph idx="1"/>
          </p:nvPr>
        </p:nvSpPr>
        <p:spPr/>
        <p:txBody>
          <a:bodyPr/>
          <a:lstStyle/>
          <a:p>
            <a:pPr marL="0" indent="0">
              <a:buNone/>
            </a:pPr>
            <a:r>
              <a:rPr lang="en-US" dirty="0"/>
              <a:t>To assess the correctness of the implementation an error function was defined. The function compares each pixel in the resulting image with its corresponding ground truth pixel. If the difference is bigger than a given threshold (2 in this case), the pixel is counted towards the error pixels.</a:t>
            </a:r>
          </a:p>
          <a:p>
            <a:pPr marL="0" indent="0">
              <a:buNone/>
            </a:pPr>
            <a:r>
              <a:rPr lang="en-US" dirty="0"/>
              <a:t>This number (sum of error pixels) is divided by the total number of pixels, thus yielding a percentage (and then multiplied with 100 for a more readable result).</a:t>
            </a:r>
          </a:p>
          <a:p>
            <a:pPr marL="0" indent="0">
              <a:buNone/>
            </a:pPr>
            <a:r>
              <a:rPr lang="en-US" dirty="0"/>
              <a:t>The error is between 98-99% using this threshold.</a:t>
            </a:r>
          </a:p>
        </p:txBody>
      </p:sp>
    </p:spTree>
    <p:extLst>
      <p:ext uri="{BB962C8B-B14F-4D97-AF65-F5344CB8AC3E}">
        <p14:creationId xmlns:p14="http://schemas.microsoft.com/office/powerpoint/2010/main" val="338066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1043" y="838200"/>
            <a:ext cx="3596607" cy="2667000"/>
          </a:xfrm>
        </p:spPr>
        <p:txBody>
          <a:bodyPr/>
          <a:lstStyle/>
          <a:p>
            <a:r>
              <a:rPr lang="en-US" dirty="0"/>
              <a:t>Bibliography</a:t>
            </a:r>
          </a:p>
        </p:txBody>
      </p:sp>
      <p:sp>
        <p:nvSpPr>
          <p:cNvPr id="5" name="Content Placeholder 4">
            <a:extLst>
              <a:ext uri="{FF2B5EF4-FFF2-40B4-BE49-F238E27FC236}">
                <a16:creationId xmlns:a16="http://schemas.microsoft.com/office/drawing/2014/main" id="{6051BA77-0824-4BCD-8CF1-E24A46CCAFC6}"/>
              </a:ext>
            </a:extLst>
          </p:cNvPr>
          <p:cNvSpPr>
            <a:spLocks noGrp="1"/>
          </p:cNvSpPr>
          <p:nvPr>
            <p:ph idx="1"/>
          </p:nvPr>
        </p:nvSpPr>
        <p:spPr>
          <a:xfrm>
            <a:off x="4801436" y="1752600"/>
            <a:ext cx="6400800" cy="5334000"/>
          </a:xfrm>
        </p:spPr>
        <p:txBody>
          <a:bodyPr/>
          <a:lstStyle/>
          <a:p>
            <a:r>
              <a:rPr lang="en-US" dirty="0">
                <a:hlinkClick r:id="rId2"/>
              </a:rPr>
              <a:t>http://www.cs.cornell.edu/~rdz/Papers/ZW-ECCV94.pdf</a:t>
            </a:r>
            <a:endParaRPr lang="en-US" dirty="0"/>
          </a:p>
          <a:p>
            <a:r>
              <a:rPr lang="en-US" dirty="0">
                <a:hlinkClick r:id="rId3"/>
              </a:rPr>
              <a:t>https://www.jstage.jst.go.jp/article/transinf/E100.D/11/E100.D_2017EDP7052/_pdf</a:t>
            </a:r>
            <a:endParaRPr lang="en-US" dirty="0"/>
          </a:p>
          <a:p>
            <a:r>
              <a:rPr lang="en-US" dirty="0">
                <a:hlinkClick r:id="rId4"/>
              </a:rPr>
              <a:t>https://pdfs.semanticscholar.org/1e0c/2c8535684f0b</a:t>
            </a:r>
          </a:p>
          <a:p>
            <a:r>
              <a:rPr lang="en-US" dirty="0">
                <a:hlinkClick r:id="rId5"/>
              </a:rPr>
              <a:t>http://vision.middlebury.edu/stereo/taxonomy-IJCV.pdf</a:t>
            </a:r>
            <a:r>
              <a:rPr lang="en-US" dirty="0">
                <a:hlinkClick r:id="rId4"/>
              </a:rPr>
              <a:t>6293418e148b4f6d04829dce.pdf</a:t>
            </a:r>
            <a:endParaRPr lang="en-US" dirty="0"/>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description</a:t>
            </a:r>
          </a:p>
        </p:txBody>
      </p:sp>
      <p:sp>
        <p:nvSpPr>
          <p:cNvPr id="14" name="Content Placeholder 13"/>
          <p:cNvSpPr>
            <a:spLocks noGrp="1"/>
          </p:cNvSpPr>
          <p:nvPr>
            <p:ph idx="1"/>
          </p:nvPr>
        </p:nvSpPr>
        <p:spPr/>
        <p:txBody>
          <a:bodyPr/>
          <a:lstStyle/>
          <a:p>
            <a:pPr marL="0" indent="0">
              <a:buNone/>
            </a:pPr>
            <a:r>
              <a:rPr lang="en-US" dirty="0"/>
              <a:t>The purpose of the project is to create a disparity map, given two different perspective of the same image (viewed from the left and from the right). The two images need to be transformed (using Census) and compared against each other (using hamming distance). The result of the comparison is the horizontal displacement of a pixel P when changing the perspective (left -&gt; right in this case).</a:t>
            </a:r>
          </a:p>
          <a:p>
            <a:pPr marL="0" indent="0">
              <a:buNone/>
            </a:pPr>
            <a:r>
              <a:rPr lang="en-US" dirty="0"/>
              <a:t>The aforementioned comparison results are stored in a matrix, called disparity map, representing the result of the depth estimation algorithm.</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371600"/>
          </a:xfrm>
        </p:spPr>
        <p:txBody>
          <a:bodyPr anchor="b">
            <a:normAutofit/>
          </a:bodyPr>
          <a:lstStyle/>
          <a:p>
            <a:r>
              <a:rPr lang="en-US" dirty="0"/>
              <a:t>Input example</a:t>
            </a:r>
          </a:p>
        </p:txBody>
      </p:sp>
      <p:sp>
        <p:nvSpPr>
          <p:cNvPr id="18" name="Text Placeholder 2">
            <a:extLst>
              <a:ext uri="{FF2B5EF4-FFF2-40B4-BE49-F238E27FC236}">
                <a16:creationId xmlns:a16="http://schemas.microsoft.com/office/drawing/2014/main" id="{E0CFC3DC-C47C-492D-911D-9DF13E797127}"/>
              </a:ext>
            </a:extLst>
          </p:cNvPr>
          <p:cNvSpPr>
            <a:spLocks noGrp="1"/>
          </p:cNvSpPr>
          <p:nvPr>
            <p:ph type="body" idx="1"/>
          </p:nvPr>
        </p:nvSpPr>
        <p:spPr>
          <a:xfrm>
            <a:off x="1668034" y="1905000"/>
            <a:ext cx="4416552" cy="762000"/>
          </a:xfrm>
        </p:spPr>
        <p:txBody>
          <a:bodyPr/>
          <a:lstStyle/>
          <a:p>
            <a:r>
              <a:rPr lang="en-US" dirty="0"/>
              <a:t>Right perspective</a:t>
            </a:r>
          </a:p>
        </p:txBody>
      </p:sp>
      <p:sp>
        <p:nvSpPr>
          <p:cNvPr id="20" name="Text Placeholder 4">
            <a:extLst>
              <a:ext uri="{FF2B5EF4-FFF2-40B4-BE49-F238E27FC236}">
                <a16:creationId xmlns:a16="http://schemas.microsoft.com/office/drawing/2014/main" id="{611290D6-5389-4E82-8D3B-0E8ADEFBECED}"/>
              </a:ext>
            </a:extLst>
          </p:cNvPr>
          <p:cNvSpPr>
            <a:spLocks noGrp="1"/>
          </p:cNvSpPr>
          <p:nvPr>
            <p:ph type="body" sz="quarter" idx="3"/>
          </p:nvPr>
        </p:nvSpPr>
        <p:spPr>
          <a:xfrm>
            <a:off x="6486641" y="1905000"/>
            <a:ext cx="4416552" cy="762000"/>
          </a:xfrm>
        </p:spPr>
        <p:txBody>
          <a:bodyPr/>
          <a:lstStyle/>
          <a:p>
            <a:r>
              <a:rPr lang="en-US" dirty="0"/>
              <a:t>Left perspective</a:t>
            </a:r>
          </a:p>
        </p:txBody>
      </p:sp>
      <p:pic>
        <p:nvPicPr>
          <p:cNvPr id="7" name="Content Placeholder 6">
            <a:extLst>
              <a:ext uri="{FF2B5EF4-FFF2-40B4-BE49-F238E27FC236}">
                <a16:creationId xmlns:a16="http://schemas.microsoft.com/office/drawing/2014/main" id="{8E8DE7E5-1B4A-4BD2-BC9E-E77EE531D453}"/>
              </a:ext>
            </a:extLst>
          </p:cNvPr>
          <p:cNvPicPr>
            <a:picLocks noGrp="1" noChangeAspect="1"/>
          </p:cNvPicPr>
          <p:nvPr>
            <p:ph sz="quarter" idx="4"/>
          </p:nvPr>
        </p:nvPicPr>
        <p:blipFill>
          <a:blip r:embed="rId2"/>
          <a:stretch>
            <a:fillRect/>
          </a:stretch>
        </p:blipFill>
        <p:spPr>
          <a:xfrm>
            <a:off x="6492240" y="2743200"/>
            <a:ext cx="3931920" cy="3276600"/>
          </a:xfrm>
          <a:prstGeom prst="rect">
            <a:avLst/>
          </a:prstGeom>
        </p:spPr>
      </p:pic>
      <p:pic>
        <p:nvPicPr>
          <p:cNvPr id="11" name="Content Placeholder 10">
            <a:extLst>
              <a:ext uri="{FF2B5EF4-FFF2-40B4-BE49-F238E27FC236}">
                <a16:creationId xmlns:a16="http://schemas.microsoft.com/office/drawing/2014/main" id="{825BE9EB-5519-4C14-9159-671BBB23F991}"/>
              </a:ext>
            </a:extLst>
          </p:cNvPr>
          <p:cNvPicPr>
            <a:picLocks noGrp="1" noChangeAspect="1"/>
          </p:cNvPicPr>
          <p:nvPr>
            <p:ph sz="half" idx="2"/>
          </p:nvPr>
        </p:nvPicPr>
        <p:blipFill>
          <a:blip r:embed="rId3"/>
          <a:stretch>
            <a:fillRect/>
          </a:stretch>
        </p:blipFill>
        <p:spPr>
          <a:xfrm>
            <a:off x="1764665" y="2743200"/>
            <a:ext cx="3931920" cy="3276600"/>
          </a:xfrm>
          <a:prstGeom prst="rect">
            <a:avLst/>
          </a:prstGeom>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Depth Estimation Process</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349418310"/>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685800"/>
            <a:ext cx="3596607" cy="1143000"/>
          </a:xfrm>
        </p:spPr>
        <p:txBody>
          <a:bodyPr anchor="b">
            <a:normAutofit/>
          </a:bodyPr>
          <a:lstStyle/>
          <a:p>
            <a:r>
              <a:rPr lang="en-US" dirty="0"/>
              <a:t>Census Transform</a:t>
            </a:r>
          </a:p>
        </p:txBody>
      </p:sp>
      <p:sp>
        <p:nvSpPr>
          <p:cNvPr id="3" name="Content Placeholder 2"/>
          <p:cNvSpPr>
            <a:spLocks noGrp="1"/>
          </p:cNvSpPr>
          <p:nvPr>
            <p:ph type="body" sz="half" idx="2"/>
          </p:nvPr>
        </p:nvSpPr>
        <p:spPr>
          <a:xfrm>
            <a:off x="836612" y="2133600"/>
            <a:ext cx="3581399" cy="4038600"/>
          </a:xfrm>
        </p:spPr>
        <p:txBody>
          <a:bodyPr>
            <a:normAutofit/>
          </a:bodyPr>
          <a:lstStyle/>
          <a:p>
            <a:r>
              <a:rPr lang="en-US" dirty="0"/>
              <a:t>The Census transform attributes a bit string to each pixel of the image. The bit string is obtained by superposing a kernel of size k over the initial image and comparing each element in the kernel with the value of the current pixel.</a:t>
            </a:r>
          </a:p>
          <a:p>
            <a:r>
              <a:rPr lang="en-US" dirty="0"/>
              <a:t>If the current pixel’s value is lower than the kernel’s pixel, then we add a 0, else add a 1. </a:t>
            </a:r>
          </a:p>
          <a:p>
            <a:r>
              <a:rPr lang="en-US" dirty="0"/>
              <a:t>The middle position (current pixel) is ignored (since there is no need to compare the pixel against itself)</a:t>
            </a:r>
          </a:p>
        </p:txBody>
      </p:sp>
      <p:pic>
        <p:nvPicPr>
          <p:cNvPr id="1026" name="Picture 2" descr="Extended census transform histogram for land-use scene classification">
            <a:extLst>
              <a:ext uri="{FF2B5EF4-FFF2-40B4-BE49-F238E27FC236}">
                <a16:creationId xmlns:a16="http://schemas.microsoft.com/office/drawing/2014/main" id="{FC01766C-16D1-4A26-99B6-E5FA6A1ECA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51414" y="2527722"/>
            <a:ext cx="6400800" cy="1650155"/>
          </a:xfrm>
          <a:prstGeom prst="rect">
            <a:avLst/>
          </a:prstGeom>
          <a:solidFill>
            <a:srgbClr val="FFFFFF"/>
          </a:solidFill>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813DB5E3-FD72-41C4-AAA2-32E552CD958C}"/>
              </a:ext>
            </a:extLst>
          </p:cNvPr>
          <p:cNvSpPr>
            <a:spLocks noGrp="1"/>
          </p:cNvSpPr>
          <p:nvPr>
            <p:ph type="body" idx="1"/>
          </p:nvPr>
        </p:nvSpPr>
        <p:spPr>
          <a:xfrm>
            <a:off x="1522411" y="990600"/>
            <a:ext cx="4416552" cy="762000"/>
          </a:xfrm>
        </p:spPr>
        <p:txBody>
          <a:bodyPr/>
          <a:lstStyle/>
          <a:p>
            <a:r>
              <a:rPr lang="en-US" dirty="0"/>
              <a:t>Hamming distance	</a:t>
            </a:r>
          </a:p>
        </p:txBody>
      </p:sp>
      <p:sp>
        <p:nvSpPr>
          <p:cNvPr id="3" name="Content Placeholder 2"/>
          <p:cNvSpPr>
            <a:spLocks noGrp="1"/>
          </p:cNvSpPr>
          <p:nvPr>
            <p:ph sz="half" idx="2"/>
          </p:nvPr>
        </p:nvSpPr>
        <p:spPr>
          <a:xfrm>
            <a:off x="1522411" y="1865872"/>
            <a:ext cx="4416552" cy="3276600"/>
          </a:xfrm>
        </p:spPr>
        <p:txBody>
          <a:bodyPr>
            <a:noAutofit/>
          </a:bodyPr>
          <a:lstStyle/>
          <a:p>
            <a:r>
              <a:rPr lang="en-US" sz="2000" dirty="0"/>
              <a:t>The result obtained after applying the Census transform on the input image is a bit string, corresponding to each pixel position in the image.</a:t>
            </a:r>
          </a:p>
          <a:p>
            <a:r>
              <a:rPr lang="en-US" sz="2000" dirty="0"/>
              <a:t>An extra step (named correlation step) is required, which compares the two bit strings corresponding to PR and PL (where PR = pixel P in right image and PL = P in left image). The result will be the number of bits that differ between the two.</a:t>
            </a:r>
          </a:p>
        </p:txBody>
      </p:sp>
      <p:sp>
        <p:nvSpPr>
          <p:cNvPr id="12" name="Text Placeholder 4">
            <a:extLst>
              <a:ext uri="{FF2B5EF4-FFF2-40B4-BE49-F238E27FC236}">
                <a16:creationId xmlns:a16="http://schemas.microsoft.com/office/drawing/2014/main" id="{C56E383C-B0B4-4D1C-A842-34998F8FA471}"/>
              </a:ext>
            </a:extLst>
          </p:cNvPr>
          <p:cNvSpPr>
            <a:spLocks noGrp="1"/>
          </p:cNvSpPr>
          <p:nvPr>
            <p:ph type="body" sz="quarter" idx="3"/>
          </p:nvPr>
        </p:nvSpPr>
        <p:spPr>
          <a:xfrm>
            <a:off x="6249861" y="990600"/>
            <a:ext cx="4416552" cy="762000"/>
          </a:xfrm>
        </p:spPr>
        <p:txBody>
          <a:bodyPr/>
          <a:lstStyle/>
          <a:p>
            <a:r>
              <a:rPr lang="en-US" dirty="0"/>
              <a:t>Stereo matching</a:t>
            </a:r>
          </a:p>
        </p:txBody>
      </p:sp>
      <p:sp>
        <p:nvSpPr>
          <p:cNvPr id="14" name="Content Placeholder 5">
            <a:extLst>
              <a:ext uri="{FF2B5EF4-FFF2-40B4-BE49-F238E27FC236}">
                <a16:creationId xmlns:a16="http://schemas.microsoft.com/office/drawing/2014/main" id="{63F43209-C67C-4308-BEA4-B98F78E43525}"/>
              </a:ext>
            </a:extLst>
          </p:cNvPr>
          <p:cNvSpPr>
            <a:spLocks noGrp="1"/>
          </p:cNvSpPr>
          <p:nvPr>
            <p:ph sz="quarter" idx="4"/>
          </p:nvPr>
        </p:nvSpPr>
        <p:spPr>
          <a:xfrm>
            <a:off x="6249861" y="1865872"/>
            <a:ext cx="4416552" cy="3276600"/>
          </a:xfrm>
        </p:spPr>
        <p:txBody>
          <a:bodyPr>
            <a:normAutofit/>
          </a:bodyPr>
          <a:lstStyle/>
          <a:p>
            <a:r>
              <a:rPr lang="en-US" sz="2200" dirty="0"/>
              <a:t>The final result is obtained by matching the pixels and finding the horizontal displacement (disparity)</a:t>
            </a:r>
          </a:p>
          <a:p>
            <a:r>
              <a:rPr lang="en-US" sz="2200" dirty="0"/>
              <a:t>Two image pixels PL and PR match if they result from the projection of the same point P</a:t>
            </a:r>
          </a:p>
        </p:txBody>
      </p:sp>
    </p:spTree>
    <p:extLst>
      <p:ext uri="{BB962C8B-B14F-4D97-AF65-F5344CB8AC3E}">
        <p14:creationId xmlns:p14="http://schemas.microsoft.com/office/powerpoint/2010/main" val="334987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Hamming Precomputation</a:t>
            </a:r>
          </a:p>
        </p:txBody>
      </p:sp>
      <p:sp>
        <p:nvSpPr>
          <p:cNvPr id="14" name="Content Placeholder 13"/>
          <p:cNvSpPr>
            <a:spLocks noGrp="1"/>
          </p:cNvSpPr>
          <p:nvPr>
            <p:ph idx="1"/>
          </p:nvPr>
        </p:nvSpPr>
        <p:spPr/>
        <p:txBody>
          <a:bodyPr/>
          <a:lstStyle/>
          <a:p>
            <a:pPr marL="0" indent="0">
              <a:buNone/>
            </a:pPr>
            <a:r>
              <a:rPr lang="en-US" dirty="0"/>
              <a:t>In order to obtain a good result, the hamming distances need to be precomputed and saved in a 3D matrix. These results (the 3d matrix) are fed to an aggregation function, which overlaps a squared kernel over the results and sums all the entries in the kernel, resulting in another 3D matrix where S(</a:t>
            </a:r>
            <a:r>
              <a:rPr lang="en-US" dirty="0" err="1"/>
              <a:t>i</a:t>
            </a:r>
            <a:r>
              <a:rPr lang="en-US" dirty="0"/>
              <a:t>, j, d) = H(</a:t>
            </a:r>
            <a:r>
              <a:rPr lang="en-US" dirty="0" err="1"/>
              <a:t>i-w:i+w</a:t>
            </a:r>
            <a:r>
              <a:rPr lang="en-US" dirty="0"/>
              <a:t>, </a:t>
            </a:r>
            <a:r>
              <a:rPr lang="en-US" dirty="0" err="1"/>
              <a:t>j-w:j+w</a:t>
            </a:r>
            <a:r>
              <a:rPr lang="en-US" dirty="0"/>
              <a:t>, d).</a:t>
            </a:r>
          </a:p>
          <a:p>
            <a:pPr marL="0" indent="0">
              <a:buNone/>
            </a:pPr>
            <a:r>
              <a:rPr lang="en-US" dirty="0"/>
              <a:t>H is the precomputed hamming matrix, where H(</a:t>
            </a:r>
            <a:r>
              <a:rPr lang="en-US" dirty="0" err="1"/>
              <a:t>i</a:t>
            </a:r>
            <a:r>
              <a:rPr lang="en-US" dirty="0"/>
              <a:t>, j, d) = Hamming(</a:t>
            </a:r>
            <a:r>
              <a:rPr lang="en-US" dirty="0" err="1"/>
              <a:t>L_img</a:t>
            </a:r>
            <a:r>
              <a:rPr lang="en-US" dirty="0"/>
              <a:t>(</a:t>
            </a:r>
            <a:r>
              <a:rPr lang="en-US" dirty="0" err="1"/>
              <a:t>i</a:t>
            </a:r>
            <a:r>
              <a:rPr lang="en-US" dirty="0"/>
              <a:t>, j), </a:t>
            </a:r>
            <a:r>
              <a:rPr lang="en-US" dirty="0" err="1"/>
              <a:t>R_img</a:t>
            </a:r>
            <a:r>
              <a:rPr lang="en-US" dirty="0"/>
              <a:t>(</a:t>
            </a:r>
            <a:r>
              <a:rPr lang="en-US" dirty="0" err="1"/>
              <a:t>i</a:t>
            </a:r>
            <a:r>
              <a:rPr lang="en-US" dirty="0"/>
              <a:t> - d, j)). </a:t>
            </a:r>
          </a:p>
          <a:p>
            <a:pPr marL="0" indent="0">
              <a:buNone/>
            </a:pPr>
            <a:r>
              <a:rPr lang="en-US" dirty="0"/>
              <a:t>This implementation assumes that the left image is the reference image and the disparity is relative to the right image.</a:t>
            </a:r>
          </a:p>
        </p:txBody>
      </p:sp>
    </p:spTree>
    <p:extLst>
      <p:ext uri="{BB962C8B-B14F-4D97-AF65-F5344CB8AC3E}">
        <p14:creationId xmlns:p14="http://schemas.microsoft.com/office/powerpoint/2010/main" val="289380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Disparity</a:t>
            </a:r>
          </a:p>
        </p:txBody>
      </p:sp>
      <p:sp>
        <p:nvSpPr>
          <p:cNvPr id="14" name="Content Placeholder 13"/>
          <p:cNvSpPr>
            <a:spLocks noGrp="1"/>
          </p:cNvSpPr>
          <p:nvPr>
            <p:ph idx="1"/>
          </p:nvPr>
        </p:nvSpPr>
        <p:spPr/>
        <p:txBody>
          <a:bodyPr/>
          <a:lstStyle/>
          <a:p>
            <a:pPr marL="0" indent="0">
              <a:buNone/>
            </a:pPr>
            <a:r>
              <a:rPr lang="en-US" dirty="0"/>
              <a:t>The disparity value represents the horizontal displacement of pixel P from the left perspective to the right perspective. The domain of the disparity was implemented to be [0, 50] (which means that the two 3D matrices have depth of 50).</a:t>
            </a:r>
          </a:p>
          <a:p>
            <a:pPr marL="0" indent="0">
              <a:buNone/>
            </a:pPr>
            <a:r>
              <a:rPr lang="en-US" dirty="0"/>
              <a:t>For each pixel P(</a:t>
            </a:r>
            <a:r>
              <a:rPr lang="en-US" dirty="0" err="1"/>
              <a:t>i</a:t>
            </a:r>
            <a:r>
              <a:rPr lang="en-US" dirty="0"/>
              <a:t>, j) the minimum value from the aggregated disparity matrix is selected (min(S(</a:t>
            </a:r>
            <a:r>
              <a:rPr lang="en-US" dirty="0" err="1"/>
              <a:t>i</a:t>
            </a:r>
            <a:r>
              <a:rPr lang="en-US" dirty="0"/>
              <a:t>, j, 0:50))). The domain of the resulted is than shifted to [0, 255] for optimal contrast of the resulting image.</a:t>
            </a:r>
          </a:p>
        </p:txBody>
      </p:sp>
    </p:spTree>
    <p:extLst>
      <p:ext uri="{BB962C8B-B14F-4D97-AF65-F5344CB8AC3E}">
        <p14:creationId xmlns:p14="http://schemas.microsoft.com/office/powerpoint/2010/main" val="114995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Noise filtering</a:t>
            </a:r>
          </a:p>
        </p:txBody>
      </p:sp>
      <p:sp>
        <p:nvSpPr>
          <p:cNvPr id="14" name="Content Placeholder 13"/>
          <p:cNvSpPr>
            <a:spLocks noGrp="1"/>
          </p:cNvSpPr>
          <p:nvPr>
            <p:ph idx="1"/>
          </p:nvPr>
        </p:nvSpPr>
        <p:spPr/>
        <p:txBody>
          <a:bodyPr/>
          <a:lstStyle/>
          <a:p>
            <a:pPr marL="0" indent="0">
              <a:buNone/>
            </a:pPr>
            <a:r>
              <a:rPr lang="en-US" dirty="0"/>
              <a:t>After the disparity computation step, the resulting image suffers from salt and pepper noise. Essentially, there are some outliers in the disparity maps’ pixels (black points). These imperfections can be corrected using a median filter (of size 10 in this case).</a:t>
            </a:r>
          </a:p>
          <a:p>
            <a:pPr marL="0" indent="0">
              <a:buNone/>
            </a:pPr>
            <a:r>
              <a:rPr lang="en-US" dirty="0"/>
              <a:t>The filtering step can increase the accuracy of the output. This extra step is desired in order to improve the error percentage, obtained by comparison with the ground truth image, provided as input. The comparison threshold was limited to 2.</a:t>
            </a:r>
          </a:p>
        </p:txBody>
      </p:sp>
    </p:spTree>
    <p:extLst>
      <p:ext uri="{BB962C8B-B14F-4D97-AF65-F5344CB8AC3E}">
        <p14:creationId xmlns:p14="http://schemas.microsoft.com/office/powerpoint/2010/main" val="174995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878</Words>
  <Application>Microsoft Office PowerPoint</Application>
  <PresentationFormat>Custom</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Digital Blue Tunnel 16x9</vt:lpstr>
      <vt:lpstr>DEPTH ESTIMATION FROM STEREO IMEGES USING CENSUS TRANSFORM</vt:lpstr>
      <vt:lpstr>Problem description</vt:lpstr>
      <vt:lpstr>Input example</vt:lpstr>
      <vt:lpstr>Depth Estimation Process</vt:lpstr>
      <vt:lpstr>Census Transform</vt:lpstr>
      <vt:lpstr>PowerPoint Presentation</vt:lpstr>
      <vt:lpstr>Hamming Precomputation</vt:lpstr>
      <vt:lpstr>Disparity</vt:lpstr>
      <vt:lpstr>Noise filtering</vt:lpstr>
      <vt:lpstr>Filtering results</vt:lpstr>
      <vt:lpstr>Error calculation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DEPTH ESTIMATION FROM STEREO IMEGES USING CENSUS TRANSFORM</dc:title>
  <dc:creator>Radu Socaci</dc:creator>
  <cp:lastModifiedBy>Radu Socaci</cp:lastModifiedBy>
  <cp:revision>8</cp:revision>
  <dcterms:created xsi:type="dcterms:W3CDTF">2020-06-01T20:40:36Z</dcterms:created>
  <dcterms:modified xsi:type="dcterms:W3CDTF">2020-06-02T10:09:00Z</dcterms:modified>
</cp:coreProperties>
</file>