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lear Sans Bold" panose="020B0803030202020304" pitchFamily="34" charset="0"/>
      <p:regular r:id="rId10"/>
      <p:bold r:id="rId11"/>
      <p:italic r:id="rId12"/>
      <p:boldItalic r:id="rId13"/>
    </p:embeddedFont>
    <p:embeddedFont>
      <p:font typeface="Clear Sans Regular" panose="020B0503030202020304" pitchFamily="34" charset="0"/>
      <p:regular r:id="rId14"/>
      <p:bold r:id="rId15"/>
      <p:italic r:id="rId16"/>
      <p:boldItalic r:id="rId17"/>
    </p:embeddedFont>
    <p:embeddedFont>
      <p:font typeface="Clear Sans Thin" panose="020B0203030202020304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3" autoAdjust="0"/>
  </p:normalViewPr>
  <p:slideViewPr>
    <p:cSldViewPr>
      <p:cViewPr varScale="1">
        <p:scale>
          <a:sx n="60" d="100"/>
          <a:sy n="60" d="100"/>
        </p:scale>
        <p:origin x="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886950" y="-307216"/>
            <a:ext cx="5903118" cy="1544156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28117" r="28117"/>
          <a:stretch>
            <a:fillRect/>
          </a:stretch>
        </p:blipFill>
        <p:spPr>
          <a:xfrm>
            <a:off x="9886950" y="1580534"/>
            <a:ext cx="5920974" cy="901368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824320"/>
            <a:ext cx="6993156" cy="2740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 b="1">
                <a:solidFill>
                  <a:srgbClr val="4D4A46"/>
                </a:solidFill>
                <a:latin typeface="Clear Sans Bold"/>
              </a:rPr>
              <a:t>PREDICTING</a:t>
            </a:r>
          </a:p>
          <a:p>
            <a:pPr>
              <a:lnSpc>
                <a:spcPts val="7128"/>
              </a:lnSpc>
            </a:pPr>
            <a:r>
              <a:rPr lang="en-US" sz="7200" b="1">
                <a:solidFill>
                  <a:srgbClr val="4D4A46"/>
                </a:solidFill>
                <a:latin typeface="Clear Sans Bold"/>
              </a:rPr>
              <a:t>CUSTOMER</a:t>
            </a:r>
          </a:p>
          <a:p>
            <a:pPr>
              <a:lnSpc>
                <a:spcPts val="7128"/>
              </a:lnSpc>
            </a:pPr>
            <a:r>
              <a:rPr lang="en-US" sz="7200" b="1">
                <a:solidFill>
                  <a:srgbClr val="4D4A46"/>
                </a:solidFill>
                <a:latin typeface="Clear Sans Bold"/>
              </a:rPr>
              <a:t>CHURN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361896"/>
            <a:ext cx="6009059" cy="896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4"/>
              </a:lnSpc>
            </a:pPr>
            <a:r>
              <a:rPr lang="en-US" sz="2764" b="0" i="0" spc="387">
                <a:solidFill>
                  <a:srgbClr val="4D4A46"/>
                </a:solidFill>
                <a:latin typeface="Clear Sans Thin"/>
              </a:rPr>
              <a:t>PRESENTED BY</a:t>
            </a:r>
          </a:p>
          <a:p>
            <a:pPr>
              <a:lnSpc>
                <a:spcPts val="3594"/>
              </a:lnSpc>
            </a:pPr>
            <a:r>
              <a:rPr lang="en-US" sz="2764" b="0" i="0" spc="387">
                <a:solidFill>
                  <a:srgbClr val="4D4A46"/>
                </a:solidFill>
                <a:latin typeface="Clear Sans Thin"/>
              </a:rPr>
              <a:t>CRIS GIOVANONI, OCT 2019</a:t>
            </a:r>
          </a:p>
        </p:txBody>
      </p:sp>
      <p:sp>
        <p:nvSpPr>
          <p:cNvPr id="6" name="TextBox 6"/>
          <p:cNvSpPr txBox="1"/>
          <p:nvPr/>
        </p:nvSpPr>
        <p:spPr>
          <a:xfrm rot="5400000">
            <a:off x="12903390" y="4887594"/>
            <a:ext cx="8257161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i="0" spc="160">
                <a:solidFill>
                  <a:srgbClr val="4D4A46"/>
                </a:solidFill>
                <a:latin typeface="Clear Sans Regular"/>
              </a:rPr>
              <a:t>Data Science @ Telco Churn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155" y="438848"/>
            <a:ext cx="4977439" cy="45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chemeClr val="accent1">
                    <a:lumMod val="75000"/>
                  </a:schemeClr>
                </a:solidFill>
                <a:latin typeface="Clear Sans Bold"/>
              </a:rPr>
              <a:t>DECISION TREE </a:t>
            </a: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MODEL TO PREDICT CUSTOMER CHURN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467828" y="419179"/>
            <a:ext cx="582323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b="1" i="0" spc="300">
                <a:solidFill>
                  <a:srgbClr val="4D4A46"/>
                </a:solidFill>
                <a:latin typeface="Clear Sans Bold"/>
              </a:rPr>
              <a:t>SELECTED FEATURES</a:t>
            </a:r>
          </a:p>
        </p:txBody>
      </p:sp>
      <p:sp>
        <p:nvSpPr>
          <p:cNvPr id="4" name="AutoShape 4"/>
          <p:cNvSpPr/>
          <p:nvPr/>
        </p:nvSpPr>
        <p:spPr>
          <a:xfrm>
            <a:off x="5922122" y="723900"/>
            <a:ext cx="56402" cy="9845877"/>
          </a:xfrm>
          <a:prstGeom prst="rect">
            <a:avLst/>
          </a:prstGeom>
          <a:solidFill>
            <a:srgbClr val="E4D4C5"/>
          </a:solidFill>
        </p:spPr>
      </p:sp>
      <p:sp>
        <p:nvSpPr>
          <p:cNvPr id="5" name="TextBox 5"/>
          <p:cNvSpPr txBox="1"/>
          <p:nvPr/>
        </p:nvSpPr>
        <p:spPr>
          <a:xfrm>
            <a:off x="6463989" y="6169353"/>
            <a:ext cx="825174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b="1" i="0" spc="300" dirty="0">
                <a:solidFill>
                  <a:srgbClr val="4D4A46"/>
                </a:solidFill>
                <a:latin typeface="Clear Sans Regular"/>
              </a:rPr>
              <a:t>PREDICTION PERFRORMANCE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768129" y="532334"/>
            <a:ext cx="364388" cy="36438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4D4C5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739928" y="4170210"/>
            <a:ext cx="364388" cy="36438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4D4C5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5749535" y="6213649"/>
            <a:ext cx="364388" cy="36438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4D4C5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467828" y="1063753"/>
            <a:ext cx="4416698" cy="2601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b="0" i="0" spc="114" dirty="0">
                <a:solidFill>
                  <a:srgbClr val="545454"/>
                </a:solidFill>
                <a:latin typeface="Clear Sans Regular"/>
              </a:rPr>
              <a:t>Online Backup or Security</a:t>
            </a:r>
          </a:p>
          <a:p>
            <a:pPr>
              <a:lnSpc>
                <a:spcPts val="3441"/>
              </a:lnSpc>
            </a:pPr>
            <a:r>
              <a:rPr lang="en-US" sz="2294" b="0" i="0" spc="114" dirty="0">
                <a:solidFill>
                  <a:srgbClr val="545454"/>
                </a:solidFill>
                <a:latin typeface="Clear Sans Regular"/>
              </a:rPr>
              <a:t>Streaming TV or Movie</a:t>
            </a:r>
          </a:p>
          <a:p>
            <a:pPr>
              <a:lnSpc>
                <a:spcPts val="3441"/>
              </a:lnSpc>
            </a:pPr>
            <a:r>
              <a:rPr lang="en-US" sz="2294" b="0" i="0" spc="114" dirty="0">
                <a:solidFill>
                  <a:srgbClr val="545454"/>
                </a:solidFill>
                <a:latin typeface="Clear Sans Regular"/>
              </a:rPr>
              <a:t>Tech Support Sub</a:t>
            </a:r>
          </a:p>
          <a:p>
            <a:pPr>
              <a:lnSpc>
                <a:spcPts val="3441"/>
              </a:lnSpc>
            </a:pPr>
            <a:r>
              <a:rPr lang="en-US" sz="2294" b="0" i="0" spc="114" dirty="0">
                <a:solidFill>
                  <a:srgbClr val="545454"/>
                </a:solidFill>
                <a:latin typeface="Clear Sans Regular"/>
              </a:rPr>
              <a:t>Device Protection Sub</a:t>
            </a:r>
          </a:p>
          <a:p>
            <a:pPr>
              <a:lnSpc>
                <a:spcPts val="3441"/>
              </a:lnSpc>
            </a:pPr>
            <a:r>
              <a:rPr lang="en-US" sz="2294" b="0" i="0" spc="114" dirty="0">
                <a:solidFill>
                  <a:srgbClr val="545454"/>
                </a:solidFill>
                <a:latin typeface="Clear Sans Regular"/>
              </a:rPr>
              <a:t>Contract Type</a:t>
            </a:r>
          </a:p>
          <a:p>
            <a:pPr>
              <a:lnSpc>
                <a:spcPts val="3441"/>
              </a:lnSpc>
            </a:pPr>
            <a:r>
              <a:rPr lang="en-US" sz="2294" b="0" i="0" spc="114" dirty="0">
                <a:solidFill>
                  <a:srgbClr val="545454"/>
                </a:solidFill>
                <a:latin typeface="Clear Sans Regular"/>
              </a:rPr>
              <a:t>Internet Service Type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884526" y="1063753"/>
            <a:ext cx="4416698" cy="2601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b="0" i="0" spc="114">
                <a:solidFill>
                  <a:srgbClr val="545454"/>
                </a:solidFill>
                <a:latin typeface="Clear Sans Regular"/>
              </a:rPr>
              <a:t>Payment Type</a:t>
            </a:r>
          </a:p>
          <a:p>
            <a:pPr>
              <a:lnSpc>
                <a:spcPts val="3441"/>
              </a:lnSpc>
            </a:pPr>
            <a:r>
              <a:rPr lang="en-US" sz="2294" b="0" i="0" spc="114">
                <a:solidFill>
                  <a:srgbClr val="545454"/>
                </a:solidFill>
                <a:latin typeface="Clear Sans Regular"/>
              </a:rPr>
              <a:t>Senior or Non-Senior Citizen</a:t>
            </a:r>
          </a:p>
          <a:p>
            <a:pPr>
              <a:lnSpc>
                <a:spcPts val="3441"/>
              </a:lnSpc>
            </a:pPr>
            <a:r>
              <a:rPr lang="en-US" sz="2294" b="0" i="0" spc="114">
                <a:solidFill>
                  <a:srgbClr val="545454"/>
                </a:solidFill>
                <a:latin typeface="Clear Sans Regular"/>
              </a:rPr>
              <a:t>Household Size</a:t>
            </a:r>
          </a:p>
          <a:p>
            <a:pPr>
              <a:lnSpc>
                <a:spcPts val="3441"/>
              </a:lnSpc>
            </a:pPr>
            <a:r>
              <a:rPr lang="en-US" sz="2294" b="0" i="0" spc="114">
                <a:solidFill>
                  <a:srgbClr val="545454"/>
                </a:solidFill>
                <a:latin typeface="Clear Sans Regular"/>
              </a:rPr>
              <a:t>Monthly Charges</a:t>
            </a:r>
          </a:p>
          <a:p>
            <a:pPr>
              <a:lnSpc>
                <a:spcPts val="3441"/>
              </a:lnSpc>
            </a:pPr>
            <a:r>
              <a:rPr lang="en-US" sz="2294" b="0" i="0" spc="114">
                <a:solidFill>
                  <a:srgbClr val="545454"/>
                </a:solidFill>
                <a:latin typeface="Clear Sans Regular"/>
              </a:rPr>
              <a:t>Tenure</a:t>
            </a:r>
          </a:p>
          <a:p>
            <a:pPr>
              <a:lnSpc>
                <a:spcPts val="3441"/>
              </a:lnSpc>
            </a:pPr>
            <a:endParaRPr lang="en-US" sz="2294" b="0" i="0" spc="114">
              <a:solidFill>
                <a:srgbClr val="545454"/>
              </a:solidFill>
              <a:latin typeface="Clear Sans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67828" y="4131623"/>
            <a:ext cx="582323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b="1" i="0" spc="300" dirty="0">
                <a:solidFill>
                  <a:srgbClr val="4D4A46"/>
                </a:solidFill>
                <a:latin typeface="Clear Sans Bold"/>
              </a:rPr>
              <a:t>DECISION TREE MODEL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67343" y="4694678"/>
            <a:ext cx="6845207" cy="85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b="0" i="0" spc="114" dirty="0">
                <a:solidFill>
                  <a:srgbClr val="545454"/>
                </a:solidFill>
                <a:latin typeface="Clear Sans Regular"/>
              </a:rPr>
              <a:t>Gini Algorithm</a:t>
            </a:r>
          </a:p>
          <a:p>
            <a:pPr>
              <a:lnSpc>
                <a:spcPts val="3441"/>
              </a:lnSpc>
            </a:pPr>
            <a:r>
              <a:rPr lang="en-US" sz="2294" b="0" i="0" spc="114" dirty="0">
                <a:solidFill>
                  <a:srgbClr val="545454"/>
                </a:solidFill>
                <a:latin typeface="Clear Sans Regular"/>
              </a:rPr>
              <a:t>4 ”layers" - Max Level of Depth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10192" y="7061829"/>
            <a:ext cx="4416698" cy="85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b="1" i="0" spc="114" dirty="0">
                <a:solidFill>
                  <a:srgbClr val="545454"/>
                </a:solidFill>
                <a:latin typeface="Clear Sans Regular"/>
              </a:rPr>
              <a:t>False Negative</a:t>
            </a:r>
          </a:p>
          <a:p>
            <a:pPr>
              <a:lnSpc>
                <a:spcPts val="3441"/>
              </a:lnSpc>
            </a:pPr>
            <a:r>
              <a:rPr lang="en-US" sz="2294" b="0" i="0" spc="114" dirty="0">
                <a:solidFill>
                  <a:srgbClr val="545454"/>
                </a:solidFill>
                <a:latin typeface="Clear Sans Regular"/>
              </a:rPr>
              <a:t>False Positive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86364" y="7061829"/>
            <a:ext cx="4416698" cy="416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b="1" i="0" spc="114" dirty="0">
                <a:solidFill>
                  <a:srgbClr val="545454"/>
                </a:solidFill>
                <a:latin typeface="Clear Sans Regular"/>
              </a:rPr>
              <a:t>Churned, but Ignored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186364" y="7498941"/>
            <a:ext cx="4416698" cy="398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b="0" i="0" spc="114" dirty="0">
                <a:solidFill>
                  <a:srgbClr val="545454"/>
                </a:solidFill>
                <a:latin typeface="Clear Sans Regular"/>
              </a:rPr>
              <a:t>Not Churned, but </a:t>
            </a:r>
            <a:r>
              <a:rPr lang="en-US" sz="2294" spc="114" dirty="0">
                <a:solidFill>
                  <a:srgbClr val="545454"/>
                </a:solidFill>
                <a:latin typeface="Clear Sans Regular"/>
              </a:rPr>
              <a:t>Targeted</a:t>
            </a:r>
            <a:endParaRPr lang="en-US" sz="2294" b="0" i="0" spc="114" dirty="0">
              <a:solidFill>
                <a:srgbClr val="545454"/>
              </a:solidFill>
              <a:latin typeface="Clear Sans Regula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527784" y="8429140"/>
            <a:ext cx="1994696" cy="398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b="1" i="0" spc="114" dirty="0">
                <a:solidFill>
                  <a:srgbClr val="545454"/>
                </a:solidFill>
                <a:latin typeface="Clear Sans Regular"/>
              </a:rPr>
              <a:t>79-80%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189369" y="6637786"/>
            <a:ext cx="1124506" cy="416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i="0" spc="114" dirty="0">
                <a:solidFill>
                  <a:srgbClr val="545454"/>
                </a:solidFill>
                <a:latin typeface="Clear Sans Regular"/>
              </a:rPr>
              <a:t>Test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076695" y="6649434"/>
            <a:ext cx="1124506" cy="416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i="0" spc="114">
                <a:solidFill>
                  <a:srgbClr val="545454"/>
                </a:solidFill>
                <a:latin typeface="Clear Sans Regular"/>
              </a:rPr>
              <a:t>Train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527784" y="8839811"/>
            <a:ext cx="6849427" cy="127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b="1" i="0" spc="114" dirty="0">
                <a:solidFill>
                  <a:srgbClr val="545454"/>
                </a:solidFill>
                <a:latin typeface="Clear Sans Regular"/>
              </a:rPr>
              <a:t>Recall Rate</a:t>
            </a:r>
          </a:p>
          <a:p>
            <a:pPr>
              <a:lnSpc>
                <a:spcPts val="3441"/>
              </a:lnSpc>
            </a:pPr>
            <a:r>
              <a:rPr lang="en-US" sz="2294" spc="114" dirty="0">
                <a:solidFill>
                  <a:srgbClr val="545454"/>
                </a:solidFill>
                <a:latin typeface="Clear Sans Regular"/>
              </a:rPr>
              <a:t>% of we predicted to churn that actually churned</a:t>
            </a:r>
            <a:endParaRPr lang="en-US" sz="2294" b="0" i="0" spc="114" dirty="0">
              <a:solidFill>
                <a:srgbClr val="545454"/>
              </a:solidFill>
              <a:latin typeface="Clear Sans Regular"/>
            </a:endParaRP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ACC094BB-9E1B-F942-A144-56D67D4EAE85}"/>
              </a:ext>
            </a:extLst>
          </p:cNvPr>
          <p:cNvSpPr txBox="1"/>
          <p:nvPr/>
        </p:nvSpPr>
        <p:spPr>
          <a:xfrm>
            <a:off x="14105318" y="7060104"/>
            <a:ext cx="1124506" cy="398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b="1" i="0" spc="114" dirty="0">
                <a:solidFill>
                  <a:srgbClr val="545454"/>
                </a:solidFill>
                <a:latin typeface="Clear Sans Regular"/>
              </a:rPr>
              <a:t>16% </a:t>
            </a: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967A4BF3-E27D-EE40-BA21-66A6626B9C3C}"/>
              </a:ext>
            </a:extLst>
          </p:cNvPr>
          <p:cNvSpPr txBox="1"/>
          <p:nvPr/>
        </p:nvSpPr>
        <p:spPr>
          <a:xfrm>
            <a:off x="15104368" y="7063859"/>
            <a:ext cx="1124506" cy="398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b="1" spc="114" dirty="0">
                <a:solidFill>
                  <a:srgbClr val="545454"/>
                </a:solidFill>
                <a:latin typeface="Clear Sans Regular"/>
              </a:rPr>
              <a:t>14</a:t>
            </a:r>
            <a:r>
              <a:rPr lang="en-US" sz="2294" b="1" i="0" spc="114" dirty="0">
                <a:solidFill>
                  <a:srgbClr val="545454"/>
                </a:solidFill>
                <a:latin typeface="Clear Sans Regular"/>
              </a:rPr>
              <a:t>% </a:t>
            </a: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1544047B-50C5-4B48-9A41-1B1DDABA5672}"/>
              </a:ext>
            </a:extLst>
          </p:cNvPr>
          <p:cNvSpPr txBox="1"/>
          <p:nvPr/>
        </p:nvSpPr>
        <p:spPr>
          <a:xfrm>
            <a:off x="15334694" y="7484666"/>
            <a:ext cx="1124506" cy="398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i="0" spc="114" dirty="0">
                <a:solidFill>
                  <a:srgbClr val="545454"/>
                </a:solidFill>
                <a:latin typeface="Clear Sans Regular"/>
              </a:rPr>
              <a:t>7% </a:t>
            </a: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CACD1E8D-51FC-CF4B-A652-7032AB4339E1}"/>
              </a:ext>
            </a:extLst>
          </p:cNvPr>
          <p:cNvSpPr txBox="1"/>
          <p:nvPr/>
        </p:nvSpPr>
        <p:spPr>
          <a:xfrm>
            <a:off x="14249400" y="7470775"/>
            <a:ext cx="1124506" cy="398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1"/>
              </a:lnSpc>
            </a:pPr>
            <a:r>
              <a:rPr lang="en-US" sz="2294" i="0" spc="114" dirty="0">
                <a:solidFill>
                  <a:srgbClr val="545454"/>
                </a:solidFill>
                <a:latin typeface="Clear Sans Regular"/>
              </a:rPr>
              <a:t>7% </a:t>
            </a:r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A7282E02-E152-6042-8D68-BB93C127DD61}"/>
              </a:ext>
            </a:extLst>
          </p:cNvPr>
          <p:cNvGrpSpPr/>
          <p:nvPr/>
        </p:nvGrpSpPr>
        <p:grpSpPr>
          <a:xfrm rot="16200000">
            <a:off x="5949299" y="7141702"/>
            <a:ext cx="364388" cy="364388"/>
            <a:chOff x="0" y="0"/>
            <a:chExt cx="6350000" cy="6350000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35B277C2-8D1B-CD4C-B0C4-32C731215EB8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prstGeom prst="flowChartMerge">
              <a:avLst/>
            </a:prstGeom>
            <a:solidFill>
              <a:srgbClr val="E4D4C5"/>
            </a:solidFill>
          </p:spPr>
        </p:sp>
      </p:grpSp>
      <p:grpSp>
        <p:nvGrpSpPr>
          <p:cNvPr id="37" name="Group 10">
            <a:extLst>
              <a:ext uri="{FF2B5EF4-FFF2-40B4-BE49-F238E27FC236}">
                <a16:creationId xmlns:a16="http://schemas.microsoft.com/office/drawing/2014/main" id="{41126BCD-2FFA-2744-81F5-F837EAE662F0}"/>
              </a:ext>
            </a:extLst>
          </p:cNvPr>
          <p:cNvGrpSpPr/>
          <p:nvPr/>
        </p:nvGrpSpPr>
        <p:grpSpPr>
          <a:xfrm rot="16200000">
            <a:off x="5954375" y="8483300"/>
            <a:ext cx="364388" cy="364388"/>
            <a:chOff x="0" y="0"/>
            <a:chExt cx="6350000" cy="6350000"/>
          </a:xfrm>
        </p:grpSpPr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7BC22B1E-A50A-4444-8230-754DA398E65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prstGeom prst="flowChartMerge">
              <a:avLst/>
            </a:prstGeom>
            <a:solidFill>
              <a:srgbClr val="E4D4C5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74719" y="8357870"/>
            <a:ext cx="14498047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80"/>
              </a:lnSpc>
            </a:pPr>
            <a:r>
              <a:rPr lang="en-US" sz="5600" b="0" i="0" spc="168">
                <a:solidFill>
                  <a:srgbClr val="4D4A46"/>
                </a:solidFill>
                <a:latin typeface="Clear Sans Regular"/>
              </a:rPr>
              <a:t>High Churn Rates Among Subgroups</a:t>
            </a:r>
          </a:p>
        </p:txBody>
      </p:sp>
      <p:sp>
        <p:nvSpPr>
          <p:cNvPr id="3" name="AutoShape 3"/>
          <p:cNvSpPr/>
          <p:nvPr/>
        </p:nvSpPr>
        <p:spPr>
          <a:xfrm>
            <a:off x="2719879" y="-1559"/>
            <a:ext cx="15589118" cy="7568679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3208900" y="347550"/>
            <a:ext cx="680137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b="1" i="0" spc="300" dirty="0">
                <a:solidFill>
                  <a:schemeClr val="accent1">
                    <a:lumMod val="75000"/>
                  </a:schemeClr>
                </a:solidFill>
                <a:latin typeface="Clear Sans Regular"/>
              </a:rPr>
              <a:t>SENIOR CITIZENS </a:t>
            </a:r>
            <a:r>
              <a:rPr lang="en-US" sz="3000" b="1" i="0" spc="300" dirty="0">
                <a:solidFill>
                  <a:srgbClr val="4D4A46"/>
                </a:solidFill>
                <a:latin typeface="Clear Sans Regular"/>
              </a:rPr>
              <a:t>ARE PAYING MORE &amp; THEY'RE CHURNING.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08899" y="1476818"/>
            <a:ext cx="6801377" cy="2014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2100" spc="105" dirty="0">
                <a:solidFill>
                  <a:srgbClr val="545454"/>
                </a:solidFill>
                <a:latin typeface="Clear Sans Regular"/>
              </a:rPr>
              <a:t>Not our target market - m</a:t>
            </a:r>
            <a:r>
              <a:rPr lang="en-US" sz="2100" b="0" i="0" spc="105" dirty="0">
                <a:solidFill>
                  <a:srgbClr val="545454"/>
                </a:solidFill>
                <a:latin typeface="Clear Sans Regular"/>
              </a:rPr>
              <a:t>akes up 16% of our train data</a:t>
            </a:r>
            <a:endParaRPr lang="en-US" sz="2100" spc="105" dirty="0">
              <a:solidFill>
                <a:srgbClr val="545454"/>
              </a:solidFill>
              <a:latin typeface="Clear Sans Regular"/>
            </a:endParaRPr>
          </a:p>
          <a:p>
            <a:pPr marL="342900" indent="-34290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2100" b="0" i="0" spc="105" dirty="0">
                <a:solidFill>
                  <a:srgbClr val="545454"/>
                </a:solidFill>
                <a:latin typeface="Clear Sans Regular"/>
              </a:rPr>
              <a:t>But 44% in their group are churning.</a:t>
            </a:r>
          </a:p>
          <a:p>
            <a:pPr marL="342900" indent="-34290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2100" spc="105" dirty="0">
                <a:solidFill>
                  <a:srgbClr val="545454"/>
                </a:solidFill>
                <a:latin typeface="Clear Sans Regular"/>
              </a:rPr>
              <a:t>H</a:t>
            </a:r>
            <a:r>
              <a:rPr lang="en-US" sz="2100" b="0" i="0" spc="105" dirty="0">
                <a:solidFill>
                  <a:srgbClr val="545454"/>
                </a:solidFill>
                <a:latin typeface="Clear Sans Regular"/>
              </a:rPr>
              <a:t>igher monthly charges compared to non-seniors (about $20 more)</a:t>
            </a:r>
          </a:p>
        </p:txBody>
      </p:sp>
      <p:sp>
        <p:nvSpPr>
          <p:cNvPr id="6" name="AutoShape 6"/>
          <p:cNvSpPr/>
          <p:nvPr/>
        </p:nvSpPr>
        <p:spPr>
          <a:xfrm>
            <a:off x="10485696" y="-59875"/>
            <a:ext cx="38046" cy="7626996"/>
          </a:xfrm>
          <a:prstGeom prst="rect">
            <a:avLst/>
          </a:prstGeom>
          <a:solidFill>
            <a:srgbClr val="4D4A46">
              <a:alpha val="34901"/>
            </a:srgbClr>
          </a:solidFill>
        </p:spPr>
      </p:sp>
      <p:sp>
        <p:nvSpPr>
          <p:cNvPr id="7" name="AutoShape 7"/>
          <p:cNvSpPr/>
          <p:nvPr/>
        </p:nvSpPr>
        <p:spPr>
          <a:xfrm>
            <a:off x="2719879" y="3769576"/>
            <a:ext cx="16386111" cy="26409"/>
          </a:xfrm>
          <a:prstGeom prst="rect">
            <a:avLst/>
          </a:prstGeom>
          <a:solidFill>
            <a:srgbClr val="4D4A46">
              <a:alpha val="34901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0999160" y="326119"/>
            <a:ext cx="6773605" cy="969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b="1" spc="300" dirty="0">
                <a:solidFill>
                  <a:srgbClr val="4D4A46"/>
                </a:solidFill>
                <a:latin typeface="Clear Sans Regular"/>
              </a:rPr>
              <a:t>THERE’S NOTHING WRONG WITH THE </a:t>
            </a:r>
            <a:r>
              <a:rPr lang="en-US" sz="3000" b="1" spc="300" dirty="0">
                <a:solidFill>
                  <a:schemeClr val="accent1">
                    <a:lumMod val="75000"/>
                  </a:schemeClr>
                </a:solidFill>
                <a:latin typeface="Clear Sans Regular"/>
              </a:rPr>
              <a:t>FIBER OPTICS </a:t>
            </a:r>
            <a:r>
              <a:rPr lang="en-US" sz="3000" b="1" spc="300" dirty="0">
                <a:solidFill>
                  <a:srgbClr val="4D4A46"/>
                </a:solidFill>
                <a:latin typeface="Clear Sans Regular"/>
              </a:rPr>
              <a:t>SERVICE.</a:t>
            </a:r>
            <a:endParaRPr lang="en-US" sz="3000" b="1" i="0" spc="30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D0BCFD7D-5290-974A-B623-2B9B20C991FF}"/>
              </a:ext>
            </a:extLst>
          </p:cNvPr>
          <p:cNvSpPr txBox="1"/>
          <p:nvPr/>
        </p:nvSpPr>
        <p:spPr>
          <a:xfrm>
            <a:off x="11015681" y="1377525"/>
            <a:ext cx="6801377" cy="160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2100" spc="105" dirty="0">
                <a:solidFill>
                  <a:srgbClr val="545454"/>
                </a:solidFill>
                <a:latin typeface="Clear Sans Regular"/>
              </a:rPr>
              <a:t>56% of month-to-month contracts with fiber optics internet churned. Compare with 18% and 7% fiber optic users that are on 1 and 2-yr contract.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C9C3C1C4-03AF-3245-A847-5915AAFE93D4}"/>
              </a:ext>
            </a:extLst>
          </p:cNvPr>
          <p:cNvSpPr txBox="1"/>
          <p:nvPr/>
        </p:nvSpPr>
        <p:spPr>
          <a:xfrm>
            <a:off x="3237252" y="4073768"/>
            <a:ext cx="6801377" cy="969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b="1" i="0" spc="300" dirty="0">
                <a:solidFill>
                  <a:srgbClr val="4D4A46"/>
                </a:solidFill>
                <a:latin typeface="Clear Sans Regular"/>
              </a:rPr>
              <a:t>HIGHEST</a:t>
            </a:r>
            <a:r>
              <a:rPr lang="en-US" sz="3000" b="1" spc="300" dirty="0">
                <a:solidFill>
                  <a:srgbClr val="4D4A46"/>
                </a:solidFill>
                <a:latin typeface="Clear Sans Regular"/>
              </a:rPr>
              <a:t> CHURN RATE PER </a:t>
            </a:r>
            <a:r>
              <a:rPr lang="en-US" sz="3000" b="1" spc="300" dirty="0">
                <a:solidFill>
                  <a:schemeClr val="accent1">
                    <a:lumMod val="75000"/>
                  </a:schemeClr>
                </a:solidFill>
                <a:latin typeface="Clear Sans Regular"/>
              </a:rPr>
              <a:t>CONSUMER PROFILE</a:t>
            </a:r>
            <a:endParaRPr lang="en-US" sz="3000" b="1" i="0" spc="300" dirty="0">
              <a:solidFill>
                <a:schemeClr val="accent1">
                  <a:lumMod val="75000"/>
                </a:schemeClr>
              </a:solidFill>
              <a:latin typeface="Clear Sans Regular"/>
            </a:endParaRP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4C34EC32-3DAB-764C-9E59-91BFEC5A63B0}"/>
              </a:ext>
            </a:extLst>
          </p:cNvPr>
          <p:cNvSpPr txBox="1"/>
          <p:nvPr/>
        </p:nvSpPr>
        <p:spPr>
          <a:xfrm>
            <a:off x="3208899" y="5301163"/>
            <a:ext cx="7238751" cy="160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2100" spc="105" dirty="0">
                <a:solidFill>
                  <a:srgbClr val="545454"/>
                </a:solidFill>
                <a:latin typeface="Clear Sans Regular"/>
              </a:rPr>
              <a:t>Single-member household on Month-to-Month</a:t>
            </a:r>
          </a:p>
          <a:p>
            <a:pPr lvl="1">
              <a:lnSpc>
                <a:spcPts val="3150"/>
              </a:lnSpc>
            </a:pPr>
            <a:r>
              <a:rPr lang="en-US" sz="2100" spc="105" dirty="0">
                <a:solidFill>
                  <a:srgbClr val="545454"/>
                </a:solidFill>
                <a:latin typeface="Clear Sans Regular"/>
              </a:rPr>
              <a:t>	(47% churn likelihood)</a:t>
            </a:r>
          </a:p>
          <a:p>
            <a:pPr marL="342900" indent="-34290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2100" spc="105" dirty="0">
                <a:solidFill>
                  <a:srgbClr val="545454"/>
                </a:solidFill>
                <a:latin typeface="Clear Sans Regular"/>
              </a:rPr>
              <a:t>Two-member household on Month-to-Month</a:t>
            </a:r>
          </a:p>
          <a:p>
            <a:pPr>
              <a:lnSpc>
                <a:spcPts val="3150"/>
              </a:lnSpc>
            </a:pPr>
            <a:r>
              <a:rPr lang="en-US" sz="2100" b="0" i="0" spc="105" dirty="0">
                <a:solidFill>
                  <a:srgbClr val="545454"/>
                </a:solidFill>
                <a:latin typeface="Clear Sans Regular"/>
              </a:rPr>
              <a:t>	( 42% churn likelihood)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597DEB7B-EA86-0C4F-B111-63C8048E042E}"/>
              </a:ext>
            </a:extLst>
          </p:cNvPr>
          <p:cNvSpPr txBox="1"/>
          <p:nvPr/>
        </p:nvSpPr>
        <p:spPr>
          <a:xfrm>
            <a:off x="10999160" y="4056848"/>
            <a:ext cx="6801377" cy="969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b="1" spc="300" dirty="0">
                <a:solidFill>
                  <a:srgbClr val="4D4A46"/>
                </a:solidFill>
                <a:latin typeface="Clear Sans Regular"/>
              </a:rPr>
              <a:t>ALAS, I</a:t>
            </a:r>
            <a:r>
              <a:rPr lang="en-US" sz="3000" b="1" i="0" spc="300" dirty="0">
                <a:solidFill>
                  <a:srgbClr val="4D4A46"/>
                </a:solidFill>
                <a:latin typeface="Clear Sans Regular"/>
              </a:rPr>
              <a:t>T</a:t>
            </a:r>
            <a:r>
              <a:rPr lang="en-US" sz="3000" b="1" spc="300" dirty="0">
                <a:solidFill>
                  <a:srgbClr val="4D4A46"/>
                </a:solidFill>
                <a:latin typeface="Clear Sans Regular"/>
              </a:rPr>
              <a:t>’S THE </a:t>
            </a:r>
            <a:r>
              <a:rPr lang="en-US" sz="3000" b="1" spc="300" dirty="0">
                <a:solidFill>
                  <a:schemeClr val="accent1">
                    <a:lumMod val="75000"/>
                  </a:schemeClr>
                </a:solidFill>
                <a:latin typeface="Clear Sans Regular"/>
              </a:rPr>
              <a:t>SHORT CONTRACT</a:t>
            </a:r>
            <a:r>
              <a:rPr lang="en-US" sz="3000" b="1" spc="300" dirty="0">
                <a:solidFill>
                  <a:srgbClr val="4D4A46"/>
                </a:solidFill>
                <a:latin typeface="Clear Sans Regular"/>
              </a:rPr>
              <a:t>.</a:t>
            </a:r>
            <a:endParaRPr lang="en-US" sz="3000" b="1" i="0" spc="30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69A17E86-E647-F146-8FE7-AAC6458C6DEC}"/>
              </a:ext>
            </a:extLst>
          </p:cNvPr>
          <p:cNvSpPr txBox="1"/>
          <p:nvPr/>
        </p:nvSpPr>
        <p:spPr>
          <a:xfrm>
            <a:off x="11015681" y="5181752"/>
            <a:ext cx="7238751" cy="1194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2100" spc="105" dirty="0">
                <a:solidFill>
                  <a:srgbClr val="545454"/>
                </a:solidFill>
                <a:latin typeface="Clear Sans Regular"/>
              </a:rPr>
              <a:t>After the 12-month period lapsed, 38.3% churned.</a:t>
            </a:r>
          </a:p>
          <a:p>
            <a:pPr marL="342900" indent="-342900">
              <a:lnSpc>
                <a:spcPts val="3150"/>
              </a:lnSpc>
              <a:buFont typeface="Arial" panose="020B0604020202020204" pitchFamily="34" charset="0"/>
              <a:buChar char="•"/>
            </a:pPr>
            <a:r>
              <a:rPr lang="en-US" sz="2100" spc="105" dirty="0">
                <a:solidFill>
                  <a:srgbClr val="545454"/>
                </a:solidFill>
                <a:latin typeface="Clear Sans Regular"/>
              </a:rPr>
              <a:t>Out of this Churner Group, 97% are Month-to-Month and only 3% are on a 1-yr Contract.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1" y="3724345"/>
            <a:ext cx="739972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b="1" spc="179" dirty="0">
                <a:solidFill>
                  <a:srgbClr val="4D4A46"/>
                </a:solidFill>
                <a:latin typeface="Clear Sans Bold"/>
              </a:rPr>
              <a:t>Recommendations</a:t>
            </a:r>
          </a:p>
        </p:txBody>
      </p:sp>
      <p:sp>
        <p:nvSpPr>
          <p:cNvPr id="3" name="AutoShape 3"/>
          <p:cNvSpPr/>
          <p:nvPr/>
        </p:nvSpPr>
        <p:spPr>
          <a:xfrm>
            <a:off x="9114229" y="-340382"/>
            <a:ext cx="7802171" cy="10891704"/>
          </a:xfrm>
          <a:prstGeom prst="rect">
            <a:avLst/>
          </a:prstGeom>
          <a:solidFill>
            <a:srgbClr val="E4D4C5">
              <a:alpha val="34901"/>
            </a:srgbClr>
          </a:solidFill>
        </p:spPr>
      </p:sp>
      <p:sp>
        <p:nvSpPr>
          <p:cNvPr id="5" name="TextBox 5"/>
          <p:cNvSpPr txBox="1"/>
          <p:nvPr/>
        </p:nvSpPr>
        <p:spPr>
          <a:xfrm>
            <a:off x="10093235" y="342900"/>
            <a:ext cx="5844158" cy="1469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b="1" i="0" spc="300" dirty="0">
                <a:solidFill>
                  <a:srgbClr val="4D4A46"/>
                </a:solidFill>
                <a:latin typeface="Clear Sans Regular"/>
              </a:rPr>
              <a:t>MODEL IS GOOD FOR RE-TARGETING FUTURE CHURNERS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93235" y="2077577"/>
            <a:ext cx="5844158" cy="1103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b="0" i="0" spc="150" dirty="0">
                <a:solidFill>
                  <a:srgbClr val="4D4A46"/>
                </a:solidFill>
                <a:latin typeface="Clear Sans Thin"/>
              </a:rPr>
              <a:t>We can predict</a:t>
            </a:r>
            <a:r>
              <a:rPr lang="en-US" sz="3000" spc="150" dirty="0">
                <a:solidFill>
                  <a:srgbClr val="4D4A46"/>
                </a:solidFill>
                <a:latin typeface="Clear Sans Thin"/>
              </a:rPr>
              <a:t> ~79-80% of Churners</a:t>
            </a:r>
            <a:endParaRPr lang="en-US" sz="3000" b="0" i="0" spc="150" dirty="0">
              <a:solidFill>
                <a:srgbClr val="4D4A46"/>
              </a:solidFill>
              <a:latin typeface="Clear Sans Thi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93235" y="4039404"/>
            <a:ext cx="6154828" cy="468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b="1" i="0" spc="300" dirty="0">
                <a:solidFill>
                  <a:srgbClr val="4D4A46"/>
                </a:solidFill>
                <a:latin typeface="Clear Sans Regular"/>
              </a:rPr>
              <a:t>ATTEND TO SENIOR CITIZENS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63109" y="4758055"/>
            <a:ext cx="5844158" cy="168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b="0" i="0" spc="150" dirty="0">
                <a:solidFill>
                  <a:srgbClr val="4D4A46"/>
                </a:solidFill>
                <a:latin typeface="Clear Sans Thin"/>
              </a:rPr>
              <a:t>Not our target market but let’s stop the churn bleed if we can. Offer lower-cost plans.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93235" y="7124700"/>
            <a:ext cx="5844158" cy="969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b="1" spc="300" dirty="0">
                <a:solidFill>
                  <a:srgbClr val="4D4A46"/>
                </a:solidFill>
                <a:latin typeface="Clear Sans Regular"/>
              </a:rPr>
              <a:t>PAY ATTENTION TO SHORT CONTRACT CONSUMERS</a:t>
            </a:r>
            <a:endParaRPr lang="en-US" sz="3000" b="1" i="0" spc="300" dirty="0">
              <a:solidFill>
                <a:srgbClr val="4D4A46"/>
              </a:solidFill>
              <a:latin typeface="Clear Sans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93235" y="8176016"/>
            <a:ext cx="5844158" cy="168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150" dirty="0">
                <a:solidFill>
                  <a:srgbClr val="4D4A46"/>
                </a:solidFill>
                <a:latin typeface="Clear Sans Thin"/>
              </a:rPr>
              <a:t>Look to them for solving churn. Convert them within a year of subscription.</a:t>
            </a:r>
            <a:endParaRPr lang="en-US" sz="3000" b="0" i="0" spc="150" dirty="0">
              <a:solidFill>
                <a:srgbClr val="4D4A46"/>
              </a:solidFill>
              <a:latin typeface="Clear Sans Th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316</Words>
  <Application>Microsoft Macintosh PowerPoint</Application>
  <PresentationFormat>Custom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Clear Sans Regular</vt:lpstr>
      <vt:lpstr>Clear Sans Thin</vt:lpstr>
      <vt:lpstr>Clear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telco_churn</dc:title>
  <cp:lastModifiedBy>Cris Giovanoni</cp:lastModifiedBy>
  <cp:revision>5</cp:revision>
  <dcterms:created xsi:type="dcterms:W3CDTF">2006-08-16T00:00:00Z</dcterms:created>
  <dcterms:modified xsi:type="dcterms:W3CDTF">2019-10-30T17:09:38Z</dcterms:modified>
  <dc:identifier>DADpx44q3iA</dc:identifier>
</cp:coreProperties>
</file>