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7" r:id="rId10"/>
  </p:sldIdLst>
  <p:sldSz cx="18288000" cy="10287000"/>
  <p:notesSz cx="6858000" cy="9144000"/>
  <p:embeddedFontLst>
    <p:embeddedFont>
      <p:font typeface="Aileron Heavy" pitchFamily="2" charset="77"/>
      <p:regular r:id="rId11"/>
      <p:bold r:id="rId12"/>
      <p:italic r:id="rId13"/>
      <p:boldItalic r:id="rId14"/>
    </p:embeddedFont>
    <p:embeddedFont>
      <p:font typeface="Aileron Regular" pitchFamily="2" charset="77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F6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03" autoAdjust="0"/>
  </p:normalViewPr>
  <p:slideViewPr>
    <p:cSldViewPr>
      <p:cViewPr varScale="1">
        <p:scale>
          <a:sx n="68" d="100"/>
          <a:sy n="68" d="100"/>
        </p:scale>
        <p:origin x="46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02364" y="-252442"/>
            <a:ext cx="9416825" cy="10184527"/>
          </a:xfrm>
          <a:prstGeom prst="rect">
            <a:avLst/>
          </a:prstGeom>
          <a:solidFill>
            <a:srgbClr val="00306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8115300" cy="48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b="1" i="0" spc="288">
                <a:solidFill>
                  <a:srgbClr val="FFFFFF"/>
                </a:solidFill>
                <a:latin typeface="Aileron Regular"/>
              </a:rPr>
              <a:t>ZESTIMATOR LITE FOR REALTORS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65718" y="4808847"/>
            <a:ext cx="11068074" cy="4449453"/>
            <a:chOff x="0" y="0"/>
            <a:chExt cx="14757432" cy="593260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4757432" cy="467148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725891" y="1788799"/>
              <a:ext cx="9965421" cy="2590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b="1" i="0" dirty="0">
                  <a:solidFill>
                    <a:srgbClr val="003060"/>
                  </a:solidFill>
                  <a:latin typeface="Aileron Heavy"/>
                </a:rPr>
                <a:t>Predicting Property Value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25890" y="5290619"/>
              <a:ext cx="9965421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b="0" i="0" spc="28">
                  <a:solidFill>
                    <a:srgbClr val="FFFFFF"/>
                  </a:solidFill>
                  <a:latin typeface="Aileron Regular"/>
                </a:rPr>
                <a:t>Presented by Cris Giovanoni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3864" r="23864"/>
          <a:stretch>
            <a:fillRect/>
          </a:stretch>
        </p:blipFill>
        <p:spPr>
          <a:xfrm>
            <a:off x="10211885" y="-129072"/>
            <a:ext cx="8076115" cy="10545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95096" y="-110093"/>
            <a:ext cx="344444" cy="1050718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7495" r="461"/>
          <a:stretch>
            <a:fillRect/>
          </a:stretch>
        </p:blipFill>
        <p:spPr>
          <a:xfrm>
            <a:off x="-75919" y="-129072"/>
            <a:ext cx="8189994" cy="1054514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44000" y="893164"/>
            <a:ext cx="7075485" cy="2668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4200" b="0" i="0" spc="42">
                <a:solidFill>
                  <a:srgbClr val="FFFFFF"/>
                </a:solidFill>
                <a:latin typeface="Aileron Heavy"/>
              </a:rPr>
              <a:t>Can we use Square Footage, # of Bed and Bathroom as predictors for Zestimator Lite?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144000" y="6742844"/>
            <a:ext cx="8119381" cy="2622416"/>
            <a:chOff x="0" y="0"/>
            <a:chExt cx="10825842" cy="3496555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10825842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b="0" i="0" spc="84" dirty="0">
                  <a:solidFill>
                    <a:srgbClr val="68BBE3"/>
                  </a:solidFill>
                  <a:latin typeface="Aileron Heavy"/>
                </a:rPr>
                <a:t>Zillow's Dev Team is rolling out </a:t>
              </a:r>
              <a:r>
                <a:rPr lang="en-US" sz="2800" b="0" i="0" spc="84" dirty="0" err="1">
                  <a:solidFill>
                    <a:srgbClr val="68BBE3"/>
                  </a:solidFill>
                  <a:latin typeface="Aileron Heavy"/>
                </a:rPr>
                <a:t>Zestimator</a:t>
              </a:r>
              <a:r>
                <a:rPr lang="en-US" sz="2800" b="0" i="0" spc="84" dirty="0">
                  <a:solidFill>
                    <a:srgbClr val="68BBE3"/>
                  </a:solidFill>
                  <a:latin typeface="Aileron Heavy"/>
                </a:rPr>
                <a:t> Lite for Realtors that predicts property values with as little information input as possible.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4570"/>
              <a:ext cx="10825842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8914" y="2424220"/>
            <a:ext cx="5595058" cy="6272105"/>
            <a:chOff x="0" y="0"/>
            <a:chExt cx="7460077" cy="8362807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7460073" cy="125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en-US" sz="6000" b="0" i="0" spc="60">
                  <a:solidFill>
                    <a:srgbClr val="FFFFFF"/>
                  </a:solidFill>
                  <a:latin typeface="Aileron Heavy"/>
                </a:rPr>
                <a:t>YES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19631"/>
              <a:ext cx="7460077" cy="5943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FFFFFF"/>
                  </a:solidFill>
                  <a:latin typeface="Aileron Regular"/>
                </a:rPr>
                <a:t>INDUSTRY KNOWLEDGE</a:t>
              </a:r>
            </a:p>
            <a:p>
              <a:pPr>
                <a:lnSpc>
                  <a:spcPts val="4480"/>
                </a:lnSpc>
              </a:pPr>
              <a:endParaRPr lang="en-US" sz="3200" b="0" i="1" spc="288">
                <a:solidFill>
                  <a:srgbClr val="FFFFFF"/>
                </a:solidFill>
                <a:latin typeface="Aileron Regular"/>
              </a:endParaRPr>
            </a:p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FFFFFF"/>
                  </a:solidFill>
                  <a:latin typeface="Aileron Regular"/>
                </a:rPr>
                <a:t>Our street smart intuition says, yes we can. Because the bigger the property, the more expensive it is. # of bath and bed extends the price.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636591"/>
              <a:ext cx="1876423" cy="192231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9155874" y="-186012"/>
            <a:ext cx="9321925" cy="1065902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7" name="Group 7"/>
          <p:cNvGrpSpPr/>
          <p:nvPr/>
        </p:nvGrpSpPr>
        <p:grpSpPr>
          <a:xfrm>
            <a:off x="11019307" y="2424220"/>
            <a:ext cx="5595058" cy="6834080"/>
            <a:chOff x="0" y="0"/>
            <a:chExt cx="7460077" cy="911210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7460073" cy="125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en-US" sz="6000" b="0" i="0" spc="60">
                  <a:solidFill>
                    <a:srgbClr val="003060"/>
                  </a:solidFill>
                  <a:latin typeface="Aileron Heavy"/>
                </a:rPr>
                <a:t>MAYBE...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19631"/>
              <a:ext cx="7460077" cy="669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003060"/>
                  </a:solidFill>
                  <a:latin typeface="Aileron Regular"/>
                </a:rPr>
                <a:t>DATA-DRIVEN APPROACH</a:t>
              </a:r>
            </a:p>
            <a:p>
              <a:pPr>
                <a:lnSpc>
                  <a:spcPts val="4480"/>
                </a:lnSpc>
              </a:pPr>
              <a:endParaRPr lang="en-US" sz="3200" b="0" i="1" spc="288">
                <a:solidFill>
                  <a:srgbClr val="003060"/>
                </a:solidFill>
                <a:latin typeface="Aileron Regular"/>
              </a:endParaRPr>
            </a:p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003060"/>
                  </a:solidFill>
                  <a:latin typeface="Aileron Regular"/>
                </a:rPr>
                <a:t>Create a model that predicts property values with Square Footage, # of Bed and Bathrooms as FEATURES. And see the model's </a:t>
              </a:r>
              <a:r>
                <a:rPr lang="en-US" sz="3200" b="1" i="1" spc="288">
                  <a:solidFill>
                    <a:srgbClr val="003060"/>
                  </a:solidFill>
                  <a:latin typeface="Aileron Regular"/>
                </a:rPr>
                <a:t>predictive power</a:t>
              </a:r>
              <a:r>
                <a:rPr lang="en-US" sz="3200" b="0" i="1" spc="288">
                  <a:solidFill>
                    <a:srgbClr val="003060"/>
                  </a:solidFill>
                  <a:latin typeface="Aileron Regular"/>
                </a:rPr>
                <a:t>.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636591"/>
              <a:ext cx="1876423" cy="192231"/>
            </a:xfrm>
            <a:prstGeom prst="rect">
              <a:avLst/>
            </a:prstGeom>
            <a:solidFill>
              <a:srgbClr val="00306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9144000" y="3233774"/>
            <a:ext cx="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028700" y="449580"/>
            <a:ext cx="7075485" cy="76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b="0" i="0" spc="24" dirty="0">
                <a:solidFill>
                  <a:srgbClr val="FFFFFF"/>
                </a:solidFill>
                <a:latin typeface="Aileron Heavy"/>
              </a:rPr>
              <a:t>Can we use Square Footage, # of Bed and Bathroom as predictors for </a:t>
            </a:r>
            <a:r>
              <a:rPr lang="en-US" sz="2400" b="0" i="0" spc="24" dirty="0" err="1">
                <a:solidFill>
                  <a:srgbClr val="FFFFFF"/>
                </a:solidFill>
                <a:latin typeface="Aileron Heavy"/>
              </a:rPr>
              <a:t>Zestimator</a:t>
            </a:r>
            <a:r>
              <a:rPr lang="en-US" sz="2400" b="0" i="0" spc="24" dirty="0">
                <a:solidFill>
                  <a:srgbClr val="FFFFFF"/>
                </a:solidFill>
                <a:latin typeface="Aileron Heavy"/>
              </a:rPr>
              <a:t> Lite?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02364" y="-290401"/>
            <a:ext cx="17483272" cy="10203507"/>
          </a:xfrm>
          <a:prstGeom prst="rect">
            <a:avLst/>
          </a:prstGeom>
          <a:solidFill>
            <a:srgbClr val="00306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838761"/>
            <a:ext cx="1284536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6000" b="0" i="0" spc="60">
                <a:solidFill>
                  <a:srgbClr val="FFFFFF"/>
                </a:solidFill>
                <a:latin typeface="Aileron Heavy"/>
              </a:rPr>
              <a:t>Process</a:t>
            </a:r>
          </a:p>
        </p:txBody>
      </p:sp>
      <p:sp>
        <p:nvSpPr>
          <p:cNvPr id="4" name="AutoShape 4"/>
          <p:cNvSpPr/>
          <p:nvPr/>
        </p:nvSpPr>
        <p:spPr>
          <a:xfrm>
            <a:off x="260015" y="3832065"/>
            <a:ext cx="17767970" cy="12519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>
            <a:off x="1810016" y="3894661"/>
            <a:ext cx="3924829" cy="4847681"/>
            <a:chOff x="0" y="0"/>
            <a:chExt cx="5233105" cy="646357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25189" r="1541" b="24149"/>
            <a:stretch>
              <a:fillRect/>
            </a:stretch>
          </p:blipFill>
          <p:spPr>
            <a:xfrm rot="5400000">
              <a:off x="-257253" y="257253"/>
              <a:ext cx="1059836" cy="545329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0" y="1423078"/>
              <a:ext cx="5233105" cy="2196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68BBE3"/>
                  </a:solidFill>
                  <a:latin typeface="Aileron Regular"/>
                </a:rPr>
                <a:t>Created </a:t>
              </a:r>
              <a:r>
                <a:rPr lang="en-US" sz="3200" b="1" i="1" spc="288">
                  <a:solidFill>
                    <a:srgbClr val="68BBE3"/>
                  </a:solidFill>
                  <a:latin typeface="Aileron Regular"/>
                </a:rPr>
                <a:t>Baseline Model</a:t>
              </a:r>
              <a:r>
                <a:rPr lang="en-US" sz="3200" b="0" i="1" spc="288">
                  <a:solidFill>
                    <a:srgbClr val="68BBE3"/>
                  </a:solidFill>
                  <a:latin typeface="Aileron Regular"/>
                </a:rPr>
                <a:t> for Comparison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868329"/>
              <a:ext cx="5233105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26">
                  <a:solidFill>
                    <a:srgbClr val="FFFFFF"/>
                  </a:solidFill>
                  <a:latin typeface="Aileron Regular"/>
                </a:rPr>
                <a:t>Is the industry right in saying that the 3 Features can predict property value?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81586" y="3894661"/>
            <a:ext cx="3924829" cy="4847681"/>
            <a:chOff x="0" y="0"/>
            <a:chExt cx="5233105" cy="646357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 t="25189" r="1541" b="24149"/>
            <a:stretch>
              <a:fillRect/>
            </a:stretch>
          </p:blipFill>
          <p:spPr>
            <a:xfrm rot="5400000">
              <a:off x="-257253" y="257253"/>
              <a:ext cx="1059836" cy="545329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0" y="1423078"/>
              <a:ext cx="5233105" cy="2196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68BBE3"/>
                  </a:solidFill>
                  <a:latin typeface="Aileron Regular"/>
                </a:rPr>
                <a:t>Created the </a:t>
              </a:r>
              <a:r>
                <a:rPr lang="en-US" sz="3200" b="1" i="1" spc="288">
                  <a:solidFill>
                    <a:srgbClr val="68BBE3"/>
                  </a:solidFill>
                  <a:latin typeface="Aileron Regular"/>
                </a:rPr>
                <a:t>Ω Model</a:t>
              </a:r>
            </a:p>
            <a:p>
              <a:pPr>
                <a:lnSpc>
                  <a:spcPts val="4480"/>
                </a:lnSpc>
              </a:pPr>
              <a:endParaRPr lang="en-US" sz="3200" b="1" i="1" spc="288">
                <a:solidFill>
                  <a:srgbClr val="68BBE3"/>
                </a:solidFill>
                <a:latin typeface="Aileron Regular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68329"/>
              <a:ext cx="5233105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26" dirty="0">
                  <a:solidFill>
                    <a:srgbClr val="FFFFFF"/>
                  </a:solidFill>
                  <a:latin typeface="Aileron Regular"/>
                </a:rPr>
                <a:t>Can I improve the Baseline Model and predict property value better?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34611" y="3894661"/>
            <a:ext cx="3924829" cy="5409656"/>
            <a:chOff x="0" y="0"/>
            <a:chExt cx="5233105" cy="7212874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 t="25189" r="1541" b="24149"/>
            <a:stretch>
              <a:fillRect/>
            </a:stretch>
          </p:blipFill>
          <p:spPr>
            <a:xfrm rot="5400000">
              <a:off x="-257253" y="257253"/>
              <a:ext cx="1059836" cy="545329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0" y="1423078"/>
              <a:ext cx="5233105" cy="294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1" spc="288">
                  <a:solidFill>
                    <a:srgbClr val="68BBE3"/>
                  </a:solidFill>
                  <a:latin typeface="Aileron Regular"/>
                </a:rPr>
                <a:t>Compare and Evaluate Predictive Power of Models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617629"/>
              <a:ext cx="5233105" cy="2595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b="0" i="0" spc="26" dirty="0">
                  <a:solidFill>
                    <a:srgbClr val="FFFFFF"/>
                  </a:solidFill>
                  <a:latin typeface="Aileron Regular"/>
                </a:rPr>
                <a:t>1. Is </a:t>
              </a:r>
              <a:r>
                <a:rPr lang="en-US" sz="2600" b="0" i="0" spc="26" dirty="0" err="1">
                  <a:solidFill>
                    <a:srgbClr val="FFFFFF"/>
                  </a:solidFill>
                  <a:latin typeface="Aileron Regular"/>
                </a:rPr>
                <a:t>Ω</a:t>
              </a:r>
              <a:r>
                <a:rPr lang="en-US" sz="2600" b="0" i="0" spc="26" dirty="0">
                  <a:solidFill>
                    <a:srgbClr val="FFFFFF"/>
                  </a:solidFill>
                  <a:latin typeface="Aileron Regular"/>
                </a:rPr>
                <a:t> Model any better?</a:t>
              </a:r>
            </a:p>
            <a:p>
              <a:pPr>
                <a:lnSpc>
                  <a:spcPts val="3900"/>
                </a:lnSpc>
              </a:pPr>
              <a:r>
                <a:rPr lang="en-US" sz="2600" b="0" i="0" spc="26" dirty="0">
                  <a:solidFill>
                    <a:srgbClr val="FFFFFF"/>
                  </a:solidFill>
                  <a:latin typeface="Aileron Regular"/>
                </a:rPr>
                <a:t>2. Does the 3 Features have strong enough predictive power?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772075" y="392874"/>
            <a:ext cx="11125013" cy="950125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AutoShape 3"/>
          <p:cNvSpPr/>
          <p:nvPr/>
        </p:nvSpPr>
        <p:spPr>
          <a:xfrm>
            <a:off x="-516197" y="392874"/>
            <a:ext cx="6987400" cy="95012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833618"/>
            <a:ext cx="453218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6000" b="0" i="0" spc="60" dirty="0">
                <a:solidFill>
                  <a:srgbClr val="003060"/>
                </a:solidFill>
                <a:latin typeface="Aileron Heavy"/>
              </a:rPr>
              <a:t>Findings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355810" y="1667307"/>
            <a:ext cx="9903490" cy="5785053"/>
            <a:chOff x="0" y="851476"/>
            <a:chExt cx="13204653" cy="7713404"/>
          </a:xfrm>
        </p:grpSpPr>
        <p:sp>
          <p:nvSpPr>
            <p:cNvPr id="6" name="TextBox 6"/>
            <p:cNvSpPr txBox="1"/>
            <p:nvPr/>
          </p:nvSpPr>
          <p:spPr>
            <a:xfrm>
              <a:off x="0" y="851476"/>
              <a:ext cx="1320465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b="1" i="1" spc="324" dirty="0">
                  <a:solidFill>
                    <a:srgbClr val="003060"/>
                  </a:solidFill>
                  <a:latin typeface="Aileron Regular"/>
                </a:rPr>
                <a:t>There's a </a:t>
              </a:r>
              <a:r>
                <a:rPr lang="en-US" sz="3600" b="1" i="1" spc="324" dirty="0">
                  <a:solidFill>
                    <a:srgbClr val="00B0F0"/>
                  </a:solidFill>
                  <a:latin typeface="Aileron Regular"/>
                </a:rPr>
                <a:t>linear correlation </a:t>
              </a:r>
              <a:r>
                <a:rPr lang="en-US" sz="3600" b="1" i="1" spc="324" dirty="0">
                  <a:solidFill>
                    <a:srgbClr val="003060"/>
                  </a:solidFill>
                  <a:latin typeface="Aileron Regular"/>
                </a:rPr>
                <a:t>between</a:t>
              </a:r>
            </a:p>
            <a:p>
              <a:pPr>
                <a:lnSpc>
                  <a:spcPts val="5040"/>
                </a:lnSpc>
              </a:pPr>
              <a:r>
                <a:rPr lang="en-US" sz="3600" b="1" i="1" spc="324" dirty="0">
                  <a:solidFill>
                    <a:srgbClr val="003060"/>
                  </a:solidFill>
                  <a:latin typeface="Aileron Regular"/>
                </a:rPr>
                <a:t>3 Features and Property Value.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22097"/>
              <a:ext cx="13204653" cy="2506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b="1" i="1" spc="324" dirty="0">
                  <a:solidFill>
                    <a:srgbClr val="00B0F0"/>
                  </a:solidFill>
                  <a:latin typeface="Aileron Regular"/>
                </a:rPr>
                <a:t>3 Features are multicollinear </a:t>
              </a:r>
              <a:r>
                <a:rPr lang="en-US" sz="3600" b="1" i="1" spc="324" dirty="0">
                  <a:solidFill>
                    <a:srgbClr val="003060"/>
                  </a:solidFill>
                  <a:latin typeface="Aileron Regular"/>
                </a:rPr>
                <a:t>with each other. # of bed and bath are highly correlated with Square Footage.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08800"/>
              <a:ext cx="1320465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b="1" i="1" spc="324" dirty="0" err="1">
                  <a:solidFill>
                    <a:srgbClr val="00B0F0"/>
                  </a:solidFill>
                  <a:latin typeface="Aileron Regular"/>
                </a:rPr>
                <a:t>Ω</a:t>
              </a:r>
              <a:r>
                <a:rPr lang="en-US" sz="3600" b="1" i="1" spc="324" dirty="0">
                  <a:solidFill>
                    <a:srgbClr val="00B0F0"/>
                  </a:solidFill>
                  <a:latin typeface="Aileron Regular"/>
                </a:rPr>
                <a:t> Model performed just a tad better </a:t>
              </a:r>
              <a:r>
                <a:rPr lang="en-US" sz="3600" b="1" i="1" spc="324" dirty="0">
                  <a:solidFill>
                    <a:srgbClr val="003060"/>
                  </a:solidFill>
                  <a:latin typeface="Aileron Regular"/>
                </a:rPr>
                <a:t>than Baseline model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33462" y="-190500"/>
            <a:ext cx="18754923" cy="10477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838761"/>
            <a:ext cx="14668500" cy="2821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6000" spc="60" dirty="0">
                <a:solidFill>
                  <a:srgbClr val="003060"/>
                </a:solidFill>
                <a:latin typeface="Aileron Heavy"/>
              </a:rPr>
              <a:t>Yes, the 3 Features are</a:t>
            </a:r>
          </a:p>
          <a:p>
            <a:pPr algn="l">
              <a:lnSpc>
                <a:spcPts val="7500"/>
              </a:lnSpc>
            </a:pPr>
            <a:r>
              <a:rPr lang="en-US" sz="6000" spc="60" dirty="0">
                <a:solidFill>
                  <a:srgbClr val="003060"/>
                </a:solidFill>
                <a:latin typeface="Aileron Heavy"/>
              </a:rPr>
              <a:t>Statistically Significant &amp; Correlated with Property Value.</a:t>
            </a:r>
            <a:endParaRPr lang="en-US" sz="6000" b="0" i="0" spc="60" dirty="0">
              <a:solidFill>
                <a:srgbClr val="003060"/>
              </a:solidFill>
              <a:latin typeface="Aileron Heavy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89E021-0F77-D54A-AD5F-4FE40C38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676900"/>
            <a:ext cx="6213297" cy="3124200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E250472C-DAB0-E440-8CAD-D56C1AF1B43B}"/>
              </a:ext>
            </a:extLst>
          </p:cNvPr>
          <p:cNvSpPr txBox="1"/>
          <p:nvPr/>
        </p:nvSpPr>
        <p:spPr>
          <a:xfrm>
            <a:off x="8001000" y="6193065"/>
            <a:ext cx="4876800" cy="803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2800" spc="60" dirty="0">
                <a:solidFill>
                  <a:srgbClr val="1F1F1F"/>
                </a:solidFill>
                <a:latin typeface="Aileron Heavy"/>
              </a:rPr>
              <a:t>Square Footage</a:t>
            </a:r>
            <a:endParaRPr lang="en-US" sz="2800" b="0" i="0" spc="60" dirty="0">
              <a:solidFill>
                <a:srgbClr val="1F1F1F"/>
              </a:solidFill>
              <a:latin typeface="Aileron Heavy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D8C9F47-9093-404D-8C63-0FED4BFFD3E9}"/>
              </a:ext>
            </a:extLst>
          </p:cNvPr>
          <p:cNvSpPr txBox="1"/>
          <p:nvPr/>
        </p:nvSpPr>
        <p:spPr>
          <a:xfrm>
            <a:off x="7979735" y="6892955"/>
            <a:ext cx="4876800" cy="803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2800" b="0" i="0" spc="60" dirty="0">
                <a:solidFill>
                  <a:srgbClr val="1F1F1F"/>
                </a:solidFill>
                <a:latin typeface="Aileron Heavy"/>
              </a:rPr>
              <a:t># of Bathroom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E659C806-DB4C-D145-BC21-BADAD1DFCF1C}"/>
              </a:ext>
            </a:extLst>
          </p:cNvPr>
          <p:cNvSpPr txBox="1"/>
          <p:nvPr/>
        </p:nvSpPr>
        <p:spPr>
          <a:xfrm>
            <a:off x="7979735" y="7592845"/>
            <a:ext cx="4876800" cy="803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2800" spc="60" dirty="0">
                <a:solidFill>
                  <a:srgbClr val="1F1F1F"/>
                </a:solidFill>
                <a:latin typeface="Aileron Heavy"/>
              </a:rPr>
              <a:t># of Bedroom</a:t>
            </a:r>
            <a:endParaRPr lang="en-US" sz="2800" b="0" i="0" spc="60" dirty="0">
              <a:solidFill>
                <a:srgbClr val="1F1F1F"/>
              </a:solidFill>
              <a:latin typeface="Aileron Heav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33462" y="-800100"/>
            <a:ext cx="18754923" cy="10477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838761"/>
            <a:ext cx="14668500" cy="1860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6000" spc="60" dirty="0">
                <a:solidFill>
                  <a:srgbClr val="003060"/>
                </a:solidFill>
                <a:latin typeface="Aileron Heavy"/>
              </a:rPr>
              <a:t>3 Features are</a:t>
            </a:r>
          </a:p>
          <a:p>
            <a:pPr algn="l">
              <a:lnSpc>
                <a:spcPts val="7500"/>
              </a:lnSpc>
            </a:pPr>
            <a:r>
              <a:rPr lang="en-US" sz="6000" b="0" i="0" spc="60" dirty="0">
                <a:solidFill>
                  <a:srgbClr val="003060"/>
                </a:solidFill>
                <a:latin typeface="Aileron Heavy"/>
              </a:rPr>
              <a:t>Multicollinear</a:t>
            </a:r>
            <a:r>
              <a:rPr lang="en-US" sz="6000" spc="60" dirty="0">
                <a:solidFill>
                  <a:srgbClr val="003060"/>
                </a:solidFill>
                <a:latin typeface="Aileron Heavy"/>
              </a:rPr>
              <a:t> with Each Other.</a:t>
            </a:r>
            <a:endParaRPr lang="en-US" sz="6000" b="0" i="0" spc="60" dirty="0">
              <a:solidFill>
                <a:srgbClr val="003060"/>
              </a:solidFill>
              <a:latin typeface="Aileron Heav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CFD4-72D0-054A-995E-433B8866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390900"/>
            <a:ext cx="7666075" cy="64883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E7D96F-FAE8-A645-A01A-C341A580C508}"/>
              </a:ext>
            </a:extLst>
          </p:cNvPr>
          <p:cNvSpPr/>
          <p:nvPr/>
        </p:nvSpPr>
        <p:spPr>
          <a:xfrm>
            <a:off x="11734800" y="3543300"/>
            <a:ext cx="1371600" cy="14478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14D35-31A0-D244-B324-95898B0910AA}"/>
              </a:ext>
            </a:extLst>
          </p:cNvPr>
          <p:cNvSpPr/>
          <p:nvPr/>
        </p:nvSpPr>
        <p:spPr>
          <a:xfrm>
            <a:off x="13106400" y="3543300"/>
            <a:ext cx="1371600" cy="14478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02FA-3B75-A24B-A981-03C8FBF4AC62}"/>
              </a:ext>
            </a:extLst>
          </p:cNvPr>
          <p:cNvSpPr/>
          <p:nvPr/>
        </p:nvSpPr>
        <p:spPr>
          <a:xfrm>
            <a:off x="13106400" y="4959214"/>
            <a:ext cx="1371600" cy="14478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00AA3D1F-1384-D649-9627-31CEEA5A4B24}"/>
              </a:ext>
            </a:extLst>
          </p:cNvPr>
          <p:cNvSpPr txBox="1"/>
          <p:nvPr/>
        </p:nvSpPr>
        <p:spPr>
          <a:xfrm>
            <a:off x="1028700" y="838761"/>
            <a:ext cx="14668500" cy="1860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6000" spc="60" dirty="0">
                <a:solidFill>
                  <a:srgbClr val="042F60"/>
                </a:solidFill>
                <a:latin typeface="Aileron Heavy"/>
              </a:rPr>
              <a:t> </a:t>
            </a:r>
            <a:r>
              <a:rPr lang="en-US" sz="6000" spc="26" dirty="0" err="1">
                <a:solidFill>
                  <a:srgbClr val="042F60"/>
                </a:solidFill>
                <a:latin typeface="Aileron Regular"/>
              </a:rPr>
              <a:t>Ω</a:t>
            </a:r>
            <a:r>
              <a:rPr lang="en-US" sz="6000" spc="26" dirty="0">
                <a:solidFill>
                  <a:srgbClr val="042F60"/>
                </a:solidFill>
                <a:latin typeface="Aileron Regular"/>
              </a:rPr>
              <a:t> </a:t>
            </a:r>
            <a:r>
              <a:rPr lang="en-US" sz="6000" spc="60" dirty="0">
                <a:solidFill>
                  <a:srgbClr val="003060"/>
                </a:solidFill>
                <a:latin typeface="Aileron Heavy"/>
              </a:rPr>
              <a:t>Model just performed a tad better than Baseline Model.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45BEB6-8FF3-784C-A71F-0880B04E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76819"/>
              </p:ext>
            </p:extLst>
          </p:nvPr>
        </p:nvGraphicFramePr>
        <p:xfrm>
          <a:off x="10287001" y="7588115"/>
          <a:ext cx="7467599" cy="1463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46351">
                  <a:extLst>
                    <a:ext uri="{9D8B030D-6E8A-4147-A177-3AD203B41FA5}">
                      <a16:colId xmlns:a16="http://schemas.microsoft.com/office/drawing/2014/main" val="3373631612"/>
                    </a:ext>
                  </a:extLst>
                </a:gridCol>
                <a:gridCol w="2220250">
                  <a:extLst>
                    <a:ext uri="{9D8B030D-6E8A-4147-A177-3AD203B41FA5}">
                      <a16:colId xmlns:a16="http://schemas.microsoft.com/office/drawing/2014/main" val="2091505626"/>
                    </a:ext>
                  </a:extLst>
                </a:gridCol>
                <a:gridCol w="3000998">
                  <a:extLst>
                    <a:ext uri="{9D8B030D-6E8A-4147-A177-3AD203B41FA5}">
                      <a16:colId xmlns:a16="http://schemas.microsoft.com/office/drawing/2014/main" val="478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Baseline</a:t>
                      </a:r>
                      <a:endParaRPr lang="en-US" sz="3600" b="1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spc="26" dirty="0" err="1"/>
                        <a:t>Ω</a:t>
                      </a:r>
                      <a:r>
                        <a:rPr lang="en-US" sz="3600" spc="26" dirty="0"/>
                        <a:t> </a:t>
                      </a:r>
                      <a:endParaRPr lang="en-US" sz="3600" b="1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9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Explained Variance Ratio</a:t>
                      </a:r>
                      <a:endParaRPr lang="en-US" sz="2400" b="1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32.5%</a:t>
                      </a:r>
                      <a:endParaRPr lang="en-US" sz="3600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33.2%</a:t>
                      </a:r>
                      <a:endParaRPr lang="en-US" sz="3600" dirty="0">
                        <a:solidFill>
                          <a:srgbClr val="042F60"/>
                        </a:solidFill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72393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A47AD43-CFCE-4041-8C0E-B399BBFA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101305"/>
            <a:ext cx="4572000" cy="2992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115635-A7BF-B94C-A074-21D4F214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3314699"/>
            <a:ext cx="7868798" cy="61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95096" y="-110093"/>
            <a:ext cx="344444" cy="1050718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9144000" y="893164"/>
            <a:ext cx="7075485" cy="2668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4200" b="0" i="0" spc="42" dirty="0">
                <a:solidFill>
                  <a:srgbClr val="042F60"/>
                </a:solidFill>
                <a:latin typeface="Aileron Heavy"/>
              </a:rPr>
              <a:t>Can we use Square Footage, # of Bed and Bathroom as predictors for </a:t>
            </a:r>
            <a:r>
              <a:rPr lang="en-US" sz="4200" b="0" i="0" spc="42" dirty="0" err="1">
                <a:solidFill>
                  <a:srgbClr val="042F60"/>
                </a:solidFill>
                <a:latin typeface="Aileron Heavy"/>
              </a:rPr>
              <a:t>Zestimator</a:t>
            </a:r>
            <a:r>
              <a:rPr lang="en-US" sz="4200" b="0" i="0" spc="42" dirty="0">
                <a:solidFill>
                  <a:srgbClr val="042F60"/>
                </a:solidFill>
                <a:latin typeface="Aileron Heavy"/>
              </a:rPr>
              <a:t> Lite?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144000" y="6699982"/>
            <a:ext cx="8119381" cy="2665278"/>
            <a:chOff x="0" y="-57149"/>
            <a:chExt cx="10825842" cy="3553704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49"/>
              <a:ext cx="10825842" cy="1943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b="0" i="0" spc="84" dirty="0">
                  <a:solidFill>
                    <a:srgbClr val="042F60"/>
                  </a:solidFill>
                  <a:latin typeface="Aileron Heavy"/>
                </a:rPr>
                <a:t>With 33% EVS, I recommend that you should find other features that will supplement Square Footage, primarily.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4570"/>
              <a:ext cx="10825842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50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326</Words>
  <Application>Microsoft Macintosh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Aileron Regular</vt:lpstr>
      <vt:lpstr>Aileron Heavy</vt:lpstr>
      <vt:lpstr>Calibri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Meyer and Parks Realty</dc:title>
  <cp:lastModifiedBy>Cris Giovanoni</cp:lastModifiedBy>
  <cp:revision>5</cp:revision>
  <dcterms:created xsi:type="dcterms:W3CDTF">2006-08-16T00:00:00Z</dcterms:created>
  <dcterms:modified xsi:type="dcterms:W3CDTF">2019-10-21T19:11:24Z</dcterms:modified>
  <dc:identifier>DADo7UrMyvI</dc:identifier>
</cp:coreProperties>
</file>