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75" r:id="rId23"/>
    <p:sldId id="269" r:id="rId24"/>
    <p:sldId id="286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8" r:id="rId35"/>
    <p:sldId id="295" r:id="rId36"/>
    <p:sldId id="300" r:id="rId37"/>
    <p:sldId id="296" r:id="rId38"/>
    <p:sldId id="29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7731" autoAdjust="0"/>
  </p:normalViewPr>
  <p:slideViewPr>
    <p:cSldViewPr snapToGrid="0">
      <p:cViewPr varScale="1">
        <p:scale>
          <a:sx n="60" d="100"/>
          <a:sy n="60" d="100"/>
        </p:scale>
        <p:origin x="9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B4C55-9EEF-4ED2-B4DC-A399F70B4D40}" type="datetimeFigureOut">
              <a:rPr lang="es-US" smtClean="0"/>
              <a:t>4/24/2019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9B0FE-91D9-4BD4-A4A5-12614E07A6F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153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Convención sobre configuración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9B0FE-91D9-4BD4-A4A5-12614E07A6FE}" type="slidenum">
              <a:rPr lang="es-US" smtClean="0"/>
              <a:t>10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6996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err="1"/>
              <a:t>modelBuilder.Entity</a:t>
            </a:r>
            <a:r>
              <a:rPr lang="es-US" dirty="0"/>
              <a:t>&lt;</a:t>
            </a:r>
            <a:r>
              <a:rPr lang="es-US" dirty="0" err="1"/>
              <a:t>Student</a:t>
            </a:r>
            <a:r>
              <a:rPr lang="es-US" dirty="0"/>
              <a:t>&gt;() </a:t>
            </a:r>
          </a:p>
          <a:p>
            <a:r>
              <a:rPr lang="es-US" dirty="0"/>
              <a:t>	.</a:t>
            </a:r>
            <a:r>
              <a:rPr lang="es-US" dirty="0" err="1"/>
              <a:t>Property</a:t>
            </a:r>
            <a:r>
              <a:rPr lang="es-US" dirty="0"/>
              <a:t>(x =&gt; </a:t>
            </a:r>
            <a:r>
              <a:rPr lang="es-US" dirty="0" err="1"/>
              <a:t>x.ID</a:t>
            </a:r>
            <a:r>
              <a:rPr lang="es-US" dirty="0"/>
              <a:t>) </a:t>
            </a:r>
          </a:p>
          <a:p>
            <a:r>
              <a:rPr lang="es-US" dirty="0"/>
              <a:t>	.</a:t>
            </a:r>
            <a:r>
              <a:rPr lang="es-US" dirty="0" err="1"/>
              <a:t>HasDatabaseGeneratedOption</a:t>
            </a:r>
            <a:r>
              <a:rPr lang="es-US" dirty="0"/>
              <a:t>(</a:t>
            </a:r>
            <a:r>
              <a:rPr lang="es-US" dirty="0" err="1"/>
              <a:t>DatabaseGeneratedOption.Identity</a:t>
            </a:r>
            <a:r>
              <a:rPr lang="es-US" dirty="0"/>
              <a:t>);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9B0FE-91D9-4BD4-A4A5-12614E07A6FE}" type="slidenum">
              <a:rPr lang="es-US" smtClean="0"/>
              <a:t>35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2514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02D63-E505-4B3F-993D-59CA66516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err="1"/>
              <a:t>ef</a:t>
            </a:r>
            <a:r>
              <a:rPr lang="es-US" dirty="0"/>
              <a:t> </a:t>
            </a:r>
            <a:r>
              <a:rPr lang="es-US" dirty="0" err="1"/>
              <a:t>code</a:t>
            </a:r>
            <a:r>
              <a:rPr lang="es-US" dirty="0"/>
              <a:t> </a:t>
            </a:r>
            <a:r>
              <a:rPr lang="es-US" dirty="0" err="1"/>
              <a:t>first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7BD65-04B8-4C61-868D-F85C4BD78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8028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3F69F-FB8A-4AA1-BD3F-877C5A8D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Configurar clases de dominio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C1F04-47DF-443C-8DF8-051263FF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Ir por encima de las convenciones.</a:t>
            </a:r>
          </a:p>
          <a:p>
            <a:pPr marL="0" indent="0">
              <a:buNone/>
            </a:pPr>
            <a:r>
              <a:rPr lang="es-US" sz="2400" dirty="0"/>
              <a:t>Dos formas: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400" dirty="0"/>
              <a:t>Data </a:t>
            </a:r>
            <a:r>
              <a:rPr lang="es-US" sz="2400" dirty="0" err="1"/>
              <a:t>Annotation</a:t>
            </a:r>
            <a:r>
              <a:rPr lang="es-US" sz="2400" dirty="0"/>
              <a:t> </a:t>
            </a:r>
            <a:r>
              <a:rPr lang="es-US" sz="2400" dirty="0" err="1"/>
              <a:t>Attributes</a:t>
            </a:r>
            <a:endParaRPr lang="es-US" sz="2400" dirty="0"/>
          </a:p>
          <a:p>
            <a:pPr marL="457200" indent="-457200">
              <a:buFont typeface="+mj-lt"/>
              <a:buAutoNum type="arabicPeriod"/>
            </a:pPr>
            <a:r>
              <a:rPr lang="es-US" sz="2400" dirty="0" err="1"/>
              <a:t>Fluent</a:t>
            </a:r>
            <a:r>
              <a:rPr lang="es-US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0305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</a:t>
            </a:r>
            <a:r>
              <a:rPr lang="es-US" dirty="0" err="1"/>
              <a:t>attributes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sz="2400" dirty="0"/>
              <a:t>Configuración basada en atributos que se aplica a las clases de dominio y sus propiedades</a:t>
            </a:r>
          </a:p>
          <a:p>
            <a:r>
              <a:rPr lang="es-US" sz="2400" dirty="0"/>
              <a:t>Se usan también para ASP.NET MVC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73116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/>
              <a:t>table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Indica el nombre y el esquema de la tabla</a:t>
            </a:r>
          </a:p>
          <a:p>
            <a:pPr marL="0" indent="0">
              <a:buNone/>
            </a:pPr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3408E55-78A2-49BC-B572-7B9FB4FFB75B}"/>
              </a:ext>
            </a:extLst>
          </p:cNvPr>
          <p:cNvSpPr/>
          <p:nvPr/>
        </p:nvSpPr>
        <p:spPr>
          <a:xfrm>
            <a:off x="1251678" y="1710927"/>
            <a:ext cx="4772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[Table(string name, Properties:[Schema = string])</a:t>
            </a:r>
            <a:endParaRPr lang="es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160F83-1567-40EF-B330-F247618B6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02" y="2982351"/>
            <a:ext cx="10437473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System.ComponentModel.DataAnnotations.Schema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S" altLang="es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StudentMaster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US" altLang="es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US" altLang="es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</a:t>
            </a:r>
            <a:r>
              <a:rPr lang="es-US" altLang="es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US" altLang="es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US" altLang="es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Admin</a:t>
            </a:r>
            <a:r>
              <a:rPr lang="es-US" altLang="es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US" altLang="es-US" sz="1600" dirty="0"/>
              <a:t> 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8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column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Indica el nombre, el orden y el tipo de dato de una columna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50E4C6-C316-4B43-8CA4-9EAAC54F7C33}"/>
              </a:ext>
            </a:extLst>
          </p:cNvPr>
          <p:cNvSpPr/>
          <p:nvPr/>
        </p:nvSpPr>
        <p:spPr>
          <a:xfrm>
            <a:off x="1251678" y="1710927"/>
            <a:ext cx="6649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[Column (string name, Properties:[Order = int],[TypeName = string])</a:t>
            </a:r>
            <a:endParaRPr lang="es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0DE940-2830-490F-86E7-1D7C9B46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648" y="3006310"/>
            <a:ext cx="5756704" cy="26622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0)]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1)]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[</a:t>
            </a:r>
            <a:r>
              <a:rPr lang="es-US" altLang="es-US" dirty="0" err="1">
                <a:solidFill>
                  <a:srgbClr val="2B91AF"/>
                </a:solidFill>
                <a:latin typeface="Consolas" panose="020B0609020204030204" pitchFamily="49" charset="0"/>
              </a:rPr>
              <a:t>Column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US" altLang="es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s-US" altLang="es-US" dirty="0" err="1">
                <a:solidFill>
                  <a:srgbClr val="A31515"/>
                </a:solidFill>
                <a:latin typeface="Consolas" panose="020B0609020204030204" pitchFamily="49" charset="0"/>
              </a:rPr>
              <a:t>Birth</a:t>
            </a:r>
            <a:r>
              <a:rPr lang="es-US" altLang="es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US" alt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TypeName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US" altLang="es-US" dirty="0">
                <a:solidFill>
                  <a:srgbClr val="A31515"/>
                </a:solidFill>
                <a:latin typeface="Consolas" panose="020B0609020204030204" pitchFamily="49" charset="0"/>
              </a:rPr>
              <a:t>"DateTime2"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US" altLang="es-U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altLang="es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alt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US" altLang="es-US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US" altLang="es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5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key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Indica la clave primaria de una tabla</a:t>
            </a:r>
          </a:p>
          <a:p>
            <a:pPr marL="0" indent="0">
              <a:buNone/>
            </a:pPr>
            <a:r>
              <a:rPr lang="es-US" dirty="0"/>
              <a:t>Para clave primaria compuesta, se usa en conjunto con el atributo COLUMN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C6288-9303-4AD0-9B59-D2F718E8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3674899"/>
            <a:ext cx="5234125" cy="2046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System.ComponentModel.DataAnnotations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US" altLang="es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StudentKey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BC7EB2-7D8F-4C7D-A6AF-B9732600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901" y="3478306"/>
            <a:ext cx="5009705" cy="2508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=1)]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StudentKey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=2)]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AdmissionNum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8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notmapped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Cuando no se quiere crear una columna de la propiedad de la clase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5FDA25-8824-4C6D-9437-4E5ACABA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966" y="3429000"/>
            <a:ext cx="5630067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NotMapped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8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index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Se usa para designar una columna como índice en la base de datos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D11462-82D6-446A-ADD7-72794018C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531" y="3544252"/>
            <a:ext cx="6136616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RegistrationNumber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inverseproperty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3200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60450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required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Usando este atributo, se creará una columna NOT NULL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B56DE2-8496-49F7-BF46-50C3E293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966" y="3429000"/>
            <a:ext cx="5630067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2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maxlength-minlength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Establece el tamaño máximo de datos para una propiedad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F8CD7A-73A7-4ED2-AED7-10C872F9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168" y="3429000"/>
            <a:ext cx="5883342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System.ComponentModel.DataAnnotations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(50)]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B17D8-A31D-4FA8-980E-A7F8BA4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Code</a:t>
            </a:r>
            <a:r>
              <a:rPr lang="es-US" dirty="0"/>
              <a:t> </a:t>
            </a:r>
            <a:r>
              <a:rPr lang="es-US" dirty="0" err="1"/>
              <a:t>first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DE83B-790A-4E52-AEFC-C52AFD58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 err="1"/>
              <a:t>Domain</a:t>
            </a:r>
            <a:r>
              <a:rPr lang="es-US" sz="2400" dirty="0"/>
              <a:t> </a:t>
            </a:r>
            <a:r>
              <a:rPr lang="es-US" sz="2400" dirty="0" err="1"/>
              <a:t>driven</a:t>
            </a:r>
            <a:r>
              <a:rPr lang="es-US" sz="2400" dirty="0"/>
              <a:t> </a:t>
            </a:r>
            <a:r>
              <a:rPr lang="es-US" sz="2400" dirty="0" err="1"/>
              <a:t>design</a:t>
            </a:r>
            <a:r>
              <a:rPr lang="es-US" sz="2400" dirty="0"/>
              <a:t> (DDD)</a:t>
            </a:r>
          </a:p>
          <a:p>
            <a:r>
              <a:rPr lang="es-US" sz="2400" dirty="0"/>
              <a:t>Enfoque en el dominio de la aplicación </a:t>
            </a:r>
          </a:p>
        </p:txBody>
      </p:sp>
      <p:pic>
        <p:nvPicPr>
          <p:cNvPr id="1026" name="Picture 2" descr="https://www.entityframeworktutorial.net/images/EF5/code-first.png">
            <a:extLst>
              <a:ext uri="{FF2B5EF4-FFF2-40B4-BE49-F238E27FC236}">
                <a16:creationId xmlns:a16="http://schemas.microsoft.com/office/drawing/2014/main" id="{B73CA520-B920-4EE0-AFFE-C0D0D32B1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3"/>
          <a:stretch/>
        </p:blipFill>
        <p:spPr bwMode="auto">
          <a:xfrm>
            <a:off x="2929747" y="4006736"/>
            <a:ext cx="6332506" cy="137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0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stringlength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Establece el tamaño máximo de una cadena de texto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AEE5F9-EE04-4CFE-A41C-FD1998CE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168" y="3429000"/>
            <a:ext cx="5883342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System.ComponentModel.DataAnnotations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StringLength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(50)]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6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timestamp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sz="2400" dirty="0"/>
              <a:t>Se usa una columna </a:t>
            </a:r>
            <a:r>
              <a:rPr lang="es-US" sz="2400" dirty="0" err="1"/>
              <a:t>timestamp</a:t>
            </a:r>
            <a:r>
              <a:rPr lang="es-US" sz="2400" dirty="0"/>
              <a:t> para las verificaciones de concurrencia cuando se hace una actualización.</a:t>
            </a:r>
            <a:endParaRPr lang="es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D6061E-96E9-415F-BDDD-AEBD9A3F6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966" y="3894433"/>
            <a:ext cx="5630067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RowVersion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35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A63D-FAB8-49C5-B10F-A05C9AA9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Data </a:t>
            </a:r>
            <a:r>
              <a:rPr lang="es-US" dirty="0" err="1"/>
              <a:t>annotation</a:t>
            </a:r>
            <a:r>
              <a:rPr lang="es-US" dirty="0"/>
              <a:t> atributes</a:t>
            </a:r>
            <a:br>
              <a:rPr lang="es-US" dirty="0"/>
            </a:br>
            <a:r>
              <a:rPr lang="es-US" sz="3600" dirty="0" err="1"/>
              <a:t>foreignkey</a:t>
            </a:r>
            <a:r>
              <a:rPr lang="es-US" sz="3600" dirty="0"/>
              <a:t> (I)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18DB9-017E-417F-8D94-74D105FD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F27DFD-37F0-4A0C-930B-9A77F47D6E2E}"/>
              </a:ext>
            </a:extLst>
          </p:cNvPr>
          <p:cNvSpPr/>
          <p:nvPr/>
        </p:nvSpPr>
        <p:spPr>
          <a:xfrm>
            <a:off x="1251678" y="1710927"/>
            <a:ext cx="261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dirty="0">
                <a:solidFill>
                  <a:srgbClr val="000000"/>
                </a:solidFill>
                <a:latin typeface="SFMono-Regular"/>
              </a:rPr>
              <a:t>[</a:t>
            </a:r>
            <a:r>
              <a:rPr lang="es-US" dirty="0" err="1">
                <a:solidFill>
                  <a:srgbClr val="000000"/>
                </a:solidFill>
                <a:latin typeface="SFMono-Regular"/>
              </a:rPr>
              <a:t>ForeignKey</a:t>
            </a:r>
            <a:r>
              <a:rPr lang="es-US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s-US" dirty="0" err="1">
                <a:solidFill>
                  <a:srgbClr val="000000"/>
                </a:solidFill>
                <a:latin typeface="SFMono-Regular"/>
              </a:rPr>
              <a:t>name</a:t>
            </a:r>
            <a:r>
              <a:rPr lang="es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s-US" dirty="0" err="1">
                <a:solidFill>
                  <a:srgbClr val="000000"/>
                </a:solidFill>
                <a:latin typeface="SFMono-Regular"/>
              </a:rPr>
              <a:t>string</a:t>
            </a:r>
            <a:r>
              <a:rPr lang="es-US" dirty="0">
                <a:solidFill>
                  <a:srgbClr val="000000"/>
                </a:solidFill>
                <a:latin typeface="SFMono-Regular"/>
              </a:rPr>
              <a:t>)]</a:t>
            </a:r>
            <a:endParaRPr lang="es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5408F-626A-420B-A4D4-53CE3E8C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301" y="2637459"/>
            <a:ext cx="7023076" cy="3924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ForeignKey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"Standard"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StandardRefId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StandardId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StandardName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ICollection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2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BAAC6-40ED-4190-8864-54643C53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FLUENT API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9989E-79B5-4126-897A-39B97679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sz="2400" dirty="0"/>
              <a:t>Forma avanzada de especificar la configuración del modelo</a:t>
            </a:r>
          </a:p>
          <a:p>
            <a:r>
              <a:rPr lang="es-US" sz="2400" dirty="0"/>
              <a:t>Cubre lo mismo que Data </a:t>
            </a:r>
            <a:r>
              <a:rPr lang="es-US" sz="2400" dirty="0" err="1"/>
              <a:t>Annotation</a:t>
            </a:r>
            <a:r>
              <a:rPr lang="es-US" sz="2400" dirty="0"/>
              <a:t> </a:t>
            </a:r>
            <a:r>
              <a:rPr lang="es-US" sz="2400" dirty="0" err="1"/>
              <a:t>Attributes</a:t>
            </a:r>
            <a:r>
              <a:rPr lang="es-US" sz="2400" dirty="0"/>
              <a:t> y más</a:t>
            </a:r>
          </a:p>
          <a:p>
            <a:r>
              <a:rPr lang="es-US" sz="2400" dirty="0"/>
              <a:t>Pueden usarse ambas, pero </a:t>
            </a:r>
            <a:r>
              <a:rPr lang="es-US" sz="2400" dirty="0" err="1"/>
              <a:t>Fluent</a:t>
            </a:r>
            <a:r>
              <a:rPr lang="es-US" sz="2400" dirty="0"/>
              <a:t> API tiene prioridad</a:t>
            </a:r>
          </a:p>
          <a:p>
            <a:r>
              <a:rPr lang="es-US" sz="2400" dirty="0"/>
              <a:t>Se hace uso de la clase </a:t>
            </a:r>
            <a:r>
              <a:rPr lang="es-US" sz="2400" dirty="0" err="1"/>
              <a:t>DbModelBuilder</a:t>
            </a:r>
            <a:endParaRPr lang="es-US" sz="2400" dirty="0"/>
          </a:p>
          <a:p>
            <a:endParaRPr lang="es-U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956611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ADC0-906D-4D90-A3B7-BB649E35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Fluent</a:t>
            </a:r>
            <a:r>
              <a:rPr lang="es-US" dirty="0"/>
              <a:t> api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6794C-AFB7-4D35-B44D-8A30C206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Tiene las siguientes configuraciones:</a:t>
            </a:r>
          </a:p>
          <a:p>
            <a:r>
              <a:rPr lang="es-US" sz="2400" b="1" dirty="0"/>
              <a:t>Configuración de modelo</a:t>
            </a:r>
            <a:r>
              <a:rPr lang="es-US" sz="2400" dirty="0"/>
              <a:t>: Esquema, mapeos</a:t>
            </a:r>
          </a:p>
          <a:p>
            <a:r>
              <a:rPr lang="es-US" sz="2400" b="1" dirty="0"/>
              <a:t>Configuración de entidad</a:t>
            </a:r>
            <a:r>
              <a:rPr lang="es-US" sz="2400" dirty="0"/>
              <a:t>: Relaciones, de entidad a tabla</a:t>
            </a:r>
          </a:p>
          <a:p>
            <a:r>
              <a:rPr lang="es-US" sz="2400" b="1" dirty="0"/>
              <a:t>Configuración de propiedad</a:t>
            </a:r>
            <a:r>
              <a:rPr lang="es-US" sz="2400" dirty="0"/>
              <a:t>: Columnas</a:t>
            </a:r>
          </a:p>
        </p:txBody>
      </p:sp>
    </p:spTree>
    <p:extLst>
      <p:ext uri="{BB962C8B-B14F-4D97-AF65-F5344CB8AC3E}">
        <p14:creationId xmlns:p14="http://schemas.microsoft.com/office/powerpoint/2010/main" val="146914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24A0-DBE7-4E18-8F53-43399B3D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Uso de </a:t>
            </a:r>
            <a:r>
              <a:rPr lang="es-US" dirty="0" err="1"/>
              <a:t>dbmodelbuilder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F38E9-3164-4595-AF4A-EC210489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7144A7-0CB7-4BDD-B620-CEECDC19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565" y="3068586"/>
            <a:ext cx="9302547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SchoolContext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//Configuraciones con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Fluent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API</a:t>
            </a:r>
            <a:endParaRPr kumimoji="0" lang="es-US" altLang="es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6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B95D7-A2EE-4087-9B0D-6F468AE2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entidad</a:t>
            </a:r>
            <a:br>
              <a:rPr lang="es-US" dirty="0"/>
            </a:br>
            <a:r>
              <a:rPr lang="es-US" sz="3200" dirty="0"/>
              <a:t>esquema por defecto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95F56-D780-4FD1-8C9D-03429B2F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028DDD-0E83-4B4A-92BB-57D47C12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3597356"/>
            <a:ext cx="892263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modelBuilder.HasDefaultSchema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8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B95D7-A2EE-4087-9B0D-6F468AE2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entidad</a:t>
            </a:r>
            <a:br>
              <a:rPr lang="es-US" dirty="0"/>
            </a:br>
            <a:r>
              <a:rPr lang="es-US" sz="3200" dirty="0"/>
              <a:t>de entidad a tabla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95F56-D780-4FD1-8C9D-03429B2F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906C34-2620-46F5-9FA0-FC131FDE9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3806726"/>
            <a:ext cx="8922635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StudentInfo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StandardInfo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11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B95D7-A2EE-4087-9B0D-6F468AE2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entidad</a:t>
            </a:r>
            <a:br>
              <a:rPr lang="es-US" dirty="0"/>
            </a:br>
            <a:r>
              <a:rPr lang="es-US" sz="3200" dirty="0"/>
              <a:t>a varias tablas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95F56-D780-4FD1-8C9D-03429B2F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893E4C-5ED0-44AF-8C0C-1DB74D715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55" y="3200696"/>
            <a:ext cx="11314967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 =&gt;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m.Properties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=&gt;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p.StudentId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m.ToTable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StudentInfo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 =&gt;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m.Properties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=&gt;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p.StudentId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p.Height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p.Weight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p.Photo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p.DateOfBirth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m.ToTable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StudentInfoDetail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94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FD36F-003E-44CF-886B-E42110D2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propiedad</a:t>
            </a:r>
            <a:br>
              <a:rPr lang="es-US" dirty="0"/>
            </a:br>
            <a:r>
              <a:rPr lang="es-US" sz="3200" dirty="0"/>
              <a:t>clave primaria y compuesta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0621D-4D44-420B-A44E-55171C04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627C1-DCA3-4D9C-A1D1-4B1EA5A5F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45" y="3713258"/>
            <a:ext cx="11708655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//Configurar clave primaria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s.StudentKey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s.StandardKey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//Configurar clave primaria compuesta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&gt;(s =&gt; new {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s.StudentKey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s.StudentName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});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4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7ADE-7E1D-46E5-851F-C7A7A64F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Convenciones de </a:t>
            </a:r>
            <a:r>
              <a:rPr lang="es-US" dirty="0" err="1"/>
              <a:t>code</a:t>
            </a:r>
            <a:r>
              <a:rPr lang="es-US" dirty="0"/>
              <a:t> </a:t>
            </a:r>
            <a:r>
              <a:rPr lang="es-US" dirty="0" err="1"/>
              <a:t>first</a:t>
            </a:r>
            <a:r>
              <a:rPr lang="es-US" dirty="0"/>
              <a:t>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CB4DF-F75D-455C-BCE3-F37BCD5F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Conjunto de reglas por defecto que configuran automáticamente el modelo conceptual</a:t>
            </a:r>
          </a:p>
          <a:p>
            <a:r>
              <a:rPr lang="es-US" sz="2400" dirty="0" err="1"/>
              <a:t>Primary</a:t>
            </a:r>
            <a:r>
              <a:rPr lang="es-US" sz="2400" dirty="0"/>
              <a:t> </a:t>
            </a:r>
            <a:r>
              <a:rPr lang="es-US" sz="2400" dirty="0" err="1"/>
              <a:t>Keys</a:t>
            </a:r>
            <a:endParaRPr lang="es-US" sz="2400" dirty="0"/>
          </a:p>
          <a:p>
            <a:r>
              <a:rPr lang="es-US" sz="2400" dirty="0" err="1"/>
              <a:t>Foreign</a:t>
            </a:r>
            <a:r>
              <a:rPr lang="es-US" sz="2400" dirty="0"/>
              <a:t> </a:t>
            </a:r>
            <a:r>
              <a:rPr lang="es-US" sz="2400" dirty="0" err="1"/>
              <a:t>Keys</a:t>
            </a:r>
            <a:endParaRPr lang="es-US" sz="2400" dirty="0"/>
          </a:p>
          <a:p>
            <a:r>
              <a:rPr lang="es-US" sz="2400" dirty="0"/>
              <a:t>Relaciones</a:t>
            </a:r>
          </a:p>
          <a:p>
            <a:r>
              <a:rPr lang="es-US" sz="2400" dirty="0"/>
              <a:t>Tipos de datos de columnas</a:t>
            </a:r>
          </a:p>
        </p:txBody>
      </p:sp>
    </p:spTree>
    <p:extLst>
      <p:ext uri="{BB962C8B-B14F-4D97-AF65-F5344CB8AC3E}">
        <p14:creationId xmlns:p14="http://schemas.microsoft.com/office/powerpoint/2010/main" val="1717519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FD36F-003E-44CF-886B-E42110D2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propiedad</a:t>
            </a:r>
            <a:br>
              <a:rPr lang="es-US" dirty="0"/>
            </a:br>
            <a:r>
              <a:rPr lang="es-US" sz="3200" dirty="0"/>
              <a:t>columnas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0621D-4D44-420B-A44E-55171C04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E4DCAD-ADCB-4B01-BA49-5E708C64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3510499"/>
            <a:ext cx="8922635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=&gt;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p.DateOfBirth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HasColumnName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DoB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HasColumnOrder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HasColumnType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"datetime2"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3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FD36F-003E-44CF-886B-E42110D2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propiedad</a:t>
            </a:r>
            <a:br>
              <a:rPr lang="es-US" dirty="0"/>
            </a:br>
            <a:r>
              <a:rPr lang="es-US" sz="3200" dirty="0"/>
              <a:t>columna nula y no nula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0621D-4D44-420B-A44E-55171C04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1040D8-F746-417F-B424-68C662DF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3115445"/>
            <a:ext cx="8922635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//Columna nula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=&gt;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p.Heigth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IsOptional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//Columna no nula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=&gt;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p.Weight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08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FD36F-003E-44CF-886B-E42110D2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propiedad</a:t>
            </a:r>
            <a:br>
              <a:rPr lang="es-US" dirty="0"/>
            </a:br>
            <a:r>
              <a:rPr lang="es-US" sz="3200" dirty="0"/>
              <a:t>tamaño de columna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0621D-4D44-420B-A44E-55171C04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24C27F-DDC1-48C5-8B87-1D6C11B9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2873882"/>
            <a:ext cx="8922635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</a:t>
            </a:r>
            <a:r>
              <a:rPr lang="es-US" altLang="es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US" altLang="es-US" dirty="0" err="1">
                <a:solidFill>
                  <a:srgbClr val="008000"/>
                </a:solidFill>
                <a:latin typeface="Consolas" panose="020B0609020204030204" pitchFamily="49" charset="0"/>
              </a:rPr>
              <a:t>IsFixedLength</a:t>
            </a:r>
            <a:r>
              <a:rPr lang="es-US" altLang="es-US" dirty="0">
                <a:solidFill>
                  <a:srgbClr val="008000"/>
                </a:solidFill>
                <a:latin typeface="Consolas" panose="020B0609020204030204" pitchFamily="49" charset="0"/>
              </a:rPr>
              <a:t>() c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ambia el tipo de dato de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nchar</a:t>
            </a:r>
            <a:endParaRPr kumimoji="0" lang="es-US" altLang="es-US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=&gt;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p.StudentName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HasMaxLength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(50).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IsFixedLength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//Cambia el tamaño del decimal a (2,2)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=&gt; 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p.Height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HasPrecision</a:t>
            </a:r>
            <a:r>
              <a:rPr kumimoji="0" lang="es-US" altLang="es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 2);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45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FD36F-003E-44CF-886B-E42110D2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propiedad</a:t>
            </a:r>
            <a:br>
              <a:rPr lang="es-US" dirty="0"/>
            </a:br>
            <a:r>
              <a:rPr lang="es-US" sz="3200" dirty="0"/>
              <a:t>columna de concurrencia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0621D-4D44-420B-A44E-55171C04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24C27F-DDC1-48C5-8B87-1D6C11B9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3429000"/>
            <a:ext cx="8922635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altLang="es-US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altLang="es-U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alt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US" altLang="es-US" dirty="0" err="1">
                <a:solidFill>
                  <a:srgbClr val="2B91AF"/>
                </a:solidFill>
                <a:latin typeface="Consolas" panose="020B0609020204030204" pitchFamily="49" charset="0"/>
              </a:rPr>
              <a:t>DbModelBuilder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alt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8000"/>
                </a:solidFill>
                <a:latin typeface="Consolas" panose="020B0609020204030204" pitchFamily="49" charset="0"/>
              </a:rPr>
              <a:t>   //Se establece a </a:t>
            </a:r>
            <a:r>
              <a:rPr lang="es-US" altLang="es-US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StudentName</a:t>
            </a:r>
            <a:r>
              <a:rPr lang="es-US" altLang="es-US" dirty="0">
                <a:solidFill>
                  <a:srgbClr val="008000"/>
                </a:solidFill>
                <a:latin typeface="Consolas" panose="020B0609020204030204" pitchFamily="49" charset="0"/>
              </a:rPr>
              <a:t> como la columna de concurrencia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s-US" altLang="es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US" altLang="es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&gt;()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s-US" altLang="es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</a:t>
            </a: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s-US" altLang="es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p.StudentName</a:t>
            </a: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s-US" altLang="es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IsConcurrencyToken</a:t>
            </a:r>
            <a:r>
              <a:rPr lang="es-US" altLang="es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US" altLang="es-US" sz="1100" dirty="0"/>
              <a:t> </a:t>
            </a:r>
            <a:endParaRPr lang="es-US" altLang="es-US" sz="3200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CC0E6E-F11C-4DA1-BFAF-E56D03A9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895" y="360534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8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1DAC1-5494-4685-9EFA-EEFD30D8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relaciones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38A6E7-E97A-4CAF-A960-B83B9CF18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73502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A3082-F4C5-4DC1-9578-788D90BD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relación</a:t>
            </a:r>
            <a:br>
              <a:rPr lang="es-US" dirty="0"/>
            </a:br>
            <a:r>
              <a:rPr lang="es-US" sz="3200" dirty="0"/>
              <a:t>uno a cero o uno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30113-6888-4B09-A112-450E3CE8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La PK de una tabla es una FK en otra tabla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9D8DD3-844C-42D1-92E2-7023AC4F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3717922"/>
            <a:ext cx="8922635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HasOptional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s.Address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WithRequired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ad.Student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27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A3082-F4C5-4DC1-9578-788D90BD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relación</a:t>
            </a:r>
            <a:br>
              <a:rPr lang="es-US" dirty="0"/>
            </a:br>
            <a:r>
              <a:rPr lang="es-US" sz="3200" dirty="0"/>
              <a:t>uno a uno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30113-6888-4B09-A112-450E3CE8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La PK de una tabla es una FK en otra tabla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9D8DD3-844C-42D1-92E2-7023AC4FB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3717922"/>
            <a:ext cx="8922635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s-US" alt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HasRequired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(s =&gt; </a:t>
            </a:r>
            <a:r>
              <a:rPr lang="es-US" alt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s.Address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s-US" alt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WithRequiredPrincipal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(ad =&gt; </a:t>
            </a:r>
            <a:r>
              <a:rPr lang="es-US" alt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ad.Student</a:t>
            </a: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s-US" altLang="es-US" sz="1100" dirty="0"/>
              <a:t> </a:t>
            </a:r>
            <a:endParaRPr lang="es-US" altLang="es-US" sz="32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84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A3082-F4C5-4DC1-9578-788D90BD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relación</a:t>
            </a:r>
            <a:br>
              <a:rPr lang="es-US" dirty="0"/>
            </a:br>
            <a:r>
              <a:rPr lang="es-US" sz="3200" dirty="0"/>
              <a:t>uno a muchos</a:t>
            </a:r>
            <a:endParaRPr lang="es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666D1-896D-4FC3-8692-68256EFB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2436420"/>
            <a:ext cx="8922635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HasRequired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&lt;Grade&gt;(s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s.CurrentGrade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WithMany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g.Students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s.CurrentGradeId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DDD407-626A-4E61-990C-AC1CE71D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4638756"/>
            <a:ext cx="6630341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&lt;Grade&gt;()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&gt;(g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g.Students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WithRequired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s.CurrentGrade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s.CurrentGradeId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US" altLang="es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s-US" altLang="es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6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A3082-F4C5-4DC1-9578-788D90BD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Mapeos de relación</a:t>
            </a:r>
            <a:br>
              <a:rPr lang="es-US" dirty="0"/>
            </a:br>
            <a:r>
              <a:rPr lang="es-US" sz="3200" dirty="0"/>
              <a:t>muchos a muchos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30113-6888-4B09-A112-450E3CE8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3461"/>
            <a:ext cx="10178322" cy="3876131"/>
          </a:xfrm>
        </p:spPr>
        <p:txBody>
          <a:bodyPr>
            <a:normAutofit/>
          </a:bodyPr>
          <a:lstStyle/>
          <a:p>
            <a:r>
              <a:rPr lang="es-US" sz="2400" dirty="0"/>
              <a:t>Basta con usar las propiedades de navegación para hacer una relación de muchos a muchos automáticamente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548658-4DF5-4243-A2B1-6DD89937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21" y="3105462"/>
            <a:ext cx="8922635" cy="33701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s.Courses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WithMany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 =&gt; 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c.Students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      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cs.MapLeftKey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StudentRefId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cs.MapRightKey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CourseRefId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cs.ToTable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StudentCourse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    });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9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7ADE-7E1D-46E5-851F-C7A7A64F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Convenciones de </a:t>
            </a:r>
            <a:r>
              <a:rPr lang="es-US" dirty="0" err="1"/>
              <a:t>code</a:t>
            </a:r>
            <a:r>
              <a:rPr lang="es-US" dirty="0"/>
              <a:t> </a:t>
            </a:r>
            <a:r>
              <a:rPr lang="es-US" dirty="0" err="1"/>
              <a:t>first</a:t>
            </a:r>
            <a:r>
              <a:rPr lang="es-US" dirty="0"/>
              <a:t>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CB4DF-F75D-455C-BCE3-F37BCD5F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48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b="1" dirty="0" err="1"/>
              <a:t>Schema</a:t>
            </a:r>
            <a:r>
              <a:rPr lang="es-US" sz="2400" dirty="0"/>
              <a:t>: se crean en el esquema DBO</a:t>
            </a:r>
          </a:p>
          <a:p>
            <a:pPr marL="0" indent="0">
              <a:buNone/>
            </a:pPr>
            <a:r>
              <a:rPr lang="es-US" sz="2400" b="1" dirty="0"/>
              <a:t>Nombre de tabla</a:t>
            </a:r>
            <a:r>
              <a:rPr lang="es-US" sz="2400" dirty="0"/>
              <a:t>: Nombre de entidad + ‘s’</a:t>
            </a:r>
          </a:p>
          <a:p>
            <a:pPr marL="0" indent="0">
              <a:buNone/>
            </a:pPr>
            <a:r>
              <a:rPr lang="es-US" sz="2400" b="1" dirty="0"/>
              <a:t>PK</a:t>
            </a:r>
            <a:r>
              <a:rPr lang="es-US" sz="2400" dirty="0"/>
              <a:t>: Id – Nombre de clase + ‘ID’</a:t>
            </a:r>
          </a:p>
          <a:p>
            <a:pPr marL="0" indent="0">
              <a:buNone/>
            </a:pPr>
            <a:r>
              <a:rPr lang="es-US" sz="2400" b="1" dirty="0"/>
              <a:t>FK</a:t>
            </a:r>
            <a:r>
              <a:rPr lang="es-US" sz="2400" dirty="0"/>
              <a:t>: Busca una propiedad con el mismo nombre de la entidad principal</a:t>
            </a:r>
          </a:p>
          <a:p>
            <a:pPr marL="0" indent="0">
              <a:buNone/>
            </a:pPr>
            <a:r>
              <a:rPr lang="es-US" sz="2400" b="1" dirty="0"/>
              <a:t>Columna nula y no nula</a:t>
            </a:r>
            <a:r>
              <a:rPr lang="es-US" sz="2400" dirty="0"/>
              <a:t>: De acuerdo al tipo de propiedad</a:t>
            </a:r>
          </a:p>
          <a:p>
            <a:pPr marL="0" indent="0">
              <a:buNone/>
            </a:pPr>
            <a:r>
              <a:rPr lang="es-US" sz="2400" b="1" dirty="0"/>
              <a:t>Orden de columnas</a:t>
            </a:r>
            <a:r>
              <a:rPr lang="es-US" sz="2400" dirty="0"/>
              <a:t>: Se crean en el mismo orden que en la clase, la PK va primero siempre</a:t>
            </a:r>
          </a:p>
          <a:p>
            <a:pPr marL="0" indent="0">
              <a:buNone/>
            </a:pPr>
            <a:r>
              <a:rPr lang="es-US" sz="2400" b="1" dirty="0"/>
              <a:t>Propiedades mapeadas</a:t>
            </a:r>
            <a:r>
              <a:rPr lang="es-US" sz="2400" dirty="0"/>
              <a:t>: Todas las propiedades están mapeadas a la DB</a:t>
            </a:r>
          </a:p>
        </p:txBody>
      </p:sp>
    </p:spTree>
    <p:extLst>
      <p:ext uri="{BB962C8B-B14F-4D97-AF65-F5344CB8AC3E}">
        <p14:creationId xmlns:p14="http://schemas.microsoft.com/office/powerpoint/2010/main" val="220023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C9E2E-EAC6-4758-B2F8-B8AC5B20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177252"/>
          </a:xfrm>
        </p:spPr>
        <p:txBody>
          <a:bodyPr>
            <a:normAutofit fontScale="90000"/>
          </a:bodyPr>
          <a:lstStyle/>
          <a:p>
            <a:r>
              <a:rPr lang="es-US" dirty="0"/>
              <a:t>Convenciones de </a:t>
            </a:r>
            <a:r>
              <a:rPr lang="es-US" dirty="0" err="1"/>
              <a:t>code</a:t>
            </a:r>
            <a:r>
              <a:rPr lang="es-US" dirty="0"/>
              <a:t> </a:t>
            </a:r>
            <a:r>
              <a:rPr lang="es-US" dirty="0" err="1"/>
              <a:t>first</a:t>
            </a:r>
            <a:r>
              <a:rPr lang="es-US" dirty="0"/>
              <a:t> (III)</a:t>
            </a:r>
            <a:br>
              <a:rPr lang="es-US" dirty="0"/>
            </a:br>
            <a:r>
              <a:rPr lang="es-US" sz="3200" dirty="0"/>
              <a:t>Tipos de datos</a:t>
            </a:r>
            <a:endParaRPr lang="es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7A583-00AB-456C-A43A-C65F7AD7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642" y="1558252"/>
            <a:ext cx="4800600" cy="632529"/>
          </a:xfrm>
        </p:spPr>
        <p:txBody>
          <a:bodyPr/>
          <a:lstStyle/>
          <a:p>
            <a:r>
              <a:rPr lang="es-US" dirty="0"/>
              <a:t>Tipo de dato </a:t>
            </a:r>
            <a:r>
              <a:rPr lang="es-US" dirty="0" err="1"/>
              <a:t>c#</a:t>
            </a:r>
            <a:endParaRPr lang="es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C241D5-E340-4EEB-8D14-2607163B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8264" y="2267720"/>
            <a:ext cx="4800600" cy="3883697"/>
          </a:xfrm>
        </p:spPr>
        <p:txBody>
          <a:bodyPr>
            <a:normAutofit/>
          </a:bodyPr>
          <a:lstStyle/>
          <a:p>
            <a:r>
              <a:rPr lang="es-US" dirty="0" err="1"/>
              <a:t>Int</a:t>
            </a:r>
            <a:endParaRPr lang="es-US" dirty="0"/>
          </a:p>
          <a:p>
            <a:r>
              <a:rPr lang="es-US" dirty="0" err="1"/>
              <a:t>String</a:t>
            </a:r>
            <a:endParaRPr lang="es-US" dirty="0"/>
          </a:p>
          <a:p>
            <a:r>
              <a:rPr lang="es-US" dirty="0"/>
              <a:t>Decimal</a:t>
            </a:r>
          </a:p>
          <a:p>
            <a:r>
              <a:rPr lang="es-US" dirty="0" err="1"/>
              <a:t>Float</a:t>
            </a:r>
            <a:endParaRPr lang="es-US" dirty="0"/>
          </a:p>
          <a:p>
            <a:r>
              <a:rPr lang="es-US" dirty="0" err="1"/>
              <a:t>Datetime</a:t>
            </a:r>
            <a:endParaRPr lang="es-US" dirty="0"/>
          </a:p>
          <a:p>
            <a:r>
              <a:rPr lang="es-US" dirty="0" err="1"/>
              <a:t>Bool</a:t>
            </a:r>
            <a:endParaRPr lang="es-US" dirty="0"/>
          </a:p>
          <a:p>
            <a:r>
              <a:rPr lang="es-US" dirty="0"/>
              <a:t>Short</a:t>
            </a:r>
          </a:p>
          <a:p>
            <a:r>
              <a:rPr lang="es-US" dirty="0"/>
              <a:t>Long</a:t>
            </a:r>
          </a:p>
          <a:p>
            <a:r>
              <a:rPr lang="es-US" dirty="0" err="1"/>
              <a:t>Double</a:t>
            </a:r>
            <a:endParaRPr lang="es-US" dirty="0"/>
          </a:p>
          <a:p>
            <a:endParaRPr lang="es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BD3889-7442-4AEE-AA75-3B300A3E8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558252"/>
            <a:ext cx="4800600" cy="632529"/>
          </a:xfrm>
        </p:spPr>
        <p:txBody>
          <a:bodyPr/>
          <a:lstStyle/>
          <a:p>
            <a:r>
              <a:rPr lang="es-US" dirty="0"/>
              <a:t>Tipo de dato </a:t>
            </a:r>
            <a:r>
              <a:rPr lang="es-US" dirty="0" err="1"/>
              <a:t>sql</a:t>
            </a:r>
            <a:r>
              <a:rPr lang="es-US" dirty="0"/>
              <a:t> server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7316B-6716-44D6-8E05-773C9DA6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4828" y="2267720"/>
            <a:ext cx="4800600" cy="3883697"/>
          </a:xfrm>
        </p:spPr>
        <p:txBody>
          <a:bodyPr>
            <a:normAutofit/>
          </a:bodyPr>
          <a:lstStyle/>
          <a:p>
            <a:r>
              <a:rPr lang="es-US" dirty="0" err="1"/>
              <a:t>Int</a:t>
            </a:r>
            <a:endParaRPr lang="es-US" dirty="0"/>
          </a:p>
          <a:p>
            <a:r>
              <a:rPr lang="es-US" dirty="0" err="1"/>
              <a:t>Varchar</a:t>
            </a:r>
            <a:r>
              <a:rPr lang="es-US" dirty="0"/>
              <a:t>(</a:t>
            </a:r>
            <a:r>
              <a:rPr lang="es-US" dirty="0" err="1"/>
              <a:t>max</a:t>
            </a:r>
            <a:r>
              <a:rPr lang="es-US" dirty="0"/>
              <a:t>)</a:t>
            </a:r>
          </a:p>
          <a:p>
            <a:r>
              <a:rPr lang="es-US" dirty="0"/>
              <a:t>Decimal(18,2)</a:t>
            </a:r>
          </a:p>
          <a:p>
            <a:r>
              <a:rPr lang="es-US" dirty="0"/>
              <a:t>Real</a:t>
            </a:r>
          </a:p>
          <a:p>
            <a:r>
              <a:rPr lang="es-US" dirty="0" err="1"/>
              <a:t>Datetime</a:t>
            </a:r>
            <a:endParaRPr lang="es-US" dirty="0"/>
          </a:p>
          <a:p>
            <a:r>
              <a:rPr lang="es-US" dirty="0"/>
              <a:t>Bit</a:t>
            </a:r>
          </a:p>
          <a:p>
            <a:r>
              <a:rPr lang="es-US" dirty="0" err="1"/>
              <a:t>Smallint</a:t>
            </a:r>
            <a:endParaRPr lang="es-US" dirty="0"/>
          </a:p>
          <a:p>
            <a:r>
              <a:rPr lang="es-US" dirty="0" err="1"/>
              <a:t>Bigint</a:t>
            </a:r>
            <a:endParaRPr lang="es-US" dirty="0"/>
          </a:p>
          <a:p>
            <a:r>
              <a:rPr lang="es-US" dirty="0" err="1"/>
              <a:t>float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8053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50379-7E6E-4C81-8835-B7F415A8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80655"/>
          </a:xfrm>
        </p:spPr>
        <p:txBody>
          <a:bodyPr>
            <a:normAutofit fontScale="90000"/>
          </a:bodyPr>
          <a:lstStyle/>
          <a:p>
            <a:r>
              <a:rPr lang="es-US" dirty="0"/>
              <a:t>Convenciones de </a:t>
            </a:r>
            <a:r>
              <a:rPr lang="es-US" dirty="0" err="1"/>
              <a:t>code</a:t>
            </a:r>
            <a:r>
              <a:rPr lang="es-US" dirty="0"/>
              <a:t> </a:t>
            </a:r>
            <a:r>
              <a:rPr lang="es-US" dirty="0" err="1"/>
              <a:t>first</a:t>
            </a:r>
            <a:r>
              <a:rPr lang="es-US" dirty="0"/>
              <a:t> (IV)</a:t>
            </a:r>
            <a:br>
              <a:rPr lang="es-US" dirty="0"/>
            </a:br>
            <a:r>
              <a:rPr lang="es-US" sz="3200" dirty="0"/>
              <a:t>relaciones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68808-74E5-47CF-9DEC-F5A11ED8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sz="2800" dirty="0" err="1"/>
              <a:t>Entity</a:t>
            </a:r>
            <a:r>
              <a:rPr lang="es-US" sz="2800" dirty="0"/>
              <a:t> Framework infiere la relación de Uno a Muchos usando la propiedad de navegación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2922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B197B-893E-4487-97D9-7646CC8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4800" dirty="0"/>
              <a:t>Inicialización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77ACA-52A8-4167-AEC3-0B127615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201471" cy="3593591"/>
          </a:xfrm>
        </p:spPr>
        <p:txBody>
          <a:bodyPr/>
          <a:lstStyle/>
          <a:p>
            <a:pPr marL="0" indent="0">
              <a:buNone/>
            </a:pPr>
            <a:r>
              <a:rPr lang="es-US" sz="2400" dirty="0"/>
              <a:t>El constructor de la clase </a:t>
            </a:r>
            <a:r>
              <a:rPr lang="es-US" sz="2400" dirty="0" err="1"/>
              <a:t>DbContext</a:t>
            </a:r>
            <a:r>
              <a:rPr lang="es-US" sz="2400" dirty="0"/>
              <a:t> puede tener los siguientes parámetros: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400" dirty="0"/>
              <a:t>Sin parámetros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400" dirty="0"/>
              <a:t>Nombre de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US" sz="2400" dirty="0"/>
              <a:t>Nombre de la cadena de conexión</a:t>
            </a:r>
          </a:p>
          <a:p>
            <a:endParaRPr lang="es-US" dirty="0"/>
          </a:p>
        </p:txBody>
      </p:sp>
      <p:pic>
        <p:nvPicPr>
          <p:cNvPr id="2050" name="Picture 2" descr="https://www.entityframeworktutorial.net/images/codefirst/database-init-fg1.PNG">
            <a:extLst>
              <a:ext uri="{FF2B5EF4-FFF2-40B4-BE49-F238E27FC236}">
                <a16:creationId xmlns:a16="http://schemas.microsoft.com/office/drawing/2014/main" id="{8DFED4DE-2534-4393-8496-A27247B2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29" y="1128451"/>
            <a:ext cx="5446568" cy="55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4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EEF3-6043-4C5E-8F50-1D04BFCA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Estrategias de inicialización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43E88D-721E-43CD-A63D-318F509E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sz="2400" b="1" dirty="0" err="1"/>
              <a:t>CreateDatabaseIfNotExists</a:t>
            </a:r>
            <a:r>
              <a:rPr lang="es-US" sz="2400" b="1" dirty="0"/>
              <a:t> </a:t>
            </a:r>
          </a:p>
          <a:p>
            <a:r>
              <a:rPr lang="es-US" sz="2400" b="1" dirty="0" err="1"/>
              <a:t>DropCreateDatabaseIfModelChanges</a:t>
            </a:r>
            <a:endParaRPr lang="es-US" sz="2400" b="1" dirty="0"/>
          </a:p>
          <a:p>
            <a:r>
              <a:rPr lang="es-US" sz="2400" b="1" dirty="0" err="1"/>
              <a:t>DropCreateDatabaseAlways</a:t>
            </a:r>
            <a:endParaRPr lang="es-US" sz="2400" b="1" dirty="0"/>
          </a:p>
          <a:p>
            <a:r>
              <a:rPr lang="es-US" sz="2400" b="1" dirty="0"/>
              <a:t>Inicializador de base de datos personalizado</a:t>
            </a:r>
          </a:p>
          <a:p>
            <a:endParaRPr lang="es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4F0C12-BE94-4594-8FA0-3FFCA813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47" y="4598178"/>
            <a:ext cx="10907984" cy="1877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 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SchoolDB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Database.SetInitializer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CreateDatabaseIfNotExists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&gt;());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Database.SetInitializer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&gt;(new 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DropCreateDatabaseIfModelChanges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&gt;());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Database.SetInitializer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&gt;(new 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DropCreateDatabaseAlways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&gt;());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Database.SetInitializer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&gt;(new </a:t>
            </a:r>
            <a:r>
              <a:rPr kumimoji="0" lang="en-US" altLang="es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SchoolDBInitializer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es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91605-E93A-42BC-8EBC-3454CCE4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Quitar la inicialización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3C07A-FE14-4379-937A-B6F9B6FB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2CBF80-82B2-400B-9697-0CFEF674F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5" y="2982495"/>
            <a:ext cx="11713029" cy="2200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SchoolDBContext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SchoolDBConnectionString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S" altLang="es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.SetInitializer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SchoolDBContext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s-US" altLang="es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US" altLang="es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US" altLang="es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2898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2238</TotalTime>
  <Words>1664</Words>
  <Application>Microsoft Office PowerPoint</Application>
  <PresentationFormat>Panorámica</PresentationFormat>
  <Paragraphs>330</Paragraphs>
  <Slides>38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Gill Sans MT</vt:lpstr>
      <vt:lpstr>Impact</vt:lpstr>
      <vt:lpstr>SFMono-Regular</vt:lpstr>
      <vt:lpstr>Distintivo</vt:lpstr>
      <vt:lpstr>ef code first</vt:lpstr>
      <vt:lpstr>Code first</vt:lpstr>
      <vt:lpstr>Convenciones de code first (I)</vt:lpstr>
      <vt:lpstr>Convenciones de code first (II)</vt:lpstr>
      <vt:lpstr>Convenciones de code first (III) Tipos de datos</vt:lpstr>
      <vt:lpstr>Convenciones de code first (IV) relaciones</vt:lpstr>
      <vt:lpstr>Inicialización de la base de datos</vt:lpstr>
      <vt:lpstr>Estrategias de inicialización de la base de datos</vt:lpstr>
      <vt:lpstr>Quitar la inicialización de la base de datos</vt:lpstr>
      <vt:lpstr>Configurar clases de dominio</vt:lpstr>
      <vt:lpstr>Data annotation attributes</vt:lpstr>
      <vt:lpstr>Data annotation atributes table</vt:lpstr>
      <vt:lpstr>Data annotation atributes column</vt:lpstr>
      <vt:lpstr>Data annotation atributes key</vt:lpstr>
      <vt:lpstr>Data annotation atributes notmapped</vt:lpstr>
      <vt:lpstr>Data annotation atributes index</vt:lpstr>
      <vt:lpstr>Data annotation atributes inverseproperty</vt:lpstr>
      <vt:lpstr>Data annotation atributes required</vt:lpstr>
      <vt:lpstr>Data annotation atributes maxlength-minlength</vt:lpstr>
      <vt:lpstr>Data annotation atributes stringlength</vt:lpstr>
      <vt:lpstr>Data annotation atributes timestamp</vt:lpstr>
      <vt:lpstr>Data annotation atributes foreignkey (I)</vt:lpstr>
      <vt:lpstr>FLUENT API (i)</vt:lpstr>
      <vt:lpstr>Fluent api (II)</vt:lpstr>
      <vt:lpstr>Uso de dbmodelbuilder</vt:lpstr>
      <vt:lpstr>Mapeos de entidad esquema por defecto</vt:lpstr>
      <vt:lpstr>Mapeos de entidad de entidad a tabla</vt:lpstr>
      <vt:lpstr>Mapeos de entidad a varias tablas</vt:lpstr>
      <vt:lpstr>Mapeos de propiedad clave primaria y compuesta</vt:lpstr>
      <vt:lpstr>Mapeos de propiedad columnas</vt:lpstr>
      <vt:lpstr>Mapeos de propiedad columna nula y no nula</vt:lpstr>
      <vt:lpstr>Mapeos de propiedad tamaño de columna</vt:lpstr>
      <vt:lpstr>Mapeos de propiedad columna de concurrencia</vt:lpstr>
      <vt:lpstr>relaciones</vt:lpstr>
      <vt:lpstr>Mapeos de relación uno a cero o uno</vt:lpstr>
      <vt:lpstr>Mapeos de relación uno a uno</vt:lpstr>
      <vt:lpstr>Mapeos de relación uno a muchos</vt:lpstr>
      <vt:lpstr>Mapeos de relación muchos a muchos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code first</dc:title>
  <dc:creator>CHRISTIAN LUIS VALOIS JUAREZ MEDINA</dc:creator>
  <cp:lastModifiedBy>CHRISTIAN LUIS VALOIS JUAREZ MEDINA</cp:lastModifiedBy>
  <cp:revision>42</cp:revision>
  <dcterms:created xsi:type="dcterms:W3CDTF">2019-04-22T14:30:01Z</dcterms:created>
  <dcterms:modified xsi:type="dcterms:W3CDTF">2019-04-24T21:11:45Z</dcterms:modified>
</cp:coreProperties>
</file>