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80" r:id="rId16"/>
    <p:sldId id="279" r:id="rId17"/>
    <p:sldId id="276" r:id="rId18"/>
    <p:sldId id="271" r:id="rId19"/>
    <p:sldId id="273" r:id="rId20"/>
    <p:sldId id="274" r:id="rId21"/>
    <p:sldId id="275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9E42-128C-4E46-A214-68E877B05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Sql</a:t>
            </a:r>
            <a:r>
              <a:rPr lang="es-US" dirty="0"/>
              <a:t>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50088-0E55-4660-81F8-B86FEC5F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031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61498-1CC4-4BC8-8AB3-329C735F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INSERT INTO SELECT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F0D43-DC85-4F47-8460-9746D6A8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/>
              <a:t>Borrar </a:t>
            </a:r>
            <a:r>
              <a:rPr lang="es-US" sz="2400" dirty="0"/>
              <a:t>registros de una tabla </a:t>
            </a:r>
          </a:p>
          <a:p>
            <a:pPr marL="0" indent="0">
              <a:buNone/>
            </a:pPr>
            <a:r>
              <a:rPr lang="es-US" sz="2400" dirty="0"/>
              <a:t>	TRUNCATE TABLE &lt;NOMBRE_TABLA&gt;</a:t>
            </a:r>
          </a:p>
        </p:txBody>
      </p:sp>
    </p:spTree>
    <p:extLst>
      <p:ext uri="{BB962C8B-B14F-4D97-AF65-F5344CB8AC3E}">
        <p14:creationId xmlns:p14="http://schemas.microsoft.com/office/powerpoint/2010/main" val="33899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071FA-D845-4660-A3BB-F415F40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ACTUALIZACIÓN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7A71D-1586-43E5-84EB-E8594BEC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UPDATE  &lt;NOMBRE_TABLA&gt;</a:t>
            </a:r>
          </a:p>
          <a:p>
            <a:pPr marL="0" indent="0" latinLnBrk="1">
              <a:buNone/>
            </a:pPr>
            <a:r>
              <a:rPr lang="en-US" sz="2400" dirty="0"/>
              <a:t>SET &lt;COLUMNA&gt; = &lt;VALOR&gt;, &lt;OTRA_COLUMNA&gt; = &lt;OTRO_VALOR&gt;</a:t>
            </a:r>
          </a:p>
          <a:p>
            <a:pPr marL="0" indent="0" latinLnBrk="1">
              <a:buNone/>
            </a:pPr>
            <a:r>
              <a:rPr lang="en-US" sz="2400" dirty="0"/>
              <a:t>[WHERE &lt;CONDICION&gt;]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9676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DB3-EC5F-4A69-923A-6AE230B2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BORRADO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04C60-5D1C-43A8-AE50-26730B71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DELETE [ TOP (&lt;NUMERO&gt;) [ PERCENT ] ]  </a:t>
            </a:r>
          </a:p>
          <a:p>
            <a:pPr marL="0" indent="0" latinLnBrk="1">
              <a:buNone/>
            </a:pPr>
            <a:r>
              <a:rPr lang="en-US" sz="2400" dirty="0"/>
              <a:t>FROM &lt;NOMBRE_TABLA&gt;</a:t>
            </a:r>
          </a:p>
          <a:p>
            <a:pPr marL="0" indent="0" latinLnBrk="1">
              <a:buNone/>
            </a:pPr>
            <a:r>
              <a:rPr lang="en-US" sz="2400" dirty="0"/>
              <a:t>[WHERE &lt;CONDICION&gt;];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9892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03023-BD9F-4A5D-9946-FF79421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Alias de columnas y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EE35-C4BD-4077-9FF8-EBA56037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&lt;NOMBRE_COLUMNA&gt; AS &lt;ALIAS_COLUMNA&gt;</a:t>
            </a:r>
          </a:p>
        </p:txBody>
      </p:sp>
    </p:spTree>
    <p:extLst>
      <p:ext uri="{BB962C8B-B14F-4D97-AF65-F5344CB8AC3E}">
        <p14:creationId xmlns:p14="http://schemas.microsoft.com/office/powerpoint/2010/main" val="234302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5054-B70D-402F-AE09-002660F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UNIÓN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EA9A8-BB0D-42FF-A144-F9B4A1AB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&lt;TABLA_1&gt; UNION &lt;TABLA_2&gt;</a:t>
            </a:r>
          </a:p>
        </p:txBody>
      </p:sp>
    </p:spTree>
    <p:extLst>
      <p:ext uri="{BB962C8B-B14F-4D97-AF65-F5344CB8AC3E}">
        <p14:creationId xmlns:p14="http://schemas.microsoft.com/office/powerpoint/2010/main" val="1493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5054-B70D-402F-AE09-002660F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interseccion</a:t>
            </a:r>
            <a:r>
              <a:rPr lang="es-US" dirty="0"/>
              <a:t>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EA9A8-BB0D-42FF-A144-F9B4A1AB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&lt;TABLA_1&gt; INTERSECT &lt;TABLA_2&gt;</a:t>
            </a:r>
          </a:p>
        </p:txBody>
      </p:sp>
    </p:spTree>
    <p:extLst>
      <p:ext uri="{BB962C8B-B14F-4D97-AF65-F5344CB8AC3E}">
        <p14:creationId xmlns:p14="http://schemas.microsoft.com/office/powerpoint/2010/main" val="27186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5054-B70D-402F-AE09-002660F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RESTA(?)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EA9A8-BB0D-42FF-A144-F9B4A1AB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&lt;TABLA_1&gt; EXCEPT &lt;TABLA_2&gt;</a:t>
            </a:r>
          </a:p>
        </p:txBody>
      </p:sp>
    </p:spTree>
    <p:extLst>
      <p:ext uri="{BB962C8B-B14F-4D97-AF65-F5344CB8AC3E}">
        <p14:creationId xmlns:p14="http://schemas.microsoft.com/office/powerpoint/2010/main" val="59123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6B8-2C65-4436-A679-B7A3801A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SUBCONSULTAS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6032F-8211-4D09-96CB-A72B859A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Consultas anidadas que usan los valores de otras consultas para mostrar distintos resultados</a:t>
            </a:r>
          </a:p>
        </p:txBody>
      </p:sp>
    </p:spTree>
    <p:extLst>
      <p:ext uri="{BB962C8B-B14F-4D97-AF65-F5344CB8AC3E}">
        <p14:creationId xmlns:p14="http://schemas.microsoft.com/office/powerpoint/2010/main" val="190833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CCAC-0AF8-4062-A1E1-FCEA1D90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4C555-EA1A-4543-A9DF-58C55777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Mostrar datos relacionados de diferentes tablas</a:t>
            </a:r>
          </a:p>
          <a:p>
            <a:pPr marL="0" indent="0">
              <a:buNone/>
            </a:pPr>
            <a:r>
              <a:rPr lang="es-US" sz="2400" dirty="0"/>
              <a:t>Se usan datos de una tabla para seleccionar datos de otra tabla</a:t>
            </a:r>
          </a:p>
          <a:p>
            <a:r>
              <a:rPr lang="es-US" sz="2400" dirty="0"/>
              <a:t>INNER JOIN</a:t>
            </a:r>
          </a:p>
          <a:p>
            <a:r>
              <a:rPr lang="es-US" sz="2400" dirty="0"/>
              <a:t>LEFT JOIN</a:t>
            </a:r>
          </a:p>
          <a:p>
            <a:r>
              <a:rPr lang="es-US" sz="2400" dirty="0"/>
              <a:t>RIGHT JOIN</a:t>
            </a:r>
          </a:p>
          <a:p>
            <a:r>
              <a:rPr lang="es-US" sz="2400" dirty="0"/>
              <a:t>FULL OUTER JOIN</a:t>
            </a:r>
          </a:p>
          <a:p>
            <a:r>
              <a:rPr lang="es-US" sz="2400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401334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C600E-8402-4723-A986-B0695CD1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25F05-3FF7-40D4-A9BA-868BCF1C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b="1" dirty="0"/>
              <a:t>INNER JOIN </a:t>
            </a:r>
            <a:r>
              <a:rPr lang="en-US" dirty="0"/>
              <a:t>&lt;TABLA_DERECHA&gt; ON &lt;CONDICION&gt;;</a:t>
            </a:r>
          </a:p>
          <a:p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E7644A-68BF-43EC-AD78-B1AD565E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26" y="4082796"/>
            <a:ext cx="3329948" cy="20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7704-33D8-4C60-8F71-B77459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Considerar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42D21-3329-4039-B9F5-87B1C084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000" dirty="0"/>
              <a:t>Modelo entidad relación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71396D-7568-4679-9AA0-A708D13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/>
          </a:bodyPr>
          <a:lstStyle/>
          <a:p>
            <a:r>
              <a:rPr lang="es-PE" sz="2400" dirty="0"/>
              <a:t>Relación N:M (muchos a muchos)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1:N</a:t>
            </a:r>
            <a:br>
              <a:rPr lang="es-PE" sz="2400" dirty="0"/>
            </a:br>
            <a:endParaRPr lang="es-PE" sz="2400" dirty="0"/>
          </a:p>
          <a:p>
            <a:r>
              <a:rPr lang="es-PE" sz="2400" dirty="0"/>
              <a:t>Relación 1:1</a:t>
            </a:r>
          </a:p>
          <a:p>
            <a:endParaRPr lang="es-PE" dirty="0"/>
          </a:p>
          <a:p>
            <a:r>
              <a:rPr lang="es-PE" sz="2400" dirty="0"/>
              <a:t>Generalización (Especialización)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03C7F-2C8C-4A05-A00F-CEC10BF0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000" dirty="0"/>
              <a:t>Modelo relacional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907DAA-5A48-47EC-84A6-2217420FF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1"/>
            <a:ext cx="4800600" cy="3567899"/>
          </a:xfrm>
        </p:spPr>
        <p:txBody>
          <a:bodyPr>
            <a:normAutofit/>
          </a:bodyPr>
          <a:lstStyle/>
          <a:p>
            <a:r>
              <a:rPr lang="es-PE" sz="2400" dirty="0"/>
              <a:t>Se crea una nueva tabla y la PK de ambas tablas estarán en esta</a:t>
            </a:r>
          </a:p>
          <a:p>
            <a:r>
              <a:rPr lang="es-PE" sz="2400" dirty="0"/>
              <a:t>Se toma la PK de la primera tabla y se inserta en la segunda</a:t>
            </a:r>
          </a:p>
          <a:p>
            <a:r>
              <a:rPr lang="es-PE" sz="2400" dirty="0"/>
              <a:t>Se toma la PK de la tabla fuerte y se ingresa en la tabla débil</a:t>
            </a:r>
          </a:p>
          <a:p>
            <a:r>
              <a:rPr lang="es-PE" sz="2400" dirty="0"/>
              <a:t>La PK de la tabla padre estará en las tablas hijas</a:t>
            </a:r>
          </a:p>
        </p:txBody>
      </p:sp>
    </p:spTree>
    <p:extLst>
      <p:ext uri="{BB962C8B-B14F-4D97-AF65-F5344CB8AC3E}">
        <p14:creationId xmlns:p14="http://schemas.microsoft.com/office/powerpoint/2010/main" val="141200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023A-F500-41B8-A61E-28498E4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Left</a:t>
            </a:r>
            <a:r>
              <a:rPr lang="es-US" dirty="0"/>
              <a:t> </a:t>
            </a:r>
            <a:r>
              <a:rPr lang="es-US" dirty="0" err="1"/>
              <a:t>join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3D5C6-DA34-4652-86DD-09BB314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b="1" dirty="0"/>
              <a:t>LEFT JOIN </a:t>
            </a:r>
            <a:r>
              <a:rPr lang="en-US" dirty="0"/>
              <a:t>&lt;TABLA_DERECHA&gt; ON &lt;CONDICION&gt;;</a:t>
            </a:r>
          </a:p>
          <a:p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7F6F90-984C-41DC-9D5F-91063432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974" y="4082796"/>
            <a:ext cx="3386052" cy="20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9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023A-F500-41B8-A61E-28498E4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RIGHT </a:t>
            </a:r>
            <a:r>
              <a:rPr lang="es-US" dirty="0" err="1"/>
              <a:t>join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3D5C6-DA34-4652-86DD-09BB314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b="1" dirty="0"/>
              <a:t>RIGHT JOIN </a:t>
            </a:r>
            <a:r>
              <a:rPr lang="en-US" dirty="0"/>
              <a:t>&lt;TABLA_DERECHA&gt; ON &lt;CONDICION&gt;;</a:t>
            </a:r>
          </a:p>
          <a:p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AD0690-584B-4770-9AA6-4AADD22C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974" y="4089120"/>
            <a:ext cx="3386052" cy="2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023A-F500-41B8-A61E-28498E4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FULL OUTER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3D5C6-DA34-4652-86DD-09BB314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b="1" dirty="0"/>
              <a:t>FULL OUTER JOIN </a:t>
            </a:r>
            <a:r>
              <a:rPr lang="en-US" dirty="0"/>
              <a:t>&lt;TABLA_DERECHA&gt; ON &lt;CONDICION&gt;;</a:t>
            </a:r>
          </a:p>
          <a:p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89DEC3-EA49-49A6-B29A-9761CD63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03" y="4082796"/>
            <a:ext cx="3573994" cy="21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023A-F500-41B8-A61E-28498E4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CROSS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3D5C6-DA34-4652-86DD-09BB314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SELECT &lt;LISTA_COLUMNAS&gt;</a:t>
            </a:r>
          </a:p>
          <a:p>
            <a:pPr marL="0" indent="0" latinLnBrk="1">
              <a:buNone/>
            </a:pPr>
            <a:r>
              <a:rPr lang="en-US" dirty="0"/>
              <a:t>FROM &lt;TABLA_IZQUIERDA&gt;</a:t>
            </a:r>
          </a:p>
          <a:p>
            <a:pPr marL="0" indent="0" latinLnBrk="1">
              <a:buNone/>
            </a:pPr>
            <a:r>
              <a:rPr lang="en-US" b="1" dirty="0"/>
              <a:t>CROSS JOIN </a:t>
            </a:r>
            <a:r>
              <a:rPr lang="en-US" dirty="0"/>
              <a:t>&lt;TABLA_DERECHA&gt;;</a:t>
            </a:r>
          </a:p>
          <a:p>
            <a:endParaRPr lang="es-US" dirty="0"/>
          </a:p>
        </p:txBody>
      </p:sp>
      <p:pic>
        <p:nvPicPr>
          <p:cNvPr id="2050" name="Picture 2" descr="SQL Server CROSS JOIN example">
            <a:extLst>
              <a:ext uri="{FF2B5EF4-FFF2-40B4-BE49-F238E27FC236}">
                <a16:creationId xmlns:a16="http://schemas.microsoft.com/office/drawing/2014/main" id="{AD86D9DD-435D-40FF-9F13-5700E2CB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30" y="1874517"/>
            <a:ext cx="5544949" cy="433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0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E7B3E-BC1F-4393-B93F-51900299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CREATE TABLE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9EA169-77A8-4496-9451-96E0ED5CDB76}"/>
              </a:ext>
            </a:extLst>
          </p:cNvPr>
          <p:cNvSpPr/>
          <p:nvPr/>
        </p:nvSpPr>
        <p:spPr>
          <a:xfrm>
            <a:off x="1251678" y="18745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dirty="0">
                <a:solidFill>
                  <a:srgbClr val="0101FD"/>
                </a:solidFill>
                <a:latin typeface="inherit"/>
              </a:rPr>
              <a:t>CREATE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101FD"/>
                </a:solidFill>
                <a:latin typeface="inherit"/>
              </a:rPr>
              <a:t>TABLE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database_name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.][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schema_name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.]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pk_column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data_type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101FD"/>
                </a:solidFill>
                <a:latin typeface="inherit"/>
              </a:rPr>
              <a:t>PRIMARY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101FD"/>
                </a:solidFill>
                <a:latin typeface="inherit"/>
              </a:rPr>
              <a:t>KEY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445870"/>
                </a:solidFill>
                <a:latin typeface="inherit"/>
              </a:rPr>
              <a:t>column_1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data_type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101FD"/>
                </a:solidFill>
                <a:latin typeface="inherit"/>
              </a:rPr>
              <a:t>NOT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101FD"/>
                </a:solidFill>
                <a:latin typeface="inherit"/>
              </a:rPr>
              <a:t>NULL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445870"/>
                </a:solidFill>
                <a:latin typeface="inherit"/>
              </a:rPr>
              <a:t>column_2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data_type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...,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445870"/>
                </a:solidFill>
                <a:latin typeface="inherit"/>
              </a:rPr>
              <a:t>table_constraints</a:t>
            </a:r>
            <a:endParaRPr lang="en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b="0" i="0" dirty="0">
              <a:solidFill>
                <a:srgbClr val="44587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D86CA-935F-4CDE-A658-273CF88D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CREATE TABLE EJEMPLO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0058B6-5D4A-465E-A402-6BB17617BBDF}"/>
              </a:ext>
            </a:extLst>
          </p:cNvPr>
          <p:cNvSpPr/>
          <p:nvPr/>
        </p:nvSpPr>
        <p:spPr>
          <a:xfrm>
            <a:off x="1251678" y="187451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s-US" dirty="0">
                <a:solidFill>
                  <a:srgbClr val="0101FD"/>
                </a:solidFill>
                <a:latin typeface="inherit"/>
              </a:rPr>
              <a:t>CREATE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TABLE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sales</a:t>
            </a:r>
            <a:r>
              <a:rPr lang="es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US" dirty="0" err="1">
                <a:solidFill>
                  <a:srgbClr val="000000"/>
                </a:solidFill>
                <a:latin typeface="inherit"/>
              </a:rPr>
              <a:t>visits</a:t>
            </a:r>
            <a:r>
              <a:rPr lang="es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visit_id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INT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PRIMARY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KEY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IDENTITY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>
                <a:solidFill>
                  <a:srgbClr val="990055"/>
                </a:solidFill>
                <a:latin typeface="inherit"/>
              </a:rPr>
              <a:t>1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990055"/>
                </a:solidFill>
                <a:latin typeface="inherit"/>
              </a:rPr>
              <a:t>1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first_name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VARCHAR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>
                <a:solidFill>
                  <a:srgbClr val="990055"/>
                </a:solidFill>
                <a:latin typeface="inherit"/>
              </a:rPr>
              <a:t>50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NOT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NULL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last_name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VARCHAR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>
                <a:solidFill>
                  <a:srgbClr val="990055"/>
                </a:solidFill>
                <a:latin typeface="inherit"/>
              </a:rPr>
              <a:t>50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NOT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NULL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visited_at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EC4444"/>
                </a:solidFill>
                <a:latin typeface="inherit"/>
              </a:rPr>
              <a:t>DATETIME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phone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VARCHAR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>
                <a:solidFill>
                  <a:srgbClr val="990055"/>
                </a:solidFill>
                <a:latin typeface="inherit"/>
              </a:rPr>
              <a:t>20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store_id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INT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NOT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NULL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,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FOREIGN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KEY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store_id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>
                <a:solidFill>
                  <a:srgbClr val="0101FD"/>
                </a:solidFill>
                <a:latin typeface="inherit"/>
              </a:rPr>
              <a:t>REFERENCES</a:t>
            </a:r>
            <a:r>
              <a:rPr lang="es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sales</a:t>
            </a:r>
            <a:r>
              <a:rPr lang="es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US" dirty="0" err="1">
                <a:solidFill>
                  <a:srgbClr val="000000"/>
                </a:solidFill>
                <a:latin typeface="inherit"/>
              </a:rPr>
              <a:t>stores</a:t>
            </a:r>
            <a:r>
              <a:rPr lang="es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US" dirty="0" err="1">
                <a:solidFill>
                  <a:srgbClr val="445870"/>
                </a:solidFill>
                <a:latin typeface="inherit"/>
              </a:rPr>
              <a:t>store_id</a:t>
            </a:r>
            <a:r>
              <a:rPr lang="es-US" dirty="0">
                <a:solidFill>
                  <a:srgbClr val="333333"/>
                </a:solidFill>
                <a:latin typeface="inherit"/>
              </a:rPr>
              <a:t>)</a:t>
            </a:r>
            <a:endParaRPr lang="es-US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s-US" dirty="0">
                <a:solidFill>
                  <a:srgbClr val="333333"/>
                </a:solidFill>
                <a:latin typeface="inherit"/>
              </a:rPr>
              <a:t>);</a:t>
            </a:r>
            <a:endParaRPr lang="es-US" b="0" i="0" dirty="0">
              <a:solidFill>
                <a:srgbClr val="44587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8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A5BA-BF1A-490D-ADCE-97C72712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IDENTITY()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06D7A-E831-423A-A50D-534403BD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IDENTITY[(&lt;COMIENZO&gt;,&lt;INCREMENTO&gt;)]</a:t>
            </a:r>
          </a:p>
        </p:txBody>
      </p:sp>
    </p:spTree>
    <p:extLst>
      <p:ext uri="{BB962C8B-B14F-4D97-AF65-F5344CB8AC3E}">
        <p14:creationId xmlns:p14="http://schemas.microsoft.com/office/powerpoint/2010/main" val="235831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37AD-1157-400C-941B-5828C0F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ALTER TABLE ADD COLUMN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6C0B7-B48B-4DB5-B3FD-54BA735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ALTER TABLE &lt;NOMBRE_TABLA&gt;</a:t>
            </a:r>
          </a:p>
          <a:p>
            <a:pPr marL="0" indent="0" latinLnBrk="1">
              <a:buNone/>
            </a:pPr>
            <a:r>
              <a:rPr lang="en-US" dirty="0"/>
              <a:t>ADD &lt;NOMBRE_COLUMNA&gt; &lt;TIPO_DATO&gt; &lt;RESTRICCION&gt;;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0249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37AD-1157-400C-941B-5828C0F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ALTER TABLE ALTER COLUMN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6C0B7-B48B-4DB5-B3FD-54BA735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ALTER TABLE &lt;NOMBRE_TABLA&gt;</a:t>
            </a:r>
          </a:p>
          <a:p>
            <a:pPr marL="0" indent="0" latinLnBrk="1">
              <a:buNone/>
            </a:pPr>
            <a:r>
              <a:rPr lang="en-US" dirty="0"/>
              <a:t>ALTER COLUMN &lt;NOMBRE_COLUMNA&gt; &lt;TIPO_DATO&gt; &lt;RESTRICCION&gt;;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72278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FA738-5707-4F49-8165-AF31AB86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RESTRICCIÓN CHECK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FE601-6C61-47AF-B2E5-CF0EC254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CHECK(&lt;CONDICION&gt;)</a:t>
            </a:r>
          </a:p>
          <a:p>
            <a:pPr marL="0" indent="0">
              <a:buNone/>
            </a:pPr>
            <a:r>
              <a:rPr lang="es-US" dirty="0"/>
              <a:t>CONSTRAINT &lt;NOMBRE_RESTRICCIÓN&gt; CHECK(&lt;CONDICION&gt;)</a:t>
            </a:r>
          </a:p>
        </p:txBody>
      </p:sp>
    </p:spTree>
    <p:extLst>
      <p:ext uri="{BB962C8B-B14F-4D97-AF65-F5344CB8AC3E}">
        <p14:creationId xmlns:p14="http://schemas.microsoft.com/office/powerpoint/2010/main" val="374881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DF63-0131-4EE7-B2A3-F27E1228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Sql</a:t>
            </a:r>
            <a:r>
              <a:rPr lang="es-U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1DDE8-E151-4F03-B910-A90231B2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/>
              <a:t>RBDMS </a:t>
            </a:r>
            <a:r>
              <a:rPr lang="es-US" sz="2400" dirty="0"/>
              <a:t>de Microsoft para empresas</a:t>
            </a:r>
          </a:p>
          <a:p>
            <a:pPr marL="0" indent="0">
              <a:buNone/>
            </a:pPr>
            <a:r>
              <a:rPr lang="es-US" sz="2400" dirty="0"/>
              <a:t>Ejecuta </a:t>
            </a:r>
            <a:r>
              <a:rPr lang="es-US" sz="2400" b="1" dirty="0"/>
              <a:t>T-SQL</a:t>
            </a:r>
            <a:endParaRPr lang="es-US" sz="2400" dirty="0"/>
          </a:p>
          <a:p>
            <a:pPr marL="0" indent="0">
              <a:buNone/>
            </a:pPr>
            <a:r>
              <a:rPr lang="es-US" sz="2400" b="1" dirty="0"/>
              <a:t>SQL Server Management Studio (SSMS)</a:t>
            </a:r>
          </a:p>
        </p:txBody>
      </p:sp>
    </p:spTree>
    <p:extLst>
      <p:ext uri="{BB962C8B-B14F-4D97-AF65-F5344CB8AC3E}">
        <p14:creationId xmlns:p14="http://schemas.microsoft.com/office/powerpoint/2010/main" val="251618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37AD-1157-400C-941B-5828C0F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ALTER TABLE DROP COLUMN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6C0B7-B48B-4DB5-B3FD-54BA735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ALTER TABLE &lt;NOMBRE_TABLA&gt;</a:t>
            </a:r>
          </a:p>
          <a:p>
            <a:pPr marL="0" indent="0" latinLnBrk="1">
              <a:buNone/>
            </a:pPr>
            <a:r>
              <a:rPr lang="en-US" dirty="0"/>
              <a:t>DROP &lt;NOMBRE_COLUMNA&gt; &lt;TIPO_DATO&gt; &lt;RESTRICCION&gt;;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9719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37AD-1157-400C-941B-5828C0F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RENAME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6C0B7-B48B-4DB5-B3FD-54BA735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Procedimiento </a:t>
            </a:r>
            <a:r>
              <a:rPr lang="es-US" sz="2400" dirty="0" err="1"/>
              <a:t>sp_rename</a:t>
            </a:r>
            <a:r>
              <a:rPr lang="es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85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F314-9E84-44BE-A164-66903CA4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Drop</a:t>
            </a:r>
            <a:r>
              <a:rPr lang="es-US" dirty="0"/>
              <a:t>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007F8-8389-4D6E-9CD8-024F6D7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DROP TABLE [IF EXISTS]  [&lt;NOMBRE_DB&gt;.][&lt;NOMBRE_ESQUEMA.]&lt;NOMBRE_TABLA&gt;;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503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049C7-F738-4C2B-A694-9DC720ED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07A04-F740-442B-B9D4-E2431054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SELECT &lt;LISTA_COLUMNAS&gt; FROM &lt;NOMBRE_TABLA&gt;</a:t>
            </a:r>
          </a:p>
          <a:p>
            <a:pPr marL="0" indent="0">
              <a:buNone/>
            </a:pPr>
            <a:r>
              <a:rPr lang="es-US" dirty="0"/>
              <a:t>SELECT * FROM &lt;NOMBRE_TABLA&gt;</a:t>
            </a:r>
          </a:p>
          <a:p>
            <a:pPr marL="0" indent="0" algn="just">
              <a:buNone/>
            </a:pPr>
            <a:r>
              <a:rPr lang="es-US" b="1" dirty="0"/>
              <a:t>WHERE</a:t>
            </a:r>
          </a:p>
          <a:p>
            <a:pPr marL="0" indent="0">
              <a:buNone/>
            </a:pPr>
            <a:r>
              <a:rPr lang="es-US" b="1" dirty="0"/>
              <a:t>ORDER BY</a:t>
            </a:r>
          </a:p>
          <a:p>
            <a:pPr marL="0" indent="0">
              <a:buNone/>
            </a:pPr>
            <a:r>
              <a:rPr lang="es-US" b="1" dirty="0"/>
              <a:t>GROUP BY</a:t>
            </a:r>
          </a:p>
          <a:p>
            <a:pPr marL="0" indent="0">
              <a:buNone/>
            </a:pPr>
            <a:r>
              <a:rPr lang="es-US" b="1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21204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7BA1C-DB57-4E17-BE5C-6BA8DF7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Ordenación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8A193-1C32-476F-BCA0-75064CAF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ORDER BY </a:t>
            </a:r>
            <a:r>
              <a:rPr lang="es-US" dirty="0"/>
              <a:t>&lt;NOMBRE_COLUMNA&gt; &lt;ASC|DESC&gt;</a:t>
            </a:r>
            <a:r>
              <a:rPr lang="es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9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A9A21-5991-42B0-994A-48C817C1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Limitar filas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3028D-B116-4E67-8AD1-0FCF4617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US" b="1" dirty="0"/>
              <a:t>OFFSET</a:t>
            </a:r>
            <a:r>
              <a:rPr lang="es-US" dirty="0"/>
              <a:t> &lt;NRO_FILAS&gt;</a:t>
            </a:r>
          </a:p>
          <a:p>
            <a:pPr marL="0" indent="0">
              <a:buNone/>
            </a:pPr>
            <a:r>
              <a:rPr lang="es-US" b="1" dirty="0"/>
              <a:t>FETCH</a:t>
            </a:r>
            <a:r>
              <a:rPr lang="es-US" dirty="0"/>
              <a:t> FIRST &lt;NRO_FILAS&gt; ROW&lt;S&gt; ONLY</a:t>
            </a:r>
          </a:p>
          <a:p>
            <a:pPr marL="0" indent="0">
              <a:buNone/>
            </a:pPr>
            <a:r>
              <a:rPr lang="es-US" b="1" dirty="0"/>
              <a:t>SELECT TOP </a:t>
            </a:r>
            <a:r>
              <a:rPr lang="es-US" dirty="0"/>
              <a:t>&lt;#&gt; [PERCENT] [WITH TIES]</a:t>
            </a:r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1721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35A5-2BEC-4917-AB3B-FB2599F6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Filtrado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4EF5F-CA3B-44D7-B249-186B8CD9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/>
              <a:t>DISTINCT</a:t>
            </a:r>
          </a:p>
          <a:p>
            <a:pPr marL="0" indent="0">
              <a:buNone/>
            </a:pPr>
            <a:r>
              <a:rPr lang="es-US" b="1" dirty="0"/>
              <a:t>WHERE</a:t>
            </a:r>
          </a:p>
          <a:p>
            <a:r>
              <a:rPr lang="es-US" dirty="0"/>
              <a:t>AND</a:t>
            </a:r>
          </a:p>
          <a:p>
            <a:r>
              <a:rPr lang="es-US" dirty="0"/>
              <a:t>OR</a:t>
            </a:r>
          </a:p>
          <a:p>
            <a:r>
              <a:rPr lang="es-US" dirty="0"/>
              <a:t>IN</a:t>
            </a:r>
          </a:p>
          <a:p>
            <a:r>
              <a:rPr lang="es-US" dirty="0"/>
              <a:t>BETWEEN</a:t>
            </a:r>
          </a:p>
          <a:p>
            <a:r>
              <a:rPr lang="es-US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12751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68AB-9E95-4BFC-A233-09FC0A6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FD932-30EE-4921-A8DB-FA4D6870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INSERT INTO &lt;NOMBRE_TABLA&gt; &lt;COLUMNAS&gt;</a:t>
            </a:r>
          </a:p>
          <a:p>
            <a:pPr marL="0" indent="0" latinLnBrk="1">
              <a:buNone/>
            </a:pPr>
            <a:r>
              <a:rPr lang="en-US" sz="2400" dirty="0"/>
              <a:t>VALUES (&lt;CAMPOS&gt;);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42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047C2-23C5-4552-9EF2-2D62AE5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Insertar varias filas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6875E-42BB-4D5A-B595-9BE35C95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sz="2400" dirty="0"/>
              <a:t>INSERT INTO &lt;NOMBRE_TABLA&gt; &lt;COLUMNAS&gt;</a:t>
            </a:r>
          </a:p>
          <a:p>
            <a:pPr marL="0" indent="0" latinLnBrk="1">
              <a:buNone/>
            </a:pPr>
            <a:r>
              <a:rPr lang="en-US" sz="2400" dirty="0"/>
              <a:t>VALUES (&lt;CAMPOS&gt;),(&lt;MAS_CAMPOS&gt;)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263810947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2753</TotalTime>
  <Words>629</Words>
  <Application>Microsoft Office PowerPoint</Application>
  <PresentationFormat>Panorámica</PresentationFormat>
  <Paragraphs>129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Consolas</vt:lpstr>
      <vt:lpstr>Gill Sans MT</vt:lpstr>
      <vt:lpstr>Impact</vt:lpstr>
      <vt:lpstr>inherit</vt:lpstr>
      <vt:lpstr>Distintivo</vt:lpstr>
      <vt:lpstr>Sql server</vt:lpstr>
      <vt:lpstr>Considerar</vt:lpstr>
      <vt:lpstr>Sql server</vt:lpstr>
      <vt:lpstr>Consulta de datos</vt:lpstr>
      <vt:lpstr>Ordenación de datos</vt:lpstr>
      <vt:lpstr>Limitar filas</vt:lpstr>
      <vt:lpstr>Filtrado de datos</vt:lpstr>
      <vt:lpstr>INSERCIÓN DE DATOS</vt:lpstr>
      <vt:lpstr>Insertar varias filas</vt:lpstr>
      <vt:lpstr>INSERT INTO SELECT</vt:lpstr>
      <vt:lpstr>ACTUALIZACIÓN DE DATOS</vt:lpstr>
      <vt:lpstr>BORRADO DE DATOS</vt:lpstr>
      <vt:lpstr>Alias de columnas y tablas</vt:lpstr>
      <vt:lpstr>UNIÓN DE TABLAS</vt:lpstr>
      <vt:lpstr>interseccion DE TABLAS</vt:lpstr>
      <vt:lpstr>RESTA(?) DE TABLAS</vt:lpstr>
      <vt:lpstr>SUBCONSULTAS</vt:lpstr>
      <vt:lpstr>JOIN</vt:lpstr>
      <vt:lpstr>INNER JOIN</vt:lpstr>
      <vt:lpstr>Left join</vt:lpstr>
      <vt:lpstr>RIGHT join</vt:lpstr>
      <vt:lpstr>FULL OUTER JOIN</vt:lpstr>
      <vt:lpstr>CROSS JOIN</vt:lpstr>
      <vt:lpstr>CREATE TABLE</vt:lpstr>
      <vt:lpstr>CREATE TABLE EJEMPLO</vt:lpstr>
      <vt:lpstr>IDENTITY()</vt:lpstr>
      <vt:lpstr>ALTER TABLE ADD COLUMN</vt:lpstr>
      <vt:lpstr>ALTER TABLE ALTER COLUMN</vt:lpstr>
      <vt:lpstr>RESTRICCIÓN CHECK</vt:lpstr>
      <vt:lpstr>ALTER TABLE DROP COLUMN</vt:lpstr>
      <vt:lpstr>RENAME TABLE</vt:lpstr>
      <vt:lpstr>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CHRISTIAN LUIS VALOIS JUAREZ MEDINA</dc:creator>
  <cp:lastModifiedBy>CHRISTIAN LUIS VALOIS JUAREZ MEDINA</cp:lastModifiedBy>
  <cp:revision>34</cp:revision>
  <dcterms:created xsi:type="dcterms:W3CDTF">2019-04-01T02:47:21Z</dcterms:created>
  <dcterms:modified xsi:type="dcterms:W3CDTF">2019-04-03T00:41:06Z</dcterms:modified>
</cp:coreProperties>
</file>