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72" r:id="rId4"/>
    <p:sldId id="257" r:id="rId5"/>
    <p:sldId id="261" r:id="rId6"/>
    <p:sldId id="263" r:id="rId7"/>
    <p:sldId id="266" r:id="rId8"/>
    <p:sldId id="274" r:id="rId9"/>
    <p:sldId id="267" r:id="rId10"/>
    <p:sldId id="268" r:id="rId11"/>
    <p:sldId id="264" r:id="rId12"/>
    <p:sldId id="273" r:id="rId13"/>
    <p:sldId id="275" r:id="rId14"/>
    <p:sldId id="265" r:id="rId15"/>
    <p:sldId id="270" r:id="rId16"/>
    <p:sldId id="258" r:id="rId17"/>
    <p:sldId id="259" r:id="rId18"/>
    <p:sldId id="260" r:id="rId19"/>
    <p:sldId id="280" r:id="rId20"/>
    <p:sldId id="281" r:id="rId21"/>
    <p:sldId id="276" r:id="rId22"/>
    <p:sldId id="277" r:id="rId23"/>
    <p:sldId id="278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084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5B14-6F92-41CC-8B6E-19416E933980}" type="datetimeFigureOut">
              <a:rPr lang="es-US" smtClean="0"/>
              <a:t>5/7/2019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70BD4-E593-4CAB-B0E6-F9CCDB20C718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158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Análogo a la arquitectura de construcción</a:t>
            </a:r>
          </a:p>
          <a:p>
            <a:r>
              <a:rPr lang="es-US" dirty="0"/>
              <a:t>Diseño de alto nivel, define estructura, funcionamiento e interacción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183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Patrones de arquitectura</a:t>
            </a:r>
          </a:p>
          <a:p>
            <a:r>
              <a:rPr lang="es-US" dirty="0"/>
              <a:t>API y mensajería</a:t>
            </a:r>
          </a:p>
          <a:p>
            <a:r>
              <a:rPr lang="es-US" dirty="0"/>
              <a:t>Atributos de calidad  (escalabilidad, seguridad, adaptabilidad, desempeño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1431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Granularidad: qué tan grandes o pequeños deberían ser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4970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Preocupaciones: Fácil de mantener, </a:t>
            </a:r>
            <a:r>
              <a:rPr lang="es-US" dirty="0" err="1"/>
              <a:t>testeable</a:t>
            </a:r>
            <a:r>
              <a:rPr lang="es-US" dirty="0"/>
              <a:t>, desarrollo por separado, fácil de actualizar y mejorar las capas por separado</a:t>
            </a:r>
          </a:p>
          <a:p>
            <a:r>
              <a:rPr lang="es-US" dirty="0"/>
              <a:t>Funcionalidades relacionadas están agrupadas en capas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660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Modelo: almacena los datos, contiene la lógica de la aplicación, se conecta a la base de datos</a:t>
            </a:r>
          </a:p>
          <a:p>
            <a:r>
              <a:rPr lang="es-US" dirty="0"/>
              <a:t>Vista: representación visual de los datos</a:t>
            </a:r>
          </a:p>
          <a:p>
            <a:r>
              <a:rPr lang="es-US" dirty="0"/>
              <a:t>Controlador: intermediario entre el modelo y la vista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50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Eventos: Arquitectura distribuida, unidades que procesan los eventos </a:t>
            </a:r>
          </a:p>
          <a:p>
            <a:r>
              <a:rPr lang="es-US" dirty="0" err="1"/>
              <a:t>MicroKernel</a:t>
            </a:r>
            <a:r>
              <a:rPr lang="es-US" dirty="0"/>
              <a:t>: Plug-in, componente principal: sistema núcleo, </a:t>
            </a:r>
            <a:r>
              <a:rPr lang="es-US" dirty="0" err="1"/>
              <a:t>plugins</a:t>
            </a:r>
            <a:r>
              <a:rPr lang="es-US" dirty="0"/>
              <a:t>. Browser, editor, OS.</a:t>
            </a:r>
          </a:p>
          <a:p>
            <a:r>
              <a:rPr lang="es-US" dirty="0"/>
              <a:t>Servicios: Sistemas grandes, servicios grandes en ámbito, abstractos, integra componentes heterogéneos diferentes.</a:t>
            </a:r>
          </a:p>
          <a:p>
            <a:r>
              <a:rPr lang="es-US" dirty="0"/>
              <a:t>Cliente-Servidor</a:t>
            </a:r>
          </a:p>
          <a:p>
            <a:r>
              <a:rPr lang="es-US" dirty="0"/>
              <a:t>Maestro-Esclavo</a:t>
            </a:r>
          </a:p>
          <a:p>
            <a:r>
              <a:rPr lang="es-US" dirty="0"/>
              <a:t>Peer-to-peer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8059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Factory, </a:t>
            </a:r>
            <a:r>
              <a:rPr lang="es-US" dirty="0" err="1"/>
              <a:t>singleton</a:t>
            </a:r>
            <a:r>
              <a:rPr lang="es-US" dirty="0"/>
              <a:t>, </a:t>
            </a:r>
            <a:r>
              <a:rPr lang="es-US" dirty="0" err="1"/>
              <a:t>prototype</a:t>
            </a:r>
            <a:r>
              <a:rPr lang="es-US" dirty="0"/>
              <a:t> (plantillas, un objeto se crea a partir de otro)</a:t>
            </a:r>
          </a:p>
          <a:p>
            <a:r>
              <a:rPr lang="es-US" dirty="0" err="1"/>
              <a:t>Decorator</a:t>
            </a:r>
            <a:r>
              <a:rPr lang="es-US" dirty="0"/>
              <a:t> (funcionalidad extra) </a:t>
            </a:r>
            <a:r>
              <a:rPr lang="es-US" dirty="0" err="1"/>
              <a:t>facade</a:t>
            </a:r>
            <a:r>
              <a:rPr lang="es-US" dirty="0"/>
              <a:t> (fachada, interfaz para comunicarse con código más complejo)</a:t>
            </a:r>
          </a:p>
          <a:p>
            <a:r>
              <a:rPr lang="es-US" dirty="0" err="1"/>
              <a:t>State</a:t>
            </a:r>
            <a:r>
              <a:rPr lang="es-US" dirty="0"/>
              <a:t>, </a:t>
            </a:r>
            <a:r>
              <a:rPr lang="es-US" dirty="0" err="1"/>
              <a:t>observer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13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2433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70BD4-E593-4CAB-B0E6-F9CCDB20C718}" type="slidenum">
              <a:rPr lang="es-US" smtClean="0"/>
              <a:t>23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1477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B4459-2680-482F-B3B6-B9F6792CA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software </a:t>
            </a:r>
            <a:r>
              <a:rPr lang="es-US" dirty="0" err="1"/>
              <a:t>architecture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BB8A9-4FA9-4E6C-B24A-C9DE9EE3D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1612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E77A-378B-4685-BD17-DA91CAE3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Otros patrones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D7F6B-242A-4987-9047-A26502EF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Patrón de arquitectura dirigida por eventos</a:t>
            </a:r>
          </a:p>
          <a:p>
            <a:r>
              <a:rPr lang="es-US" sz="2400" dirty="0"/>
              <a:t>Patrón de arquitectura </a:t>
            </a:r>
            <a:r>
              <a:rPr lang="es-US" sz="2400" dirty="0" err="1"/>
              <a:t>MicroKernel</a:t>
            </a:r>
            <a:endParaRPr lang="es-US" sz="2400" dirty="0"/>
          </a:p>
          <a:p>
            <a:r>
              <a:rPr lang="es-US" sz="2400" dirty="0"/>
              <a:t>Patrón de arquitectura orientado a servicios</a:t>
            </a:r>
          </a:p>
          <a:p>
            <a:r>
              <a:rPr lang="es-US" sz="2400" dirty="0"/>
              <a:t>Patrón de arquitectura basada en el espacio</a:t>
            </a:r>
          </a:p>
        </p:txBody>
      </p:sp>
    </p:spTree>
    <p:extLst>
      <p:ext uri="{BB962C8B-B14F-4D97-AF65-F5344CB8AC3E}">
        <p14:creationId xmlns:p14="http://schemas.microsoft.com/office/powerpoint/2010/main" val="322073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1F2F9-C02E-4DB7-ADE9-02B96039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Patrones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F243B-6396-45F7-A46C-942BF142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400" dirty="0"/>
              <a:t>Forma reutilizable de resolver un problema común</a:t>
            </a:r>
          </a:p>
          <a:p>
            <a:pPr marL="0" indent="0">
              <a:buNone/>
            </a:pPr>
            <a:r>
              <a:rPr lang="es-US" sz="2400" dirty="0"/>
              <a:t>Popularizado por </a:t>
            </a:r>
            <a:r>
              <a:rPr lang="es-US" sz="2400" dirty="0" err="1"/>
              <a:t>Gang</a:t>
            </a:r>
            <a:r>
              <a:rPr lang="es-US" sz="2400" dirty="0"/>
              <a:t> of </a:t>
            </a:r>
            <a:r>
              <a:rPr lang="es-US" sz="2400" dirty="0" err="1"/>
              <a:t>Four</a:t>
            </a:r>
            <a:endParaRPr lang="es-US" sz="2400" dirty="0"/>
          </a:p>
          <a:p>
            <a:pPr marL="0" indent="0">
              <a:buNone/>
            </a:pPr>
            <a:r>
              <a:rPr lang="es-US" sz="2400" dirty="0"/>
              <a:t>Usados en la etapa de desarrollo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91916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1F2F9-C02E-4DB7-ADE9-02B96039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Patrones de diseño</a:t>
            </a:r>
            <a:br>
              <a:rPr lang="es-US" dirty="0"/>
            </a:br>
            <a:r>
              <a:rPr lang="es-US" sz="3200" dirty="0"/>
              <a:t>utilidad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F243B-6396-45F7-A46C-942BF142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400" dirty="0"/>
              <a:t>Ahorran tiempo</a:t>
            </a:r>
          </a:p>
          <a:p>
            <a:r>
              <a:rPr lang="es-US" sz="2400" dirty="0"/>
              <a:t>Estar seguro del código</a:t>
            </a:r>
          </a:p>
          <a:p>
            <a:r>
              <a:rPr lang="es-US" sz="2400" dirty="0"/>
              <a:t>Lenguaje común entre desarrolladores</a:t>
            </a:r>
          </a:p>
        </p:txBody>
      </p:sp>
    </p:spTree>
    <p:extLst>
      <p:ext uri="{BB962C8B-B14F-4D97-AF65-F5344CB8AC3E}">
        <p14:creationId xmlns:p14="http://schemas.microsoft.com/office/powerpoint/2010/main" val="296741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F98D6-583E-4C44-98B0-A4A13CBC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patrones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FFB50-63E2-4000-B108-5415190E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Patrones creacionales</a:t>
            </a:r>
          </a:p>
          <a:p>
            <a:r>
              <a:rPr lang="es-US" sz="2400" dirty="0"/>
              <a:t>Patrones estructurales</a:t>
            </a:r>
          </a:p>
          <a:p>
            <a:r>
              <a:rPr lang="es-US" sz="2400" dirty="0"/>
              <a:t>Patrones de comportamiento</a:t>
            </a:r>
          </a:p>
        </p:txBody>
      </p:sp>
    </p:spTree>
    <p:extLst>
      <p:ext uri="{BB962C8B-B14F-4D97-AF65-F5344CB8AC3E}">
        <p14:creationId xmlns:p14="http://schemas.microsoft.com/office/powerpoint/2010/main" val="19456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C2A63-420B-4666-9409-EFB8CF3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¿son iguales?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23753-EF97-400D-AF14-C953A3CD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642" y="1759280"/>
            <a:ext cx="3875896" cy="632529"/>
          </a:xfrm>
        </p:spPr>
        <p:txBody>
          <a:bodyPr/>
          <a:lstStyle/>
          <a:p>
            <a:r>
              <a:rPr lang="es-US" dirty="0"/>
              <a:t>Patrones arquitectónicos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A9C31-4283-4266-A61C-C530650E0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545237"/>
            <a:ext cx="4800600" cy="3360263"/>
          </a:xfrm>
        </p:spPr>
        <p:txBody>
          <a:bodyPr/>
          <a:lstStyle/>
          <a:p>
            <a:endParaRPr lang="es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50ED10-834F-49C8-9CE1-2C1C4352E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759280"/>
            <a:ext cx="1941103" cy="632529"/>
          </a:xfrm>
        </p:spPr>
        <p:txBody>
          <a:bodyPr/>
          <a:lstStyle/>
          <a:p>
            <a:r>
              <a:rPr lang="es-US" dirty="0"/>
              <a:t>Patrones de diseño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C1CE33-2639-4914-9F0F-415A384C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545237"/>
            <a:ext cx="4800600" cy="3360263"/>
          </a:xfrm>
        </p:spPr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6585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C77E4-B97E-4EFA-B965-82DF01A1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2368502"/>
            <a:ext cx="10789919" cy="2120995"/>
          </a:xfrm>
        </p:spPr>
        <p:txBody>
          <a:bodyPr>
            <a:noAutofit/>
          </a:bodyPr>
          <a:lstStyle/>
          <a:p>
            <a:pPr algn="ctr"/>
            <a:r>
              <a:rPr lang="es-US" sz="4400" dirty="0"/>
              <a:t>Ningún patrón es el mejor, solo hay mejores patrones para casos o tipos de sistemas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78569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9632C-186A-4898-8830-69FCC8C7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interfaces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CB5025-DE71-494D-AB46-BBF7D599D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6977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75137-A872-4C50-A0DC-5432CCA6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A3D5-409D-4B30-9B58-9E446B9E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Definición de un rol</a:t>
            </a:r>
          </a:p>
          <a:p>
            <a:pPr marL="0" indent="0">
              <a:buNone/>
            </a:pPr>
            <a:r>
              <a:rPr lang="es-US" sz="2400" dirty="0"/>
              <a:t>Comportamiento que cierto objeto debe exhibir </a:t>
            </a:r>
          </a:p>
          <a:p>
            <a:pPr marL="0" indent="0">
              <a:buNone/>
            </a:pPr>
            <a:r>
              <a:rPr lang="es-US" sz="2400" dirty="0"/>
              <a:t>Llamados contratos</a:t>
            </a:r>
          </a:p>
          <a:p>
            <a:pPr marL="0" indent="0">
              <a:buNone/>
            </a:pPr>
            <a:r>
              <a:rPr lang="es-US" sz="2400" dirty="0"/>
              <a:t>Un objeto puede tener varios roles</a:t>
            </a:r>
          </a:p>
          <a:p>
            <a:pPr marL="0" indent="0">
              <a:buNone/>
            </a:pPr>
            <a:r>
              <a:rPr lang="es-US" sz="2400" dirty="0"/>
              <a:t>Clase </a:t>
            </a:r>
            <a:r>
              <a:rPr lang="es-US" sz="2400" b="1" dirty="0" err="1"/>
              <a:t>Object</a:t>
            </a:r>
            <a:endParaRPr lang="es-US" sz="2400" b="1" dirty="0"/>
          </a:p>
        </p:txBody>
      </p:sp>
    </p:spTree>
    <p:extLst>
      <p:ext uri="{BB962C8B-B14F-4D97-AF65-F5344CB8AC3E}">
        <p14:creationId xmlns:p14="http://schemas.microsoft.com/office/powerpoint/2010/main" val="357636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E6724-3CBB-40AC-92EA-4F78DE68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Conceptos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CD7FC-024B-4901-BDA7-F290B9D0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Una interfaz solo puede declarar métodos y constantes</a:t>
            </a:r>
          </a:p>
          <a:p>
            <a:r>
              <a:rPr lang="es-US" sz="2400" dirty="0"/>
              <a:t>Tenemos firmas de métodos</a:t>
            </a:r>
          </a:p>
          <a:p>
            <a:r>
              <a:rPr lang="es-US" sz="2400" dirty="0"/>
              <a:t>Declaración de métodos es la combinación del valor devuelto y la firma</a:t>
            </a:r>
          </a:p>
          <a:p>
            <a:r>
              <a:rPr lang="es-US" sz="2400" dirty="0"/>
              <a:t>Implementación o cuerpo de método</a:t>
            </a:r>
          </a:p>
          <a:p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131178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06BF-4F28-4068-8AA8-6CF562C5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diferencias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8C783B-3514-4F0A-8F9B-095ABC96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642" y="1558252"/>
            <a:ext cx="4800600" cy="632529"/>
          </a:xfrm>
        </p:spPr>
        <p:txBody>
          <a:bodyPr/>
          <a:lstStyle/>
          <a:p>
            <a:r>
              <a:rPr lang="es-US" dirty="0"/>
              <a:t>interfaz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26BB25-F845-4B17-9CE6-1C30EDB8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8264" y="2267720"/>
            <a:ext cx="4800600" cy="4122919"/>
          </a:xfrm>
        </p:spPr>
        <p:txBody>
          <a:bodyPr>
            <a:normAutofit/>
          </a:bodyPr>
          <a:lstStyle/>
          <a:p>
            <a:r>
              <a:rPr lang="es-US" sz="2400" dirty="0"/>
              <a:t>Instanciada por una clase que implementa la interfaz</a:t>
            </a:r>
          </a:p>
          <a:p>
            <a:r>
              <a:rPr lang="es-US" sz="2400" dirty="0"/>
              <a:t>Solo puede tener declaraciones de métodos y atributos</a:t>
            </a:r>
          </a:p>
          <a:p>
            <a:r>
              <a:rPr lang="es-US" sz="2400" dirty="0"/>
              <a:t>Los miembros son públicos</a:t>
            </a:r>
          </a:p>
          <a:p>
            <a:r>
              <a:rPr lang="es-US" sz="2400" dirty="0"/>
              <a:t>Una clase puede implementar muchas interfaces</a:t>
            </a:r>
          </a:p>
          <a:p>
            <a:r>
              <a:rPr lang="es-US" sz="2400" dirty="0"/>
              <a:t>Se deben implementar todos los métodos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718684-29EC-4794-90AB-8132BB386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558252"/>
            <a:ext cx="4800600" cy="632529"/>
          </a:xfrm>
        </p:spPr>
        <p:txBody>
          <a:bodyPr/>
          <a:lstStyle/>
          <a:p>
            <a:r>
              <a:rPr lang="es-US" dirty="0"/>
              <a:t>Clase abstracta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8268D9-9B3B-4F73-A38A-F8F2D770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828" y="2267720"/>
            <a:ext cx="4800600" cy="4122919"/>
          </a:xfrm>
        </p:spPr>
        <p:txBody>
          <a:bodyPr>
            <a:normAutofit/>
          </a:bodyPr>
          <a:lstStyle/>
          <a:p>
            <a:r>
              <a:rPr lang="es-US" sz="2400" dirty="0"/>
              <a:t>No pueden ser instanciadas</a:t>
            </a:r>
          </a:p>
          <a:p>
            <a:r>
              <a:rPr lang="es-US" sz="2400" dirty="0"/>
              <a:t>Puede tener declaraciones e implementaciones de métodos</a:t>
            </a:r>
          </a:p>
          <a:p>
            <a:r>
              <a:rPr lang="es-US" sz="2400" dirty="0"/>
              <a:t>Puede tener modificadores de acceso</a:t>
            </a:r>
          </a:p>
          <a:p>
            <a:r>
              <a:rPr lang="es-US" sz="2400" dirty="0"/>
              <a:t>Solo puede ser heredada una vez</a:t>
            </a:r>
          </a:p>
          <a:p>
            <a:r>
              <a:rPr lang="es-US" sz="2400" dirty="0"/>
              <a:t>Se deben implementar los métodos abstractos</a:t>
            </a:r>
          </a:p>
        </p:txBody>
      </p:sp>
    </p:spTree>
    <p:extLst>
      <p:ext uri="{BB962C8B-B14F-4D97-AF65-F5344CB8AC3E}">
        <p14:creationId xmlns:p14="http://schemas.microsoft.com/office/powerpoint/2010/main" val="158064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C77E4-B97E-4EFA-B965-82DF01A1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2368502"/>
            <a:ext cx="10789919" cy="2120995"/>
          </a:xfrm>
        </p:spPr>
        <p:txBody>
          <a:bodyPr>
            <a:noAutofit/>
          </a:bodyPr>
          <a:lstStyle/>
          <a:p>
            <a:r>
              <a:rPr lang="es-US" sz="7200" dirty="0"/>
              <a:t>Crear software no es solo escribir código</a:t>
            </a:r>
          </a:p>
        </p:txBody>
      </p:sp>
    </p:spTree>
    <p:extLst>
      <p:ext uri="{BB962C8B-B14F-4D97-AF65-F5344CB8AC3E}">
        <p14:creationId xmlns:p14="http://schemas.microsoft.com/office/powerpoint/2010/main" val="150568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4CB8B-8058-4E19-880F-2AE7C02C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Extensión de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C56F9-6BF1-462B-BDF0-0F52E36F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Ampliar aun más las características o funciones que una interfaz pueda tener</a:t>
            </a:r>
          </a:p>
        </p:txBody>
      </p:sp>
    </p:spTree>
    <p:extLst>
      <p:ext uri="{BB962C8B-B14F-4D97-AF65-F5344CB8AC3E}">
        <p14:creationId xmlns:p14="http://schemas.microsoft.com/office/powerpoint/2010/main" val="44996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E2081-9509-4104-A9A5-F4BFED81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Patrón repositorio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307D7-6549-43DE-9CC8-285F74499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6248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B63C4-9840-4E3A-9776-3A14623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Patrón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B5F51-4875-4F0B-8084-D07CB95C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Separa la lógica mediante la cual se accede a los datos almacenados y las reglas del negocio</a:t>
            </a:r>
          </a:p>
          <a:p>
            <a:r>
              <a:rPr lang="es-US" sz="2400" dirty="0"/>
              <a:t>La capa de negocio es agnóstica de la tecnología de almacenamiento</a:t>
            </a:r>
          </a:p>
        </p:txBody>
      </p:sp>
    </p:spTree>
    <p:extLst>
      <p:ext uri="{BB962C8B-B14F-4D97-AF65-F5344CB8AC3E}">
        <p14:creationId xmlns:p14="http://schemas.microsoft.com/office/powerpoint/2010/main" val="163715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7D04-8ABE-4C24-8A69-EE05DC58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676F5-4475-4A8C-AF3B-469102DA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400" dirty="0"/>
              <a:t>Minimiza la duplicidad de las consultas</a:t>
            </a:r>
          </a:p>
          <a:p>
            <a:r>
              <a:rPr lang="es-US" sz="2400" dirty="0"/>
              <a:t>Desacopla la aplicación de </a:t>
            </a:r>
            <a:r>
              <a:rPr lang="es-US" sz="2400" dirty="0" err="1"/>
              <a:t>Frameworks</a:t>
            </a:r>
            <a:r>
              <a:rPr lang="es-US" sz="2400" dirty="0"/>
              <a:t> de persistencia</a:t>
            </a:r>
          </a:p>
          <a:p>
            <a:endParaRPr lang="es-US" sz="2400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89629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D97FB-907E-4781-9537-B40E43F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Repositorio genérico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D8C42-D320-4D0F-AA7B-530D8917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63522" cy="3593591"/>
          </a:xfrm>
        </p:spPr>
        <p:txBody>
          <a:bodyPr>
            <a:normAutofit/>
          </a:bodyPr>
          <a:lstStyle/>
          <a:p>
            <a:r>
              <a:rPr lang="es-PE" sz="2400" dirty="0"/>
              <a:t>Repositorio para cualquier tipo de entidad</a:t>
            </a:r>
          </a:p>
          <a:p>
            <a:r>
              <a:rPr lang="es-PE" sz="2400" dirty="0"/>
              <a:t>Podemos reusar esta interfaz y su implementación</a:t>
            </a:r>
          </a:p>
          <a:p>
            <a:r>
              <a:rPr lang="es-PE" sz="2400" dirty="0"/>
              <a:t>Contiene las funciones básicas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7EBABE8-9529-4863-B73B-D5C9D77F95FC}"/>
              </a:ext>
            </a:extLst>
          </p:cNvPr>
          <p:cNvSpPr/>
          <p:nvPr/>
        </p:nvSpPr>
        <p:spPr>
          <a:xfrm>
            <a:off x="8623842" y="2720342"/>
            <a:ext cx="231648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IRepository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BB7D3D7-2673-4E25-AA88-C1F38B0FA04C}"/>
              </a:ext>
            </a:extLst>
          </p:cNvPr>
          <p:cNvSpPr/>
          <p:nvPr/>
        </p:nvSpPr>
        <p:spPr>
          <a:xfrm>
            <a:off x="8623842" y="4160524"/>
            <a:ext cx="2316480" cy="822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Repository</a:t>
            </a:r>
            <a:endParaRPr lang="es-PE" sz="2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4EFD3A-42E6-4E72-835A-32D8690BA96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9782082" y="3543302"/>
            <a:ext cx="0" cy="61722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66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56D8-8EC2-42C9-BA29-EE552EC9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Repositorio para las entidades de DBLINQ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A2EE7-0AA5-49C6-BE67-E6D3E283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520721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Aquí se establecen las funciones más usadas específicas de la entidad</a:t>
            </a:r>
          </a:p>
          <a:p>
            <a:r>
              <a:rPr lang="es-PE" sz="2400" dirty="0" err="1"/>
              <a:t>GetProductoMasVendido</a:t>
            </a:r>
            <a:r>
              <a:rPr lang="es-PE" sz="2400" dirty="0"/>
              <a:t>()</a:t>
            </a:r>
          </a:p>
          <a:p>
            <a:r>
              <a:rPr lang="es-PE" sz="2400" dirty="0" err="1"/>
              <a:t>GetClientesSinCompras</a:t>
            </a:r>
            <a:r>
              <a:rPr lang="es-PE" sz="2400" dirty="0"/>
              <a:t>()</a:t>
            </a:r>
          </a:p>
          <a:p>
            <a:r>
              <a:rPr lang="es-PE" sz="2400" dirty="0" err="1"/>
              <a:t>GetTiendaConProductos</a:t>
            </a:r>
            <a:r>
              <a:rPr lang="es-PE" sz="2400" dirty="0"/>
              <a:t>()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AF710BB-D723-4794-946C-2B9DE509460E}"/>
              </a:ext>
            </a:extLst>
          </p:cNvPr>
          <p:cNvSpPr/>
          <p:nvPr/>
        </p:nvSpPr>
        <p:spPr>
          <a:xfrm>
            <a:off x="8623842" y="2720342"/>
            <a:ext cx="2316480" cy="8229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IProductRepository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39D5AFA-9495-49F9-9C67-18F3383B452C}"/>
              </a:ext>
            </a:extLst>
          </p:cNvPr>
          <p:cNvSpPr/>
          <p:nvPr/>
        </p:nvSpPr>
        <p:spPr>
          <a:xfrm>
            <a:off x="8623842" y="4160524"/>
            <a:ext cx="2316480" cy="822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ProductRepository</a:t>
            </a:r>
            <a:endParaRPr lang="es-PE" sz="20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93753C-B9A2-4DF3-B425-80FA999890A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9782082" y="3543302"/>
            <a:ext cx="0" cy="61722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858E-E741-4C20-8CC5-9EFF04AE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0F0C5-EF80-4329-86B2-8D878A44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2AAA2D-F8AD-465D-941E-1DD55CB672CA}"/>
              </a:ext>
            </a:extLst>
          </p:cNvPr>
          <p:cNvSpPr/>
          <p:nvPr/>
        </p:nvSpPr>
        <p:spPr>
          <a:xfrm>
            <a:off x="3149559" y="2285997"/>
            <a:ext cx="231648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IRepository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2D13484-3761-4866-87C8-9AA0FE4A604E}"/>
              </a:ext>
            </a:extLst>
          </p:cNvPr>
          <p:cNvSpPr/>
          <p:nvPr/>
        </p:nvSpPr>
        <p:spPr>
          <a:xfrm>
            <a:off x="3149559" y="4335786"/>
            <a:ext cx="2316480" cy="822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Repository</a:t>
            </a:r>
            <a:endParaRPr lang="es-PE" sz="20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C7F6D24-1B8F-4D41-9D3C-F445C19B85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307799" y="3108957"/>
            <a:ext cx="0" cy="1226829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10D9F7F-CB07-4258-B0F0-C46CE70A30C4}"/>
              </a:ext>
            </a:extLst>
          </p:cNvPr>
          <p:cNvSpPr/>
          <p:nvPr/>
        </p:nvSpPr>
        <p:spPr>
          <a:xfrm>
            <a:off x="7363919" y="2285997"/>
            <a:ext cx="2316480" cy="8229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IProductRepository</a:t>
            </a:r>
            <a:endParaRPr lang="es-PE" sz="20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DBFF36-2C1F-46C5-83F4-2770045D41F5}"/>
              </a:ext>
            </a:extLst>
          </p:cNvPr>
          <p:cNvSpPr/>
          <p:nvPr/>
        </p:nvSpPr>
        <p:spPr>
          <a:xfrm>
            <a:off x="7363919" y="4335786"/>
            <a:ext cx="2316480" cy="822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ProductRepository</a:t>
            </a:r>
            <a:endParaRPr lang="es-PE" sz="20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1078421-D47E-4E71-81E4-240E813E66E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522159" y="3108957"/>
            <a:ext cx="0" cy="1226829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4A158E-B60C-4B2A-9034-8E9043594B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466039" y="2697477"/>
            <a:ext cx="189788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BF0316D-15A9-41E7-8648-EF2759B8261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66039" y="4747266"/>
            <a:ext cx="189788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95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A7D98-B409-4EE6-9E5F-84B7A266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Unit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work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D1E7E-BB34-4855-87A6-612BAE54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Encargado de tener los repositorios de cada entidad</a:t>
            </a:r>
          </a:p>
          <a:p>
            <a:r>
              <a:rPr lang="es-PE" sz="2400" dirty="0"/>
              <a:t>También guarda los cambios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44DCAE2-12E2-4E67-978A-52905D5D517C}"/>
              </a:ext>
            </a:extLst>
          </p:cNvPr>
          <p:cNvSpPr/>
          <p:nvPr/>
        </p:nvSpPr>
        <p:spPr>
          <a:xfrm>
            <a:off x="8623842" y="2720342"/>
            <a:ext cx="2316480" cy="8229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IUnitOfWork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44DE5F1-56F0-4058-AF6A-6243A0175CE6}"/>
              </a:ext>
            </a:extLst>
          </p:cNvPr>
          <p:cNvSpPr/>
          <p:nvPr/>
        </p:nvSpPr>
        <p:spPr>
          <a:xfrm>
            <a:off x="8623842" y="4160524"/>
            <a:ext cx="2316480" cy="822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UnitOfWork</a:t>
            </a:r>
            <a:endParaRPr lang="es-PE" sz="20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342B545-E45C-4DED-90EA-5ECD38A679F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9782082" y="3543302"/>
            <a:ext cx="0" cy="61722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4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90A2C-46A0-499B-BFFE-A3337CA8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Fases en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A3882-2A52-4703-8544-32F2BE77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FC4470-846B-4A19-9D29-674F16E7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2" y="1379378"/>
            <a:ext cx="9119334" cy="52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248FD-E049-4AE7-8A1A-A24DA2DC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Arquitectura de software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EBF3C-4467-44D7-81CE-604D75E5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Estructura de un sistema de software que guía la construcción de este</a:t>
            </a:r>
          </a:p>
          <a:p>
            <a:pPr marL="0" indent="0">
              <a:buNone/>
            </a:pPr>
            <a:r>
              <a:rPr lang="es-US" sz="2400" dirty="0"/>
              <a:t>Usa estilos o patrones definidos</a:t>
            </a:r>
          </a:p>
          <a:p>
            <a:pPr marL="0" indent="0">
              <a:buNone/>
            </a:pPr>
            <a:r>
              <a:rPr lang="es-US" sz="2400" dirty="0"/>
              <a:t>Diseño de alto nivel </a:t>
            </a:r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r>
              <a:rPr lang="es-US" sz="2400" dirty="0"/>
              <a:t>El resultado de nuestro diseño es la entrada del desarrollo</a:t>
            </a:r>
          </a:p>
          <a:p>
            <a:pPr marL="0" indent="0">
              <a:buNone/>
            </a:pP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198617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E3FD6-80CE-4204-B26D-15C02EB7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Arquitectura de software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294BE-D77B-4FAA-9B2C-FDCF458D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Cómo están organizados los componentes de un sistema de software</a:t>
            </a:r>
          </a:p>
          <a:p>
            <a:pPr marL="0" indent="0">
              <a:buNone/>
            </a:pPr>
            <a:r>
              <a:rPr lang="es-US" sz="2400" dirty="0"/>
              <a:t>Cómo se comunican uno con el otro</a:t>
            </a:r>
          </a:p>
          <a:p>
            <a:pPr marL="0" indent="0">
              <a:buNone/>
            </a:pPr>
            <a:r>
              <a:rPr lang="es-US" sz="2400" dirty="0"/>
              <a:t>Y las restricciones que rigen el sistema</a:t>
            </a:r>
          </a:p>
        </p:txBody>
      </p:sp>
    </p:spTree>
    <p:extLst>
      <p:ext uri="{BB962C8B-B14F-4D97-AF65-F5344CB8AC3E}">
        <p14:creationId xmlns:p14="http://schemas.microsoft.com/office/powerpoint/2010/main" val="34782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DAE91-CC70-482E-8676-C43DA2BE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Patrones de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858D9-7B82-415E-910A-8118219E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Definen la granularidad de los componentes</a:t>
            </a:r>
          </a:p>
          <a:p>
            <a:pPr marL="0" indent="0">
              <a:buNone/>
            </a:pPr>
            <a:r>
              <a:rPr lang="es-US" sz="2400" dirty="0"/>
              <a:t>Saber el patrón de arquitectura nos ayudará a tomar mejores decisiones en la etapa del desarrollo</a:t>
            </a:r>
          </a:p>
        </p:txBody>
      </p:sp>
    </p:spTree>
    <p:extLst>
      <p:ext uri="{BB962C8B-B14F-4D97-AF65-F5344CB8AC3E}">
        <p14:creationId xmlns:p14="http://schemas.microsoft.com/office/powerpoint/2010/main" val="34446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DB8A9-0D32-43A2-90DF-0AAC6D46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Patrón de arquitectura por capas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8A22E-6FD4-4C67-A0E1-CCF34D8C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129244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N-capas</a:t>
            </a:r>
          </a:p>
          <a:p>
            <a:pPr marL="0" indent="0">
              <a:buNone/>
            </a:pPr>
            <a:r>
              <a:rPr lang="es-US" sz="2400" dirty="0"/>
              <a:t>Separación de preocupaciones</a:t>
            </a:r>
          </a:p>
          <a:p>
            <a:pPr marL="0" indent="0">
              <a:buNone/>
            </a:pPr>
            <a:r>
              <a:rPr lang="es-US" sz="2400" dirty="0"/>
              <a:t>Las capas son los componentes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D4830F-ADEF-41F5-934B-AA68BACD2B86}"/>
              </a:ext>
            </a:extLst>
          </p:cNvPr>
          <p:cNvSpPr/>
          <p:nvPr/>
        </p:nvSpPr>
        <p:spPr>
          <a:xfrm>
            <a:off x="7433752" y="2500153"/>
            <a:ext cx="2950589" cy="867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Presentación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01EF3DE-F171-45EB-892E-8269EE7C942E}"/>
              </a:ext>
            </a:extLst>
          </p:cNvPr>
          <p:cNvSpPr/>
          <p:nvPr/>
        </p:nvSpPr>
        <p:spPr>
          <a:xfrm>
            <a:off x="7433752" y="3597401"/>
            <a:ext cx="2950589" cy="867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Negocio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4120F6B-9E2C-424D-A3DF-8A274EA12F57}"/>
              </a:ext>
            </a:extLst>
          </p:cNvPr>
          <p:cNvSpPr/>
          <p:nvPr/>
        </p:nvSpPr>
        <p:spPr>
          <a:xfrm>
            <a:off x="7433752" y="4694650"/>
            <a:ext cx="2950589" cy="86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75993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92B68-6225-491A-994C-7B9ADA49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s-US" dirty="0"/>
              <a:t>Patrón de arquitectura </a:t>
            </a:r>
            <a:br>
              <a:rPr lang="es-US" dirty="0"/>
            </a:br>
            <a:r>
              <a:rPr lang="es-US" dirty="0"/>
              <a:t>modelo-vista-controlador (</a:t>
            </a:r>
            <a:r>
              <a:rPr lang="es-US" dirty="0" err="1"/>
              <a:t>mvc</a:t>
            </a:r>
            <a:r>
              <a:rPr lang="es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ED7AD-18E1-436A-B90F-277ED7C8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78522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Separa datos, interfaz de usuario y la lógica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DB4827D-DF91-4DF7-BE4B-A5CCD32FF238}"/>
              </a:ext>
            </a:extLst>
          </p:cNvPr>
          <p:cNvSpPr/>
          <p:nvPr/>
        </p:nvSpPr>
        <p:spPr>
          <a:xfrm>
            <a:off x="7653106" y="3747869"/>
            <a:ext cx="1834909" cy="867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Vista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5EB4701-2146-464B-B96C-A97B44A0E939}"/>
              </a:ext>
            </a:extLst>
          </p:cNvPr>
          <p:cNvSpPr/>
          <p:nvPr/>
        </p:nvSpPr>
        <p:spPr>
          <a:xfrm>
            <a:off x="9431698" y="5528840"/>
            <a:ext cx="1834908" cy="86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Modelo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8508597-A77E-4A3A-B8A0-85A38A9B2B81}"/>
              </a:ext>
            </a:extLst>
          </p:cNvPr>
          <p:cNvSpPr/>
          <p:nvPr/>
        </p:nvSpPr>
        <p:spPr>
          <a:xfrm>
            <a:off x="5823680" y="5528840"/>
            <a:ext cx="1834909" cy="8672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Controlador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13DAB9C-D2A4-4D83-BFBC-A00FF95AFCEE}"/>
              </a:ext>
            </a:extLst>
          </p:cNvPr>
          <p:cNvCxnSpPr>
            <a:cxnSpLocks/>
          </p:cNvCxnSpPr>
          <p:nvPr/>
        </p:nvCxnSpPr>
        <p:spPr>
          <a:xfrm>
            <a:off x="7802607" y="5778846"/>
            <a:ext cx="149721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F23C0B9-1A28-424D-9C30-F4333F06FBCD}"/>
              </a:ext>
            </a:extLst>
          </p:cNvPr>
          <p:cNvCxnSpPr>
            <a:cxnSpLocks/>
          </p:cNvCxnSpPr>
          <p:nvPr/>
        </p:nvCxnSpPr>
        <p:spPr>
          <a:xfrm flipH="1">
            <a:off x="9431698" y="3183191"/>
            <a:ext cx="427358" cy="5464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0943A15-ADE3-4A1C-9F98-5AF5ACCD53DA}"/>
              </a:ext>
            </a:extLst>
          </p:cNvPr>
          <p:cNvCxnSpPr>
            <a:cxnSpLocks/>
          </p:cNvCxnSpPr>
          <p:nvPr/>
        </p:nvCxnSpPr>
        <p:spPr>
          <a:xfrm flipH="1" flipV="1">
            <a:off x="9488018" y="4724325"/>
            <a:ext cx="842704" cy="6953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8AE7A93-B2FA-454F-B1C4-69E3FA992670}"/>
              </a:ext>
            </a:extLst>
          </p:cNvPr>
          <p:cNvCxnSpPr>
            <a:cxnSpLocks/>
          </p:cNvCxnSpPr>
          <p:nvPr/>
        </p:nvCxnSpPr>
        <p:spPr>
          <a:xfrm flipH="1">
            <a:off x="6708496" y="4692949"/>
            <a:ext cx="1254448" cy="7267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user">
            <a:extLst>
              <a:ext uri="{FF2B5EF4-FFF2-40B4-BE49-F238E27FC236}">
                <a16:creationId xmlns:a16="http://schemas.microsoft.com/office/drawing/2014/main" id="{60D66374-45D7-4BB4-A685-6225F85A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122" y="20394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70DB043-336F-4FA9-BEE9-D61CA9B68B8D}"/>
              </a:ext>
            </a:extLst>
          </p:cNvPr>
          <p:cNvCxnSpPr>
            <a:cxnSpLocks/>
          </p:cNvCxnSpPr>
          <p:nvPr/>
        </p:nvCxnSpPr>
        <p:spPr>
          <a:xfrm flipV="1">
            <a:off x="7197120" y="4724323"/>
            <a:ext cx="1221666" cy="6953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95FE69B-229E-47A9-A4B2-3511578DF628}"/>
              </a:ext>
            </a:extLst>
          </p:cNvPr>
          <p:cNvCxnSpPr>
            <a:cxnSpLocks/>
          </p:cNvCxnSpPr>
          <p:nvPr/>
        </p:nvCxnSpPr>
        <p:spPr>
          <a:xfrm flipH="1">
            <a:off x="7800616" y="6138041"/>
            <a:ext cx="14992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92B68-6225-491A-994C-7B9ADA49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s-US" dirty="0"/>
              <a:t>Patrón de arquitectura por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ED7AD-18E1-436A-B90F-277ED7C8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78522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Tipo de patrón basado en servicios</a:t>
            </a:r>
          </a:p>
          <a:p>
            <a:pPr marL="0" indent="0">
              <a:buNone/>
            </a:pPr>
            <a:r>
              <a:rPr lang="es-US" sz="2400" dirty="0"/>
              <a:t>No es la llamada arquitectura orientada a servicios</a:t>
            </a:r>
          </a:p>
          <a:p>
            <a:pPr marL="0" indent="0">
              <a:buNone/>
            </a:pPr>
            <a:r>
              <a:rPr lang="es-US" sz="2400" dirty="0"/>
              <a:t>Unidades que evolucionan y se despliegan independientemente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DB4827D-DF91-4DF7-BE4B-A5CCD32FF238}"/>
              </a:ext>
            </a:extLst>
          </p:cNvPr>
          <p:cNvSpPr/>
          <p:nvPr/>
        </p:nvSpPr>
        <p:spPr>
          <a:xfrm>
            <a:off x="8505128" y="2090081"/>
            <a:ext cx="1662604" cy="867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Cliente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4D2F1DB-660F-413B-A9C0-2E9A03FC02C3}"/>
              </a:ext>
            </a:extLst>
          </p:cNvPr>
          <p:cNvSpPr/>
          <p:nvPr/>
        </p:nvSpPr>
        <p:spPr>
          <a:xfrm>
            <a:off x="8346102" y="3187329"/>
            <a:ext cx="1980656" cy="867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API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5EB4701-2146-464B-B96C-A97B44A0E939}"/>
              </a:ext>
            </a:extLst>
          </p:cNvPr>
          <p:cNvSpPr/>
          <p:nvPr/>
        </p:nvSpPr>
        <p:spPr>
          <a:xfrm>
            <a:off x="7036904" y="4615135"/>
            <a:ext cx="2176668" cy="86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Servicio 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8B8042A-89DF-458F-A5DD-8B03331C872D}"/>
              </a:ext>
            </a:extLst>
          </p:cNvPr>
          <p:cNvSpPr/>
          <p:nvPr/>
        </p:nvSpPr>
        <p:spPr>
          <a:xfrm>
            <a:off x="7036904" y="5712385"/>
            <a:ext cx="2176669" cy="86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Infraestructura &amp; Persistencia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8508597-A77E-4A3A-B8A0-85A38A9B2B81}"/>
              </a:ext>
            </a:extLst>
          </p:cNvPr>
          <p:cNvSpPr/>
          <p:nvPr/>
        </p:nvSpPr>
        <p:spPr>
          <a:xfrm>
            <a:off x="9478261" y="4615135"/>
            <a:ext cx="2176668" cy="8672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Servicio B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1E6961-7215-4026-9B20-0C34996CC53B}"/>
              </a:ext>
            </a:extLst>
          </p:cNvPr>
          <p:cNvSpPr/>
          <p:nvPr/>
        </p:nvSpPr>
        <p:spPr>
          <a:xfrm>
            <a:off x="9478261" y="5712385"/>
            <a:ext cx="2176669" cy="8672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/>
              <a:t>Infraestructura &amp; Persistencia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13DAB9C-D2A4-4D83-BFBC-A00FF95AFCE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125238" y="4054595"/>
            <a:ext cx="696492" cy="5605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F23C0B9-1A28-424D-9C30-F4333F06FBCD}"/>
              </a:ext>
            </a:extLst>
          </p:cNvPr>
          <p:cNvCxnSpPr>
            <a:cxnSpLocks/>
          </p:cNvCxnSpPr>
          <p:nvPr/>
        </p:nvCxnSpPr>
        <p:spPr>
          <a:xfrm flipH="1">
            <a:off x="8609886" y="4068695"/>
            <a:ext cx="427358" cy="5464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0943A15-ADE3-4A1C-9F98-5AF5ACCD53DA}"/>
              </a:ext>
            </a:extLst>
          </p:cNvPr>
          <p:cNvCxnSpPr>
            <a:cxnSpLocks/>
          </p:cNvCxnSpPr>
          <p:nvPr/>
        </p:nvCxnSpPr>
        <p:spPr>
          <a:xfrm flipH="1" flipV="1">
            <a:off x="9653446" y="4082796"/>
            <a:ext cx="411221" cy="5323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8AE7A93-B2FA-454F-B1C4-69E3FA99267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939130" y="4074653"/>
            <a:ext cx="627465" cy="5404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4201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5195</TotalTime>
  <Words>720</Words>
  <Application>Microsoft Office PowerPoint</Application>
  <PresentationFormat>Panorámica</PresentationFormat>
  <Paragraphs>145</Paragraphs>
  <Slides>27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Impact</vt:lpstr>
      <vt:lpstr>Distintivo</vt:lpstr>
      <vt:lpstr>software architecture</vt:lpstr>
      <vt:lpstr>Crear software no es solo escribir código</vt:lpstr>
      <vt:lpstr>Fases en desarrollo de software</vt:lpstr>
      <vt:lpstr>Arquitectura de software (i)</vt:lpstr>
      <vt:lpstr>Arquitectura de software (II)</vt:lpstr>
      <vt:lpstr>Patrones de arquitectura</vt:lpstr>
      <vt:lpstr>Patrón de arquitectura por capas</vt:lpstr>
      <vt:lpstr>Patrón de arquitectura  modelo-vista-controlador (mvc)</vt:lpstr>
      <vt:lpstr>Patrón de arquitectura por microservicios</vt:lpstr>
      <vt:lpstr>Otros patrones</vt:lpstr>
      <vt:lpstr>Patrones de diseño</vt:lpstr>
      <vt:lpstr>Patrones de diseño utilidad</vt:lpstr>
      <vt:lpstr>Tipos de patrones de diseño</vt:lpstr>
      <vt:lpstr>¿son iguales?</vt:lpstr>
      <vt:lpstr>Ningún patrón es el mejor, solo hay mejores patrones para casos o tipos de sistemas específicos</vt:lpstr>
      <vt:lpstr>interfaces</vt:lpstr>
      <vt:lpstr>¿qué son?</vt:lpstr>
      <vt:lpstr>Conceptos clave</vt:lpstr>
      <vt:lpstr>diferencias</vt:lpstr>
      <vt:lpstr>Extensión de interfaces</vt:lpstr>
      <vt:lpstr>Patrón repositorio</vt:lpstr>
      <vt:lpstr>Patrón repositorio</vt:lpstr>
      <vt:lpstr>ventajas</vt:lpstr>
      <vt:lpstr>Repositorio genérico</vt:lpstr>
      <vt:lpstr>Repositorio para las entidades de DBLINQ</vt:lpstr>
      <vt:lpstr>Presentación de PowerPoint</vt:lpstr>
      <vt:lpstr>Unit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CHRISTIAN LUIS VALOIS JUAREZ MEDINA</dc:creator>
  <cp:lastModifiedBy>CHRISTIAN LUIS VALOIS JUAREZ MEDINA</cp:lastModifiedBy>
  <cp:revision>46</cp:revision>
  <dcterms:created xsi:type="dcterms:W3CDTF">2019-05-03T02:26:31Z</dcterms:created>
  <dcterms:modified xsi:type="dcterms:W3CDTF">2019-05-07T23:01:54Z</dcterms:modified>
</cp:coreProperties>
</file>