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78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9" r:id="rId18"/>
    <p:sldId id="280" r:id="rId19"/>
    <p:sldId id="286" r:id="rId20"/>
    <p:sldId id="281" r:id="rId21"/>
    <p:sldId id="282" r:id="rId22"/>
    <p:sldId id="283" r:id="rId23"/>
    <p:sldId id="284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72" r:id="rId35"/>
    <p:sldId id="273" r:id="rId36"/>
    <p:sldId id="274" r:id="rId37"/>
    <p:sldId id="27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85914" autoAdjust="0"/>
  </p:normalViewPr>
  <p:slideViewPr>
    <p:cSldViewPr snapToGrid="0">
      <p:cViewPr varScale="1">
        <p:scale>
          <a:sx n="99" d="100"/>
          <a:sy n="99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999A7-C7D1-4E7D-8EEF-24F7CDB8642D}" type="datetimeFigureOut">
              <a:rPr lang="es-US" smtClean="0"/>
              <a:t>5/9/2019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4B435-5BE5-4348-B665-84CD94CBF3E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9882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4B435-5BE5-4348-B665-84CD94CBF3E0}" type="slidenum">
              <a:rPr lang="es-US" smtClean="0"/>
              <a:t>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9995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Un API implementa REST si sigue estos principios</a:t>
            </a:r>
          </a:p>
          <a:p>
            <a:r>
              <a:rPr lang="es-US" dirty="0"/>
              <a:t>Si las cumple todas estas condiciones es </a:t>
            </a:r>
            <a:r>
              <a:rPr lang="es-US" dirty="0" err="1"/>
              <a:t>RESTful</a:t>
            </a:r>
            <a:endParaRPr lang="es-US" dirty="0"/>
          </a:p>
          <a:p>
            <a:r>
              <a:rPr lang="es-US" dirty="0"/>
              <a:t>Consumir un web api es querer acceder a sus recursos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4B435-5BE5-4348-B665-84CD94CBF3E0}" type="slidenum">
              <a:rPr lang="es-US" smtClean="0"/>
              <a:t>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2480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Estilo RPC </a:t>
            </a:r>
            <a:r>
              <a:rPr lang="es-US" dirty="0" err="1"/>
              <a:t>Remote</a:t>
            </a:r>
            <a:r>
              <a:rPr lang="es-US" dirty="0"/>
              <a:t> </a:t>
            </a:r>
            <a:r>
              <a:rPr lang="es-US" dirty="0" err="1"/>
              <a:t>procedure</a:t>
            </a:r>
            <a:r>
              <a:rPr lang="es-US" dirty="0"/>
              <a:t> </a:t>
            </a:r>
            <a:r>
              <a:rPr lang="es-US" dirty="0" err="1"/>
              <a:t>call</a:t>
            </a:r>
            <a:r>
              <a:rPr lang="es-US" dirty="0"/>
              <a:t>  (funciones llamadas remotamente)</a:t>
            </a:r>
          </a:p>
          <a:p>
            <a:r>
              <a:rPr lang="es-US" dirty="0"/>
              <a:t>Estilo REST entidades, conocidas como recursos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4B435-5BE5-4348-B665-84CD94CBF3E0}" type="slidenum">
              <a:rPr lang="es-US" smtClean="0"/>
              <a:t>9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9049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URI (</a:t>
            </a:r>
            <a:r>
              <a:rPr lang="es-US" dirty="0" err="1"/>
              <a:t>Uniform</a:t>
            </a:r>
            <a:r>
              <a:rPr lang="es-US" dirty="0"/>
              <a:t> </a:t>
            </a:r>
            <a:r>
              <a:rPr lang="es-US" dirty="0" err="1"/>
              <a:t>Resource</a:t>
            </a:r>
            <a:r>
              <a:rPr lang="es-US" dirty="0"/>
              <a:t> </a:t>
            </a:r>
            <a:r>
              <a:rPr lang="es-US" dirty="0" err="1"/>
              <a:t>Identifier</a:t>
            </a:r>
            <a:r>
              <a:rPr lang="es-US" dirty="0"/>
              <a:t>)</a:t>
            </a:r>
          </a:p>
          <a:p>
            <a:r>
              <a:rPr lang="es-US" dirty="0"/>
              <a:t>HTTP </a:t>
            </a:r>
            <a:r>
              <a:rPr lang="es-US" dirty="0" err="1"/>
              <a:t>Verbs</a:t>
            </a:r>
            <a:r>
              <a:rPr lang="es-US" dirty="0"/>
              <a:t> (métodos)</a:t>
            </a:r>
          </a:p>
          <a:p>
            <a:r>
              <a:rPr lang="es-US" dirty="0"/>
              <a:t>Media </a:t>
            </a:r>
            <a:r>
              <a:rPr lang="es-US" dirty="0" err="1"/>
              <a:t>types</a:t>
            </a:r>
            <a:r>
              <a:rPr lang="es-US" dirty="0"/>
              <a:t>, tipo de datos </a:t>
            </a:r>
          </a:p>
          <a:p>
            <a:r>
              <a:rPr lang="es-US" dirty="0"/>
              <a:t>HATEOAS </a:t>
            </a:r>
            <a:r>
              <a:rPr lang="es-US" dirty="0" err="1"/>
              <a:t>Hypermedia</a:t>
            </a:r>
            <a:r>
              <a:rPr lang="es-US" dirty="0"/>
              <a:t> as the </a:t>
            </a:r>
            <a:r>
              <a:rPr lang="es-US" dirty="0" err="1"/>
              <a:t>engine</a:t>
            </a:r>
            <a:r>
              <a:rPr lang="es-US" dirty="0"/>
              <a:t> of </a:t>
            </a:r>
            <a:r>
              <a:rPr lang="es-US" dirty="0" err="1"/>
              <a:t>application</a:t>
            </a:r>
            <a:r>
              <a:rPr lang="es-US" dirty="0"/>
              <a:t> </a:t>
            </a:r>
            <a:r>
              <a:rPr lang="es-US" dirty="0" err="1"/>
              <a:t>state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4B435-5BE5-4348-B665-84CD94CBF3E0}" type="slidenum">
              <a:rPr lang="es-US" smtClean="0"/>
              <a:t>14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3426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Mejora la velocidad y el retraso de respuesta.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4B435-5BE5-4348-B665-84CD94CBF3E0}" type="slidenum">
              <a:rPr lang="es-US" smtClean="0"/>
              <a:t>15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95224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Implementado en aplicaciones web donde el cliente usa un lenguaje de scripts como JavaScript.</a:t>
            </a:r>
          </a:p>
          <a:p>
            <a:r>
              <a:rPr lang="es-US" dirty="0"/>
              <a:t>Reduce la carga en el lado del servidor.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4B435-5BE5-4348-B665-84CD94CBF3E0}" type="slidenum">
              <a:rPr lang="es-US" smtClean="0"/>
              <a:t>16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4867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Pide datos de servidor</a:t>
            </a:r>
          </a:p>
          <a:p>
            <a:r>
              <a:rPr lang="es-US" dirty="0"/>
              <a:t>Pide datos sin cuerpo</a:t>
            </a:r>
          </a:p>
          <a:p>
            <a:r>
              <a:rPr lang="es-US" dirty="0"/>
              <a:t>Enviar información al servidor, a través del cuerpo</a:t>
            </a:r>
          </a:p>
          <a:p>
            <a:r>
              <a:rPr lang="es-US" dirty="0"/>
              <a:t>Actualización de datos, si no lo encuentra lo crea</a:t>
            </a:r>
          </a:p>
          <a:p>
            <a:r>
              <a:rPr lang="es-US" dirty="0"/>
              <a:t>Borrar recurso</a:t>
            </a:r>
          </a:p>
          <a:p>
            <a:r>
              <a:rPr lang="es-US" dirty="0" err="1"/>
              <a:t>WebAPI</a:t>
            </a:r>
            <a:r>
              <a:rPr lang="es-US" dirty="0"/>
              <a:t> nivel 2 – Modelo de Richardson</a:t>
            </a:r>
          </a:p>
          <a:p>
            <a:r>
              <a:rPr lang="es-US" dirty="0"/>
              <a:t>Más rápida que PUT, más trabajoso de implementar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4B435-5BE5-4348-B665-84CD94CBF3E0}" type="slidenum">
              <a:rPr lang="es-US" smtClean="0"/>
              <a:t>27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6458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D6119-B99D-491E-8128-3EF61DC38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Aplicaciones</a:t>
            </a:r>
            <a:br>
              <a:rPr lang="es-US" dirty="0"/>
            </a:br>
            <a:r>
              <a:rPr lang="es-US" dirty="0"/>
              <a:t>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666ED5-3A79-4DFF-8FA2-9CF2D2300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96386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B20AD-4F97-4B73-A67C-6C21CA4E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Principios de </a:t>
            </a:r>
            <a:r>
              <a:rPr lang="es-US" dirty="0" err="1"/>
              <a:t>rest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87C31-6421-48D2-B1A9-70605545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Preocupaciones de REST, desempeño, escalabilidad, simplicidad, interoperabilidad, visibilidad de comunicación, portabilidad de componentes y fiabilidad.</a:t>
            </a:r>
          </a:p>
          <a:p>
            <a:r>
              <a:rPr lang="es-US" sz="2400" dirty="0"/>
              <a:t>Todas estas están encapsuladas en 6 principios</a:t>
            </a:r>
          </a:p>
        </p:txBody>
      </p:sp>
    </p:spTree>
    <p:extLst>
      <p:ext uri="{BB962C8B-B14F-4D97-AF65-F5344CB8AC3E}">
        <p14:creationId xmlns:p14="http://schemas.microsoft.com/office/powerpoint/2010/main" val="107457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F1C7-1E96-4BD0-A6A7-4A38AC76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Principios de </a:t>
            </a:r>
            <a:r>
              <a:rPr lang="es-US" dirty="0" err="1"/>
              <a:t>rest</a:t>
            </a:r>
            <a:br>
              <a:rPr lang="es-US" dirty="0"/>
            </a:br>
            <a:r>
              <a:rPr lang="es-US" sz="3200" dirty="0"/>
              <a:t>cliente-servidor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F157D-D2CB-4E98-8A27-9CDA999A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Separación de preocupaciones entre la interfaz o consumidor y el back-</a:t>
            </a:r>
            <a:r>
              <a:rPr lang="es-US" sz="2400" dirty="0" err="1"/>
              <a:t>end</a:t>
            </a:r>
            <a:endParaRPr lang="es-US" sz="2400" dirty="0"/>
          </a:p>
          <a:p>
            <a:pPr marL="0" indent="0">
              <a:buNone/>
            </a:pPr>
            <a:r>
              <a:rPr lang="es-US" sz="2400" dirty="0"/>
              <a:t>Cada uno puede cambiar independientemente del otro</a:t>
            </a:r>
          </a:p>
        </p:txBody>
      </p:sp>
    </p:spTree>
    <p:extLst>
      <p:ext uri="{BB962C8B-B14F-4D97-AF65-F5344CB8AC3E}">
        <p14:creationId xmlns:p14="http://schemas.microsoft.com/office/powerpoint/2010/main" val="198154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F1C7-1E96-4BD0-A6A7-4A38AC76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Principios de </a:t>
            </a:r>
            <a:r>
              <a:rPr lang="es-US" dirty="0" err="1"/>
              <a:t>rest</a:t>
            </a:r>
            <a:br>
              <a:rPr lang="es-US" dirty="0"/>
            </a:br>
            <a:r>
              <a:rPr lang="es-US" sz="3200" dirty="0"/>
              <a:t>sistema en capas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F157D-D2CB-4E98-8A27-9CDA999A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Las capas deben estar organizadas jerárquicamente</a:t>
            </a:r>
          </a:p>
          <a:p>
            <a:pPr marL="0" indent="0">
              <a:buNone/>
            </a:pPr>
            <a:r>
              <a:rPr lang="es-US" sz="2400" dirty="0"/>
              <a:t>Todo esto es transparente para el usuario</a:t>
            </a:r>
          </a:p>
        </p:txBody>
      </p:sp>
    </p:spTree>
    <p:extLst>
      <p:ext uri="{BB962C8B-B14F-4D97-AF65-F5344CB8AC3E}">
        <p14:creationId xmlns:p14="http://schemas.microsoft.com/office/powerpoint/2010/main" val="196731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F1C7-1E96-4BD0-A6A7-4A38AC76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Principios de </a:t>
            </a:r>
            <a:r>
              <a:rPr lang="es-US" dirty="0" err="1"/>
              <a:t>rest</a:t>
            </a:r>
            <a:br>
              <a:rPr lang="es-US" dirty="0"/>
            </a:br>
            <a:r>
              <a:rPr lang="es-US" sz="3200" dirty="0"/>
              <a:t>protocolos sin estado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F157D-D2CB-4E98-8A27-9CDA999A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sz="2400" dirty="0"/>
              <a:t>Las peticiones realizadas a la API tienen la información necesaria para que esta sea satisfecha </a:t>
            </a:r>
          </a:p>
          <a:p>
            <a:r>
              <a:rPr lang="es-US" sz="2400" dirty="0"/>
              <a:t>Autenticación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06770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F1C7-1E96-4BD0-A6A7-4A38AC76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Principios de </a:t>
            </a:r>
            <a:r>
              <a:rPr lang="es-US" dirty="0" err="1"/>
              <a:t>rest</a:t>
            </a:r>
            <a:br>
              <a:rPr lang="es-US" dirty="0"/>
            </a:br>
            <a:r>
              <a:rPr lang="es-US" sz="3200" dirty="0"/>
              <a:t>interfaz uniforme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F157D-D2CB-4E98-8A27-9CDA999A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Tener una forma estandarizada de transmitir información</a:t>
            </a:r>
          </a:p>
          <a:p>
            <a:r>
              <a:rPr lang="es-US" sz="2400" dirty="0"/>
              <a:t>Identificación de recursos</a:t>
            </a:r>
          </a:p>
          <a:p>
            <a:r>
              <a:rPr lang="es-US" sz="2400" dirty="0"/>
              <a:t>Manipulación de recursos</a:t>
            </a:r>
          </a:p>
          <a:p>
            <a:r>
              <a:rPr lang="es-US" sz="2400" dirty="0"/>
              <a:t>Mensajes autodescriptivos</a:t>
            </a:r>
          </a:p>
          <a:p>
            <a:r>
              <a:rPr lang="es-US" sz="2400" dirty="0"/>
              <a:t>HATEOAS </a:t>
            </a:r>
            <a:r>
              <a:rPr lang="es-US" sz="2400" dirty="0" err="1"/>
              <a:t>Hypermedia</a:t>
            </a:r>
            <a:r>
              <a:rPr lang="es-US" sz="2400" dirty="0"/>
              <a:t> as the </a:t>
            </a:r>
            <a:r>
              <a:rPr lang="es-US" sz="2400" dirty="0" err="1"/>
              <a:t>engine</a:t>
            </a:r>
            <a:r>
              <a:rPr lang="es-US" sz="2400" dirty="0"/>
              <a:t> of </a:t>
            </a:r>
            <a:r>
              <a:rPr lang="es-US" sz="2400" dirty="0" err="1"/>
              <a:t>application</a:t>
            </a:r>
            <a:r>
              <a:rPr lang="es-US" sz="2400" dirty="0"/>
              <a:t> </a:t>
            </a:r>
            <a:r>
              <a:rPr lang="es-US" sz="2400" dirty="0" err="1"/>
              <a:t>state</a:t>
            </a:r>
            <a:endParaRPr lang="es-US" sz="2400" dirty="0"/>
          </a:p>
          <a:p>
            <a:endParaRPr lang="es-US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80BCF11-B65F-4189-80C7-D45DA1C85E0B}"/>
              </a:ext>
            </a:extLst>
          </p:cNvPr>
          <p:cNvSpPr/>
          <p:nvPr/>
        </p:nvSpPr>
        <p:spPr>
          <a:xfrm>
            <a:off x="5094294" y="2787134"/>
            <a:ext cx="4860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sz="2400" b="1" dirty="0">
                <a:solidFill>
                  <a:srgbClr val="F8B323"/>
                </a:solidFill>
              </a:rPr>
              <a:t>https://mipagina.com/api/usuario</a:t>
            </a:r>
          </a:p>
        </p:txBody>
      </p:sp>
    </p:spTree>
    <p:extLst>
      <p:ext uri="{BB962C8B-B14F-4D97-AF65-F5344CB8AC3E}">
        <p14:creationId xmlns:p14="http://schemas.microsoft.com/office/powerpoint/2010/main" val="58951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F1C7-1E96-4BD0-A6A7-4A38AC76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Principios de </a:t>
            </a:r>
            <a:r>
              <a:rPr lang="es-US" dirty="0" err="1"/>
              <a:t>rest</a:t>
            </a:r>
            <a:br>
              <a:rPr lang="es-US" dirty="0"/>
            </a:br>
            <a:r>
              <a:rPr lang="es-US" sz="3200" dirty="0"/>
              <a:t>cache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F157D-D2CB-4E98-8A27-9CDA999A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Las respuestas que vienen del servidor sean etiquetadas como “</a:t>
            </a:r>
            <a:r>
              <a:rPr lang="es-US" sz="2400" dirty="0" err="1"/>
              <a:t>cacheable</a:t>
            </a:r>
            <a:r>
              <a:rPr lang="es-US" sz="2400" dirty="0"/>
              <a:t>” o “non-</a:t>
            </a:r>
            <a:r>
              <a:rPr lang="es-US" sz="2400" dirty="0" err="1"/>
              <a:t>cacheable</a:t>
            </a:r>
            <a:r>
              <a:rPr lang="es-US" sz="2400" dirty="0"/>
              <a:t>”</a:t>
            </a:r>
          </a:p>
          <a:p>
            <a:r>
              <a:rPr lang="es-US" sz="2400" dirty="0"/>
              <a:t>Los clientes pueden reusarlas después cuando hacen peticiones similares</a:t>
            </a:r>
          </a:p>
        </p:txBody>
      </p:sp>
    </p:spTree>
    <p:extLst>
      <p:ext uri="{BB962C8B-B14F-4D97-AF65-F5344CB8AC3E}">
        <p14:creationId xmlns:p14="http://schemas.microsoft.com/office/powerpoint/2010/main" val="142129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F1C7-1E96-4BD0-A6A7-4A38AC76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Principios de </a:t>
            </a:r>
            <a:r>
              <a:rPr lang="es-US" dirty="0" err="1"/>
              <a:t>rest</a:t>
            </a:r>
            <a:br>
              <a:rPr lang="es-US" dirty="0"/>
            </a:br>
            <a:r>
              <a:rPr lang="es-US" sz="3200" dirty="0"/>
              <a:t>código bajo demanda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F157D-D2CB-4E98-8A27-9CDA999A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 err="1"/>
              <a:t>Principo</a:t>
            </a:r>
            <a:r>
              <a:rPr lang="es-US" sz="2400" dirty="0"/>
              <a:t> opcional que permite al cliente acceder a recursos específicos del servidor sin saber cómo procesarlos.</a:t>
            </a:r>
          </a:p>
        </p:txBody>
      </p:sp>
    </p:spTree>
    <p:extLst>
      <p:ext uri="{BB962C8B-B14F-4D97-AF65-F5344CB8AC3E}">
        <p14:creationId xmlns:p14="http://schemas.microsoft.com/office/powerpoint/2010/main" val="110059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9EE4E-BCBE-4E89-A06F-032F870B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http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5B9C91-A573-4F21-A783-CC27CD6D4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2464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F31F-9019-490A-B92E-E88B7C1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Petición y respuesta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09AD5-00A7-4E2B-A18A-170C2A73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Mensaje que un usuario envía al servidor que utiliza el protocolo HTTP</a:t>
            </a:r>
          </a:p>
          <a:p>
            <a:pPr marL="0" indent="0">
              <a:buNone/>
            </a:pPr>
            <a:r>
              <a:rPr lang="es-US" sz="2400" dirty="0"/>
              <a:t>Obtiene una respuesta HTTP</a:t>
            </a:r>
          </a:p>
          <a:p>
            <a:pPr marL="0" indent="0">
              <a:buNone/>
            </a:pPr>
            <a:r>
              <a:rPr lang="es-US" sz="2400" dirty="0"/>
              <a:t>Comunicación que tendrán el cliente (usuario) y el servidor (API)</a:t>
            </a:r>
          </a:p>
        </p:txBody>
      </p:sp>
    </p:spTree>
    <p:extLst>
      <p:ext uri="{BB962C8B-B14F-4D97-AF65-F5344CB8AC3E}">
        <p14:creationId xmlns:p14="http://schemas.microsoft.com/office/powerpoint/2010/main" val="399885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74BEC-7F6D-4788-BDD2-B120401E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Petición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5DD0B-8F0A-4A54-AAA2-DB6CBD06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Partes:</a:t>
            </a:r>
          </a:p>
          <a:p>
            <a:r>
              <a:rPr lang="es-US" dirty="0" err="1"/>
              <a:t>Linea</a:t>
            </a:r>
            <a:r>
              <a:rPr lang="es-US" dirty="0"/>
              <a:t> de petición</a:t>
            </a:r>
          </a:p>
          <a:p>
            <a:r>
              <a:rPr lang="es-US" dirty="0"/>
              <a:t>Campos de cabecera</a:t>
            </a:r>
          </a:p>
          <a:p>
            <a:r>
              <a:rPr lang="es-US" dirty="0"/>
              <a:t>Cuerpo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94238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78D5E-A92B-468E-BC0A-651DFD64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Web api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2FCD5-ACB3-497C-98A2-D26732212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27515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F31F-9019-490A-B92E-E88B7C1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Linea</a:t>
            </a:r>
            <a:r>
              <a:rPr lang="es-US" dirty="0"/>
              <a:t> de petición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09AD5-00A7-4E2B-A18A-170C2A73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Ponemos el método HTTP, el URI, y el protocolo HTTP que se va a utilizar</a:t>
            </a:r>
          </a:p>
          <a:p>
            <a:pPr marL="0" indent="0">
              <a:buNone/>
            </a:pPr>
            <a:r>
              <a:rPr lang="es-US" sz="2400" b="1" dirty="0"/>
              <a:t>&lt;METODO_HTTP&gt; &lt;URI&gt; &lt;PROTOCOLO_HTTP&gt;</a:t>
            </a:r>
          </a:p>
          <a:p>
            <a:pPr marL="0" indent="0" algn="ctr">
              <a:buNone/>
            </a:pPr>
            <a:endParaRPr lang="es-US" sz="2400" dirty="0"/>
          </a:p>
          <a:p>
            <a:pPr marL="0" indent="0" algn="ctr">
              <a:buNone/>
            </a:pPr>
            <a:r>
              <a:rPr lang="es-US" sz="2400" dirty="0"/>
              <a:t>GET /api/usuarios HTTP/1.1</a:t>
            </a:r>
          </a:p>
        </p:txBody>
      </p:sp>
    </p:spTree>
    <p:extLst>
      <p:ext uri="{BB962C8B-B14F-4D97-AF65-F5344CB8AC3E}">
        <p14:creationId xmlns:p14="http://schemas.microsoft.com/office/powerpoint/2010/main" val="350550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F31F-9019-490A-B92E-E88B7C1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Cabecera de petición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09AD5-00A7-4E2B-A18A-170C2A73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Contiene metadatos que se envían en la petición con el fin de dar información</a:t>
            </a:r>
          </a:p>
          <a:p>
            <a:r>
              <a:rPr lang="es-US" sz="2400" dirty="0"/>
              <a:t>Host: google.com</a:t>
            </a:r>
          </a:p>
          <a:p>
            <a:r>
              <a:rPr lang="es-US" sz="2400" dirty="0"/>
              <a:t>Cache-control: no-cache</a:t>
            </a:r>
          </a:p>
        </p:txBody>
      </p:sp>
    </p:spTree>
    <p:extLst>
      <p:ext uri="{BB962C8B-B14F-4D97-AF65-F5344CB8AC3E}">
        <p14:creationId xmlns:p14="http://schemas.microsoft.com/office/powerpoint/2010/main" val="588077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F31F-9019-490A-B92E-E88B7C1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cuerpo de petición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09AD5-00A7-4E2B-A18A-170C2A73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Información adicional que queremos enviar al servidor</a:t>
            </a:r>
          </a:p>
          <a:p>
            <a:r>
              <a:rPr lang="es-US" sz="2400" dirty="0"/>
              <a:t>Mensaje</a:t>
            </a:r>
          </a:p>
          <a:p>
            <a:pPr marL="0" indent="0">
              <a:buNone/>
            </a:pPr>
            <a:r>
              <a:rPr lang="es-US" sz="2400" dirty="0"/>
              <a:t>{</a:t>
            </a:r>
          </a:p>
          <a:p>
            <a:pPr marL="457200" lvl="1" indent="0">
              <a:buNone/>
            </a:pPr>
            <a:r>
              <a:rPr lang="es-US" sz="2400" dirty="0"/>
              <a:t>“Curso”: “C#”,</a:t>
            </a:r>
          </a:p>
          <a:p>
            <a:pPr marL="457200" lvl="1" indent="0">
              <a:buNone/>
            </a:pPr>
            <a:r>
              <a:rPr lang="es-US" sz="2400" dirty="0"/>
              <a:t>“Asistentes”: 20</a:t>
            </a:r>
          </a:p>
          <a:p>
            <a:pPr marL="0" indent="0">
              <a:buNone/>
            </a:pPr>
            <a:r>
              <a:rPr lang="es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1568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F31F-9019-490A-B92E-E88B7C1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 de petición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DA03531-FCD9-4118-A47B-4766E3FC1ACD}"/>
              </a:ext>
            </a:extLst>
          </p:cNvPr>
          <p:cNvSpPr/>
          <p:nvPr/>
        </p:nvSpPr>
        <p:spPr>
          <a:xfrm>
            <a:off x="1161911" y="2257336"/>
            <a:ext cx="3647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US" sz="2400" dirty="0"/>
              <a:t>POST /api/cursos HTTP/1.1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281776-0206-422F-858E-FE5D966E1D9F}"/>
              </a:ext>
            </a:extLst>
          </p:cNvPr>
          <p:cNvSpPr/>
          <p:nvPr/>
        </p:nvSpPr>
        <p:spPr>
          <a:xfrm>
            <a:off x="1251678" y="276807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S" sz="2400" dirty="0"/>
              <a:t>Host: mipagina.com</a:t>
            </a:r>
          </a:p>
          <a:p>
            <a:r>
              <a:rPr lang="es-US" sz="2400" dirty="0"/>
              <a:t>Cache-control: no-cache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7BE0F7-AF82-4847-8AAF-EAF8A34596C6}"/>
              </a:ext>
            </a:extLst>
          </p:cNvPr>
          <p:cNvSpPr/>
          <p:nvPr/>
        </p:nvSpPr>
        <p:spPr>
          <a:xfrm>
            <a:off x="1251678" y="413899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S" sz="2400" dirty="0"/>
              <a:t>{</a:t>
            </a:r>
          </a:p>
          <a:p>
            <a:pPr lvl="1"/>
            <a:r>
              <a:rPr lang="es-US" sz="2400" dirty="0"/>
              <a:t>“Curso”: “C#”,</a:t>
            </a:r>
          </a:p>
          <a:p>
            <a:pPr lvl="1"/>
            <a:r>
              <a:rPr lang="es-US" sz="2400" dirty="0"/>
              <a:t>“Asistentes”: 20</a:t>
            </a:r>
          </a:p>
          <a:p>
            <a:r>
              <a:rPr lang="es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45891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74BEC-7F6D-4788-BDD2-B120401E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respuesta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5DD0B-8F0A-4A54-AAA2-DB6CBD06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Partes:</a:t>
            </a:r>
          </a:p>
          <a:p>
            <a:r>
              <a:rPr lang="es-US" sz="2400" dirty="0" err="1"/>
              <a:t>Linea</a:t>
            </a:r>
            <a:r>
              <a:rPr lang="es-US" sz="2400" dirty="0"/>
              <a:t> de status</a:t>
            </a:r>
          </a:p>
          <a:p>
            <a:r>
              <a:rPr lang="es-US" sz="2400" dirty="0"/>
              <a:t>Cabecera </a:t>
            </a:r>
            <a:r>
              <a:rPr lang="es-US" sz="2400" dirty="0" err="1"/>
              <a:t>abecera</a:t>
            </a:r>
            <a:endParaRPr lang="es-US" sz="2400" dirty="0"/>
          </a:p>
          <a:p>
            <a:r>
              <a:rPr lang="es-US" sz="2400" dirty="0"/>
              <a:t>Cuerpo</a:t>
            </a:r>
          </a:p>
          <a:p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52722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F31F-9019-490A-B92E-E88B7C1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 de respuesta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DA03531-FCD9-4118-A47B-4766E3FC1ACD}"/>
              </a:ext>
            </a:extLst>
          </p:cNvPr>
          <p:cNvSpPr/>
          <p:nvPr/>
        </p:nvSpPr>
        <p:spPr>
          <a:xfrm>
            <a:off x="1251678" y="2306411"/>
            <a:ext cx="2486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US" sz="2400" dirty="0"/>
              <a:t>HTTP/1.1 200 OK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281776-0206-422F-858E-FE5D966E1D9F}"/>
              </a:ext>
            </a:extLst>
          </p:cNvPr>
          <p:cNvSpPr/>
          <p:nvPr/>
        </p:nvSpPr>
        <p:spPr>
          <a:xfrm>
            <a:off x="1251678" y="27680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S" sz="2400" dirty="0"/>
              <a:t>Server: Apache/2.4.1 </a:t>
            </a:r>
          </a:p>
          <a:p>
            <a:r>
              <a:rPr lang="es-US" sz="2400" dirty="0"/>
              <a:t>Date: </a:t>
            </a:r>
            <a:r>
              <a:rPr lang="es-US" sz="2400" dirty="0" err="1"/>
              <a:t>Wed</a:t>
            </a:r>
            <a:r>
              <a:rPr lang="es-US" sz="2400" dirty="0"/>
              <a:t>, 03 Feb 2019 22:07:21GMT</a:t>
            </a:r>
          </a:p>
          <a:p>
            <a:r>
              <a:rPr lang="es-US" sz="2400" dirty="0"/>
              <a:t>Content-</a:t>
            </a:r>
            <a:r>
              <a:rPr lang="es-US" sz="2400" dirty="0" err="1"/>
              <a:t>type</a:t>
            </a:r>
            <a:r>
              <a:rPr lang="es-US" sz="2400" dirty="0"/>
              <a:t>: </a:t>
            </a:r>
            <a:r>
              <a:rPr lang="es-US" sz="2400" dirty="0" err="1"/>
              <a:t>text</a:t>
            </a:r>
            <a:r>
              <a:rPr lang="es-US" sz="2400" dirty="0"/>
              <a:t>/</a:t>
            </a:r>
            <a:r>
              <a:rPr lang="es-US" sz="2400" dirty="0" err="1"/>
              <a:t>html</a:t>
            </a:r>
            <a:r>
              <a:rPr lang="es-US" sz="2400" dirty="0"/>
              <a:t>; </a:t>
            </a:r>
            <a:r>
              <a:rPr lang="es-US" sz="2400" dirty="0" err="1"/>
              <a:t>charset</a:t>
            </a:r>
            <a:r>
              <a:rPr lang="es-US" sz="2400" dirty="0"/>
              <a:t>=UTF-8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7BE0F7-AF82-4847-8AAF-EAF8A34596C6}"/>
              </a:ext>
            </a:extLst>
          </p:cNvPr>
          <p:cNvSpPr/>
          <p:nvPr/>
        </p:nvSpPr>
        <p:spPr>
          <a:xfrm>
            <a:off x="1251678" y="413899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S" sz="2400" dirty="0"/>
              <a:t>&lt;!</a:t>
            </a:r>
            <a:r>
              <a:rPr lang="es-US" sz="2400" dirty="0" err="1"/>
              <a:t>doctype</a:t>
            </a:r>
            <a:r>
              <a:rPr lang="es-US" sz="2400" dirty="0"/>
              <a:t> </a:t>
            </a:r>
            <a:r>
              <a:rPr lang="es-US" sz="2400" dirty="0" err="1"/>
              <a:t>html</a:t>
            </a:r>
            <a:r>
              <a:rPr lang="es-US" sz="2400" dirty="0"/>
              <a:t>&gt;&lt;</a:t>
            </a:r>
            <a:r>
              <a:rPr lang="es-US" sz="2400" dirty="0" err="1"/>
              <a:t>html</a:t>
            </a:r>
            <a:r>
              <a:rPr lang="es-US" sz="2400" dirty="0"/>
              <a:t>&gt; ….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E56B900-598E-4330-9B80-3ACDA5817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01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AE8CE-6E53-4F05-B4F0-085F198A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Métodos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EA032-AFD4-45E4-A5FA-1C0463873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Conocidos también como verbos HTTP</a:t>
            </a:r>
          </a:p>
          <a:p>
            <a:r>
              <a:rPr lang="es-US" sz="2400" dirty="0"/>
              <a:t>Manipulación de recursos a través de una URL</a:t>
            </a:r>
          </a:p>
          <a:p>
            <a:r>
              <a:rPr lang="es-US" sz="2400" dirty="0"/>
              <a:t>Indican la acción que queramos hacer sobre un recurso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588EE40-AF15-4F16-829A-E211226A8026}"/>
              </a:ext>
            </a:extLst>
          </p:cNvPr>
          <p:cNvSpPr/>
          <p:nvPr/>
        </p:nvSpPr>
        <p:spPr>
          <a:xfrm>
            <a:off x="3665527" y="4587057"/>
            <a:ext cx="4860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sz="2400" b="1" dirty="0">
                <a:solidFill>
                  <a:srgbClr val="F8B323"/>
                </a:solidFill>
              </a:rPr>
              <a:t>https://mipagina.com/api/usuario</a:t>
            </a:r>
          </a:p>
        </p:txBody>
      </p:sp>
    </p:spTree>
    <p:extLst>
      <p:ext uri="{BB962C8B-B14F-4D97-AF65-F5344CB8AC3E}">
        <p14:creationId xmlns:p14="http://schemas.microsoft.com/office/powerpoint/2010/main" val="2051376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AE8CE-6E53-4F05-B4F0-085F198A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Métodos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EA032-AFD4-45E4-A5FA-1C0463873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HTTP GET</a:t>
            </a:r>
          </a:p>
          <a:p>
            <a:r>
              <a:rPr lang="es-US" sz="2400" dirty="0"/>
              <a:t>HTTP HEAD</a:t>
            </a:r>
          </a:p>
          <a:p>
            <a:r>
              <a:rPr lang="es-US" sz="2400" dirty="0"/>
              <a:t>HTTP POST</a:t>
            </a:r>
          </a:p>
          <a:p>
            <a:r>
              <a:rPr lang="es-US" sz="2400" dirty="0"/>
              <a:t>HTTP PUT</a:t>
            </a:r>
          </a:p>
          <a:p>
            <a:r>
              <a:rPr lang="es-US" sz="2400" dirty="0"/>
              <a:t>HTTP DELETE</a:t>
            </a:r>
          </a:p>
          <a:p>
            <a:pPr marL="0" indent="0">
              <a:buNone/>
            </a:pPr>
            <a:r>
              <a:rPr lang="es-US" sz="2400" dirty="0"/>
              <a:t>HTTP CRUD</a:t>
            </a:r>
          </a:p>
          <a:p>
            <a:r>
              <a:rPr lang="es-US" sz="2400" dirty="0"/>
              <a:t>HTTP PATCH</a:t>
            </a:r>
          </a:p>
          <a:p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3732086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2A3EE-1E51-4417-866A-BC072FB1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Códigos de status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A0808D-5B53-4A64-B9F7-E36390C7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Recibimos un número de status como respuesta a una petición</a:t>
            </a:r>
          </a:p>
          <a:p>
            <a:pPr marL="0" indent="0">
              <a:buNone/>
            </a:pPr>
            <a:endParaRPr lang="es-U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8B2CD4B-DDAC-4CEE-85F3-054766BE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963594"/>
              </p:ext>
            </p:extLst>
          </p:nvPr>
        </p:nvGraphicFramePr>
        <p:xfrm>
          <a:off x="4069276" y="3429000"/>
          <a:ext cx="45431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812">
                  <a:extLst>
                    <a:ext uri="{9D8B030D-6E8A-4147-A177-3AD203B41FA5}">
                      <a16:colId xmlns:a16="http://schemas.microsoft.com/office/drawing/2014/main" val="1359041978"/>
                    </a:ext>
                  </a:extLst>
                </a:gridCol>
                <a:gridCol w="3073313">
                  <a:extLst>
                    <a:ext uri="{9D8B030D-6E8A-4147-A177-3AD203B41FA5}">
                      <a16:colId xmlns:a16="http://schemas.microsoft.com/office/drawing/2014/main" val="962997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US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Categoría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4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US" b="1" dirty="0"/>
                        <a:t>1XX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Informacional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3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US" b="1" dirty="0"/>
                        <a:t>2XX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Exitoso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4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US" b="1" dirty="0"/>
                        <a:t>3XX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Redirección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4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US" b="1" dirty="0"/>
                        <a:t>4XX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Error del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65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US" b="1" dirty="0"/>
                        <a:t>5XX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Error del servidor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93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26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5ADC0-5A40-464C-BC85-38A82FCC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Códigos de status Http</a:t>
            </a:r>
            <a:br>
              <a:rPr lang="es-US" dirty="0"/>
            </a:br>
            <a:r>
              <a:rPr lang="es-US" sz="3200" dirty="0"/>
              <a:t>1xx - respuesta informativa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7525D-2B5A-4B21-8252-EC74F33B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Respuesta provisional</a:t>
            </a:r>
          </a:p>
        </p:txBody>
      </p:sp>
    </p:spTree>
    <p:extLst>
      <p:ext uri="{BB962C8B-B14F-4D97-AF65-F5344CB8AC3E}">
        <p14:creationId xmlns:p14="http://schemas.microsoft.com/office/powerpoint/2010/main" val="109229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8FD46-C81D-426C-B6BC-D57751A0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Application</a:t>
            </a:r>
            <a:r>
              <a:rPr lang="es-US" dirty="0"/>
              <a:t> </a:t>
            </a:r>
            <a:r>
              <a:rPr lang="es-US" dirty="0" err="1"/>
              <a:t>programming</a:t>
            </a:r>
            <a:r>
              <a:rPr lang="es-US" dirty="0"/>
              <a:t> interfaces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11029B-59F5-476C-8911-F306BB85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Interfaces que permiten el uso o consumo del software de nuestra aplicación por otras aplicaciones externas a la nuestra</a:t>
            </a:r>
          </a:p>
          <a:p>
            <a:r>
              <a:rPr lang="es-US" sz="2400" dirty="0"/>
              <a:t>Comunicación entre dos aplicaciones distintas</a:t>
            </a:r>
          </a:p>
          <a:p>
            <a:r>
              <a:rPr lang="es-US" sz="2400" dirty="0"/>
              <a:t>Debemos hacer abstracciones</a:t>
            </a:r>
          </a:p>
        </p:txBody>
      </p:sp>
    </p:spTree>
    <p:extLst>
      <p:ext uri="{BB962C8B-B14F-4D97-AF65-F5344CB8AC3E}">
        <p14:creationId xmlns:p14="http://schemas.microsoft.com/office/powerpoint/2010/main" val="49969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5ADC0-5A40-464C-BC85-38A82FCC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Códigos de status Http</a:t>
            </a:r>
            <a:br>
              <a:rPr lang="es-US" dirty="0"/>
            </a:br>
            <a:r>
              <a:rPr lang="es-US" sz="3200" dirty="0"/>
              <a:t>2xx - respuesta exitosa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7525D-2B5A-4B21-8252-EC74F33B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Respuesta provisional</a:t>
            </a:r>
          </a:p>
        </p:txBody>
      </p:sp>
    </p:spTree>
    <p:extLst>
      <p:ext uri="{BB962C8B-B14F-4D97-AF65-F5344CB8AC3E}">
        <p14:creationId xmlns:p14="http://schemas.microsoft.com/office/powerpoint/2010/main" val="277887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5ADC0-5A40-464C-BC85-38A82FCC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Códigos de status Http</a:t>
            </a:r>
            <a:br>
              <a:rPr lang="es-US" dirty="0"/>
            </a:br>
            <a:r>
              <a:rPr lang="es-US" sz="3200" dirty="0"/>
              <a:t>3xx - redirección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7525D-2B5A-4B21-8252-EC74F33B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Respuesta provisional</a:t>
            </a:r>
          </a:p>
        </p:txBody>
      </p:sp>
    </p:spTree>
    <p:extLst>
      <p:ext uri="{BB962C8B-B14F-4D97-AF65-F5344CB8AC3E}">
        <p14:creationId xmlns:p14="http://schemas.microsoft.com/office/powerpoint/2010/main" val="1246567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5ADC0-5A40-464C-BC85-38A82FCC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Códigos de status Http</a:t>
            </a:r>
            <a:br>
              <a:rPr lang="es-US" dirty="0"/>
            </a:br>
            <a:r>
              <a:rPr lang="es-US" sz="3200" dirty="0"/>
              <a:t>4xx - error de cliente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7525D-2B5A-4B21-8252-EC74F33B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Respuesta provisional</a:t>
            </a:r>
          </a:p>
        </p:txBody>
      </p:sp>
    </p:spTree>
    <p:extLst>
      <p:ext uri="{BB962C8B-B14F-4D97-AF65-F5344CB8AC3E}">
        <p14:creationId xmlns:p14="http://schemas.microsoft.com/office/powerpoint/2010/main" val="172926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5ADC0-5A40-464C-BC85-38A82FCC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Códigos de status Http</a:t>
            </a:r>
            <a:br>
              <a:rPr lang="es-US" dirty="0"/>
            </a:br>
            <a:r>
              <a:rPr lang="es-US" sz="3200" dirty="0"/>
              <a:t>5xx - error del servidor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7525D-2B5A-4B21-8252-EC74F33B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Respuesta provisional</a:t>
            </a:r>
          </a:p>
        </p:txBody>
      </p:sp>
    </p:spTree>
    <p:extLst>
      <p:ext uri="{BB962C8B-B14F-4D97-AF65-F5344CB8AC3E}">
        <p14:creationId xmlns:p14="http://schemas.microsoft.com/office/powerpoint/2010/main" val="3026829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E93A8-9131-4D87-BFFF-6B72B5A5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Asp.net </a:t>
            </a:r>
            <a:r>
              <a:rPr lang="es-US" dirty="0" err="1"/>
              <a:t>core</a:t>
            </a:r>
            <a:endParaRPr lang="es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FFEA9A-E001-4797-8423-3B3D5D252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99719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391BB-B149-49D4-978B-639C702E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Asp.net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9FAA5-8DC7-4DAF-A0E4-AB506058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Active Server Pages </a:t>
            </a:r>
            <a:r>
              <a:rPr lang="es-US" sz="2400" dirty="0" err="1"/>
              <a:t>by</a:t>
            </a:r>
            <a:r>
              <a:rPr lang="es-US" sz="2400" dirty="0"/>
              <a:t> Microsoft (1998)</a:t>
            </a:r>
          </a:p>
          <a:p>
            <a:pPr marL="0" indent="0">
              <a:buNone/>
            </a:pPr>
            <a:r>
              <a:rPr lang="es-US" sz="2400" dirty="0"/>
              <a:t>ASP .NET Framework (2002)</a:t>
            </a:r>
          </a:p>
          <a:p>
            <a:r>
              <a:rPr lang="es-US" sz="2400" dirty="0"/>
              <a:t>ASP.NET Web Pages</a:t>
            </a:r>
          </a:p>
          <a:p>
            <a:r>
              <a:rPr lang="es-US" sz="2400" dirty="0"/>
              <a:t>ASP.NET Web </a:t>
            </a:r>
            <a:r>
              <a:rPr lang="es-US" sz="2400" dirty="0" err="1"/>
              <a:t>Forms</a:t>
            </a:r>
            <a:endParaRPr lang="es-US" sz="2400" dirty="0"/>
          </a:p>
          <a:p>
            <a:r>
              <a:rPr lang="es-US" sz="2400" dirty="0"/>
              <a:t>ASP.NET MVC</a:t>
            </a:r>
          </a:p>
          <a:p>
            <a:r>
              <a:rPr lang="es-US" sz="2400" dirty="0"/>
              <a:t>ASP.NET Web API</a:t>
            </a:r>
          </a:p>
          <a:p>
            <a:pPr marL="0" indent="0">
              <a:buNone/>
            </a:pPr>
            <a:r>
              <a:rPr lang="es-US" sz="2400" dirty="0"/>
              <a:t>ASP.NET Core (2016)</a:t>
            </a:r>
          </a:p>
        </p:txBody>
      </p:sp>
    </p:spTree>
    <p:extLst>
      <p:ext uri="{BB962C8B-B14F-4D97-AF65-F5344CB8AC3E}">
        <p14:creationId xmlns:p14="http://schemas.microsoft.com/office/powerpoint/2010/main" val="2651680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391BB-B149-49D4-978B-639C702E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.net</a:t>
            </a:r>
            <a:r>
              <a:rPr lang="es-US" dirty="0"/>
              <a:t> </a:t>
            </a:r>
            <a:r>
              <a:rPr lang="es-US" dirty="0" err="1"/>
              <a:t>core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9FAA5-8DC7-4DAF-A0E4-AB506058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Plataforma nueva, liviana y modular </a:t>
            </a:r>
            <a:r>
              <a:rPr lang="es-US" sz="2400" dirty="0" err="1"/>
              <a:t>by</a:t>
            </a:r>
            <a:r>
              <a:rPr lang="es-US" sz="2400" dirty="0"/>
              <a:t> Microsoft</a:t>
            </a:r>
          </a:p>
          <a:p>
            <a:r>
              <a:rPr lang="es-US" sz="2400" dirty="0"/>
              <a:t>Permite usar lenguajes como C#, VB y F#</a:t>
            </a:r>
          </a:p>
          <a:p>
            <a:r>
              <a:rPr lang="es-US" sz="2400" dirty="0"/>
              <a:t>Código abierto,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850768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391BB-B149-49D4-978B-639C702E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.net</a:t>
            </a:r>
            <a:r>
              <a:rPr lang="es-US" dirty="0"/>
              <a:t> </a:t>
            </a:r>
            <a:r>
              <a:rPr lang="es-US" dirty="0" err="1"/>
              <a:t>core</a:t>
            </a:r>
            <a:r>
              <a:rPr lang="es-US" dirty="0"/>
              <a:t> vs </a:t>
            </a:r>
            <a:r>
              <a:rPr lang="es-US" dirty="0" err="1"/>
              <a:t>.net</a:t>
            </a:r>
            <a:r>
              <a:rPr lang="es-US" dirty="0"/>
              <a:t> </a:t>
            </a:r>
            <a:r>
              <a:rPr lang="es-US" dirty="0" err="1"/>
              <a:t>framework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9FAA5-8DC7-4DAF-A0E4-AB506058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Depende</a:t>
            </a:r>
          </a:p>
        </p:txBody>
      </p:sp>
    </p:spTree>
    <p:extLst>
      <p:ext uri="{BB962C8B-B14F-4D97-AF65-F5344CB8AC3E}">
        <p14:creationId xmlns:p14="http://schemas.microsoft.com/office/powerpoint/2010/main" val="215658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D2C4-92EE-40A5-87F2-6F95CCB1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Estilos de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651B7D-BC7E-44B6-A7DD-76F29B1E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REST</a:t>
            </a:r>
          </a:p>
          <a:p>
            <a:r>
              <a:rPr lang="es-US" sz="2400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19258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F3325-99F4-433D-AE51-B082DE1B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rest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A3529-6A67-4A10-8C50-30FEE6AD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 err="1"/>
              <a:t>REpresentational</a:t>
            </a:r>
            <a:r>
              <a:rPr lang="es-US" sz="2400" dirty="0"/>
              <a:t> </a:t>
            </a:r>
            <a:r>
              <a:rPr lang="es-US" sz="2400" dirty="0" err="1"/>
              <a:t>State</a:t>
            </a:r>
            <a:r>
              <a:rPr lang="es-US" sz="2400" dirty="0"/>
              <a:t> Transfer</a:t>
            </a:r>
          </a:p>
          <a:p>
            <a:r>
              <a:rPr lang="es-US" sz="2400" dirty="0"/>
              <a:t>Estilo para la construcción de servicios web</a:t>
            </a:r>
          </a:p>
          <a:p>
            <a:r>
              <a:rPr lang="es-US" sz="2400" dirty="0"/>
              <a:t>Tiene principios/condiciones establecidos</a:t>
            </a:r>
          </a:p>
          <a:p>
            <a:r>
              <a:rPr lang="es-US" sz="2400" dirty="0"/>
              <a:t>Usa métodos HTTP</a:t>
            </a:r>
          </a:p>
          <a:p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16162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DB4A8-135D-4B88-B676-9EAE74F7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8C415-48B9-40FE-AF43-227FEE90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b="1" dirty="0">
                <a:solidFill>
                  <a:srgbClr val="F8B323"/>
                </a:solidFill>
              </a:rPr>
              <a:t>https://mipagina.com/api/usuario</a:t>
            </a:r>
          </a:p>
        </p:txBody>
      </p:sp>
    </p:spTree>
    <p:extLst>
      <p:ext uri="{BB962C8B-B14F-4D97-AF65-F5344CB8AC3E}">
        <p14:creationId xmlns:p14="http://schemas.microsoft.com/office/powerpoint/2010/main" val="379412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1A52-D48D-4C44-BE37-E42E22C8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E1897-9A32-488F-8234-B16490B3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/</a:t>
            </a:r>
            <a:r>
              <a:rPr lang="es-US" sz="2400" dirty="0" err="1"/>
              <a:t>getAllProfiles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getProfile?id</a:t>
            </a:r>
            <a:r>
              <a:rPr lang="es-US" sz="2400" dirty="0"/>
              <a:t>=2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createProfile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deleteProfile?id</a:t>
            </a:r>
            <a:r>
              <a:rPr lang="es-US" sz="2400" dirty="0"/>
              <a:t>=4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updateProfile?name</a:t>
            </a:r>
            <a:r>
              <a:rPr lang="es-US" sz="2400" dirty="0"/>
              <a:t>=</a:t>
            </a:r>
            <a:r>
              <a:rPr lang="es-US" sz="2400" dirty="0" err="1"/>
              <a:t>eddy</a:t>
            </a:r>
            <a:endParaRPr lang="es-U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DE4EAF-47CB-4066-B196-76AD7524DA48}"/>
              </a:ext>
            </a:extLst>
          </p:cNvPr>
          <p:cNvSpPr txBox="1"/>
          <p:nvPr/>
        </p:nvSpPr>
        <p:spPr>
          <a:xfrm>
            <a:off x="1251678" y="5460079"/>
            <a:ext cx="6412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Obtener información de los amigos dado un perfil</a:t>
            </a:r>
          </a:p>
          <a:p>
            <a:r>
              <a:rPr lang="es-US" sz="2400" dirty="0"/>
              <a:t>Buscar perfil por nombre</a:t>
            </a:r>
          </a:p>
        </p:txBody>
      </p:sp>
    </p:spTree>
    <p:extLst>
      <p:ext uri="{BB962C8B-B14F-4D97-AF65-F5344CB8AC3E}">
        <p14:creationId xmlns:p14="http://schemas.microsoft.com/office/powerpoint/2010/main" val="130725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AFBC0-8EC4-43C2-ADC3-F6B5CDB7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2234"/>
          </a:xfrm>
        </p:spPr>
        <p:txBody>
          <a:bodyPr/>
          <a:lstStyle/>
          <a:p>
            <a:r>
              <a:rPr lang="es-U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96CEA-D6FE-41DB-B776-808C62B7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0813"/>
            <a:ext cx="10178322" cy="4168779"/>
          </a:xfrm>
        </p:spPr>
        <p:txBody>
          <a:bodyPr>
            <a:normAutofit/>
          </a:bodyPr>
          <a:lstStyle/>
          <a:p>
            <a:r>
              <a:rPr lang="es-US" sz="2400" dirty="0"/>
              <a:t>/</a:t>
            </a:r>
            <a:r>
              <a:rPr lang="es-US" sz="2400" dirty="0" err="1"/>
              <a:t>getAllProfiles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getProfile?id</a:t>
            </a:r>
            <a:r>
              <a:rPr lang="es-US" sz="2400" dirty="0"/>
              <a:t>=2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getProfileWithFriends?id</a:t>
            </a:r>
            <a:r>
              <a:rPr lang="es-US" sz="2400" dirty="0"/>
              <a:t>=2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searchProfileByName?name</a:t>
            </a:r>
            <a:r>
              <a:rPr lang="es-US" sz="2400" dirty="0"/>
              <a:t>=</a:t>
            </a:r>
            <a:r>
              <a:rPr lang="es-US" sz="2400" dirty="0" err="1"/>
              <a:t>frank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createProfile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deleteProfile?id</a:t>
            </a:r>
            <a:r>
              <a:rPr lang="es-US" sz="2400" dirty="0"/>
              <a:t>=4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updateProfile?name</a:t>
            </a:r>
            <a:r>
              <a:rPr lang="es-US" sz="2400" dirty="0"/>
              <a:t>=</a:t>
            </a:r>
            <a:r>
              <a:rPr lang="es-US" sz="2400" dirty="0" err="1"/>
              <a:t>eddy</a:t>
            </a:r>
            <a:endParaRPr lang="es-U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C519A9-29C5-4193-A46B-E082EE79F6E8}"/>
              </a:ext>
            </a:extLst>
          </p:cNvPr>
          <p:cNvSpPr txBox="1"/>
          <p:nvPr/>
        </p:nvSpPr>
        <p:spPr>
          <a:xfrm>
            <a:off x="1251678" y="5460079"/>
            <a:ext cx="2611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Que soporte JSON</a:t>
            </a:r>
          </a:p>
        </p:txBody>
      </p:sp>
    </p:spTree>
    <p:extLst>
      <p:ext uri="{BB962C8B-B14F-4D97-AF65-F5344CB8AC3E}">
        <p14:creationId xmlns:p14="http://schemas.microsoft.com/office/powerpoint/2010/main" val="346661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4353A-E820-4EB9-8E8A-00DE991A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2234"/>
          </a:xfrm>
        </p:spPr>
        <p:txBody>
          <a:bodyPr/>
          <a:lstStyle/>
          <a:p>
            <a:r>
              <a:rPr lang="es-U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256FB2-809B-4CB3-9FB4-955B5447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4335"/>
            <a:ext cx="10178322" cy="5117691"/>
          </a:xfrm>
        </p:spPr>
        <p:txBody>
          <a:bodyPr>
            <a:normAutofit/>
          </a:bodyPr>
          <a:lstStyle/>
          <a:p>
            <a:r>
              <a:rPr lang="es-US" sz="2400" dirty="0"/>
              <a:t>/</a:t>
            </a:r>
            <a:r>
              <a:rPr lang="es-US" sz="2400" dirty="0" err="1"/>
              <a:t>getAllProfiles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getAllProfilesJson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getProfile?id</a:t>
            </a:r>
            <a:r>
              <a:rPr lang="es-US" sz="2400" dirty="0"/>
              <a:t>=2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getProfileJson?id</a:t>
            </a:r>
            <a:r>
              <a:rPr lang="es-US" sz="2400" dirty="0"/>
              <a:t>=2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getProfileWithFriends?id</a:t>
            </a:r>
            <a:r>
              <a:rPr lang="es-US" sz="2400" dirty="0"/>
              <a:t>=2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getProfileWithFriendsJson?id</a:t>
            </a:r>
            <a:r>
              <a:rPr lang="es-US" sz="2400" dirty="0"/>
              <a:t>=2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searchProfileByName?name</a:t>
            </a:r>
            <a:r>
              <a:rPr lang="es-US" sz="2400" dirty="0"/>
              <a:t>=</a:t>
            </a:r>
            <a:r>
              <a:rPr lang="es-US" sz="2400" dirty="0" err="1"/>
              <a:t>frank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searchProfileByNameJson?name</a:t>
            </a:r>
            <a:r>
              <a:rPr lang="es-US" sz="2400" dirty="0"/>
              <a:t>=</a:t>
            </a:r>
            <a:r>
              <a:rPr lang="es-US" sz="2400" dirty="0" err="1"/>
              <a:t>frank</a:t>
            </a:r>
            <a:r>
              <a:rPr lang="es-US" sz="2400" dirty="0"/>
              <a:t>/</a:t>
            </a:r>
            <a:r>
              <a:rPr lang="es-US" sz="2400" dirty="0" err="1"/>
              <a:t>createProfile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deleteProfile?id</a:t>
            </a:r>
            <a:r>
              <a:rPr lang="es-US" sz="2400" dirty="0"/>
              <a:t>=4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updateProfile?name</a:t>
            </a:r>
            <a:r>
              <a:rPr lang="es-US" sz="2400" dirty="0"/>
              <a:t>=</a:t>
            </a:r>
            <a:r>
              <a:rPr lang="es-US" sz="2400" dirty="0" err="1"/>
              <a:t>eddy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2904477158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5591</TotalTime>
  <Words>922</Words>
  <Application>Microsoft Office PowerPoint</Application>
  <PresentationFormat>Panorámica</PresentationFormat>
  <Paragraphs>191</Paragraphs>
  <Slides>37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Gill Sans MT</vt:lpstr>
      <vt:lpstr>Impact</vt:lpstr>
      <vt:lpstr>Distintivo</vt:lpstr>
      <vt:lpstr>Aplicaciones web</vt:lpstr>
      <vt:lpstr>Web api</vt:lpstr>
      <vt:lpstr>Application programming interfaces</vt:lpstr>
      <vt:lpstr>Estilos de api</vt:lpstr>
      <vt:lpstr>rest</vt:lpstr>
      <vt:lpstr>ejemplo</vt:lpstr>
      <vt:lpstr>ejemplo</vt:lpstr>
      <vt:lpstr>ejemplo</vt:lpstr>
      <vt:lpstr>ejemplo</vt:lpstr>
      <vt:lpstr>Principios de rest</vt:lpstr>
      <vt:lpstr>Principios de rest cliente-servidor</vt:lpstr>
      <vt:lpstr>Principios de rest sistema en capas</vt:lpstr>
      <vt:lpstr>Principios de rest protocolos sin estado</vt:lpstr>
      <vt:lpstr>Principios de rest interfaz uniforme</vt:lpstr>
      <vt:lpstr>Principios de rest cache</vt:lpstr>
      <vt:lpstr>Principios de rest código bajo demanda</vt:lpstr>
      <vt:lpstr>http</vt:lpstr>
      <vt:lpstr>Petición y respuesta http</vt:lpstr>
      <vt:lpstr>Petición http</vt:lpstr>
      <vt:lpstr>Linea de petición</vt:lpstr>
      <vt:lpstr>Cabecera de petición</vt:lpstr>
      <vt:lpstr>cuerpo de petición</vt:lpstr>
      <vt:lpstr>ejemplo de petición</vt:lpstr>
      <vt:lpstr>respuesta http</vt:lpstr>
      <vt:lpstr>ejemplo de respuesta</vt:lpstr>
      <vt:lpstr>Métodos http</vt:lpstr>
      <vt:lpstr>Métodos http</vt:lpstr>
      <vt:lpstr>Códigos de status Http</vt:lpstr>
      <vt:lpstr>Códigos de status Http 1xx - respuesta informativa</vt:lpstr>
      <vt:lpstr>Códigos de status Http 2xx - respuesta exitosa</vt:lpstr>
      <vt:lpstr>Códigos de status Http 3xx - redirección</vt:lpstr>
      <vt:lpstr>Códigos de status Http 4xx - error de cliente</vt:lpstr>
      <vt:lpstr>Códigos de status Http 5xx - error del servidor</vt:lpstr>
      <vt:lpstr>Asp.net core</vt:lpstr>
      <vt:lpstr>Asp.net</vt:lpstr>
      <vt:lpstr>.net core</vt:lpstr>
      <vt:lpstr>.net core vs .net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</dc:title>
  <dc:creator>CHRISTIAN LUIS VALOIS JUAREZ MEDINA</dc:creator>
  <cp:lastModifiedBy>CHRISTIAN LUIS VALOIS JUAREZ MEDINA</cp:lastModifiedBy>
  <cp:revision>25</cp:revision>
  <dcterms:created xsi:type="dcterms:W3CDTF">2019-05-08T16:22:38Z</dcterms:created>
  <dcterms:modified xsi:type="dcterms:W3CDTF">2019-05-13T01:52:07Z</dcterms:modified>
</cp:coreProperties>
</file>