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76" r:id="rId9"/>
    <p:sldId id="277" r:id="rId10"/>
    <p:sldId id="278" r:id="rId11"/>
    <p:sldId id="279" r:id="rId12"/>
    <p:sldId id="273" r:id="rId13"/>
    <p:sldId id="272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92D67-AE5B-4233-8593-F6B609B5B448}" type="datetimeFigureOut">
              <a:rPr lang="es-US" smtClean="0"/>
              <a:t>4/25/2019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B9559-2CCB-470D-9CCD-9400DB4FD76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0230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this.Configuration.LazyLoadingEnabled</a:t>
            </a:r>
            <a:r>
              <a:rPr lang="es-US" dirty="0">
                <a:effectLst/>
              </a:rPr>
              <a:t> </a:t>
            </a:r>
            <a:r>
              <a:rPr lang="es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s-US" dirty="0">
                <a:effectLst/>
              </a:rPr>
              <a:t> </a:t>
            </a:r>
            <a:r>
              <a:rPr lang="es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false;</a:t>
            </a:r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B9559-2CCB-470D-9CCD-9400DB4FD76C}" type="slidenum">
              <a:rPr lang="es-US" smtClean="0"/>
              <a:t>17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5864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DB75-7456-4001-8E52-406312FF6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linq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39F054-AF9B-4BDA-A96B-28188F1BB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5090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21D7D-7E81-4344-B55D-DDACB1D5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Joins</a:t>
            </a:r>
            <a:br>
              <a:rPr lang="es-US" dirty="0"/>
            </a:br>
            <a:r>
              <a:rPr lang="es-US" sz="3600" dirty="0"/>
              <a:t>group join</a:t>
            </a:r>
            <a:endParaRPr lang="es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84DCBCC-C63A-4AFB-B3A4-ADABF266E918}"/>
              </a:ext>
            </a:extLst>
          </p:cNvPr>
          <p:cNvSpPr/>
          <p:nvPr/>
        </p:nvSpPr>
        <p:spPr>
          <a:xfrm>
            <a:off x="1251678" y="2175039"/>
            <a:ext cx="9492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from a in context.Authors </a:t>
            </a:r>
          </a:p>
          <a:p>
            <a:r>
              <a:rPr lang="es-US" sz="2400" dirty="0"/>
              <a:t>			join c in context.Courses on a.ID equals c.AuthorID into g </a:t>
            </a:r>
          </a:p>
          <a:p>
            <a:r>
              <a:rPr lang="es-US" sz="2400" dirty="0"/>
              <a:t>			select new {AuthorName = a.Name, Courses = g.count};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F8C106-56BB-433E-A8F2-9B073E4802F9}"/>
              </a:ext>
            </a:extLst>
          </p:cNvPr>
          <p:cNvSpPr/>
          <p:nvPr/>
        </p:nvSpPr>
        <p:spPr>
          <a:xfrm>
            <a:off x="1251678" y="3993344"/>
            <a:ext cx="94925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context.People.GroupJoin(context.Authors, </a:t>
            </a:r>
          </a:p>
          <a:p>
            <a:r>
              <a:rPr lang="es-US" sz="2400" dirty="0"/>
              <a:t>			c =&gt; c.AuthorID, a =&gt; a.ID,</a:t>
            </a:r>
          </a:p>
          <a:p>
            <a:r>
              <a:rPr lang="es-US" sz="2400" dirty="0"/>
              <a:t>			(course, autor) =&gt; new</a:t>
            </a:r>
          </a:p>
          <a:p>
            <a:r>
              <a:rPr lang="es-US" sz="2400" dirty="0"/>
              <a:t>			{</a:t>
            </a:r>
          </a:p>
          <a:p>
            <a:r>
              <a:rPr lang="es-US" sz="2400" dirty="0"/>
              <a:t>				Course = course.Name,</a:t>
            </a:r>
          </a:p>
          <a:p>
            <a:r>
              <a:rPr lang="es-US" sz="2400" dirty="0"/>
              <a:t>				Author = autor.Name</a:t>
            </a:r>
          </a:p>
          <a:p>
            <a:r>
              <a:rPr lang="es-US" sz="2400" dirty="0"/>
              <a:t>			});</a:t>
            </a:r>
          </a:p>
        </p:txBody>
      </p:sp>
    </p:spTree>
    <p:extLst>
      <p:ext uri="{BB962C8B-B14F-4D97-AF65-F5344CB8AC3E}">
        <p14:creationId xmlns:p14="http://schemas.microsoft.com/office/powerpoint/2010/main" val="214928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21D7D-7E81-4344-B55D-DDACB1D5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Joins</a:t>
            </a:r>
            <a:br>
              <a:rPr lang="es-US" dirty="0"/>
            </a:br>
            <a:r>
              <a:rPr lang="es-US" sz="3600" dirty="0"/>
              <a:t>cross join</a:t>
            </a:r>
            <a:endParaRPr lang="es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DFE2A0-BF7A-412A-9CA3-52B5DEF93A56}"/>
              </a:ext>
            </a:extLst>
          </p:cNvPr>
          <p:cNvSpPr/>
          <p:nvPr/>
        </p:nvSpPr>
        <p:spPr>
          <a:xfrm>
            <a:off x="1251678" y="2532653"/>
            <a:ext cx="9492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from a in context.Authors </a:t>
            </a:r>
          </a:p>
          <a:p>
            <a:r>
              <a:rPr lang="es-US" sz="2400" dirty="0"/>
              <a:t>			from c in context.Courses </a:t>
            </a:r>
          </a:p>
          <a:p>
            <a:r>
              <a:rPr lang="es-US" sz="2400" dirty="0"/>
              <a:t>			select new {AuthorName = a.Name, CourseName = c.Name};</a:t>
            </a:r>
          </a:p>
        </p:txBody>
      </p:sp>
    </p:spTree>
    <p:extLst>
      <p:ext uri="{BB962C8B-B14F-4D97-AF65-F5344CB8AC3E}">
        <p14:creationId xmlns:p14="http://schemas.microsoft.com/office/powerpoint/2010/main" val="316128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2D36D-66C9-446C-8AA4-6A87DF5D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Funciones linq</a:t>
            </a:r>
            <a:br>
              <a:rPr lang="es-US" dirty="0"/>
            </a:br>
            <a:r>
              <a:rPr lang="es-US" sz="3600" dirty="0"/>
              <a:t>find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18CB6-23BF-4793-9F71-98DBA0D7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Encuentra en objeto de acuerdo a su clave primaria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2A5605-C865-4253-B50F-7E88173D95DB}"/>
              </a:ext>
            </a:extLst>
          </p:cNvPr>
          <p:cNvSpPr/>
          <p:nvPr/>
        </p:nvSpPr>
        <p:spPr>
          <a:xfrm>
            <a:off x="3334731" y="3950012"/>
            <a:ext cx="5522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S" sz="2800" dirty="0"/>
              <a:t>var person = context.People.Find(1);</a:t>
            </a:r>
          </a:p>
        </p:txBody>
      </p:sp>
    </p:spTree>
    <p:extLst>
      <p:ext uri="{BB962C8B-B14F-4D97-AF65-F5344CB8AC3E}">
        <p14:creationId xmlns:p14="http://schemas.microsoft.com/office/powerpoint/2010/main" val="325717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AC7B5-9EE6-472C-BD27-B508362B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Funciones linq</a:t>
            </a:r>
            <a:br>
              <a:rPr lang="es-US" dirty="0"/>
            </a:br>
            <a:r>
              <a:rPr lang="es-US" sz="3600" dirty="0" err="1"/>
              <a:t>first</a:t>
            </a:r>
            <a:r>
              <a:rPr lang="es-US" sz="3600" dirty="0"/>
              <a:t> y </a:t>
            </a:r>
            <a:r>
              <a:rPr lang="es-US" sz="3600" dirty="0" err="1"/>
              <a:t>firstordefault</a:t>
            </a:r>
            <a:endParaRPr lang="es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E125CD4-141F-4031-8505-20059DFCD7C8}"/>
              </a:ext>
            </a:extLst>
          </p:cNvPr>
          <p:cNvSpPr/>
          <p:nvPr/>
        </p:nvSpPr>
        <p:spPr>
          <a:xfrm>
            <a:off x="1370029" y="2136339"/>
            <a:ext cx="5718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from person in context.People 	where </a:t>
            </a:r>
            <a:r>
              <a:rPr lang="es-US" sz="2400" dirty="0" err="1"/>
              <a:t>person.LastName</a:t>
            </a:r>
            <a:r>
              <a:rPr lang="es-US" sz="2400" dirty="0"/>
              <a:t> == "</a:t>
            </a:r>
            <a:r>
              <a:rPr lang="es-US" sz="2400" dirty="0" err="1"/>
              <a:t>Doe</a:t>
            </a:r>
            <a:r>
              <a:rPr lang="es-US" sz="2400" dirty="0"/>
              <a:t>" </a:t>
            </a:r>
          </a:p>
          <a:p>
            <a:r>
              <a:rPr lang="es-US" sz="2400" dirty="0"/>
              <a:t>	select person; </a:t>
            </a:r>
          </a:p>
          <a:p>
            <a:r>
              <a:rPr lang="es-US" sz="2400" dirty="0"/>
              <a:t>var </a:t>
            </a:r>
            <a:r>
              <a:rPr lang="es-US" sz="2400" dirty="0" err="1"/>
              <a:t>first</a:t>
            </a:r>
            <a:r>
              <a:rPr lang="es-US" sz="2400" dirty="0"/>
              <a:t> = </a:t>
            </a:r>
            <a:r>
              <a:rPr lang="es-US" sz="2400" dirty="0" err="1"/>
              <a:t>query.First</a:t>
            </a:r>
            <a:r>
              <a:rPr lang="es-US" sz="2400" dirty="0"/>
              <a:t>();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087280-83C4-4813-9C11-4C661E831435}"/>
              </a:ext>
            </a:extLst>
          </p:cNvPr>
          <p:cNvSpPr/>
          <p:nvPr/>
        </p:nvSpPr>
        <p:spPr>
          <a:xfrm>
            <a:off x="1370029" y="4244819"/>
            <a:ext cx="9502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methodQuery = </a:t>
            </a:r>
            <a:r>
              <a:rPr lang="es-US" sz="2400" dirty="0" err="1"/>
              <a:t>context.People.Where</a:t>
            </a:r>
            <a:r>
              <a:rPr lang="es-US" sz="2400" dirty="0"/>
              <a:t>(p =&gt; </a:t>
            </a:r>
            <a:r>
              <a:rPr lang="es-US" sz="2400" dirty="0" err="1"/>
              <a:t>p.LastName</a:t>
            </a:r>
            <a:r>
              <a:rPr lang="es-US" sz="2400" dirty="0"/>
              <a:t> == "</a:t>
            </a:r>
            <a:r>
              <a:rPr lang="es-US" sz="2400" dirty="0" err="1"/>
              <a:t>Doe</a:t>
            </a:r>
            <a:r>
              <a:rPr lang="es-US" sz="2400" dirty="0"/>
              <a:t>"); </a:t>
            </a:r>
            <a:r>
              <a:rPr lang="es-US" sz="2400" dirty="0" err="1"/>
              <a:t>first</a:t>
            </a:r>
            <a:r>
              <a:rPr lang="es-US" sz="2400" dirty="0"/>
              <a:t> = </a:t>
            </a:r>
            <a:r>
              <a:rPr lang="es-US" sz="2400" dirty="0" err="1"/>
              <a:t>methodQuery.First</a:t>
            </a:r>
            <a:r>
              <a:rPr lang="es-US" sz="2400" dirty="0"/>
              <a:t>();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F27776-CE33-4481-BB18-93517C5154C8}"/>
              </a:ext>
            </a:extLst>
          </p:cNvPr>
          <p:cNvSpPr/>
          <p:nvPr/>
        </p:nvSpPr>
        <p:spPr>
          <a:xfrm>
            <a:off x="1370029" y="5614636"/>
            <a:ext cx="7236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first = </a:t>
            </a:r>
            <a:r>
              <a:rPr lang="en-US" sz="2400" dirty="0" err="1"/>
              <a:t>context.People.First</a:t>
            </a:r>
            <a:r>
              <a:rPr lang="en-US" sz="2400" dirty="0"/>
              <a:t>(p =&gt; </a:t>
            </a:r>
            <a:r>
              <a:rPr lang="en-US" sz="2400" dirty="0" err="1"/>
              <a:t>p.LastName</a:t>
            </a:r>
            <a:r>
              <a:rPr lang="en-US" sz="2400" dirty="0"/>
              <a:t> == "Doe");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294320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AC00E-B5CF-440B-AC7A-42AC3614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Funciones linq</a:t>
            </a:r>
            <a:br>
              <a:rPr lang="es-US" dirty="0"/>
            </a:br>
            <a:r>
              <a:rPr lang="es-US" sz="3600" dirty="0"/>
              <a:t>single y </a:t>
            </a:r>
            <a:r>
              <a:rPr lang="es-US" sz="3600" dirty="0" err="1"/>
              <a:t>singleordefault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4FC19-D685-487F-A4CC-E6FAEC74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Selecciona un elemento de la lista de objetos</a:t>
            </a:r>
          </a:p>
          <a:p>
            <a:pPr marL="0" indent="0">
              <a:buNone/>
            </a:pPr>
            <a:r>
              <a:rPr lang="es-US" sz="2400" dirty="0"/>
              <a:t>Lanza una excepción si se encuentra más de un elemento.</a:t>
            </a:r>
          </a:p>
        </p:txBody>
      </p:sp>
    </p:spTree>
    <p:extLst>
      <p:ext uri="{BB962C8B-B14F-4D97-AF65-F5344CB8AC3E}">
        <p14:creationId xmlns:p14="http://schemas.microsoft.com/office/powerpoint/2010/main" val="129539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BC2B2-91CB-4B46-B926-7B339EAE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Cuantificadores</a:t>
            </a:r>
            <a:br>
              <a:rPr lang="es-US" dirty="0"/>
            </a:br>
            <a:r>
              <a:rPr lang="es-US" sz="3600" dirty="0" err="1"/>
              <a:t>any</a:t>
            </a:r>
            <a:r>
              <a:rPr lang="es-US" sz="3600" dirty="0"/>
              <a:t> / </a:t>
            </a:r>
            <a:r>
              <a:rPr lang="es-US" sz="3600" dirty="0" err="1"/>
              <a:t>all</a:t>
            </a:r>
            <a:endParaRPr lang="es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F56539-AA61-402B-95DB-03C409EC1D8A}"/>
              </a:ext>
            </a:extLst>
          </p:cNvPr>
          <p:cNvSpPr/>
          <p:nvPr/>
        </p:nvSpPr>
        <p:spPr>
          <a:xfrm>
            <a:off x="1850796" y="24553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var </a:t>
            </a:r>
            <a:r>
              <a:rPr lang="en-US" sz="2400" dirty="0" err="1"/>
              <a:t>hasDoes</a:t>
            </a:r>
            <a:r>
              <a:rPr lang="en-US" sz="2400" dirty="0"/>
              <a:t> = (from person in </a:t>
            </a:r>
            <a:r>
              <a:rPr lang="en-US" sz="2400" dirty="0" err="1"/>
              <a:t>context.People</a:t>
            </a:r>
            <a:r>
              <a:rPr lang="en-US" sz="2400" dirty="0"/>
              <a:t> 	where </a:t>
            </a:r>
            <a:r>
              <a:rPr lang="en-US" sz="2400" dirty="0" err="1"/>
              <a:t>person.LastName</a:t>
            </a:r>
            <a:r>
              <a:rPr lang="en-US" sz="2400" dirty="0"/>
              <a:t> == "Doe" </a:t>
            </a:r>
          </a:p>
          <a:p>
            <a:r>
              <a:rPr lang="en-US" sz="2400" dirty="0"/>
              <a:t>	select person).Any();</a:t>
            </a:r>
            <a:endParaRPr lang="es-U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A0CE53-85F2-45D6-8BBC-8288272A9030}"/>
              </a:ext>
            </a:extLst>
          </p:cNvPr>
          <p:cNvSpPr/>
          <p:nvPr/>
        </p:nvSpPr>
        <p:spPr>
          <a:xfrm>
            <a:off x="1715678" y="4383319"/>
            <a:ext cx="8465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 err="1"/>
              <a:t>hasDoes</a:t>
            </a:r>
            <a:r>
              <a:rPr lang="es-US" sz="2400" dirty="0"/>
              <a:t> = </a:t>
            </a:r>
            <a:r>
              <a:rPr lang="es-US" sz="2400" dirty="0" err="1"/>
              <a:t>context.People.Any</a:t>
            </a:r>
            <a:r>
              <a:rPr lang="es-US" sz="2400" dirty="0"/>
              <a:t>(p =&gt; </a:t>
            </a:r>
            <a:r>
              <a:rPr lang="es-US" sz="2400" dirty="0" err="1"/>
              <a:t>p.LastName</a:t>
            </a:r>
            <a:r>
              <a:rPr lang="es-US" sz="2400" dirty="0"/>
              <a:t> == "</a:t>
            </a:r>
            <a:r>
              <a:rPr lang="es-US" sz="2400" dirty="0" err="1"/>
              <a:t>Doe</a:t>
            </a:r>
            <a:r>
              <a:rPr lang="es-US" sz="2400" dirty="0"/>
              <a:t>"); </a:t>
            </a:r>
          </a:p>
          <a:p>
            <a:endParaRPr lang="es-US" sz="2400" dirty="0"/>
          </a:p>
          <a:p>
            <a:r>
              <a:rPr lang="es-US" sz="2400" dirty="0"/>
              <a:t>var </a:t>
            </a:r>
            <a:r>
              <a:rPr lang="es-US" sz="2400" dirty="0" err="1"/>
              <a:t>allHaveJ</a:t>
            </a:r>
            <a:r>
              <a:rPr lang="es-US" sz="2400" dirty="0"/>
              <a:t> = </a:t>
            </a:r>
            <a:r>
              <a:rPr lang="es-US" sz="2400" dirty="0" err="1"/>
              <a:t>context.People.All</a:t>
            </a:r>
            <a:r>
              <a:rPr lang="es-US" sz="2400" dirty="0"/>
              <a:t>(p =&gt; </a:t>
            </a:r>
            <a:r>
              <a:rPr lang="es-US" sz="2400" dirty="0" err="1"/>
              <a:t>p.FirstName.Contains</a:t>
            </a:r>
            <a:r>
              <a:rPr lang="es-US" sz="2400" dirty="0"/>
              <a:t>("J"));</a:t>
            </a:r>
          </a:p>
        </p:txBody>
      </p:sp>
    </p:spTree>
    <p:extLst>
      <p:ext uri="{BB962C8B-B14F-4D97-AF65-F5344CB8AC3E}">
        <p14:creationId xmlns:p14="http://schemas.microsoft.com/office/powerpoint/2010/main" val="202525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0F999-D05C-472F-AB2E-69295A3E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Consultas con entidades relacionadas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9ABE5B-C6E0-4165-9EEF-35F1C8BE04A9}"/>
              </a:ext>
            </a:extLst>
          </p:cNvPr>
          <p:cNvSpPr/>
          <p:nvPr/>
        </p:nvSpPr>
        <p:spPr>
          <a:xfrm>
            <a:off x="1251678" y="2571410"/>
            <a:ext cx="73120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from person in context.People 			where </a:t>
            </a:r>
            <a:r>
              <a:rPr lang="es-US" sz="2400" dirty="0" err="1"/>
              <a:t>person.IsActive</a:t>
            </a:r>
            <a:r>
              <a:rPr lang="es-US" sz="2400" dirty="0"/>
              <a:t> &amp;&amp; 					</a:t>
            </a:r>
            <a:r>
              <a:rPr lang="es-US" sz="2400" dirty="0" err="1"/>
              <a:t>person.Phones.Any</a:t>
            </a:r>
            <a:r>
              <a:rPr lang="es-US" sz="2400" dirty="0"/>
              <a:t>(</a:t>
            </a:r>
            <a:r>
              <a:rPr lang="es-US" sz="2400" dirty="0" err="1"/>
              <a:t>ph</a:t>
            </a:r>
            <a:r>
              <a:rPr lang="es-US" sz="2400" dirty="0"/>
              <a:t> =&gt; 									</a:t>
            </a:r>
            <a:r>
              <a:rPr lang="es-US" sz="2400" dirty="0" err="1"/>
              <a:t>ph.PhoneNumber.StartsWith</a:t>
            </a:r>
            <a:r>
              <a:rPr lang="es-US" sz="2400" dirty="0"/>
              <a:t>("1")) </a:t>
            </a:r>
          </a:p>
          <a:p>
            <a:r>
              <a:rPr lang="es-US" sz="2400" dirty="0"/>
              <a:t>	select person;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42073C-C397-429D-A501-70627E1FBF33}"/>
              </a:ext>
            </a:extLst>
          </p:cNvPr>
          <p:cNvSpPr/>
          <p:nvPr/>
        </p:nvSpPr>
        <p:spPr>
          <a:xfrm>
            <a:off x="3747155" y="5207295"/>
            <a:ext cx="7682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methodQuery = context.People </a:t>
            </a:r>
          </a:p>
          <a:p>
            <a:r>
              <a:rPr lang="es-US" sz="2400" dirty="0"/>
              <a:t>	.Where(p =&gt; </a:t>
            </a:r>
            <a:r>
              <a:rPr lang="es-US" sz="2400" dirty="0" err="1"/>
              <a:t>p.IsActive</a:t>
            </a:r>
            <a:r>
              <a:rPr lang="es-US" sz="2400" dirty="0"/>
              <a:t> &amp;&amp; 						</a:t>
            </a:r>
            <a:r>
              <a:rPr lang="es-US" sz="2400" dirty="0" err="1"/>
              <a:t>p.Phones.Any</a:t>
            </a:r>
            <a:r>
              <a:rPr lang="es-US" sz="2400" dirty="0"/>
              <a:t>(</a:t>
            </a:r>
            <a:r>
              <a:rPr lang="es-US" sz="2400" dirty="0" err="1"/>
              <a:t>ph</a:t>
            </a:r>
            <a:r>
              <a:rPr lang="es-US" sz="2400" dirty="0"/>
              <a:t> =&gt; </a:t>
            </a:r>
            <a:r>
              <a:rPr lang="es-US" sz="2400" dirty="0" err="1"/>
              <a:t>ph.PhoneNumber.StartsWith</a:t>
            </a:r>
            <a:r>
              <a:rPr lang="es-US" sz="2400" dirty="0"/>
              <a:t>("1")));</a:t>
            </a:r>
          </a:p>
        </p:txBody>
      </p:sp>
    </p:spTree>
    <p:extLst>
      <p:ext uri="{BB962C8B-B14F-4D97-AF65-F5344CB8AC3E}">
        <p14:creationId xmlns:p14="http://schemas.microsoft.com/office/powerpoint/2010/main" val="4015722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CB5B0-A3CF-4385-B8CF-B56FFE3C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Lazy</a:t>
            </a:r>
            <a:r>
              <a:rPr lang="es-US" dirty="0"/>
              <a:t> load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B6516-F0F0-4D6C-A329-5652B17C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Carga por defecto para nuestras entidades</a:t>
            </a:r>
          </a:p>
          <a:p>
            <a:r>
              <a:rPr lang="es-US" sz="2400" dirty="0"/>
              <a:t>Carga las relaciones de una entidad con otra solo cuando se van a usar</a:t>
            </a:r>
          </a:p>
          <a:p>
            <a:r>
              <a:rPr lang="es-US" sz="2400" dirty="0"/>
              <a:t>Usarlo cuando no se está seguro si se usarán entidades relacionadas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65962A1-CD28-445C-B79D-CAEA6E1BC971}"/>
              </a:ext>
            </a:extLst>
          </p:cNvPr>
          <p:cNvSpPr/>
          <p:nvPr/>
        </p:nvSpPr>
        <p:spPr>
          <a:xfrm>
            <a:off x="3509655" y="41672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2400" dirty="0"/>
              <a:t>var query = from person in context.People 	select person; </a:t>
            </a:r>
          </a:p>
          <a:p>
            <a:r>
              <a:rPr lang="es-US" sz="2400" dirty="0" err="1"/>
              <a:t>foreach</a:t>
            </a:r>
            <a:r>
              <a:rPr lang="es-US" sz="2400" dirty="0"/>
              <a:t> (var person in </a:t>
            </a:r>
            <a:r>
              <a:rPr lang="es-US" sz="2400" dirty="0" err="1"/>
              <a:t>query.ToList</a:t>
            </a:r>
            <a:r>
              <a:rPr lang="es-US" sz="2400" dirty="0"/>
              <a:t>()) </a:t>
            </a:r>
          </a:p>
          <a:p>
            <a:r>
              <a:rPr lang="es-US" sz="2400" dirty="0"/>
              <a:t>{</a:t>
            </a:r>
          </a:p>
          <a:p>
            <a:r>
              <a:rPr lang="es-US" sz="2400" dirty="0"/>
              <a:t>	 </a:t>
            </a:r>
            <a:r>
              <a:rPr lang="es-US" sz="2400" dirty="0" err="1"/>
              <a:t>foreach</a:t>
            </a:r>
            <a:r>
              <a:rPr lang="es-US" sz="2400" dirty="0"/>
              <a:t> (var </a:t>
            </a:r>
            <a:r>
              <a:rPr lang="es-US" sz="2400" dirty="0" err="1"/>
              <a:t>phone</a:t>
            </a:r>
            <a:r>
              <a:rPr lang="es-US" sz="2400" dirty="0"/>
              <a:t> in </a:t>
            </a:r>
            <a:r>
              <a:rPr lang="es-US" sz="2400" dirty="0" err="1"/>
              <a:t>person.Phones</a:t>
            </a:r>
            <a:r>
              <a:rPr lang="es-US" sz="2400" dirty="0"/>
              <a:t>) </a:t>
            </a:r>
          </a:p>
          <a:p>
            <a:r>
              <a:rPr lang="es-US" sz="2400" dirty="0"/>
              <a:t>	{</a:t>
            </a:r>
          </a:p>
        </p:txBody>
      </p:sp>
    </p:spTree>
    <p:extLst>
      <p:ext uri="{BB962C8B-B14F-4D97-AF65-F5344CB8AC3E}">
        <p14:creationId xmlns:p14="http://schemas.microsoft.com/office/powerpoint/2010/main" val="220688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A276C-AC23-43CD-8F20-70412928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Eager</a:t>
            </a:r>
            <a:r>
              <a:rPr lang="es-US" dirty="0"/>
              <a:t> load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53510-8A76-4B67-B0BA-27D93C08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Necesita activarse</a:t>
            </a:r>
          </a:p>
          <a:p>
            <a:r>
              <a:rPr lang="es-US" sz="2400" dirty="0"/>
              <a:t>Carga una entidad y sus relaciones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8710A78-60B4-4DCE-B1E1-4C8AC319022B}"/>
              </a:ext>
            </a:extLst>
          </p:cNvPr>
          <p:cNvSpPr/>
          <p:nvPr/>
        </p:nvSpPr>
        <p:spPr>
          <a:xfrm>
            <a:off x="2460396" y="4198654"/>
            <a:ext cx="91628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var query = from person in </a:t>
            </a:r>
            <a:r>
              <a:rPr lang="en-US" sz="2400" dirty="0" err="1"/>
              <a:t>context.People.Include</a:t>
            </a:r>
            <a:r>
              <a:rPr lang="en-US" sz="2400" dirty="0"/>
              <a:t>(p =&gt; </a:t>
            </a:r>
            <a:r>
              <a:rPr lang="en-US" sz="2400" dirty="0" err="1"/>
              <a:t>p.Phones</a:t>
            </a:r>
            <a:r>
              <a:rPr lang="en-US" sz="2400" dirty="0"/>
              <a:t>)</a:t>
            </a:r>
          </a:p>
          <a:p>
            <a:r>
              <a:rPr lang="en-US" sz="2400" dirty="0"/>
              <a:t>			select person; </a:t>
            </a:r>
          </a:p>
          <a:p>
            <a:r>
              <a:rPr lang="en-US" sz="2400" dirty="0"/>
              <a:t>foreach (var person in query) </a:t>
            </a:r>
          </a:p>
          <a:p>
            <a:r>
              <a:rPr lang="en-US" sz="2400" dirty="0"/>
              <a:t>{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225529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750C2-8E72-4B9E-9640-B2449184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Inserción de datos</a:t>
            </a:r>
            <a:br>
              <a:rPr lang="es-US" dirty="0"/>
            </a:br>
            <a:r>
              <a:rPr lang="es-US" sz="3600" dirty="0" err="1"/>
              <a:t>add</a:t>
            </a:r>
            <a:r>
              <a:rPr lang="es-US" sz="3600" dirty="0"/>
              <a:t> / </a:t>
            </a:r>
            <a:r>
              <a:rPr lang="es-US" sz="3600" dirty="0" err="1"/>
              <a:t>addrange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599A1-1783-4271-B736-1208365F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  <a:p>
            <a:endParaRPr lang="es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4B25879-6F9F-4B85-A714-946187C3A648}"/>
              </a:ext>
            </a:extLst>
          </p:cNvPr>
          <p:cNvSpPr/>
          <p:nvPr/>
        </p:nvSpPr>
        <p:spPr>
          <a:xfrm>
            <a:off x="1251678" y="1785059"/>
            <a:ext cx="95024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person = new Person </a:t>
            </a:r>
          </a:p>
          <a:p>
            <a:r>
              <a:rPr lang="es-US" sz="2400" dirty="0"/>
              <a:t>{ </a:t>
            </a:r>
          </a:p>
          <a:p>
            <a:r>
              <a:rPr lang="es-US" sz="2400" dirty="0"/>
              <a:t>	</a:t>
            </a:r>
            <a:r>
              <a:rPr lang="es-US" sz="2400" dirty="0" err="1"/>
              <a:t>FirstName</a:t>
            </a:r>
            <a:r>
              <a:rPr lang="es-US" sz="2400" dirty="0"/>
              <a:t> = "John", </a:t>
            </a:r>
          </a:p>
          <a:p>
            <a:r>
              <a:rPr lang="es-US" sz="2400" dirty="0"/>
              <a:t>	</a:t>
            </a:r>
            <a:r>
              <a:rPr lang="es-US" sz="2400" dirty="0" err="1"/>
              <a:t>IsActive</a:t>
            </a:r>
            <a:r>
              <a:rPr lang="es-US" sz="2400" dirty="0"/>
              <a:t> = true, </a:t>
            </a:r>
          </a:p>
          <a:p>
            <a:r>
              <a:rPr lang="es-US" sz="2400" dirty="0"/>
              <a:t>	</a:t>
            </a:r>
            <a:r>
              <a:rPr lang="es-US" sz="2400" dirty="0" err="1"/>
              <a:t>LastName</a:t>
            </a:r>
            <a:r>
              <a:rPr lang="es-US" sz="2400" dirty="0"/>
              <a:t> = "</a:t>
            </a:r>
            <a:r>
              <a:rPr lang="es-US" sz="2400" dirty="0" err="1"/>
              <a:t>Doe</a:t>
            </a:r>
            <a:r>
              <a:rPr lang="es-US" sz="2400" dirty="0"/>
              <a:t>“</a:t>
            </a:r>
          </a:p>
          <a:p>
            <a:r>
              <a:rPr lang="es-US" sz="2400" dirty="0"/>
              <a:t>}; </a:t>
            </a:r>
          </a:p>
          <a:p>
            <a:r>
              <a:rPr lang="es-US" sz="2400" dirty="0" err="1"/>
              <a:t>person.Phones.Add</a:t>
            </a:r>
            <a:r>
              <a:rPr lang="es-US" sz="2400" dirty="0"/>
              <a:t>(new </a:t>
            </a:r>
            <a:r>
              <a:rPr lang="es-US" sz="2400" dirty="0" err="1"/>
              <a:t>Phone</a:t>
            </a:r>
            <a:r>
              <a:rPr lang="es-US" sz="2400" dirty="0"/>
              <a:t> { </a:t>
            </a:r>
            <a:r>
              <a:rPr lang="es-US" sz="2400" dirty="0" err="1"/>
              <a:t>PhoneNumber</a:t>
            </a:r>
            <a:r>
              <a:rPr lang="es-US" sz="2400" dirty="0"/>
              <a:t> = "1-222-333-4444" }); </a:t>
            </a:r>
            <a:r>
              <a:rPr lang="es-US" sz="2400" dirty="0" err="1"/>
              <a:t>person.Phones.Add</a:t>
            </a:r>
            <a:r>
              <a:rPr lang="es-US" sz="2400" dirty="0"/>
              <a:t>(new </a:t>
            </a:r>
            <a:r>
              <a:rPr lang="es-US" sz="2400" dirty="0" err="1"/>
              <a:t>Phone</a:t>
            </a:r>
            <a:r>
              <a:rPr lang="es-US" sz="2400" dirty="0"/>
              <a:t> { </a:t>
            </a:r>
            <a:r>
              <a:rPr lang="es-US" sz="2400" dirty="0" err="1"/>
              <a:t>PhoneNumber</a:t>
            </a:r>
            <a:r>
              <a:rPr lang="es-US" sz="2400" dirty="0"/>
              <a:t> = "1-333-4444-5555" });</a:t>
            </a:r>
          </a:p>
          <a:p>
            <a:endParaRPr lang="es-US" sz="2400" dirty="0"/>
          </a:p>
          <a:p>
            <a:r>
              <a:rPr lang="es-US" sz="2400" dirty="0" err="1"/>
              <a:t>using</a:t>
            </a:r>
            <a:r>
              <a:rPr lang="es-US" sz="2400" dirty="0"/>
              <a:t> (var </a:t>
            </a:r>
            <a:r>
              <a:rPr lang="es-US" sz="2400" dirty="0" err="1"/>
              <a:t>context</a:t>
            </a:r>
            <a:r>
              <a:rPr lang="es-US" sz="2400" dirty="0"/>
              <a:t> = new </a:t>
            </a:r>
            <a:r>
              <a:rPr lang="es-US" sz="2400" dirty="0" err="1"/>
              <a:t>Context</a:t>
            </a:r>
            <a:r>
              <a:rPr lang="es-US" sz="2400" dirty="0"/>
              <a:t>()) { </a:t>
            </a:r>
          </a:p>
          <a:p>
            <a:r>
              <a:rPr lang="es-US" sz="2400" dirty="0"/>
              <a:t>	</a:t>
            </a:r>
            <a:r>
              <a:rPr lang="es-US" sz="2400" dirty="0" err="1"/>
              <a:t>context.People.Add</a:t>
            </a:r>
            <a:r>
              <a:rPr lang="es-US" sz="2400" dirty="0"/>
              <a:t>(person); </a:t>
            </a:r>
          </a:p>
          <a:p>
            <a:r>
              <a:rPr lang="es-US" sz="2400" dirty="0"/>
              <a:t>	</a:t>
            </a:r>
            <a:r>
              <a:rPr lang="es-US" sz="2400" dirty="0" err="1"/>
              <a:t>context.SaveChanges</a:t>
            </a:r>
            <a:r>
              <a:rPr lang="es-US" sz="2400" dirty="0"/>
              <a:t>(); </a:t>
            </a:r>
          </a:p>
          <a:p>
            <a:r>
              <a:rPr lang="es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85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E1ABF-F09F-4813-B3C1-E1BCA1DE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Language</a:t>
            </a:r>
            <a:r>
              <a:rPr lang="es-US" dirty="0"/>
              <a:t> </a:t>
            </a:r>
            <a:r>
              <a:rPr lang="es-US" dirty="0" err="1"/>
              <a:t>integrated</a:t>
            </a:r>
            <a:r>
              <a:rPr lang="es-US" dirty="0"/>
              <a:t> query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3234A9-C154-4CF1-981A-9B598B06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400" dirty="0"/>
              <a:t>Lenguaje usado en EF para construir y ejecutar consultas</a:t>
            </a:r>
          </a:p>
          <a:p>
            <a:r>
              <a:rPr lang="es-US" sz="2400" b="1" dirty="0"/>
              <a:t>LINQ to </a:t>
            </a:r>
            <a:r>
              <a:rPr lang="es-US" sz="2400" b="1" dirty="0" err="1"/>
              <a:t>Entities</a:t>
            </a:r>
            <a:endParaRPr lang="es-US" sz="2400" b="1" dirty="0"/>
          </a:p>
          <a:p>
            <a:r>
              <a:rPr lang="es-US" sz="2400" dirty="0"/>
              <a:t>Usa a EF en conjunto con un proveedor para un RBDMS (LINQ -&gt; SQL)</a:t>
            </a:r>
          </a:p>
        </p:txBody>
      </p:sp>
    </p:spTree>
    <p:extLst>
      <p:ext uri="{BB962C8B-B14F-4D97-AF65-F5344CB8AC3E}">
        <p14:creationId xmlns:p14="http://schemas.microsoft.com/office/powerpoint/2010/main" val="3489263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57C2C-171E-4CA5-9CA4-BDF6DD17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Actualización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76C12-357F-43EF-B211-791850C0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Se actualizan solo las filas modificadas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BDFADE5-C77D-4C44-B88B-6A71D7D6A882}"/>
              </a:ext>
            </a:extLst>
          </p:cNvPr>
          <p:cNvSpPr/>
          <p:nvPr/>
        </p:nvSpPr>
        <p:spPr>
          <a:xfrm>
            <a:off x="2570922" y="3429000"/>
            <a:ext cx="73781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 err="1"/>
              <a:t>using</a:t>
            </a:r>
            <a:r>
              <a:rPr lang="es-US" sz="2400" dirty="0"/>
              <a:t> (var </a:t>
            </a:r>
            <a:r>
              <a:rPr lang="es-US" sz="2400" dirty="0" err="1"/>
              <a:t>context</a:t>
            </a:r>
            <a:r>
              <a:rPr lang="es-US" sz="2400" dirty="0"/>
              <a:t> = new </a:t>
            </a:r>
            <a:r>
              <a:rPr lang="es-US" sz="2400" dirty="0" err="1"/>
              <a:t>Context</a:t>
            </a:r>
            <a:r>
              <a:rPr lang="es-US" sz="2400" dirty="0"/>
              <a:t>()) </a:t>
            </a:r>
          </a:p>
          <a:p>
            <a:r>
              <a:rPr lang="es-US" sz="2400" dirty="0"/>
              <a:t>{</a:t>
            </a:r>
          </a:p>
          <a:p>
            <a:r>
              <a:rPr lang="es-US" sz="2400" dirty="0"/>
              <a:t>	var person = context.People.Find(1);</a:t>
            </a:r>
          </a:p>
          <a:p>
            <a:r>
              <a:rPr lang="es-US" sz="2400" dirty="0"/>
              <a:t>	</a:t>
            </a:r>
            <a:r>
              <a:rPr lang="es-US" sz="2400" dirty="0" err="1"/>
              <a:t>person.FirstName</a:t>
            </a:r>
            <a:r>
              <a:rPr lang="es-US" sz="2400" dirty="0"/>
              <a:t> = "New Name"; 	</a:t>
            </a:r>
            <a:r>
              <a:rPr lang="es-US" sz="2400" dirty="0" err="1"/>
              <a:t>context.SaveChanges</a:t>
            </a:r>
            <a:r>
              <a:rPr lang="es-US" sz="2400" dirty="0"/>
              <a:t>(); </a:t>
            </a:r>
          </a:p>
          <a:p>
            <a:r>
              <a:rPr lang="es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42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5D36F-760C-4599-A877-C9821684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9C808-61AD-44A1-960E-AEE035D7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Sintaxis de métodos</a:t>
            </a:r>
          </a:p>
          <a:p>
            <a:r>
              <a:rPr lang="es-US" sz="2800" dirty="0"/>
              <a:t>Sintaxis de consultas</a:t>
            </a:r>
          </a:p>
        </p:txBody>
      </p:sp>
    </p:spTree>
    <p:extLst>
      <p:ext uri="{BB962C8B-B14F-4D97-AF65-F5344CB8AC3E}">
        <p14:creationId xmlns:p14="http://schemas.microsoft.com/office/powerpoint/2010/main" val="67753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98FF8-CE19-4BCC-9DE7-269ED80D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Filtrado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158974-4AF0-400F-B3D3-AD41D9CD458B}"/>
              </a:ext>
            </a:extLst>
          </p:cNvPr>
          <p:cNvSpPr/>
          <p:nvPr/>
        </p:nvSpPr>
        <p:spPr>
          <a:xfrm>
            <a:off x="1813088" y="2542880"/>
            <a:ext cx="6647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var query = from person in </a:t>
            </a:r>
            <a:r>
              <a:rPr lang="en-US" sz="2400" dirty="0" err="1"/>
              <a:t>context.People</a:t>
            </a:r>
            <a:r>
              <a:rPr lang="en-US" sz="2400" dirty="0"/>
              <a:t> </a:t>
            </a:r>
          </a:p>
          <a:p>
            <a:r>
              <a:rPr lang="en-US" sz="2400" dirty="0"/>
              <a:t>where </a:t>
            </a:r>
            <a:r>
              <a:rPr lang="en-US" sz="2400" dirty="0" err="1"/>
              <a:t>person.HeightInFeet</a:t>
            </a:r>
            <a:r>
              <a:rPr lang="en-US" sz="2400" dirty="0"/>
              <a:t> &gt;= 6 </a:t>
            </a:r>
          </a:p>
          <a:p>
            <a:r>
              <a:rPr lang="en-US" sz="2400" dirty="0"/>
              <a:t>select person;</a:t>
            </a:r>
            <a:endParaRPr lang="es-U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103165D-727C-4C58-B7F6-B1AB68E52DE8}"/>
              </a:ext>
            </a:extLst>
          </p:cNvPr>
          <p:cNvSpPr/>
          <p:nvPr/>
        </p:nvSpPr>
        <p:spPr>
          <a:xfrm>
            <a:off x="1813088" y="4754119"/>
            <a:ext cx="9220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var </a:t>
            </a:r>
            <a:r>
              <a:rPr lang="en-US" sz="2400" dirty="0" err="1"/>
              <a:t>methodQuery</a:t>
            </a:r>
            <a:r>
              <a:rPr lang="en-US" sz="2400" dirty="0"/>
              <a:t> = </a:t>
            </a:r>
            <a:r>
              <a:rPr lang="en-US" sz="2400" dirty="0" err="1"/>
              <a:t>context.People.Where</a:t>
            </a:r>
            <a:r>
              <a:rPr lang="en-US" sz="2400" dirty="0"/>
              <a:t>(p =&gt; </a:t>
            </a:r>
            <a:r>
              <a:rPr lang="en-US" sz="2400" dirty="0" err="1"/>
              <a:t>p.HeightInFeet</a:t>
            </a:r>
            <a:r>
              <a:rPr lang="en-US" sz="2400" dirty="0"/>
              <a:t> &gt;= 6);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300287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0351A-AF1A-466F-89FC-DEDA1F9A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Uso del and (&amp;&amp;)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79B1BC-6EE6-4F5B-B1F5-D3511839C9FE}"/>
              </a:ext>
            </a:extLst>
          </p:cNvPr>
          <p:cNvSpPr/>
          <p:nvPr/>
        </p:nvSpPr>
        <p:spPr>
          <a:xfrm>
            <a:off x="1370029" y="1874517"/>
            <a:ext cx="66050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from person in context.People </a:t>
            </a:r>
          </a:p>
          <a:p>
            <a:r>
              <a:rPr lang="es-US" sz="2400" dirty="0"/>
              <a:t>		   where </a:t>
            </a:r>
          </a:p>
          <a:p>
            <a:r>
              <a:rPr lang="es-US" sz="2400" dirty="0"/>
              <a:t>				person.HeightInFeet &gt;= 6 &amp;&amp; 						person.FirstName.Contains("J") &amp;&amp; 					person.IsActive == True</a:t>
            </a:r>
          </a:p>
          <a:p>
            <a:r>
              <a:rPr lang="es-US" sz="2400" dirty="0"/>
              <a:t>		   select person;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87BF00-8C03-4D5B-8549-658960CBD0FA}"/>
              </a:ext>
            </a:extLst>
          </p:cNvPr>
          <p:cNvSpPr/>
          <p:nvPr/>
        </p:nvSpPr>
        <p:spPr>
          <a:xfrm>
            <a:off x="5574383" y="43520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2400" dirty="0"/>
              <a:t>var methodQuery = context.People </a:t>
            </a:r>
          </a:p>
          <a:p>
            <a:r>
              <a:rPr lang="es-US" sz="2400" dirty="0"/>
              <a:t>	.Where(p =&gt; </a:t>
            </a:r>
          </a:p>
          <a:p>
            <a:r>
              <a:rPr lang="es-US" sz="2400" dirty="0"/>
              <a:t>		p.HeightInFeet &gt;= 6 &amp;&amp; 						p.FirstName.Contains("J") &amp;&amp; 				p.IsActive);</a:t>
            </a:r>
          </a:p>
        </p:txBody>
      </p:sp>
    </p:spTree>
    <p:extLst>
      <p:ext uri="{BB962C8B-B14F-4D97-AF65-F5344CB8AC3E}">
        <p14:creationId xmlns:p14="http://schemas.microsoft.com/office/powerpoint/2010/main" val="13708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FB358-D136-42C9-8669-D987175F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proyección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714F2-DF6A-45AD-9166-FAC03616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0505"/>
            <a:ext cx="10178322" cy="4329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sz="2400" dirty="0"/>
              <a:t>Elección de lo que queremos de una consulta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EC2C57-05CE-4371-9655-E24B444B9036}"/>
              </a:ext>
            </a:extLst>
          </p:cNvPr>
          <p:cNvSpPr/>
          <p:nvPr/>
        </p:nvSpPr>
        <p:spPr>
          <a:xfrm>
            <a:off x="1251678" y="2563185"/>
            <a:ext cx="7942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from p in context.People </a:t>
            </a:r>
          </a:p>
          <a:p>
            <a:r>
              <a:rPr lang="es-US" sz="2400" dirty="0"/>
              <a:t>			where p.IsActive </a:t>
            </a:r>
          </a:p>
          <a:p>
            <a:r>
              <a:rPr lang="es-US" sz="2400" dirty="0"/>
              <a:t>			select new { Name = </a:t>
            </a:r>
            <a:r>
              <a:rPr lang="es-US" sz="2400" dirty="0" err="1"/>
              <a:t>p.Name</a:t>
            </a:r>
            <a:r>
              <a:rPr lang="es-US" sz="2400" dirty="0"/>
              <a:t>, Tel = </a:t>
            </a:r>
            <a:r>
              <a:rPr lang="es-US" sz="2400" dirty="0" err="1"/>
              <a:t>p.Telephone</a:t>
            </a:r>
            <a:r>
              <a:rPr lang="es-US" sz="2400" dirty="0"/>
              <a:t>};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33C3736-4D46-45D9-A2D7-FB7D715BBCFF}"/>
              </a:ext>
            </a:extLst>
          </p:cNvPr>
          <p:cNvSpPr/>
          <p:nvPr/>
        </p:nvSpPr>
        <p:spPr>
          <a:xfrm>
            <a:off x="3918032" y="4592914"/>
            <a:ext cx="7511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methodQuery = context.People </a:t>
            </a:r>
          </a:p>
          <a:p>
            <a:r>
              <a:rPr lang="es-US" sz="2400" dirty="0"/>
              <a:t>	.Where(p =&gt; </a:t>
            </a:r>
            <a:r>
              <a:rPr lang="es-US" sz="2400" dirty="0" err="1"/>
              <a:t>p.IsActive</a:t>
            </a:r>
            <a:r>
              <a:rPr lang="es-US" sz="2400" dirty="0"/>
              <a:t>) </a:t>
            </a:r>
          </a:p>
          <a:p>
            <a:r>
              <a:rPr lang="es-US" sz="2400" dirty="0"/>
              <a:t>	.Select(c =&gt; new { Name = </a:t>
            </a:r>
            <a:r>
              <a:rPr lang="es-US" sz="2400" dirty="0" err="1"/>
              <a:t>c.Name</a:t>
            </a:r>
            <a:r>
              <a:rPr lang="es-US" sz="2400" dirty="0"/>
              <a:t>, Tel = </a:t>
            </a:r>
            <a:r>
              <a:rPr lang="es-US" sz="2400" dirty="0" err="1"/>
              <a:t>c.Telephone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343125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879BB-1AB7-4D96-A1C3-DC56F371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ordenar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BE96B45-B1E3-4FC5-9BE7-01DC24A6EC86}"/>
              </a:ext>
            </a:extLst>
          </p:cNvPr>
          <p:cNvSpPr/>
          <p:nvPr/>
        </p:nvSpPr>
        <p:spPr>
          <a:xfrm>
            <a:off x="1251678" y="2307459"/>
            <a:ext cx="7330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from person in context.People </a:t>
            </a:r>
          </a:p>
          <a:p>
            <a:r>
              <a:rPr lang="es-US" sz="2400" dirty="0"/>
              <a:t>			where person.IsActive </a:t>
            </a:r>
          </a:p>
          <a:p>
            <a:r>
              <a:rPr lang="es-US" sz="2400" dirty="0"/>
              <a:t>			orderby person.LastName, person.FirstName 			select person;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EAA32AB-BC9C-432A-82B2-A8050A1B60D1}"/>
              </a:ext>
            </a:extLst>
          </p:cNvPr>
          <p:cNvSpPr/>
          <p:nvPr/>
        </p:nvSpPr>
        <p:spPr>
          <a:xfrm>
            <a:off x="4047241" y="482151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S" sz="2400" dirty="0"/>
              <a:t>var methodQuery = context.People </a:t>
            </a:r>
          </a:p>
          <a:p>
            <a:r>
              <a:rPr lang="es-US" sz="2400" dirty="0"/>
              <a:t>	.Where(p =&gt; p.IsActive) </a:t>
            </a:r>
          </a:p>
          <a:p>
            <a:r>
              <a:rPr lang="es-US" sz="2400" dirty="0"/>
              <a:t>	.OrderBy(p =&gt; p.LastName) </a:t>
            </a:r>
          </a:p>
          <a:p>
            <a:r>
              <a:rPr lang="es-US" sz="2400" dirty="0"/>
              <a:t>	.ThenBy(p =&gt; p.FirstName);</a:t>
            </a:r>
          </a:p>
        </p:txBody>
      </p:sp>
    </p:spTree>
    <p:extLst>
      <p:ext uri="{BB962C8B-B14F-4D97-AF65-F5344CB8AC3E}">
        <p14:creationId xmlns:p14="http://schemas.microsoft.com/office/powerpoint/2010/main" val="30612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064C9-2564-42D0-AC85-B67AF989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60615"/>
          </a:xfrm>
        </p:spPr>
        <p:txBody>
          <a:bodyPr>
            <a:normAutofit fontScale="90000"/>
          </a:bodyPr>
          <a:lstStyle/>
          <a:p>
            <a:r>
              <a:rPr lang="es-US" dirty="0"/>
              <a:t>agrupar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1037C-E1FE-4DC9-BAFF-2547685D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s-US" sz="2800" dirty="0"/>
              <a:t>Se agrupan conjuntos de acuerdo a una propiedad</a:t>
            </a:r>
          </a:p>
          <a:p>
            <a:pPr marL="0" indent="0">
              <a:buNone/>
            </a:pPr>
            <a:endParaRPr lang="es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DBBE9D-BC5F-4ADE-8E4E-945EA33DAF13}"/>
              </a:ext>
            </a:extLst>
          </p:cNvPr>
          <p:cNvSpPr/>
          <p:nvPr/>
        </p:nvSpPr>
        <p:spPr>
          <a:xfrm>
            <a:off x="1251678" y="2771192"/>
            <a:ext cx="7330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from person in context.People </a:t>
            </a:r>
          </a:p>
          <a:p>
            <a:r>
              <a:rPr lang="es-US" sz="2400" dirty="0"/>
              <a:t>			group person by person.LastName</a:t>
            </a:r>
          </a:p>
          <a:p>
            <a:r>
              <a:rPr lang="es-US" sz="2400" dirty="0"/>
              <a:t>			into g</a:t>
            </a:r>
          </a:p>
          <a:p>
            <a:r>
              <a:rPr lang="es-US" sz="2400" dirty="0"/>
              <a:t>			select g;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802933-98C2-4EF8-8EF7-13C78728F10E}"/>
              </a:ext>
            </a:extLst>
          </p:cNvPr>
          <p:cNvSpPr/>
          <p:nvPr/>
        </p:nvSpPr>
        <p:spPr>
          <a:xfrm>
            <a:off x="5161069" y="4440965"/>
            <a:ext cx="7330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context.People</a:t>
            </a:r>
          </a:p>
          <a:p>
            <a:r>
              <a:rPr lang="es-US" sz="2400" dirty="0"/>
              <a:t>	.GroupBy(p =&gt; p.LastName)</a:t>
            </a:r>
          </a:p>
        </p:txBody>
      </p:sp>
    </p:spTree>
    <p:extLst>
      <p:ext uri="{BB962C8B-B14F-4D97-AF65-F5344CB8AC3E}">
        <p14:creationId xmlns:p14="http://schemas.microsoft.com/office/powerpoint/2010/main" val="228767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21D7D-7E81-4344-B55D-DDACB1D5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Joins</a:t>
            </a:r>
            <a:br>
              <a:rPr lang="es-US" dirty="0"/>
            </a:br>
            <a:r>
              <a:rPr lang="es-US" sz="3600" dirty="0"/>
              <a:t>inner join</a:t>
            </a:r>
            <a:endParaRPr lang="es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755F0F4-42D6-4005-95C7-0E99958949C6}"/>
              </a:ext>
            </a:extLst>
          </p:cNvPr>
          <p:cNvSpPr/>
          <p:nvPr/>
        </p:nvSpPr>
        <p:spPr>
          <a:xfrm>
            <a:off x="1251678" y="2228671"/>
            <a:ext cx="9492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from c in context.Courses </a:t>
            </a:r>
          </a:p>
          <a:p>
            <a:r>
              <a:rPr lang="es-US" sz="2400" dirty="0"/>
              <a:t>			join a in context.Authors on c.AuthorID equals a.ID </a:t>
            </a:r>
          </a:p>
          <a:p>
            <a:r>
              <a:rPr lang="es-US" sz="2400" dirty="0"/>
              <a:t>			select new {Course = c.Name, Autor= a.Name};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9CA95D-414F-450E-9840-6DFA07FB468E}"/>
              </a:ext>
            </a:extLst>
          </p:cNvPr>
          <p:cNvSpPr/>
          <p:nvPr/>
        </p:nvSpPr>
        <p:spPr>
          <a:xfrm>
            <a:off x="1251678" y="4082796"/>
            <a:ext cx="94925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S" sz="2400" dirty="0"/>
              <a:t>var query = context.People.Join(context.Authors, </a:t>
            </a:r>
          </a:p>
          <a:p>
            <a:r>
              <a:rPr lang="es-US" sz="2400" dirty="0"/>
              <a:t>			c =&gt; c.AuthorID, a =&gt; a.ID,</a:t>
            </a:r>
          </a:p>
          <a:p>
            <a:r>
              <a:rPr lang="es-US" sz="2400" dirty="0"/>
              <a:t>			(course, autor) =&gt; new</a:t>
            </a:r>
          </a:p>
          <a:p>
            <a:r>
              <a:rPr lang="es-US" sz="2400" dirty="0"/>
              <a:t>			{</a:t>
            </a:r>
          </a:p>
          <a:p>
            <a:r>
              <a:rPr lang="es-US" sz="2400" dirty="0"/>
              <a:t>				Course = c.Name,</a:t>
            </a:r>
          </a:p>
          <a:p>
            <a:r>
              <a:rPr lang="es-US" sz="2400" dirty="0"/>
              <a:t>				Author = a.Name</a:t>
            </a:r>
          </a:p>
          <a:p>
            <a:r>
              <a:rPr lang="es-US" sz="2400" dirty="0"/>
              <a:t>			});</a:t>
            </a:r>
          </a:p>
        </p:txBody>
      </p:sp>
    </p:spTree>
    <p:extLst>
      <p:ext uri="{BB962C8B-B14F-4D97-AF65-F5344CB8AC3E}">
        <p14:creationId xmlns:p14="http://schemas.microsoft.com/office/powerpoint/2010/main" val="256286843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964</TotalTime>
  <Words>485</Words>
  <Application>Microsoft Office PowerPoint</Application>
  <PresentationFormat>Panorámica</PresentationFormat>
  <Paragraphs>132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Impact</vt:lpstr>
      <vt:lpstr>Distintivo</vt:lpstr>
      <vt:lpstr>linq</vt:lpstr>
      <vt:lpstr>Language integrated query</vt:lpstr>
      <vt:lpstr>Tipos de sintaxis</vt:lpstr>
      <vt:lpstr>Filtrado de datos</vt:lpstr>
      <vt:lpstr>Uso del and (&amp;&amp;)</vt:lpstr>
      <vt:lpstr>proyección</vt:lpstr>
      <vt:lpstr>ordenar</vt:lpstr>
      <vt:lpstr>agrupar</vt:lpstr>
      <vt:lpstr>Joins inner join</vt:lpstr>
      <vt:lpstr>Joins group join</vt:lpstr>
      <vt:lpstr>Joins cross join</vt:lpstr>
      <vt:lpstr>Funciones linq find</vt:lpstr>
      <vt:lpstr>Funciones linq first y firstordefault</vt:lpstr>
      <vt:lpstr>Funciones linq single y singleordefault</vt:lpstr>
      <vt:lpstr>Cuantificadores any / all</vt:lpstr>
      <vt:lpstr>Consultas con entidades relacionadas</vt:lpstr>
      <vt:lpstr>Lazy load</vt:lpstr>
      <vt:lpstr>Eager load</vt:lpstr>
      <vt:lpstr>Inserción de datos add / addrange</vt:lpstr>
      <vt:lpstr>Actualización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CHRISTIAN LUIS VALOIS JUAREZ MEDINA</dc:creator>
  <cp:lastModifiedBy>CHRISTIAN LUIS VALOIS JUAREZ MEDINA</cp:lastModifiedBy>
  <cp:revision>37</cp:revision>
  <dcterms:created xsi:type="dcterms:W3CDTF">2019-04-24T15:04:32Z</dcterms:created>
  <dcterms:modified xsi:type="dcterms:W3CDTF">2019-04-25T22:52:30Z</dcterms:modified>
</cp:coreProperties>
</file>