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B4CD7EB-896F-4A45-8EA3-F4C315968496}">
          <p14:sldIdLst>
            <p14:sldId id="256"/>
            <p14:sldId id="257"/>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F8D9C7E-298E-4D73-A37A-07C912818BFA}" type="datetimeFigureOut">
              <a:rPr lang="en-IN" smtClean="0"/>
              <a:t>17-12-2020</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8B21CF0D-D37B-4AEA-A957-3CACF5D07C22}" type="slidenum">
              <a:rPr lang="en-IN" smtClean="0"/>
              <a:t>‹#›</a:t>
            </a:fld>
            <a:endParaRPr lang="en-IN"/>
          </a:p>
        </p:txBody>
      </p:sp>
    </p:spTree>
    <p:extLst>
      <p:ext uri="{BB962C8B-B14F-4D97-AF65-F5344CB8AC3E}">
        <p14:creationId xmlns:p14="http://schemas.microsoft.com/office/powerpoint/2010/main" val="4055780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8D9C7E-298E-4D73-A37A-07C912818BFA}"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21CF0D-D37B-4AEA-A957-3CACF5D07C22}" type="slidenum">
              <a:rPr lang="en-IN" smtClean="0"/>
              <a:t>‹#›</a:t>
            </a:fld>
            <a:endParaRPr lang="en-IN"/>
          </a:p>
        </p:txBody>
      </p:sp>
    </p:spTree>
    <p:extLst>
      <p:ext uri="{BB962C8B-B14F-4D97-AF65-F5344CB8AC3E}">
        <p14:creationId xmlns:p14="http://schemas.microsoft.com/office/powerpoint/2010/main" val="4008597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F8D9C7E-298E-4D73-A37A-07C912818BFA}" type="datetimeFigureOut">
              <a:rPr lang="en-IN" smtClean="0"/>
              <a:t>17-12-2020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B21CF0D-D37B-4AEA-A957-3CACF5D07C22}" type="slidenum">
              <a:rPr lang="en-IN" smtClean="0"/>
              <a:t>‹#›</a:t>
            </a:fld>
            <a:endParaRPr lang="en-IN"/>
          </a:p>
        </p:txBody>
      </p:sp>
    </p:spTree>
    <p:extLst>
      <p:ext uri="{BB962C8B-B14F-4D97-AF65-F5344CB8AC3E}">
        <p14:creationId xmlns:p14="http://schemas.microsoft.com/office/powerpoint/2010/main" val="1637718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F8D9C7E-298E-4D73-A37A-07C912818BFA}" type="datetimeFigureOut">
              <a:rPr lang="en-IN" smtClean="0"/>
              <a:t>17-12-2020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B21CF0D-D37B-4AEA-A957-3CACF5D07C22}"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81604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F8D9C7E-298E-4D73-A37A-07C912818BFA}" type="datetimeFigureOut">
              <a:rPr lang="en-IN" smtClean="0"/>
              <a:t>17-12-2020</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B21CF0D-D37B-4AEA-A957-3CACF5D07C22}" type="slidenum">
              <a:rPr lang="en-IN" smtClean="0"/>
              <a:t>‹#›</a:t>
            </a:fld>
            <a:endParaRPr lang="en-IN"/>
          </a:p>
        </p:txBody>
      </p:sp>
    </p:spTree>
    <p:extLst>
      <p:ext uri="{BB962C8B-B14F-4D97-AF65-F5344CB8AC3E}">
        <p14:creationId xmlns:p14="http://schemas.microsoft.com/office/powerpoint/2010/main" val="4256321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8D9C7E-298E-4D73-A37A-07C912818BFA}" type="datetimeFigureOut">
              <a:rPr lang="en-IN" smtClean="0"/>
              <a:t>17-12-2020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21CF0D-D37B-4AEA-A957-3CACF5D07C22}" type="slidenum">
              <a:rPr lang="en-IN" smtClean="0"/>
              <a:t>‹#›</a:t>
            </a:fld>
            <a:endParaRPr lang="en-IN"/>
          </a:p>
        </p:txBody>
      </p:sp>
    </p:spTree>
    <p:extLst>
      <p:ext uri="{BB962C8B-B14F-4D97-AF65-F5344CB8AC3E}">
        <p14:creationId xmlns:p14="http://schemas.microsoft.com/office/powerpoint/2010/main" val="491854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F8D9C7E-298E-4D73-A37A-07C912818BFA}" type="datetimeFigureOut">
              <a:rPr lang="en-IN" smtClean="0"/>
              <a:t>17-12-2020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21CF0D-D37B-4AEA-A957-3CACF5D07C22}" type="slidenum">
              <a:rPr lang="en-IN" smtClean="0"/>
              <a:t>‹#›</a:t>
            </a:fld>
            <a:endParaRPr lang="en-IN"/>
          </a:p>
        </p:txBody>
      </p:sp>
    </p:spTree>
    <p:extLst>
      <p:ext uri="{BB962C8B-B14F-4D97-AF65-F5344CB8AC3E}">
        <p14:creationId xmlns:p14="http://schemas.microsoft.com/office/powerpoint/2010/main" val="1593923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D9C7E-298E-4D73-A37A-07C912818BFA}"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21CF0D-D37B-4AEA-A957-3CACF5D07C22}" type="slidenum">
              <a:rPr lang="en-IN" smtClean="0"/>
              <a:t>‹#›</a:t>
            </a:fld>
            <a:endParaRPr lang="en-IN"/>
          </a:p>
        </p:txBody>
      </p:sp>
    </p:spTree>
    <p:extLst>
      <p:ext uri="{BB962C8B-B14F-4D97-AF65-F5344CB8AC3E}">
        <p14:creationId xmlns:p14="http://schemas.microsoft.com/office/powerpoint/2010/main" val="2872351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F8D9C7E-298E-4D73-A37A-07C912818BFA}" type="datetimeFigureOut">
              <a:rPr lang="en-IN" smtClean="0"/>
              <a:t>17-12-2020</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B21CF0D-D37B-4AEA-A957-3CACF5D07C22}" type="slidenum">
              <a:rPr lang="en-IN" smtClean="0"/>
              <a:t>‹#›</a:t>
            </a:fld>
            <a:endParaRPr lang="en-IN"/>
          </a:p>
        </p:txBody>
      </p:sp>
    </p:spTree>
    <p:extLst>
      <p:ext uri="{BB962C8B-B14F-4D97-AF65-F5344CB8AC3E}">
        <p14:creationId xmlns:p14="http://schemas.microsoft.com/office/powerpoint/2010/main" val="404356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D9C7E-298E-4D73-A37A-07C912818BFA}" type="datetimeFigureOut">
              <a:rPr lang="en-IN" smtClean="0"/>
              <a:t>17-12-2020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21CF0D-D37B-4AEA-A957-3CACF5D07C22}" type="slidenum">
              <a:rPr lang="en-IN" smtClean="0"/>
              <a:t>‹#›</a:t>
            </a:fld>
            <a:endParaRPr lang="en-IN"/>
          </a:p>
        </p:txBody>
      </p:sp>
    </p:spTree>
    <p:extLst>
      <p:ext uri="{BB962C8B-B14F-4D97-AF65-F5344CB8AC3E}">
        <p14:creationId xmlns:p14="http://schemas.microsoft.com/office/powerpoint/2010/main" val="410229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F8D9C7E-298E-4D73-A37A-07C912818BFA}" type="datetimeFigureOut">
              <a:rPr lang="en-IN" smtClean="0"/>
              <a:t>17-12-2020</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B21CF0D-D37B-4AEA-A957-3CACF5D07C22}" type="slidenum">
              <a:rPr lang="en-IN" smtClean="0"/>
              <a:t>‹#›</a:t>
            </a:fld>
            <a:endParaRPr lang="en-IN"/>
          </a:p>
        </p:txBody>
      </p:sp>
    </p:spTree>
    <p:extLst>
      <p:ext uri="{BB962C8B-B14F-4D97-AF65-F5344CB8AC3E}">
        <p14:creationId xmlns:p14="http://schemas.microsoft.com/office/powerpoint/2010/main" val="1070346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8D9C7E-298E-4D73-A37A-07C912818BFA}"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21CF0D-D37B-4AEA-A957-3CACF5D07C22}" type="slidenum">
              <a:rPr lang="en-IN" smtClean="0"/>
              <a:t>‹#›</a:t>
            </a:fld>
            <a:endParaRPr lang="en-IN"/>
          </a:p>
        </p:txBody>
      </p:sp>
    </p:spTree>
    <p:extLst>
      <p:ext uri="{BB962C8B-B14F-4D97-AF65-F5344CB8AC3E}">
        <p14:creationId xmlns:p14="http://schemas.microsoft.com/office/powerpoint/2010/main" val="91850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8D9C7E-298E-4D73-A37A-07C912818BFA}" type="datetimeFigureOut">
              <a:rPr lang="en-IN" smtClean="0"/>
              <a:t>17-12-2020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21CF0D-D37B-4AEA-A957-3CACF5D07C22}" type="slidenum">
              <a:rPr lang="en-IN" smtClean="0"/>
              <a:t>‹#›</a:t>
            </a:fld>
            <a:endParaRPr lang="en-IN"/>
          </a:p>
        </p:txBody>
      </p:sp>
    </p:spTree>
    <p:extLst>
      <p:ext uri="{BB962C8B-B14F-4D97-AF65-F5344CB8AC3E}">
        <p14:creationId xmlns:p14="http://schemas.microsoft.com/office/powerpoint/2010/main" val="359796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8D9C7E-298E-4D73-A37A-07C912818BFA}" type="datetimeFigureOut">
              <a:rPr lang="en-IN" smtClean="0"/>
              <a:t>17-12-2020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21CF0D-D37B-4AEA-A957-3CACF5D07C22}" type="slidenum">
              <a:rPr lang="en-IN" smtClean="0"/>
              <a:t>‹#›</a:t>
            </a:fld>
            <a:endParaRPr lang="en-IN"/>
          </a:p>
        </p:txBody>
      </p:sp>
    </p:spTree>
    <p:extLst>
      <p:ext uri="{BB962C8B-B14F-4D97-AF65-F5344CB8AC3E}">
        <p14:creationId xmlns:p14="http://schemas.microsoft.com/office/powerpoint/2010/main" val="1445091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D9C7E-298E-4D73-A37A-07C912818BFA}" type="datetimeFigureOut">
              <a:rPr lang="en-IN" smtClean="0"/>
              <a:t>17-12-2020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21CF0D-D37B-4AEA-A957-3CACF5D07C22}" type="slidenum">
              <a:rPr lang="en-IN" smtClean="0"/>
              <a:t>‹#›</a:t>
            </a:fld>
            <a:endParaRPr lang="en-IN"/>
          </a:p>
        </p:txBody>
      </p:sp>
    </p:spTree>
    <p:extLst>
      <p:ext uri="{BB962C8B-B14F-4D97-AF65-F5344CB8AC3E}">
        <p14:creationId xmlns:p14="http://schemas.microsoft.com/office/powerpoint/2010/main" val="3262968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8D9C7E-298E-4D73-A37A-07C912818BFA}"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21CF0D-D37B-4AEA-A957-3CACF5D07C22}" type="slidenum">
              <a:rPr lang="en-IN" smtClean="0"/>
              <a:t>‹#›</a:t>
            </a:fld>
            <a:endParaRPr lang="en-IN"/>
          </a:p>
        </p:txBody>
      </p:sp>
    </p:spTree>
    <p:extLst>
      <p:ext uri="{BB962C8B-B14F-4D97-AF65-F5344CB8AC3E}">
        <p14:creationId xmlns:p14="http://schemas.microsoft.com/office/powerpoint/2010/main" val="406023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8D9C7E-298E-4D73-A37A-07C912818BFA}" type="datetimeFigureOut">
              <a:rPr lang="en-IN" smtClean="0"/>
              <a:t>17-12-2020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21CF0D-D37B-4AEA-A957-3CACF5D07C22}" type="slidenum">
              <a:rPr lang="en-IN" smtClean="0"/>
              <a:t>‹#›</a:t>
            </a:fld>
            <a:endParaRPr lang="en-IN"/>
          </a:p>
        </p:txBody>
      </p:sp>
    </p:spTree>
    <p:extLst>
      <p:ext uri="{BB962C8B-B14F-4D97-AF65-F5344CB8AC3E}">
        <p14:creationId xmlns:p14="http://schemas.microsoft.com/office/powerpoint/2010/main" val="233267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F8D9C7E-298E-4D73-A37A-07C912818BFA}" type="datetimeFigureOut">
              <a:rPr lang="en-IN" smtClean="0"/>
              <a:t>17-12-2020</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B21CF0D-D37B-4AEA-A957-3CACF5D07C22}" type="slidenum">
              <a:rPr lang="en-IN" smtClean="0"/>
              <a:t>‹#›</a:t>
            </a:fld>
            <a:endParaRPr lang="en-IN"/>
          </a:p>
        </p:txBody>
      </p:sp>
    </p:spTree>
    <p:extLst>
      <p:ext uri="{BB962C8B-B14F-4D97-AF65-F5344CB8AC3E}">
        <p14:creationId xmlns:p14="http://schemas.microsoft.com/office/powerpoint/2010/main" val="3484062302"/>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BA4A-0D2E-4846-8B3F-29C4A33D44FB}"/>
              </a:ext>
            </a:extLst>
          </p:cNvPr>
          <p:cNvSpPr>
            <a:spLocks noGrp="1"/>
          </p:cNvSpPr>
          <p:nvPr>
            <p:ph type="ctrTitle"/>
          </p:nvPr>
        </p:nvSpPr>
        <p:spPr/>
        <p:txBody>
          <a:bodyPr/>
          <a:lstStyle/>
          <a:p>
            <a:br>
              <a:rPr lang="en-IN" dirty="0"/>
            </a:br>
            <a:endParaRPr lang="en-IN" dirty="0"/>
          </a:p>
        </p:txBody>
      </p:sp>
      <p:pic>
        <p:nvPicPr>
          <p:cNvPr id="6" name="Picture 5">
            <a:extLst>
              <a:ext uri="{FF2B5EF4-FFF2-40B4-BE49-F238E27FC236}">
                <a16:creationId xmlns:a16="http://schemas.microsoft.com/office/drawing/2014/main" id="{4A6F7637-EF62-48EA-AC2B-53C8F1AB7D2A}"/>
              </a:ext>
            </a:extLst>
          </p:cNvPr>
          <p:cNvPicPr>
            <a:picLocks noChangeAspect="1"/>
          </p:cNvPicPr>
          <p:nvPr/>
        </p:nvPicPr>
        <p:blipFill>
          <a:blip r:embed="rId2"/>
          <a:stretch>
            <a:fillRect/>
          </a:stretch>
        </p:blipFill>
        <p:spPr>
          <a:xfrm>
            <a:off x="4562668" y="537644"/>
            <a:ext cx="7629331" cy="1019928"/>
          </a:xfrm>
          <a:prstGeom prst="rect">
            <a:avLst/>
          </a:prstGeom>
        </p:spPr>
      </p:pic>
      <p:sp>
        <p:nvSpPr>
          <p:cNvPr id="4" name="TextBox 3">
            <a:extLst>
              <a:ext uri="{FF2B5EF4-FFF2-40B4-BE49-F238E27FC236}">
                <a16:creationId xmlns:a16="http://schemas.microsoft.com/office/drawing/2014/main" id="{95A8C536-98A7-4CDC-9FA6-ACB62BA0DEFD}"/>
              </a:ext>
            </a:extLst>
          </p:cNvPr>
          <p:cNvSpPr txBox="1"/>
          <p:nvPr/>
        </p:nvSpPr>
        <p:spPr>
          <a:xfrm>
            <a:off x="783771" y="2013228"/>
            <a:ext cx="11066106" cy="2831544"/>
          </a:xfrm>
          <a:prstGeom prst="rect">
            <a:avLst/>
          </a:prstGeom>
          <a:noFill/>
        </p:spPr>
        <p:txBody>
          <a:bodyPr wrap="square" rtlCol="0">
            <a:spAutoFit/>
          </a:bodyPr>
          <a:lstStyle/>
          <a:p>
            <a:r>
              <a:rPr lang="en-IN" sz="2000" dirty="0"/>
              <a:t>As part of our Advanced Programming (AP) course, we made the replica of Colour Switch Game. We used JavaFX to build the game.</a:t>
            </a:r>
          </a:p>
          <a:p>
            <a:r>
              <a:rPr lang="en-IN" sz="2000" dirty="0"/>
              <a:t>In the game, the player has to collect the stars without hitting the ball to a different colour obstacle. If the player hit the obstacle of different colour, the game will end. More the stars collected, more will be the points earned by the player. Each star is worth 5 points. </a:t>
            </a:r>
          </a:p>
          <a:p>
            <a:r>
              <a:rPr lang="en-IN" sz="2000" dirty="0"/>
              <a:t>The player can resume the game by using the stars. 10 points will be deducted if the player uses the stars to resume the game.</a:t>
            </a:r>
          </a:p>
          <a:p>
            <a:endParaRPr lang="en-IN" dirty="0"/>
          </a:p>
        </p:txBody>
      </p:sp>
      <p:pic>
        <p:nvPicPr>
          <p:cNvPr id="7" name="Picture 6">
            <a:extLst>
              <a:ext uri="{FF2B5EF4-FFF2-40B4-BE49-F238E27FC236}">
                <a16:creationId xmlns:a16="http://schemas.microsoft.com/office/drawing/2014/main" id="{75DEA350-744F-4B99-B8E4-6CC096BC533B}"/>
              </a:ext>
            </a:extLst>
          </p:cNvPr>
          <p:cNvPicPr>
            <a:picLocks noChangeAspect="1"/>
          </p:cNvPicPr>
          <p:nvPr/>
        </p:nvPicPr>
        <p:blipFill>
          <a:blip r:embed="rId3"/>
          <a:stretch>
            <a:fillRect/>
          </a:stretch>
        </p:blipFill>
        <p:spPr>
          <a:xfrm>
            <a:off x="7477319" y="5406242"/>
            <a:ext cx="4533900" cy="809625"/>
          </a:xfrm>
          <a:prstGeom prst="rect">
            <a:avLst/>
          </a:prstGeom>
        </p:spPr>
      </p:pic>
    </p:spTree>
    <p:extLst>
      <p:ext uri="{BB962C8B-B14F-4D97-AF65-F5344CB8AC3E}">
        <p14:creationId xmlns:p14="http://schemas.microsoft.com/office/powerpoint/2010/main" val="148009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4">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p:cTn id="1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4">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 calcmode="lin" valueType="num">
                                      <p:cBhvr>
                                        <p:cTn id="22"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1B4FC-C935-4A3F-A470-ECB1D03B27A4}"/>
              </a:ext>
            </a:extLst>
          </p:cNvPr>
          <p:cNvSpPr>
            <a:spLocks noGrp="1"/>
          </p:cNvSpPr>
          <p:nvPr>
            <p:ph idx="1"/>
          </p:nvPr>
        </p:nvSpPr>
        <p:spPr>
          <a:xfrm>
            <a:off x="685800" y="1950099"/>
            <a:ext cx="10820400" cy="4590660"/>
          </a:xfrm>
        </p:spPr>
        <p:txBody>
          <a:bodyPr>
            <a:normAutofit fontScale="92500" lnSpcReduction="20000"/>
          </a:bodyPr>
          <a:lstStyle/>
          <a:p>
            <a:pPr>
              <a:buFont typeface="Wingdings" panose="05000000000000000000" pitchFamily="2" charset="2"/>
              <a:buChar char="Ø"/>
            </a:pPr>
            <a:r>
              <a:rPr lang="en-IN" dirty="0"/>
              <a:t>We have included different design patterns in the game. The following design patterns are used:</a:t>
            </a:r>
          </a:p>
          <a:p>
            <a:pPr lvl="1">
              <a:buFont typeface="Wingdings" panose="05000000000000000000" pitchFamily="2" charset="2"/>
              <a:buChar char="ü"/>
            </a:pPr>
            <a:r>
              <a:rPr lang="en-IN" dirty="0"/>
              <a:t>Factory Design Pattern: It was used in selectObstacle() method of Game class. It is used to create the different types of obstacles.</a:t>
            </a:r>
          </a:p>
          <a:p>
            <a:pPr lvl="1">
              <a:buFont typeface="Wingdings" panose="05000000000000000000" pitchFamily="2" charset="2"/>
              <a:buChar char="ü"/>
            </a:pPr>
            <a:r>
              <a:rPr lang="en-IN" dirty="0"/>
              <a:t>Template Design Pattern: It was used in createStar() method of Star class. The this.create() and this.setPosition() is declared in this method.</a:t>
            </a:r>
          </a:p>
          <a:p>
            <a:pPr lvl="1">
              <a:buFont typeface="Wingdings" panose="05000000000000000000" pitchFamily="2" charset="2"/>
              <a:buChar char="ü"/>
            </a:pPr>
            <a:r>
              <a:rPr lang="en-IN" dirty="0"/>
              <a:t>Iterator Design Pattern: It was used in setBackground(MainPage menu) method of Game Class. It is iterating the obstacle and Star arraylist.</a:t>
            </a:r>
          </a:p>
          <a:p>
            <a:pPr lvl="1">
              <a:buFont typeface="Wingdings" panose="05000000000000000000" pitchFamily="2" charset="2"/>
              <a:buChar char="ü"/>
            </a:pPr>
            <a:r>
              <a:rPr lang="en-IN" dirty="0"/>
              <a:t>Decorator Design Pattern: It is used in serialize() method of MainPage class. It is helping in serialization and deserialization of the objects.</a:t>
            </a:r>
          </a:p>
          <a:p>
            <a:pPr>
              <a:buFont typeface="Wingdings" panose="05000000000000000000" pitchFamily="2" charset="2"/>
              <a:buChar char="Ø"/>
            </a:pPr>
            <a:r>
              <a:rPr lang="en-IN" dirty="0"/>
              <a:t>Implementation: We followed the UML Class diagram and UML Case Diagram to implement the game. And added some extra classes and methods wherever required and added some extra features(bonus component).</a:t>
            </a:r>
          </a:p>
          <a:p>
            <a:pPr>
              <a:buFont typeface="Wingdings" panose="05000000000000000000" pitchFamily="2" charset="2"/>
              <a:buChar char="Ø"/>
            </a:pPr>
            <a:r>
              <a:rPr lang="en-IN" dirty="0"/>
              <a:t>We faced some problems in implementing the smooth collision animation but later found an efficient solution to overcome it. We added change Listener while building obstacles and found the colour of the ball and obstacle using shape. Intersect function. This helped in smooth function of collision animation. </a:t>
            </a:r>
          </a:p>
        </p:txBody>
      </p:sp>
      <p:sp>
        <p:nvSpPr>
          <p:cNvPr id="2" name="Rectangle 1">
            <a:extLst>
              <a:ext uri="{FF2B5EF4-FFF2-40B4-BE49-F238E27FC236}">
                <a16:creationId xmlns:a16="http://schemas.microsoft.com/office/drawing/2014/main" id="{E6EFF833-4134-45AC-97E8-7594F5F67923}"/>
              </a:ext>
            </a:extLst>
          </p:cNvPr>
          <p:cNvSpPr/>
          <p:nvPr/>
        </p:nvSpPr>
        <p:spPr>
          <a:xfrm>
            <a:off x="3554699" y="737319"/>
            <a:ext cx="8637301"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Design &amp; Implementation</a:t>
            </a:r>
          </a:p>
        </p:txBody>
      </p:sp>
    </p:spTree>
    <p:extLst>
      <p:ext uri="{BB962C8B-B14F-4D97-AF65-F5344CB8AC3E}">
        <p14:creationId xmlns:p14="http://schemas.microsoft.com/office/powerpoint/2010/main" val="203942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3">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3">
                                            <p:txEl>
                                              <p:pRg st="2" end="2"/>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9" dur="500"/>
                                        <p:tgtEl>
                                          <p:spTgt spid="3">
                                            <p:txEl>
                                              <p:pRg st="3" end="3"/>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4" dur="500"/>
                                        <p:tgtEl>
                                          <p:spTgt spid="3">
                                            <p:txEl>
                                              <p:pRg st="4" end="4"/>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3">
                                            <p:txEl>
                                              <p:pRg st="5" end="5"/>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E217-9832-4998-98B5-9D0CA17D7799}"/>
              </a:ext>
            </a:extLst>
          </p:cNvPr>
          <p:cNvSpPr>
            <a:spLocks noGrp="1"/>
          </p:cNvSpPr>
          <p:nvPr>
            <p:ph type="title"/>
          </p:nvPr>
        </p:nvSpPr>
        <p:spPr/>
        <p:txBody>
          <a:bodyPr>
            <a:normAutofit fontScale="90000"/>
          </a:bodyPr>
          <a:lstStyle/>
          <a:p>
            <a:r>
              <a:rPr lang="en-US" sz="5400"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Individual Efforts</a:t>
            </a:r>
            <a:br>
              <a:rPr lang="en-US"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endParaRPr lang="en-IN" dirty="0"/>
          </a:p>
        </p:txBody>
      </p:sp>
      <p:sp>
        <p:nvSpPr>
          <p:cNvPr id="3" name="Content Placeholder 2">
            <a:extLst>
              <a:ext uri="{FF2B5EF4-FFF2-40B4-BE49-F238E27FC236}">
                <a16:creationId xmlns:a16="http://schemas.microsoft.com/office/drawing/2014/main" id="{F8187D10-DC73-46B3-ABEC-79A1F9D81717}"/>
              </a:ext>
            </a:extLst>
          </p:cNvPr>
          <p:cNvSpPr>
            <a:spLocks noGrp="1"/>
          </p:cNvSpPr>
          <p:nvPr>
            <p:ph idx="1"/>
          </p:nvPr>
        </p:nvSpPr>
        <p:spPr/>
        <p:txBody>
          <a:bodyPr/>
          <a:lstStyle/>
          <a:p>
            <a:r>
              <a:rPr lang="en-IN" dirty="0"/>
              <a:t>Both the teammates gave their full efforts to build the game. The work was divided in the beginning and the teammates followed it sincerely. </a:t>
            </a:r>
          </a:p>
          <a:p>
            <a:r>
              <a:rPr lang="en-IN" dirty="0"/>
              <a:t>In Deadline1, Rishita made the UML Class diagram while Ishita made the UML Case Diagram.</a:t>
            </a:r>
          </a:p>
          <a:p>
            <a:r>
              <a:rPr lang="en-IN" dirty="0"/>
              <a:t>In Deadline 2, Rishita made the GUI components of the Main page and Ishita made the Help page and the Game Lost page. </a:t>
            </a:r>
          </a:p>
          <a:p>
            <a:r>
              <a:rPr lang="en-IN" dirty="0"/>
              <a:t>In Deadline 3, Rishita implemented the logic of the game(collision) and the working of lifeline star and Ishita added the Sound Track, Setting page and the presentation.</a:t>
            </a:r>
          </a:p>
        </p:txBody>
      </p:sp>
      <p:sp>
        <p:nvSpPr>
          <p:cNvPr id="4" name="Rectangle 3">
            <a:extLst>
              <a:ext uri="{FF2B5EF4-FFF2-40B4-BE49-F238E27FC236}">
                <a16:creationId xmlns:a16="http://schemas.microsoft.com/office/drawing/2014/main" id="{6465E59A-5EE2-4BE6-A504-50DB16464DE3}"/>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82783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3">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3">
                                            <p:txEl>
                                              <p:pRg st="2" end="2"/>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ACFD-E8D7-40F6-8C3E-1901E50699C1}"/>
              </a:ext>
            </a:extLst>
          </p:cNvPr>
          <p:cNvSpPr>
            <a:spLocks noGrp="1"/>
          </p:cNvSpPr>
          <p:nvPr>
            <p:ph type="title"/>
          </p:nvPr>
        </p:nvSpPr>
        <p:spPr/>
        <p:txBody>
          <a:bodyPr>
            <a:normAutofit fontScale="90000"/>
          </a:bodyPr>
          <a:lstStyle/>
          <a:p>
            <a:r>
              <a:rPr lang="en-IN" sz="60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BONUS</a:t>
            </a:r>
            <a:br>
              <a:rPr lang="en-IN"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endParaRPr lang="en-IN" dirty="0"/>
          </a:p>
        </p:txBody>
      </p:sp>
      <p:sp>
        <p:nvSpPr>
          <p:cNvPr id="3" name="Content Placeholder 2">
            <a:extLst>
              <a:ext uri="{FF2B5EF4-FFF2-40B4-BE49-F238E27FC236}">
                <a16:creationId xmlns:a16="http://schemas.microsoft.com/office/drawing/2014/main" id="{2672490C-65EC-4F9F-BD1B-1681F1DA4633}"/>
              </a:ext>
            </a:extLst>
          </p:cNvPr>
          <p:cNvSpPr>
            <a:spLocks noGrp="1"/>
          </p:cNvSpPr>
          <p:nvPr>
            <p:ph idx="1"/>
          </p:nvPr>
        </p:nvSpPr>
        <p:spPr>
          <a:xfrm>
            <a:off x="685800" y="1838132"/>
            <a:ext cx="10820400" cy="4945224"/>
          </a:xfrm>
        </p:spPr>
        <p:txBody>
          <a:bodyPr>
            <a:normAutofit/>
          </a:bodyPr>
          <a:lstStyle/>
          <a:p>
            <a:pPr>
              <a:buFont typeface="Wingdings" panose="05000000000000000000" pitchFamily="2" charset="2"/>
              <a:buChar char="Ø"/>
            </a:pPr>
            <a:r>
              <a:rPr lang="en-IN" dirty="0"/>
              <a:t>Instructions of the game has been added in the Main Page.</a:t>
            </a:r>
          </a:p>
          <a:p>
            <a:pPr>
              <a:buFont typeface="Wingdings" panose="05000000000000000000" pitchFamily="2" charset="2"/>
              <a:buChar char="Ø"/>
            </a:pPr>
            <a:r>
              <a:rPr lang="en-IN" dirty="0"/>
              <a:t>Background Sound Track has been added.</a:t>
            </a:r>
          </a:p>
          <a:p>
            <a:pPr>
              <a:buFont typeface="Wingdings" panose="05000000000000000000" pitchFamily="2" charset="2"/>
              <a:buChar char="Ø"/>
            </a:pPr>
            <a:r>
              <a:rPr lang="en-IN" dirty="0"/>
              <a:t>Setting button is added in the Main Page</a:t>
            </a:r>
          </a:p>
          <a:p>
            <a:pPr>
              <a:buFont typeface="Wingdings" panose="05000000000000000000" pitchFamily="2" charset="2"/>
              <a:buChar char="Ø"/>
            </a:pPr>
            <a:r>
              <a:rPr lang="en-IN" dirty="0"/>
              <a:t>A special animated obstacle has been added.</a:t>
            </a:r>
          </a:p>
          <a:p>
            <a:pPr>
              <a:buFont typeface="Wingdings" panose="05000000000000000000" pitchFamily="2" charset="2"/>
              <a:buChar char="Ø"/>
            </a:pPr>
            <a:r>
              <a:rPr lang="en-IN" dirty="0"/>
              <a:t>More than two animation has been added in the game. (Fade animation, rotation animation, scale animation, Parallel Transition animation)</a:t>
            </a:r>
          </a:p>
          <a:p>
            <a:pPr>
              <a:buFont typeface="Wingdings" panose="05000000000000000000" pitchFamily="2" charset="2"/>
              <a:buChar char="Ø"/>
            </a:pPr>
            <a:r>
              <a:rPr lang="en-IN" dirty="0"/>
              <a:t>A lifeline star(multicoloured star) has been added. If the player collects the multicoloured star, then the player can use that star as a lifeline and can resume the game without any deduction of stars. </a:t>
            </a:r>
          </a:p>
          <a:p>
            <a:pPr marL="0" indent="0">
              <a:buNone/>
            </a:pPr>
            <a:r>
              <a:rPr lang="en-IN" b="1" dirty="0">
                <a:ln w="22225">
                  <a:solidFill>
                    <a:schemeClr val="accent2"/>
                  </a:solidFill>
                  <a:prstDash val="solid"/>
                </a:ln>
                <a:solidFill>
                  <a:schemeClr val="accent2">
                    <a:lumMod val="40000"/>
                    <a:lumOff val="60000"/>
                  </a:schemeClr>
                </a:solidFill>
              </a:rPr>
              <a:t>			 </a:t>
            </a:r>
          </a:p>
          <a:p>
            <a:pPr marL="0" indent="0">
              <a:buNone/>
            </a:pPr>
            <a:r>
              <a:rPr lang="en-IN" b="1" dirty="0">
                <a:ln w="22225">
                  <a:solidFill>
                    <a:schemeClr val="accent2"/>
                  </a:solidFill>
                  <a:prstDash val="solid"/>
                </a:ln>
                <a:solidFill>
                  <a:schemeClr val="accent2">
                    <a:lumMod val="40000"/>
                    <a:lumOff val="60000"/>
                  </a:schemeClr>
                </a:solidFill>
              </a:rPr>
              <a:t>                                     </a:t>
            </a:r>
            <a:r>
              <a:rPr lang="en-IN" sz="4800" b="1" dirty="0">
                <a:ln w="22225">
                  <a:solidFill>
                    <a:schemeClr val="accent2"/>
                  </a:solidFill>
                  <a:prstDash val="solid"/>
                </a:ln>
                <a:solidFill>
                  <a:schemeClr val="accent2">
                    <a:lumMod val="40000"/>
                    <a:lumOff val="60000"/>
                  </a:schemeClr>
                </a:solidFill>
              </a:rPr>
              <a:t>THANK YOU !!</a:t>
            </a:r>
            <a:endParaRPr lang="en-IN" sz="4800"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92750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circle(in)">
                                      <p:cBhvr>
                                        <p:cTn id="7" dur="20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3">
                                            <p:txEl>
                                              <p:pRg st="1" end="1"/>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9" dur="500"/>
                                        <p:tgtEl>
                                          <p:spTgt spid="3">
                                            <p:txEl>
                                              <p:pRg st="2" end="2"/>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4" dur="500"/>
                                        <p:tgtEl>
                                          <p:spTgt spid="3">
                                            <p:txEl>
                                              <p:pRg st="3" end="3"/>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9" dur="500"/>
                                        <p:tgtEl>
                                          <p:spTgt spid="3">
                                            <p:txEl>
                                              <p:pRg st="4" end="4"/>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wipe(down)">
                                      <p:cBhvr>
                                        <p:cTn id="49" dur="580">
                                          <p:stCondLst>
                                            <p:cond delay="0"/>
                                          </p:stCondLst>
                                        </p:cTn>
                                        <p:tgtEl>
                                          <p:spTgt spid="3">
                                            <p:txEl>
                                              <p:pRg st="7" end="7"/>
                                            </p:txEl>
                                          </p:spTgt>
                                        </p:tgtEl>
                                      </p:cBhvr>
                                    </p:animEffect>
                                    <p:anim calcmode="lin" valueType="num">
                                      <p:cBhvr>
                                        <p:cTn id="50"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55" dur="26">
                                          <p:stCondLst>
                                            <p:cond delay="650"/>
                                          </p:stCondLst>
                                        </p:cTn>
                                        <p:tgtEl>
                                          <p:spTgt spid="3">
                                            <p:txEl>
                                              <p:pRg st="7" end="7"/>
                                            </p:txEl>
                                          </p:spTgt>
                                        </p:tgtEl>
                                      </p:cBhvr>
                                      <p:to x="100000" y="60000"/>
                                    </p:animScale>
                                    <p:animScale>
                                      <p:cBhvr>
                                        <p:cTn id="56" dur="166" decel="50000">
                                          <p:stCondLst>
                                            <p:cond delay="676"/>
                                          </p:stCondLst>
                                        </p:cTn>
                                        <p:tgtEl>
                                          <p:spTgt spid="3">
                                            <p:txEl>
                                              <p:pRg st="7" end="7"/>
                                            </p:txEl>
                                          </p:spTgt>
                                        </p:tgtEl>
                                      </p:cBhvr>
                                      <p:to x="100000" y="100000"/>
                                    </p:animScale>
                                    <p:animScale>
                                      <p:cBhvr>
                                        <p:cTn id="57" dur="26">
                                          <p:stCondLst>
                                            <p:cond delay="1312"/>
                                          </p:stCondLst>
                                        </p:cTn>
                                        <p:tgtEl>
                                          <p:spTgt spid="3">
                                            <p:txEl>
                                              <p:pRg st="7" end="7"/>
                                            </p:txEl>
                                          </p:spTgt>
                                        </p:tgtEl>
                                      </p:cBhvr>
                                      <p:to x="100000" y="80000"/>
                                    </p:animScale>
                                    <p:animScale>
                                      <p:cBhvr>
                                        <p:cTn id="58" dur="166" decel="50000">
                                          <p:stCondLst>
                                            <p:cond delay="1338"/>
                                          </p:stCondLst>
                                        </p:cTn>
                                        <p:tgtEl>
                                          <p:spTgt spid="3">
                                            <p:txEl>
                                              <p:pRg st="7" end="7"/>
                                            </p:txEl>
                                          </p:spTgt>
                                        </p:tgtEl>
                                      </p:cBhvr>
                                      <p:to x="100000" y="100000"/>
                                    </p:animScale>
                                    <p:animScale>
                                      <p:cBhvr>
                                        <p:cTn id="59" dur="26">
                                          <p:stCondLst>
                                            <p:cond delay="1642"/>
                                          </p:stCondLst>
                                        </p:cTn>
                                        <p:tgtEl>
                                          <p:spTgt spid="3">
                                            <p:txEl>
                                              <p:pRg st="7" end="7"/>
                                            </p:txEl>
                                          </p:spTgt>
                                        </p:tgtEl>
                                      </p:cBhvr>
                                      <p:to x="100000" y="90000"/>
                                    </p:animScale>
                                    <p:animScale>
                                      <p:cBhvr>
                                        <p:cTn id="60" dur="166" decel="50000">
                                          <p:stCondLst>
                                            <p:cond delay="1668"/>
                                          </p:stCondLst>
                                        </p:cTn>
                                        <p:tgtEl>
                                          <p:spTgt spid="3">
                                            <p:txEl>
                                              <p:pRg st="7" end="7"/>
                                            </p:txEl>
                                          </p:spTgt>
                                        </p:tgtEl>
                                      </p:cBhvr>
                                      <p:to x="100000" y="100000"/>
                                    </p:animScale>
                                    <p:animScale>
                                      <p:cBhvr>
                                        <p:cTn id="61" dur="26">
                                          <p:stCondLst>
                                            <p:cond delay="1808"/>
                                          </p:stCondLst>
                                        </p:cTn>
                                        <p:tgtEl>
                                          <p:spTgt spid="3">
                                            <p:txEl>
                                              <p:pRg st="7" end="7"/>
                                            </p:txEl>
                                          </p:spTgt>
                                        </p:tgtEl>
                                      </p:cBhvr>
                                      <p:to x="100000" y="95000"/>
                                    </p:animScale>
                                    <p:animScale>
                                      <p:cBhvr>
                                        <p:cTn id="62"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1276</TotalTime>
  <Words>544</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vt:lpstr>
      <vt:lpstr>Vapor Trail</vt:lpstr>
      <vt:lpstr> </vt:lpstr>
      <vt:lpstr>PowerPoint Presentation</vt:lpstr>
      <vt:lpstr>Individual Efforts </vt:lpstr>
      <vt:lpstr>BONUS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Ishita Kapur</dc:creator>
  <cp:lastModifiedBy>Ishita Kapur</cp:lastModifiedBy>
  <cp:revision>29</cp:revision>
  <dcterms:created xsi:type="dcterms:W3CDTF">2020-12-11T09:44:57Z</dcterms:created>
  <dcterms:modified xsi:type="dcterms:W3CDTF">2020-12-17T17:12:13Z</dcterms:modified>
</cp:coreProperties>
</file>