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23"/>
  </p:notesMasterIdLst>
  <p:sldIdLst>
    <p:sldId id="304" r:id="rId3"/>
    <p:sldId id="257" r:id="rId4"/>
    <p:sldId id="258" r:id="rId5"/>
    <p:sldId id="259" r:id="rId6"/>
    <p:sldId id="305" r:id="rId7"/>
    <p:sldId id="306" r:id="rId8"/>
    <p:sldId id="307" r:id="rId9"/>
    <p:sldId id="308" r:id="rId10"/>
    <p:sldId id="287" r:id="rId11"/>
    <p:sldId id="288" r:id="rId12"/>
    <p:sldId id="309" r:id="rId13"/>
    <p:sldId id="310" r:id="rId14"/>
    <p:sldId id="312" r:id="rId15"/>
    <p:sldId id="311" r:id="rId16"/>
    <p:sldId id="313" r:id="rId17"/>
    <p:sldId id="314" r:id="rId18"/>
    <p:sldId id="315" r:id="rId19"/>
    <p:sldId id="316" r:id="rId20"/>
    <p:sldId id="289" r:id="rId21"/>
    <p:sldId id="303"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2" userDrawn="1">
          <p15:clr>
            <a:srgbClr val="A4A3A4"/>
          </p15:clr>
        </p15:guide>
        <p15:guide id="3" pos="7378" userDrawn="1">
          <p15:clr>
            <a:srgbClr val="A4A3A4"/>
          </p15:clr>
        </p15:guide>
        <p15:guide id="4" orient="horz" pos="346" userDrawn="1">
          <p15:clr>
            <a:srgbClr val="A4A3A4"/>
          </p15:clr>
        </p15:guide>
        <p15:guide id="5" orient="horz" pos="3974" userDrawn="1">
          <p15:clr>
            <a:srgbClr val="A4A3A4"/>
          </p15:clr>
        </p15:guide>
        <p15:guide id="6" pos="3840" userDrawn="1">
          <p15:clr>
            <a:srgbClr val="A4A3A4"/>
          </p15:clr>
        </p15:guide>
        <p15:guide id="7" orient="horz" pos="572" userDrawn="1">
          <p15:clr>
            <a:srgbClr val="A4A3A4"/>
          </p15:clr>
        </p15:guide>
        <p15:guide id="8" orient="horz" pos="37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4660"/>
  </p:normalViewPr>
  <p:slideViewPr>
    <p:cSldViewPr snapToGrid="0" showGuides="1">
      <p:cViewPr varScale="1">
        <p:scale>
          <a:sx n="81" d="100"/>
          <a:sy n="81" d="100"/>
        </p:scale>
        <p:origin x="979" y="67"/>
      </p:cViewPr>
      <p:guideLst>
        <p:guide orient="horz" pos="2160"/>
        <p:guide pos="302"/>
        <p:guide pos="7378"/>
        <p:guide orient="horz" pos="346"/>
        <p:guide orient="horz" pos="3974"/>
        <p:guide pos="3840"/>
        <p:guide orient="horz" pos="572"/>
        <p:guide orient="horz" pos="374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2021/10/11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229973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2024465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3263107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135669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2091320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2608614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309395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1673714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16</a:t>
            </a:fld>
            <a:endParaRPr lang="zh-CN" altLang="en-US"/>
          </a:p>
        </p:txBody>
      </p:sp>
    </p:spTree>
    <p:extLst>
      <p:ext uri="{BB962C8B-B14F-4D97-AF65-F5344CB8AC3E}">
        <p14:creationId xmlns:p14="http://schemas.microsoft.com/office/powerpoint/2010/main" val="140936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17</a:t>
            </a:fld>
            <a:endParaRPr lang="zh-CN" altLang="en-US"/>
          </a:p>
        </p:txBody>
      </p:sp>
    </p:spTree>
    <p:extLst>
      <p:ext uri="{BB962C8B-B14F-4D97-AF65-F5344CB8AC3E}">
        <p14:creationId xmlns:p14="http://schemas.microsoft.com/office/powerpoint/2010/main" val="255889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18</a:t>
            </a:fld>
            <a:endParaRPr lang="zh-CN" altLang="en-US"/>
          </a:p>
        </p:txBody>
      </p:sp>
    </p:spTree>
    <p:extLst>
      <p:ext uri="{BB962C8B-B14F-4D97-AF65-F5344CB8AC3E}">
        <p14:creationId xmlns:p14="http://schemas.microsoft.com/office/powerpoint/2010/main" val="199658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19</a:t>
            </a:fld>
            <a:endParaRPr lang="zh-CN" altLang="en-US"/>
          </a:p>
        </p:txBody>
      </p:sp>
    </p:spTree>
    <p:extLst>
      <p:ext uri="{BB962C8B-B14F-4D97-AF65-F5344CB8AC3E}">
        <p14:creationId xmlns:p14="http://schemas.microsoft.com/office/powerpoint/2010/main" val="1504762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extLst>
      <p:ext uri="{BB962C8B-B14F-4D97-AF65-F5344CB8AC3E}">
        <p14:creationId xmlns:p14="http://schemas.microsoft.com/office/powerpoint/2010/main" val="3013048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20</a:t>
            </a:fld>
            <a:endParaRPr lang="zh-CN" altLang="en-US"/>
          </a:p>
        </p:txBody>
      </p:sp>
    </p:spTree>
    <p:extLst>
      <p:ext uri="{BB962C8B-B14F-4D97-AF65-F5344CB8AC3E}">
        <p14:creationId xmlns:p14="http://schemas.microsoft.com/office/powerpoint/2010/main" val="375990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extLst>
      <p:ext uri="{BB962C8B-B14F-4D97-AF65-F5344CB8AC3E}">
        <p14:creationId xmlns:p14="http://schemas.microsoft.com/office/powerpoint/2010/main" val="370336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345538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603579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300857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2472590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3001207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47153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061FEE-56D5-4BA9-AC75-184C9A67A85C}" type="slidenum">
              <a:rPr lang="zh-CN" altLang="en-US" smtClean="0"/>
              <a:t>‹#›</a:t>
            </a:fld>
            <a:endParaRPr lang="zh-CN" altLang="en-US"/>
          </a:p>
        </p:txBody>
      </p:sp>
    </p:spTree>
    <p:extLst>
      <p:ext uri="{BB962C8B-B14F-4D97-AF65-F5344CB8AC3E}">
        <p14:creationId xmlns:p14="http://schemas.microsoft.com/office/powerpoint/2010/main" val="4202682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061FEE-56D5-4BA9-AC75-184C9A67A85C}" type="slidenum">
              <a:rPr lang="zh-CN" altLang="en-US" smtClean="0"/>
              <a:t>‹#›</a:t>
            </a:fld>
            <a:endParaRPr lang="zh-CN" altLang="en-US"/>
          </a:p>
        </p:txBody>
      </p:sp>
    </p:spTree>
    <p:extLst>
      <p:ext uri="{BB962C8B-B14F-4D97-AF65-F5344CB8AC3E}">
        <p14:creationId xmlns:p14="http://schemas.microsoft.com/office/powerpoint/2010/main" val="3741538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7F061FEE-56D5-4BA9-AC75-184C9A67A85C}" type="slidenum">
              <a:rPr lang="zh-CN" altLang="en-US" smtClean="0"/>
              <a:t>‹#›</a:t>
            </a:fld>
            <a:endParaRPr lang="zh-CN" altLang="en-US"/>
          </a:p>
        </p:txBody>
      </p:sp>
      <p:sp>
        <p:nvSpPr>
          <p:cNvPr id="5" name="矩形 4"/>
          <p:cNvSpPr/>
          <p:nvPr userDrawn="1"/>
        </p:nvSpPr>
        <p:spPr>
          <a:xfrm>
            <a:off x="160943" y="6453931"/>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492400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F061FEE-56D5-4BA9-AC75-184C9A67A85C}" type="slidenum">
              <a:rPr lang="zh-CN" altLang="en-US" smtClean="0"/>
              <a:t>‹#›</a:t>
            </a:fld>
            <a:endParaRPr lang="zh-CN" altLang="en-US"/>
          </a:p>
        </p:txBody>
      </p:sp>
    </p:spTree>
    <p:extLst>
      <p:ext uri="{BB962C8B-B14F-4D97-AF65-F5344CB8AC3E}">
        <p14:creationId xmlns:p14="http://schemas.microsoft.com/office/powerpoint/2010/main" val="2588428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061FEE-56D5-4BA9-AC75-184C9A67A85C}" type="slidenum">
              <a:rPr lang="zh-CN" altLang="en-US" smtClean="0"/>
              <a:t>‹#›</a:t>
            </a:fld>
            <a:endParaRPr lang="zh-CN" altLang="en-US"/>
          </a:p>
        </p:txBody>
      </p:sp>
    </p:spTree>
    <p:extLst>
      <p:ext uri="{BB962C8B-B14F-4D97-AF65-F5344CB8AC3E}">
        <p14:creationId xmlns:p14="http://schemas.microsoft.com/office/powerpoint/2010/main" val="3261813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061FEE-56D5-4BA9-AC75-184C9A67A85C}" type="slidenum">
              <a:rPr lang="zh-CN" altLang="en-US" smtClean="0"/>
              <a:t>‹#›</a:t>
            </a:fld>
            <a:endParaRPr lang="zh-CN" altLang="en-US"/>
          </a:p>
        </p:txBody>
      </p:sp>
    </p:spTree>
    <p:extLst>
      <p:ext uri="{BB962C8B-B14F-4D97-AF65-F5344CB8AC3E}">
        <p14:creationId xmlns:p14="http://schemas.microsoft.com/office/powerpoint/2010/main" val="1799145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F061FEE-56D5-4BA9-AC75-184C9A67A85C}" type="slidenum">
              <a:rPr lang="zh-CN" altLang="en-US" smtClean="0"/>
              <a:t>‹#›</a:t>
            </a:fld>
            <a:endParaRPr lang="zh-CN" altLang="en-US"/>
          </a:p>
        </p:txBody>
      </p:sp>
    </p:spTree>
    <p:extLst>
      <p:ext uri="{BB962C8B-B14F-4D97-AF65-F5344CB8AC3E}">
        <p14:creationId xmlns:p14="http://schemas.microsoft.com/office/powerpoint/2010/main" val="2362265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61FEE-56D5-4BA9-AC75-184C9A67A85C}" type="slidenum">
              <a:rPr lang="zh-CN" altLang="en-US" smtClean="0"/>
              <a:t>‹#›</a:t>
            </a:fld>
            <a:endParaRPr lang="zh-CN" altLang="en-US"/>
          </a:p>
        </p:txBody>
      </p:sp>
      <p:pic>
        <p:nvPicPr>
          <p:cNvPr id="3" name="图片 2"/>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0298872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72" r:id="rId3"/>
    <p:sldLayoutId id="2147483667" r:id="rId4"/>
  </p:sldLayoutIdLst>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61FEE-56D5-4BA9-AC75-184C9A67A85C}" type="slidenum">
              <a:rPr lang="zh-CN" altLang="en-US" smtClean="0"/>
              <a:t>‹#›</a:t>
            </a:fld>
            <a:endParaRPr lang="zh-CN" altLang="en-US"/>
          </a:p>
        </p:txBody>
      </p:sp>
    </p:spTree>
    <p:extLst>
      <p:ext uri="{BB962C8B-B14F-4D97-AF65-F5344CB8AC3E}">
        <p14:creationId xmlns:p14="http://schemas.microsoft.com/office/powerpoint/2010/main" val="33917202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microsoft.com/office/2007/relationships/hdphoto" Target="../media/hdphoto1.wdp"/><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image" Target="../media/image2.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26" Type="http://schemas.openxmlformats.org/officeDocument/2006/relationships/tags" Target="../tags/tag55.xml"/><Relationship Id="rId3" Type="http://schemas.openxmlformats.org/officeDocument/2006/relationships/tags" Target="../tags/tag32.xml"/><Relationship Id="rId21" Type="http://schemas.openxmlformats.org/officeDocument/2006/relationships/tags" Target="../tags/tag50.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5" Type="http://schemas.openxmlformats.org/officeDocument/2006/relationships/tags" Target="../tags/tag54.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tags" Target="../tags/tag49.xml"/><Relationship Id="rId29" Type="http://schemas.openxmlformats.org/officeDocument/2006/relationships/notesSlide" Target="../notesSlides/notesSlide20.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tags" Target="../tags/tag53.xml"/><Relationship Id="rId5" Type="http://schemas.openxmlformats.org/officeDocument/2006/relationships/tags" Target="../tags/tag34.xml"/><Relationship Id="rId15" Type="http://schemas.openxmlformats.org/officeDocument/2006/relationships/tags" Target="../tags/tag44.xml"/><Relationship Id="rId23" Type="http://schemas.openxmlformats.org/officeDocument/2006/relationships/tags" Target="../tags/tag52.xml"/><Relationship Id="rId28" Type="http://schemas.openxmlformats.org/officeDocument/2006/relationships/slideLayout" Target="../slideLayouts/slideLayout4.xml"/><Relationship Id="rId10" Type="http://schemas.openxmlformats.org/officeDocument/2006/relationships/tags" Target="../tags/tag39.xml"/><Relationship Id="rId19" Type="http://schemas.openxmlformats.org/officeDocument/2006/relationships/tags" Target="../tags/tag48.xml"/><Relationship Id="rId31" Type="http://schemas.microsoft.com/office/2007/relationships/hdphoto" Target="../media/hdphoto1.wdp"/><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tags" Target="../tags/tag51.xml"/><Relationship Id="rId27" Type="http://schemas.openxmlformats.org/officeDocument/2006/relationships/tags" Target="../tags/tag56.xml"/><Relationship Id="rId30"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SlideNumberPlaceholder 1"/>
          <p:cNvSpPr>
            <a:spLocks noGrp="1"/>
          </p:cNvSpPr>
          <p:nvPr>
            <p:ph type="sldNum" sz="quarter" idx="12"/>
            <p:custDataLst>
              <p:tags r:id="rId1"/>
            </p:custDataLst>
          </p:nvPr>
        </p:nvSpPr>
        <p:spPr/>
        <p:txBody>
          <a:bodyPr/>
          <a:lstStyle/>
          <a:p>
            <a:fld id="{8E1168BD-B89D-45A0-80F6-097A0BF57B6E}" type="slidenum">
              <a:rPr lang="zh-CN" altLang="en-US" smtClean="0">
                <a:latin typeface="Arial" panose="020B0604020202020204" pitchFamily="34" charset="0"/>
                <a:ea typeface="微软雅黑" panose="020B0503020204020204" pitchFamily="34" charset="-122"/>
              </a:rPr>
              <a:t>1</a:t>
            </a:fld>
            <a:endParaRPr lang="zh-CN" altLang="en-US">
              <a:latin typeface="Arial" panose="020B0604020202020204" pitchFamily="34" charset="0"/>
              <a:ea typeface="微软雅黑" panose="020B0503020204020204" pitchFamily="34" charset="-122"/>
            </a:endParaRPr>
          </a:p>
        </p:txBody>
      </p:sp>
      <p:sp>
        <p:nvSpPr>
          <p:cNvPr id="5" name="PA_任意多边形 19"/>
          <p:cNvSpPr>
            <a:spLocks noChangeAspect="1"/>
          </p:cNvSpPr>
          <p:nvPr>
            <p:custDataLst>
              <p:tags r:id="rId2"/>
            </p:custDataLst>
          </p:nvPr>
        </p:nvSpPr>
        <p:spPr bwMode="auto">
          <a:xfrm rot="5400000">
            <a:off x="11224980" y="5899826"/>
            <a:ext cx="814472" cy="9130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9" name="文本框 8"/>
          <p:cNvSpPr txBox="1">
            <a:spLocks noChangeAspect="1"/>
          </p:cNvSpPr>
          <p:nvPr/>
        </p:nvSpPr>
        <p:spPr>
          <a:xfrm>
            <a:off x="4619132" y="4915831"/>
            <a:ext cx="3141223" cy="584775"/>
          </a:xfrm>
          <a:prstGeom prst="rect">
            <a:avLst/>
          </a:prstGeom>
          <a:solidFill>
            <a:schemeClr val="bg1"/>
          </a:solidFill>
        </p:spPr>
        <p:txBody>
          <a:bodyPr wrap="square" rtlCol="0">
            <a:spAutoFit/>
          </a:bodyPr>
          <a:lstStyle/>
          <a:p>
            <a:r>
              <a:rPr lang="en-US" altLang="zh-CN" sz="3200" dirty="0">
                <a:gradFill>
                  <a:gsLst>
                    <a:gs pos="0">
                      <a:srgbClr val="1B2C45"/>
                    </a:gs>
                    <a:gs pos="100000">
                      <a:srgbClr val="254E8C"/>
                    </a:gs>
                  </a:gsLst>
                  <a:lin ang="19200000" scaled="0"/>
                </a:gradFill>
                <a:latin typeface="+mn-ea"/>
              </a:rPr>
              <a:t>2021</a:t>
            </a:r>
            <a:r>
              <a:rPr lang="zh-CN" altLang="en-US" sz="3200" dirty="0">
                <a:gradFill>
                  <a:gsLst>
                    <a:gs pos="0">
                      <a:srgbClr val="1B2C45"/>
                    </a:gs>
                    <a:gs pos="100000">
                      <a:srgbClr val="254E8C"/>
                    </a:gs>
                  </a:gsLst>
                  <a:lin ang="19200000" scaled="0"/>
                </a:gradFill>
                <a:latin typeface="+mn-ea"/>
              </a:rPr>
              <a:t>年</a:t>
            </a:r>
            <a:r>
              <a:rPr lang="en-US" altLang="zh-CN" sz="3200" dirty="0">
                <a:gradFill>
                  <a:gsLst>
                    <a:gs pos="0">
                      <a:srgbClr val="1B2C45"/>
                    </a:gs>
                    <a:gs pos="100000">
                      <a:srgbClr val="254E8C"/>
                    </a:gs>
                  </a:gsLst>
                  <a:lin ang="19200000" scaled="0"/>
                </a:gradFill>
                <a:latin typeface="+mn-ea"/>
              </a:rPr>
              <a:t>10</a:t>
            </a:r>
            <a:r>
              <a:rPr lang="zh-CN" altLang="en-US" sz="3200" dirty="0">
                <a:gradFill>
                  <a:gsLst>
                    <a:gs pos="0">
                      <a:srgbClr val="1B2C45"/>
                    </a:gs>
                    <a:gs pos="100000">
                      <a:srgbClr val="254E8C"/>
                    </a:gs>
                  </a:gsLst>
                  <a:lin ang="19200000" scaled="0"/>
                </a:gradFill>
                <a:latin typeface="+mn-ea"/>
              </a:rPr>
              <a:t>月</a:t>
            </a:r>
            <a:r>
              <a:rPr lang="en-US" altLang="zh-CN" sz="3200" dirty="0">
                <a:gradFill>
                  <a:gsLst>
                    <a:gs pos="0">
                      <a:srgbClr val="1B2C45"/>
                    </a:gs>
                    <a:gs pos="100000">
                      <a:srgbClr val="254E8C"/>
                    </a:gs>
                  </a:gsLst>
                  <a:lin ang="19200000" scaled="0"/>
                </a:gradFill>
                <a:latin typeface="+mn-ea"/>
              </a:rPr>
              <a:t>12</a:t>
            </a:r>
            <a:r>
              <a:rPr lang="zh-CN" altLang="en-US" sz="3200" dirty="0">
                <a:gradFill>
                  <a:gsLst>
                    <a:gs pos="0">
                      <a:srgbClr val="1B2C45"/>
                    </a:gs>
                    <a:gs pos="100000">
                      <a:srgbClr val="254E8C"/>
                    </a:gs>
                  </a:gsLst>
                  <a:lin ang="19200000" scaled="0"/>
                </a:gradFill>
                <a:latin typeface="+mn-ea"/>
              </a:rPr>
              <a:t>日</a:t>
            </a:r>
          </a:p>
        </p:txBody>
      </p:sp>
      <p:sp>
        <p:nvSpPr>
          <p:cNvPr id="11" name="任意多边形 37"/>
          <p:cNvSpPr>
            <a:spLocks noChangeAspect="1"/>
          </p:cNvSpPr>
          <p:nvPr/>
        </p:nvSpPr>
        <p:spPr bwMode="auto">
          <a:xfrm rot="5400000">
            <a:off x="936250" y="-766053"/>
            <a:ext cx="2825133" cy="4540632"/>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solidFill>
            <a:srgbClr val="002060"/>
          </a:soli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pitchFamily="34" charset="-122"/>
            </a:endParaRPr>
          </a:p>
        </p:txBody>
      </p:sp>
      <p:sp>
        <p:nvSpPr>
          <p:cNvPr id="13" name="PA_文本框 12"/>
          <p:cNvSpPr txBox="1"/>
          <p:nvPr>
            <p:custDataLst>
              <p:tags r:id="rId3"/>
            </p:custDataLst>
          </p:nvPr>
        </p:nvSpPr>
        <p:spPr>
          <a:xfrm>
            <a:off x="3666464" y="2951109"/>
            <a:ext cx="5086649" cy="707886"/>
          </a:xfrm>
          <a:prstGeom prst="rect">
            <a:avLst/>
          </a:prstGeom>
          <a:noFill/>
          <a:effectLst/>
        </p:spPr>
        <p:txBody>
          <a:bodyPr wrap="none" rtlCol="0">
            <a:spAutoFit/>
          </a:bodyPr>
          <a:lstStyle/>
          <a:p>
            <a:pPr algn="ctr" defTabSz="457200">
              <a:defRPr/>
            </a:pPr>
            <a:r>
              <a:rPr lang="zh-CN" altLang="en-US"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电力电子技术研讨课</a:t>
            </a:r>
            <a:r>
              <a:rPr lang="en-US" altLang="zh-CN"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1</a:t>
            </a:r>
            <a:endParaRPr lang="zh-CN" altLang="zh-CN"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14" name="PA_文本框 13"/>
          <p:cNvSpPr txBox="1"/>
          <p:nvPr>
            <p:custDataLst>
              <p:tags r:id="rId4"/>
            </p:custDataLst>
          </p:nvPr>
        </p:nvSpPr>
        <p:spPr>
          <a:xfrm>
            <a:off x="5150925" y="3460564"/>
            <a:ext cx="1611339" cy="1138773"/>
          </a:xfrm>
          <a:prstGeom prst="rect">
            <a:avLst/>
          </a:prstGeom>
          <a:noFill/>
          <a:effectLst/>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rPr>
              <a:t>          </a:t>
            </a:r>
          </a:p>
          <a:p>
            <a:pPr algn="ctr"/>
            <a:r>
              <a:rPr lang="zh-CN" altLang="en-US" sz="2800" dirty="0">
                <a:solidFill>
                  <a:schemeClr val="tx1">
                    <a:lumMod val="85000"/>
                    <a:lumOff val="15000"/>
                  </a:schemeClr>
                </a:solidFill>
                <a:latin typeface="Arial" panose="020B0604020202020204" pitchFamily="34" charset="0"/>
                <a:ea typeface="微软雅黑" panose="020B0503020204020204" pitchFamily="34" charset="-122"/>
              </a:rPr>
              <a:t>第二组</a:t>
            </a:r>
            <a:endParaRPr lang="en-US" altLang="zh-CN" sz="2800" dirty="0">
              <a:solidFill>
                <a:schemeClr val="tx1">
                  <a:lumMod val="85000"/>
                  <a:lumOff val="15000"/>
                </a:schemeClr>
              </a:solidFill>
              <a:latin typeface="Arial" panose="020B0604020202020204" pitchFamily="34" charset="0"/>
              <a:ea typeface="微软雅黑" panose="020B0503020204020204" pitchFamily="34" charset="-122"/>
            </a:endParaRPr>
          </a:p>
        </p:txBody>
      </p:sp>
      <p:cxnSp>
        <p:nvCxnSpPr>
          <p:cNvPr id="15" name="PA_直接连接符 14"/>
          <p:cNvCxnSpPr/>
          <p:nvPr>
            <p:custDataLst>
              <p:tags r:id="rId5"/>
            </p:custDataLst>
          </p:nvPr>
        </p:nvCxnSpPr>
        <p:spPr>
          <a:xfrm rot="5400000">
            <a:off x="6151781" y="1010995"/>
            <a:ext cx="0" cy="5400000"/>
          </a:xfrm>
          <a:prstGeom prst="line">
            <a:avLst/>
          </a:prstGeom>
          <a:ln w="12700">
            <a:solidFill>
              <a:srgbClr val="1E385F"/>
            </a:solidFill>
          </a:ln>
        </p:spPr>
        <p:style>
          <a:lnRef idx="1">
            <a:schemeClr val="accent1"/>
          </a:lnRef>
          <a:fillRef idx="0">
            <a:schemeClr val="accent1"/>
          </a:fillRef>
          <a:effectRef idx="0">
            <a:schemeClr val="accent1"/>
          </a:effectRef>
          <a:fontRef idx="minor">
            <a:schemeClr val="tx1"/>
          </a:fontRef>
        </p:style>
      </p:cxnSp>
      <p:sp>
        <p:nvSpPr>
          <p:cNvPr id="16" name="PA_任意多边形 19"/>
          <p:cNvSpPr>
            <a:spLocks/>
          </p:cNvSpPr>
          <p:nvPr>
            <p:custDataLst>
              <p:tags r:id="rId6"/>
            </p:custDataLst>
          </p:nvPr>
        </p:nvSpPr>
        <p:spPr bwMode="auto">
          <a:xfrm rot="5400000">
            <a:off x="7835307" y="-32928"/>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7" name="PA_任意多边形 19"/>
          <p:cNvSpPr>
            <a:spLocks noChangeAspect="1"/>
          </p:cNvSpPr>
          <p:nvPr>
            <p:custDataLst>
              <p:tags r:id="rId7"/>
            </p:custDataLst>
          </p:nvPr>
        </p:nvSpPr>
        <p:spPr bwMode="auto">
          <a:xfrm rot="5400000">
            <a:off x="7805636" y="-73256"/>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8" name="PA_任意多边形 19"/>
          <p:cNvSpPr>
            <a:spLocks/>
          </p:cNvSpPr>
          <p:nvPr>
            <p:custDataLst>
              <p:tags r:id="rId8"/>
            </p:custDataLst>
          </p:nvPr>
        </p:nvSpPr>
        <p:spPr bwMode="auto">
          <a:xfrm rot="5400000">
            <a:off x="8398007" y="348154"/>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9" name="PA_任意多边形 19"/>
          <p:cNvSpPr>
            <a:spLocks noChangeAspect="1"/>
          </p:cNvSpPr>
          <p:nvPr>
            <p:custDataLst>
              <p:tags r:id="rId9"/>
            </p:custDataLst>
          </p:nvPr>
        </p:nvSpPr>
        <p:spPr bwMode="auto">
          <a:xfrm rot="5400000">
            <a:off x="8378993" y="326839"/>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0" name="PA_任意多边形 19"/>
          <p:cNvSpPr>
            <a:spLocks/>
          </p:cNvSpPr>
          <p:nvPr>
            <p:custDataLst>
              <p:tags r:id="rId10"/>
            </p:custDataLst>
          </p:nvPr>
        </p:nvSpPr>
        <p:spPr bwMode="auto">
          <a:xfrm rot="5400000">
            <a:off x="7856622" y="684247"/>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1" name="PA_任意多边形 19"/>
          <p:cNvSpPr>
            <a:spLocks noChangeAspect="1"/>
          </p:cNvSpPr>
          <p:nvPr>
            <p:custDataLst>
              <p:tags r:id="rId11"/>
            </p:custDataLst>
          </p:nvPr>
        </p:nvSpPr>
        <p:spPr bwMode="auto">
          <a:xfrm rot="5400000">
            <a:off x="7837608" y="662932"/>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2" name="PA_任意多边形 19"/>
          <p:cNvSpPr>
            <a:spLocks/>
          </p:cNvSpPr>
          <p:nvPr>
            <p:custDataLst>
              <p:tags r:id="rId12"/>
            </p:custDataLst>
          </p:nvPr>
        </p:nvSpPr>
        <p:spPr bwMode="auto">
          <a:xfrm rot="5400000">
            <a:off x="7273524" y="1055200"/>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3" name="PA_任意多边形 19"/>
          <p:cNvSpPr>
            <a:spLocks noChangeAspect="1"/>
          </p:cNvSpPr>
          <p:nvPr>
            <p:custDataLst>
              <p:tags r:id="rId13"/>
            </p:custDataLst>
          </p:nvPr>
        </p:nvSpPr>
        <p:spPr bwMode="auto">
          <a:xfrm rot="5400000">
            <a:off x="7254510" y="1033885"/>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4" name="PA_任意多边形 19"/>
          <p:cNvSpPr>
            <a:spLocks/>
          </p:cNvSpPr>
          <p:nvPr>
            <p:custDataLst>
              <p:tags r:id="rId14"/>
            </p:custDataLst>
          </p:nvPr>
        </p:nvSpPr>
        <p:spPr bwMode="auto">
          <a:xfrm rot="5400000">
            <a:off x="6680929" y="704513"/>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5" name="PA_任意多边形 19"/>
          <p:cNvSpPr>
            <a:spLocks noChangeAspect="1"/>
          </p:cNvSpPr>
          <p:nvPr>
            <p:custDataLst>
              <p:tags r:id="rId15"/>
            </p:custDataLst>
          </p:nvPr>
        </p:nvSpPr>
        <p:spPr bwMode="auto">
          <a:xfrm rot="5400000">
            <a:off x="6661915" y="683198"/>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3F2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6" name="PA_任意多边形 19"/>
          <p:cNvSpPr>
            <a:spLocks/>
          </p:cNvSpPr>
          <p:nvPr>
            <p:custDataLst>
              <p:tags r:id="rId16"/>
            </p:custDataLst>
          </p:nvPr>
        </p:nvSpPr>
        <p:spPr bwMode="auto">
          <a:xfrm rot="5400000">
            <a:off x="7890441" y="1417267"/>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7" name="PA_任意多边形 19"/>
          <p:cNvSpPr>
            <a:spLocks noChangeAspect="1"/>
          </p:cNvSpPr>
          <p:nvPr>
            <p:custDataLst>
              <p:tags r:id="rId17"/>
            </p:custDataLst>
          </p:nvPr>
        </p:nvSpPr>
        <p:spPr bwMode="auto">
          <a:xfrm rot="5400000">
            <a:off x="7871427" y="1395952"/>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8" name="PA_任意多边形 19"/>
          <p:cNvSpPr>
            <a:spLocks/>
          </p:cNvSpPr>
          <p:nvPr>
            <p:custDataLst>
              <p:tags r:id="rId18"/>
            </p:custDataLst>
          </p:nvPr>
        </p:nvSpPr>
        <p:spPr bwMode="auto">
          <a:xfrm rot="5400000">
            <a:off x="7252208" y="1780008"/>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9" name="PA_任意多边形 19"/>
          <p:cNvSpPr>
            <a:spLocks noChangeAspect="1"/>
          </p:cNvSpPr>
          <p:nvPr>
            <p:custDataLst>
              <p:tags r:id="rId19"/>
            </p:custDataLst>
          </p:nvPr>
        </p:nvSpPr>
        <p:spPr bwMode="auto">
          <a:xfrm rot="5400000">
            <a:off x="7233194" y="1758693"/>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3F2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30" name="PA_任意多边形 19"/>
          <p:cNvSpPr>
            <a:spLocks/>
          </p:cNvSpPr>
          <p:nvPr>
            <p:custDataLst>
              <p:tags r:id="rId20"/>
            </p:custDataLst>
          </p:nvPr>
        </p:nvSpPr>
        <p:spPr bwMode="auto">
          <a:xfrm rot="5400000">
            <a:off x="6009072" y="1050781"/>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1" name="PA_任意多边形 19"/>
          <p:cNvSpPr>
            <a:spLocks noChangeAspect="1"/>
          </p:cNvSpPr>
          <p:nvPr>
            <p:custDataLst>
              <p:tags r:id="rId21"/>
            </p:custDataLst>
          </p:nvPr>
        </p:nvSpPr>
        <p:spPr bwMode="auto">
          <a:xfrm rot="5400000">
            <a:off x="5990058" y="1029466"/>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32" name="PA_任意多边形 19"/>
          <p:cNvSpPr>
            <a:spLocks/>
          </p:cNvSpPr>
          <p:nvPr>
            <p:custDataLst>
              <p:tags r:id="rId22"/>
            </p:custDataLst>
          </p:nvPr>
        </p:nvSpPr>
        <p:spPr bwMode="auto">
          <a:xfrm rot="5400000">
            <a:off x="7885542" y="2144623"/>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3" name="PA_任意多边形 19"/>
          <p:cNvSpPr>
            <a:spLocks noChangeAspect="1"/>
          </p:cNvSpPr>
          <p:nvPr>
            <p:custDataLst>
              <p:tags r:id="rId23"/>
            </p:custDataLst>
          </p:nvPr>
        </p:nvSpPr>
        <p:spPr bwMode="auto">
          <a:xfrm rot="5400000">
            <a:off x="7866528" y="2123308"/>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34" name="PA_任意多边形 19"/>
          <p:cNvSpPr>
            <a:spLocks/>
          </p:cNvSpPr>
          <p:nvPr>
            <p:custDataLst>
              <p:tags r:id="rId24"/>
            </p:custDataLst>
          </p:nvPr>
        </p:nvSpPr>
        <p:spPr bwMode="auto">
          <a:xfrm rot="5400000">
            <a:off x="5746751"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5" name="PA_任意多边形 19"/>
          <p:cNvSpPr>
            <a:spLocks/>
          </p:cNvSpPr>
          <p:nvPr>
            <p:custDataLst>
              <p:tags r:id="rId25"/>
            </p:custDataLst>
          </p:nvPr>
        </p:nvSpPr>
        <p:spPr bwMode="auto">
          <a:xfrm rot="5400000">
            <a:off x="5378758"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6" name="PA_任意多边形 19"/>
          <p:cNvSpPr>
            <a:spLocks/>
          </p:cNvSpPr>
          <p:nvPr>
            <p:custDataLst>
              <p:tags r:id="rId26"/>
            </p:custDataLst>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7" name="PA_任意多边形 19"/>
          <p:cNvSpPr>
            <a:spLocks/>
          </p:cNvSpPr>
          <p:nvPr>
            <p:custDataLst>
              <p:tags r:id="rId27"/>
            </p:custDataLst>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8" name="PA_任意多边形 19"/>
          <p:cNvSpPr>
            <a:spLocks/>
          </p:cNvSpPr>
          <p:nvPr>
            <p:custDataLst>
              <p:tags r:id="rId28"/>
            </p:custDataLst>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pic>
        <p:nvPicPr>
          <p:cNvPr id="39" name="图片 38">
            <a:extLst>
              <a:ext uri="{FF2B5EF4-FFF2-40B4-BE49-F238E27FC236}">
                <a16:creationId xmlns:a16="http://schemas.microsoft.com/office/drawing/2014/main" id="{CD3AC78E-847B-475A-BCD9-8CB9D3B8B450}"/>
              </a:ext>
            </a:extLst>
          </p:cNvPr>
          <p:cNvPicPr>
            <a:picLocks noChangeAspect="1"/>
          </p:cNvPicPr>
          <p:nvPr/>
        </p:nvPicPr>
        <p:blipFill>
          <a:blip r:embed="rId31" cstate="print">
            <a:biLevel thresh="25000"/>
            <a:extLst>
              <a:ext uri="{BEBA8EAE-BF5A-486C-A8C5-ECC9F3942E4B}">
                <a14:imgProps xmlns:a14="http://schemas.microsoft.com/office/drawing/2010/main">
                  <a14:imgLayer r:embed="rId32">
                    <a14:imgEffect>
                      <a14:brightnessContrast bright="-40000"/>
                    </a14:imgEffect>
                  </a14:imgLayer>
                </a14:imgProps>
              </a:ext>
              <a:ext uri="{28A0092B-C50C-407E-A947-70E740481C1C}">
                <a14:useLocalDpi xmlns:a14="http://schemas.microsoft.com/office/drawing/2010/main" val="0"/>
              </a:ext>
            </a:extLst>
          </a:blip>
          <a:stretch>
            <a:fillRect/>
          </a:stretch>
        </p:blipFill>
        <p:spPr>
          <a:xfrm>
            <a:off x="351646" y="933094"/>
            <a:ext cx="3284942" cy="935651"/>
          </a:xfrm>
          <a:prstGeom prst="rect">
            <a:avLst/>
          </a:prstGeom>
        </p:spPr>
      </p:pic>
    </p:spTree>
    <p:extLst>
      <p:ext uri="{BB962C8B-B14F-4D97-AF65-F5344CB8AC3E}">
        <p14:creationId xmlns:p14="http://schemas.microsoft.com/office/powerpoint/2010/main" val="2254327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stCondLst>
                                            <p:cond delay="0"/>
                                          </p:stCondLst>
                                        </p:cTn>
                                        <p:tgtEl>
                                          <p:spTgt spid="2"/>
                                        </p:tgtEl>
                                        <p:attrNameLst>
                                          <p:attrName>ppt_x</p:attrName>
                                        </p:attrNameLst>
                                      </p:cBhvr>
                                      <p:tavLst>
                                        <p:tav tm="0">
                                          <p:val>
                                            <p:strVal val="#ppt_x+0.049"/>
                                          </p:val>
                                        </p:tav>
                                        <p:tav tm="100000">
                                          <p:val>
                                            <p:strVal val="#ppt_x"/>
                                          </p:val>
                                        </p:tav>
                                      </p:tavLst>
                                    </p:anim>
                                    <p:anim calcmode="lin" valueType="num">
                                      <p:cBhvr additive="base">
                                        <p:cTn id="8" dur="1000" fill="hold">
                                          <p:stCondLst>
                                            <p:cond delay="0"/>
                                          </p:stCondLst>
                                        </p:cTn>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stCondLst>
                                            <p:cond delay="0"/>
                                          </p:stCondLst>
                                        </p:cTn>
                                        <p:tgtEl>
                                          <p:spTgt spid="5"/>
                                        </p:tgtEl>
                                        <p:attrNameLst>
                                          <p:attrName>ppt_x</p:attrName>
                                        </p:attrNameLst>
                                      </p:cBhvr>
                                      <p:tavLst>
                                        <p:tav tm="0">
                                          <p:val>
                                            <p:strVal val="0-#ppt_w/2"/>
                                          </p:val>
                                        </p:tav>
                                        <p:tav tm="100000">
                                          <p:val>
                                            <p:strVal val="#ppt_x"/>
                                          </p:val>
                                        </p:tav>
                                      </p:tavLst>
                                    </p:anim>
                                    <p:anim calcmode="lin" valueType="num">
                                      <p:cBhvr additive="base">
                                        <p:cTn id="12" dur="1000" fill="hold">
                                          <p:stCondLst>
                                            <p:cond delay="0"/>
                                          </p:stCondLst>
                                        </p:cTn>
                                        <p:tgtEl>
                                          <p:spTgt spid="5"/>
                                        </p:tgtEl>
                                        <p:attrNameLst>
                                          <p:attrName>ppt_y</p:attrName>
                                        </p:attrNameLst>
                                      </p:cBhvr>
                                      <p:tavLst>
                                        <p:tav tm="0">
                                          <p:val>
                                            <p:strVal val="#ppt_y+0.137"/>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stCondLst>
                                            <p:cond delay="0"/>
                                          </p:stCondLst>
                                        </p:cTn>
                                        <p:tgtEl>
                                          <p:spTgt spid="13"/>
                                        </p:tgtEl>
                                        <p:attrNameLst>
                                          <p:attrName>ppt_x</p:attrName>
                                        </p:attrNameLst>
                                      </p:cBhvr>
                                      <p:tavLst>
                                        <p:tav tm="0">
                                          <p:val>
                                            <p:strVal val="1+#ppt_w/2"/>
                                          </p:val>
                                        </p:tav>
                                        <p:tav tm="100000">
                                          <p:val>
                                            <p:strVal val="#ppt_x"/>
                                          </p:val>
                                        </p:tav>
                                      </p:tavLst>
                                    </p:anim>
                                    <p:anim calcmode="lin" valueType="num">
                                      <p:cBhvr additive="base">
                                        <p:cTn id="16" dur="1000" fill="hold">
                                          <p:stCondLst>
                                            <p:cond delay="0"/>
                                          </p:stCondLst>
                                        </p:cTn>
                                        <p:tgtEl>
                                          <p:spTgt spid="13"/>
                                        </p:tgtEl>
                                        <p:attrNameLst>
                                          <p:attrName>ppt_y</p:attrName>
                                        </p:attrNameLst>
                                      </p:cBhvr>
                                      <p:tavLst>
                                        <p:tav tm="0">
                                          <p:val>
                                            <p:strVal val="#ppt_y+0.280"/>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stCondLst>
                                            <p:cond delay="0"/>
                                          </p:stCondLst>
                                        </p:cTn>
                                        <p:tgtEl>
                                          <p:spTgt spid="14"/>
                                        </p:tgtEl>
                                        <p:attrNameLst>
                                          <p:attrName>ppt_x</p:attrName>
                                        </p:attrNameLst>
                                      </p:cBhvr>
                                      <p:tavLst>
                                        <p:tav tm="0">
                                          <p:val>
                                            <p:strVal val="1+#ppt_w/2"/>
                                          </p:val>
                                        </p:tav>
                                        <p:tav tm="100000">
                                          <p:val>
                                            <p:strVal val="#ppt_x"/>
                                          </p:val>
                                        </p:tav>
                                      </p:tavLst>
                                    </p:anim>
                                    <p:anim calcmode="lin" valueType="num">
                                      <p:cBhvr additive="base">
                                        <p:cTn id="20" dur="1000" fill="hold">
                                          <p:stCondLst>
                                            <p:cond delay="0"/>
                                          </p:stCondLst>
                                        </p:cTn>
                                        <p:tgtEl>
                                          <p:spTgt spid="14"/>
                                        </p:tgtEl>
                                        <p:attrNameLst>
                                          <p:attrName>ppt_y</p:attrName>
                                        </p:attrNameLst>
                                      </p:cBhvr>
                                      <p:tavLst>
                                        <p:tav tm="0">
                                          <p:val>
                                            <p:strVal val="#ppt_y+0.396"/>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000" fill="hold">
                                          <p:stCondLst>
                                            <p:cond delay="0"/>
                                          </p:stCondLst>
                                        </p:cTn>
                                        <p:tgtEl>
                                          <p:spTgt spid="15"/>
                                        </p:tgtEl>
                                        <p:attrNameLst>
                                          <p:attrName>ppt_x</p:attrName>
                                        </p:attrNameLst>
                                      </p:cBhvr>
                                      <p:tavLst>
                                        <p:tav tm="0">
                                          <p:val>
                                            <p:strVal val="1+#ppt_w/2"/>
                                          </p:val>
                                        </p:tav>
                                        <p:tav tm="100000">
                                          <p:val>
                                            <p:strVal val="#ppt_x"/>
                                          </p:val>
                                        </p:tav>
                                      </p:tavLst>
                                    </p:anim>
                                    <p:anim calcmode="lin" valueType="num">
                                      <p:cBhvr additive="base">
                                        <p:cTn id="24" dur="1000" fill="hold">
                                          <p:stCondLst>
                                            <p:cond delay="0"/>
                                          </p:stCondLst>
                                        </p:cTn>
                                        <p:tgtEl>
                                          <p:spTgt spid="15"/>
                                        </p:tgtEl>
                                        <p:attrNameLst>
                                          <p:attrName>ppt_y</p:attrName>
                                        </p:attrNameLst>
                                      </p:cBhvr>
                                      <p:tavLst>
                                        <p:tav tm="0">
                                          <p:val>
                                            <p:strVal val="#ppt_y+0.191"/>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stCondLst>
                                            <p:cond delay="0"/>
                                          </p:stCondLst>
                                        </p:cTn>
                                        <p:tgtEl>
                                          <p:spTgt spid="16"/>
                                        </p:tgtEl>
                                        <p:attrNameLst>
                                          <p:attrName>ppt_x</p:attrName>
                                        </p:attrNameLst>
                                      </p:cBhvr>
                                      <p:tavLst>
                                        <p:tav tm="0">
                                          <p:val>
                                            <p:strVal val="#ppt_x+0.048"/>
                                          </p:val>
                                        </p:tav>
                                        <p:tav tm="100000">
                                          <p:val>
                                            <p:strVal val="#ppt_x"/>
                                          </p:val>
                                        </p:tav>
                                      </p:tavLst>
                                    </p:anim>
                                    <p:anim calcmode="lin" valueType="num">
                                      <p:cBhvr additive="base">
                                        <p:cTn id="28" dur="1000" fill="hold">
                                          <p:stCondLst>
                                            <p:cond delay="0"/>
                                          </p:stCondLst>
                                        </p:cTn>
                                        <p:tgtEl>
                                          <p:spTgt spid="16"/>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1000" fill="hold">
                                          <p:stCondLst>
                                            <p:cond delay="0"/>
                                          </p:stCondLst>
                                        </p:cTn>
                                        <p:tgtEl>
                                          <p:spTgt spid="17"/>
                                        </p:tgtEl>
                                        <p:attrNameLst>
                                          <p:attrName>ppt_x</p:attrName>
                                        </p:attrNameLst>
                                      </p:cBhvr>
                                      <p:tavLst>
                                        <p:tav tm="0">
                                          <p:val>
                                            <p:strVal val="#ppt_x+0.047"/>
                                          </p:val>
                                        </p:tav>
                                        <p:tav tm="100000">
                                          <p:val>
                                            <p:strVal val="#ppt_x"/>
                                          </p:val>
                                        </p:tav>
                                      </p:tavLst>
                                    </p:anim>
                                    <p:anim calcmode="lin" valueType="num">
                                      <p:cBhvr additive="base">
                                        <p:cTn id="32" dur="1000" fill="hold">
                                          <p:stCondLst>
                                            <p:cond delay="0"/>
                                          </p:stCondLst>
                                        </p:cTn>
                                        <p:tgtEl>
                                          <p:spTgt spid="17"/>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1000" fill="hold">
                                          <p:stCondLst>
                                            <p:cond delay="0"/>
                                          </p:stCondLst>
                                        </p:cTn>
                                        <p:tgtEl>
                                          <p:spTgt spid="18"/>
                                        </p:tgtEl>
                                        <p:attrNameLst>
                                          <p:attrName>ppt_x</p:attrName>
                                        </p:attrNameLst>
                                      </p:cBhvr>
                                      <p:tavLst>
                                        <p:tav tm="0">
                                          <p:val>
                                            <p:strVal val="#ppt_x+0.104"/>
                                          </p:val>
                                        </p:tav>
                                        <p:tav tm="100000">
                                          <p:val>
                                            <p:strVal val="#ppt_x"/>
                                          </p:val>
                                        </p:tav>
                                      </p:tavLst>
                                    </p:anim>
                                    <p:anim calcmode="lin" valueType="num">
                                      <p:cBhvr additive="base">
                                        <p:cTn id="36" dur="1000" fill="hold">
                                          <p:stCondLst>
                                            <p:cond delay="0"/>
                                          </p:stCondLst>
                                        </p:cTn>
                                        <p:tgtEl>
                                          <p:spTgt spid="18"/>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1000" fill="hold">
                                          <p:stCondLst>
                                            <p:cond delay="0"/>
                                          </p:stCondLst>
                                        </p:cTn>
                                        <p:tgtEl>
                                          <p:spTgt spid="19"/>
                                        </p:tgtEl>
                                        <p:attrNameLst>
                                          <p:attrName>ppt_x</p:attrName>
                                        </p:attrNameLst>
                                      </p:cBhvr>
                                      <p:tavLst>
                                        <p:tav tm="0">
                                          <p:val>
                                            <p:strVal val="#ppt_x+0.106"/>
                                          </p:val>
                                        </p:tav>
                                        <p:tav tm="100000">
                                          <p:val>
                                            <p:strVal val="#ppt_x"/>
                                          </p:val>
                                        </p:tav>
                                      </p:tavLst>
                                    </p:anim>
                                    <p:anim calcmode="lin" valueType="num">
                                      <p:cBhvr additive="base">
                                        <p:cTn id="40" dur="1000" fill="hold">
                                          <p:stCondLst>
                                            <p:cond delay="0"/>
                                          </p:stCondLst>
                                        </p:cTn>
                                        <p:tgtEl>
                                          <p:spTgt spid="19"/>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1000" fill="hold">
                                          <p:stCondLst>
                                            <p:cond delay="0"/>
                                          </p:stCondLst>
                                        </p:cTn>
                                        <p:tgtEl>
                                          <p:spTgt spid="20"/>
                                        </p:tgtEl>
                                        <p:attrNameLst>
                                          <p:attrName>ppt_x</p:attrName>
                                        </p:attrNameLst>
                                      </p:cBhvr>
                                      <p:tavLst>
                                        <p:tav tm="0">
                                          <p:val>
                                            <p:strVal val="#ppt_x+0.124"/>
                                          </p:val>
                                        </p:tav>
                                        <p:tav tm="100000">
                                          <p:val>
                                            <p:strVal val="#ppt_x"/>
                                          </p:val>
                                        </p:tav>
                                      </p:tavLst>
                                    </p:anim>
                                    <p:anim calcmode="lin" valueType="num">
                                      <p:cBhvr additive="base">
                                        <p:cTn id="44" dur="1000" fill="hold">
                                          <p:stCondLst>
                                            <p:cond delay="0"/>
                                          </p:stCondLst>
                                        </p:cTn>
                                        <p:tgtEl>
                                          <p:spTgt spid="20"/>
                                        </p:tgtEl>
                                        <p:attrNameLst>
                                          <p:attrName>ppt_y</p:attrName>
                                        </p:attrNameLst>
                                      </p:cBhvr>
                                      <p:tavLst>
                                        <p:tav tm="0">
                                          <p:val>
                                            <p:strVal val="0-#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1000" fill="hold">
                                          <p:stCondLst>
                                            <p:cond delay="0"/>
                                          </p:stCondLst>
                                        </p:cTn>
                                        <p:tgtEl>
                                          <p:spTgt spid="21"/>
                                        </p:tgtEl>
                                        <p:attrNameLst>
                                          <p:attrName>ppt_x</p:attrName>
                                        </p:attrNameLst>
                                      </p:cBhvr>
                                      <p:tavLst>
                                        <p:tav tm="0">
                                          <p:val>
                                            <p:strVal val="#ppt_x+0.126"/>
                                          </p:val>
                                        </p:tav>
                                        <p:tav tm="100000">
                                          <p:val>
                                            <p:strVal val="#ppt_x"/>
                                          </p:val>
                                        </p:tav>
                                      </p:tavLst>
                                    </p:anim>
                                    <p:anim calcmode="lin" valueType="num">
                                      <p:cBhvr additive="base">
                                        <p:cTn id="48" dur="1000" fill="hold">
                                          <p:stCondLst>
                                            <p:cond delay="0"/>
                                          </p:stCondLst>
                                        </p:cTn>
                                        <p:tgtEl>
                                          <p:spTgt spid="21"/>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1000" fill="hold">
                                          <p:stCondLst>
                                            <p:cond delay="0"/>
                                          </p:stCondLst>
                                        </p:cTn>
                                        <p:tgtEl>
                                          <p:spTgt spid="22"/>
                                        </p:tgtEl>
                                        <p:attrNameLst>
                                          <p:attrName>ppt_x</p:attrName>
                                        </p:attrNameLst>
                                      </p:cBhvr>
                                      <p:tavLst>
                                        <p:tav tm="0">
                                          <p:val>
                                            <p:strVal val="#ppt_x+0.138"/>
                                          </p:val>
                                        </p:tav>
                                        <p:tav tm="100000">
                                          <p:val>
                                            <p:strVal val="#ppt_x"/>
                                          </p:val>
                                        </p:tav>
                                      </p:tavLst>
                                    </p:anim>
                                    <p:anim calcmode="lin" valueType="num">
                                      <p:cBhvr additive="base">
                                        <p:cTn id="52" dur="1000" fill="hold">
                                          <p:stCondLst>
                                            <p:cond delay="0"/>
                                          </p:stCondLst>
                                        </p:cTn>
                                        <p:tgtEl>
                                          <p:spTgt spid="22"/>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1000" fill="hold">
                                          <p:stCondLst>
                                            <p:cond delay="0"/>
                                          </p:stCondLst>
                                        </p:cTn>
                                        <p:tgtEl>
                                          <p:spTgt spid="23"/>
                                        </p:tgtEl>
                                        <p:attrNameLst>
                                          <p:attrName>ppt_x</p:attrName>
                                        </p:attrNameLst>
                                      </p:cBhvr>
                                      <p:tavLst>
                                        <p:tav tm="0">
                                          <p:val>
                                            <p:strVal val="#ppt_x+0.140"/>
                                          </p:val>
                                        </p:tav>
                                        <p:tav tm="100000">
                                          <p:val>
                                            <p:strVal val="#ppt_x"/>
                                          </p:val>
                                        </p:tav>
                                      </p:tavLst>
                                    </p:anim>
                                    <p:anim calcmode="lin" valueType="num">
                                      <p:cBhvr additive="base">
                                        <p:cTn id="56" dur="1000" fill="hold">
                                          <p:stCondLst>
                                            <p:cond delay="0"/>
                                          </p:stCondLst>
                                        </p:cTn>
                                        <p:tgtEl>
                                          <p:spTgt spid="23"/>
                                        </p:tgtEl>
                                        <p:attrNameLst>
                                          <p:attrName>ppt_y</p:attrName>
                                        </p:attrNameLst>
                                      </p:cBhvr>
                                      <p:tavLst>
                                        <p:tav tm="0">
                                          <p:val>
                                            <p:strVal val="0-#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1000" fill="hold">
                                          <p:stCondLst>
                                            <p:cond delay="0"/>
                                          </p:stCondLst>
                                        </p:cTn>
                                        <p:tgtEl>
                                          <p:spTgt spid="24"/>
                                        </p:tgtEl>
                                        <p:attrNameLst>
                                          <p:attrName>ppt_x</p:attrName>
                                        </p:attrNameLst>
                                      </p:cBhvr>
                                      <p:tavLst>
                                        <p:tav tm="0">
                                          <p:val>
                                            <p:strVal val="#ppt_x+0.059"/>
                                          </p:val>
                                        </p:tav>
                                        <p:tav tm="100000">
                                          <p:val>
                                            <p:strVal val="#ppt_x"/>
                                          </p:val>
                                        </p:tav>
                                      </p:tavLst>
                                    </p:anim>
                                    <p:anim calcmode="lin" valueType="num">
                                      <p:cBhvr additive="base">
                                        <p:cTn id="60" dur="1000" fill="hold">
                                          <p:stCondLst>
                                            <p:cond delay="0"/>
                                          </p:stCondLst>
                                        </p:cTn>
                                        <p:tgtEl>
                                          <p:spTgt spid="24"/>
                                        </p:tgtEl>
                                        <p:attrNameLst>
                                          <p:attrName>ppt_y</p:attrName>
                                        </p:attrNameLst>
                                      </p:cBhvr>
                                      <p:tavLst>
                                        <p:tav tm="0">
                                          <p:val>
                                            <p:strVal val="0-#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1000" fill="hold">
                                          <p:stCondLst>
                                            <p:cond delay="0"/>
                                          </p:stCondLst>
                                        </p:cTn>
                                        <p:tgtEl>
                                          <p:spTgt spid="25"/>
                                        </p:tgtEl>
                                        <p:attrNameLst>
                                          <p:attrName>ppt_x</p:attrName>
                                        </p:attrNameLst>
                                      </p:cBhvr>
                                      <p:tavLst>
                                        <p:tav tm="0">
                                          <p:val>
                                            <p:strVal val="#ppt_x+0.059"/>
                                          </p:val>
                                        </p:tav>
                                        <p:tav tm="100000">
                                          <p:val>
                                            <p:strVal val="#ppt_x"/>
                                          </p:val>
                                        </p:tav>
                                      </p:tavLst>
                                    </p:anim>
                                    <p:anim calcmode="lin" valueType="num">
                                      <p:cBhvr additive="base">
                                        <p:cTn id="64" dur="1000" fill="hold">
                                          <p:stCondLst>
                                            <p:cond delay="0"/>
                                          </p:stCondLst>
                                        </p:cTn>
                                        <p:tgtEl>
                                          <p:spTgt spid="25"/>
                                        </p:tgtEl>
                                        <p:attrNameLst>
                                          <p:attrName>ppt_y</p:attrName>
                                        </p:attrNameLst>
                                      </p:cBhvr>
                                      <p:tavLst>
                                        <p:tav tm="0">
                                          <p:val>
                                            <p:strVal val="0-#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1000" fill="hold">
                                          <p:stCondLst>
                                            <p:cond delay="0"/>
                                          </p:stCondLst>
                                        </p:cTn>
                                        <p:tgtEl>
                                          <p:spTgt spid="26"/>
                                        </p:tgtEl>
                                        <p:attrNameLst>
                                          <p:attrName>ppt_x</p:attrName>
                                        </p:attrNameLst>
                                      </p:cBhvr>
                                      <p:tavLst>
                                        <p:tav tm="0">
                                          <p:val>
                                            <p:strVal val="#ppt_x+0.289"/>
                                          </p:val>
                                        </p:tav>
                                        <p:tav tm="100000">
                                          <p:val>
                                            <p:strVal val="#ppt_x"/>
                                          </p:val>
                                        </p:tav>
                                      </p:tavLst>
                                    </p:anim>
                                    <p:anim calcmode="lin" valueType="num">
                                      <p:cBhvr additive="base">
                                        <p:cTn id="68" dur="1000" fill="hold">
                                          <p:stCondLst>
                                            <p:cond delay="0"/>
                                          </p:stCondLst>
                                        </p:cTn>
                                        <p:tgtEl>
                                          <p:spTgt spid="26"/>
                                        </p:tgtEl>
                                        <p:attrNameLst>
                                          <p:attrName>ppt_y</p:attrName>
                                        </p:attrNameLst>
                                      </p:cBhvr>
                                      <p:tavLst>
                                        <p:tav tm="0">
                                          <p:val>
                                            <p:strVal val="0-#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1000" fill="hold">
                                          <p:stCondLst>
                                            <p:cond delay="0"/>
                                          </p:stCondLst>
                                        </p:cTn>
                                        <p:tgtEl>
                                          <p:spTgt spid="27"/>
                                        </p:tgtEl>
                                        <p:attrNameLst>
                                          <p:attrName>ppt_x</p:attrName>
                                        </p:attrNameLst>
                                      </p:cBhvr>
                                      <p:tavLst>
                                        <p:tav tm="0">
                                          <p:val>
                                            <p:strVal val="#ppt_x+0.291"/>
                                          </p:val>
                                        </p:tav>
                                        <p:tav tm="100000">
                                          <p:val>
                                            <p:strVal val="#ppt_x"/>
                                          </p:val>
                                        </p:tav>
                                      </p:tavLst>
                                    </p:anim>
                                    <p:anim calcmode="lin" valueType="num">
                                      <p:cBhvr additive="base">
                                        <p:cTn id="72" dur="1000" fill="hold">
                                          <p:stCondLst>
                                            <p:cond delay="0"/>
                                          </p:stCondLst>
                                        </p:cTn>
                                        <p:tgtEl>
                                          <p:spTgt spid="27"/>
                                        </p:tgtEl>
                                        <p:attrNameLst>
                                          <p:attrName>ppt_y</p:attrName>
                                        </p:attrNameLst>
                                      </p:cBhvr>
                                      <p:tavLst>
                                        <p:tav tm="0">
                                          <p:val>
                                            <p:strVal val="0-#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1000" fill="hold">
                                          <p:stCondLst>
                                            <p:cond delay="0"/>
                                          </p:stCondLst>
                                        </p:cTn>
                                        <p:tgtEl>
                                          <p:spTgt spid="28"/>
                                        </p:tgtEl>
                                        <p:attrNameLst>
                                          <p:attrName>ppt_x</p:attrName>
                                        </p:attrNameLst>
                                      </p:cBhvr>
                                      <p:tavLst>
                                        <p:tav tm="0">
                                          <p:val>
                                            <p:strVal val="#ppt_x+0.323"/>
                                          </p:val>
                                        </p:tav>
                                        <p:tav tm="100000">
                                          <p:val>
                                            <p:strVal val="#ppt_x"/>
                                          </p:val>
                                        </p:tav>
                                      </p:tavLst>
                                    </p:anim>
                                    <p:anim calcmode="lin" valueType="num">
                                      <p:cBhvr additive="base">
                                        <p:cTn id="76" dur="1000" fill="hold">
                                          <p:stCondLst>
                                            <p:cond delay="0"/>
                                          </p:stCondLst>
                                        </p:cTn>
                                        <p:tgtEl>
                                          <p:spTgt spid="28"/>
                                        </p:tgtEl>
                                        <p:attrNameLst>
                                          <p:attrName>ppt_y</p:attrName>
                                        </p:attrNameLst>
                                      </p:cBhvr>
                                      <p:tavLst>
                                        <p:tav tm="0">
                                          <p:val>
                                            <p:strVal val="0-#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1000" fill="hold">
                                          <p:stCondLst>
                                            <p:cond delay="0"/>
                                          </p:stCondLst>
                                        </p:cTn>
                                        <p:tgtEl>
                                          <p:spTgt spid="29"/>
                                        </p:tgtEl>
                                        <p:attrNameLst>
                                          <p:attrName>ppt_x</p:attrName>
                                        </p:attrNameLst>
                                      </p:cBhvr>
                                      <p:tavLst>
                                        <p:tav tm="0">
                                          <p:val>
                                            <p:strVal val="#ppt_x+0.326"/>
                                          </p:val>
                                        </p:tav>
                                        <p:tav tm="100000">
                                          <p:val>
                                            <p:strVal val="#ppt_x"/>
                                          </p:val>
                                        </p:tav>
                                      </p:tavLst>
                                    </p:anim>
                                    <p:anim calcmode="lin" valueType="num">
                                      <p:cBhvr additive="base">
                                        <p:cTn id="80" dur="1000" fill="hold">
                                          <p:stCondLst>
                                            <p:cond delay="0"/>
                                          </p:stCondLst>
                                        </p:cTn>
                                        <p:tgtEl>
                                          <p:spTgt spid="29"/>
                                        </p:tgtEl>
                                        <p:attrNameLst>
                                          <p:attrName>ppt_y</p:attrName>
                                        </p:attrNameLst>
                                      </p:cBhvr>
                                      <p:tavLst>
                                        <p:tav tm="0">
                                          <p:val>
                                            <p:strVal val="0-#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1000" fill="hold">
                                          <p:stCondLst>
                                            <p:cond delay="0"/>
                                          </p:stCondLst>
                                        </p:cTn>
                                        <p:tgtEl>
                                          <p:spTgt spid="30"/>
                                        </p:tgtEl>
                                        <p:attrNameLst>
                                          <p:attrName>ppt_x</p:attrName>
                                        </p:attrNameLst>
                                      </p:cBhvr>
                                      <p:tavLst>
                                        <p:tav tm="0">
                                          <p:val>
                                            <p:strVal val="#ppt_x+0.028"/>
                                          </p:val>
                                        </p:tav>
                                        <p:tav tm="100000">
                                          <p:val>
                                            <p:strVal val="#ppt_x"/>
                                          </p:val>
                                        </p:tav>
                                      </p:tavLst>
                                    </p:anim>
                                    <p:anim calcmode="lin" valueType="num">
                                      <p:cBhvr additive="base">
                                        <p:cTn id="84" dur="1000" fill="hold">
                                          <p:stCondLst>
                                            <p:cond delay="0"/>
                                          </p:stCondLst>
                                        </p:cTn>
                                        <p:tgtEl>
                                          <p:spTgt spid="30"/>
                                        </p:tgtEl>
                                        <p:attrNameLst>
                                          <p:attrName>ppt_y</p:attrName>
                                        </p:attrNameLst>
                                      </p:cBhvr>
                                      <p:tavLst>
                                        <p:tav tm="0">
                                          <p:val>
                                            <p:strVal val="0-#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1000" fill="hold">
                                          <p:stCondLst>
                                            <p:cond delay="0"/>
                                          </p:stCondLst>
                                        </p:cTn>
                                        <p:tgtEl>
                                          <p:spTgt spid="31"/>
                                        </p:tgtEl>
                                        <p:attrNameLst>
                                          <p:attrName>ppt_x</p:attrName>
                                        </p:attrNameLst>
                                      </p:cBhvr>
                                      <p:tavLst>
                                        <p:tav tm="0">
                                          <p:val>
                                            <p:strVal val="#ppt_x+0.029"/>
                                          </p:val>
                                        </p:tav>
                                        <p:tav tm="100000">
                                          <p:val>
                                            <p:strVal val="#ppt_x"/>
                                          </p:val>
                                        </p:tav>
                                      </p:tavLst>
                                    </p:anim>
                                    <p:anim calcmode="lin" valueType="num">
                                      <p:cBhvr additive="base">
                                        <p:cTn id="88" dur="1000" fill="hold">
                                          <p:stCondLst>
                                            <p:cond delay="0"/>
                                          </p:stCondLst>
                                        </p:cTn>
                                        <p:tgtEl>
                                          <p:spTgt spid="31"/>
                                        </p:tgtEl>
                                        <p:attrNameLst>
                                          <p:attrName>ppt_y</p:attrName>
                                        </p:attrNameLst>
                                      </p:cBhvr>
                                      <p:tavLst>
                                        <p:tav tm="0">
                                          <p:val>
                                            <p:strVal val="0-#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1000" fill="hold">
                                          <p:stCondLst>
                                            <p:cond delay="0"/>
                                          </p:stCondLst>
                                        </p:cTn>
                                        <p:tgtEl>
                                          <p:spTgt spid="32"/>
                                        </p:tgtEl>
                                        <p:attrNameLst>
                                          <p:attrName>ppt_x</p:attrName>
                                        </p:attrNameLst>
                                      </p:cBhvr>
                                      <p:tavLst>
                                        <p:tav tm="0">
                                          <p:val>
                                            <p:strVal val="1+#ppt_w/2"/>
                                          </p:val>
                                        </p:tav>
                                        <p:tav tm="100000">
                                          <p:val>
                                            <p:strVal val="#ppt_x"/>
                                          </p:val>
                                        </p:tav>
                                      </p:tavLst>
                                    </p:anim>
                                    <p:anim calcmode="lin" valueType="num">
                                      <p:cBhvr additive="base">
                                        <p:cTn id="92" dur="1000" fill="hold">
                                          <p:stCondLst>
                                            <p:cond delay="0"/>
                                          </p:stCondLst>
                                        </p:cTn>
                                        <p:tgtEl>
                                          <p:spTgt spid="32"/>
                                        </p:tgtEl>
                                        <p:attrNameLst>
                                          <p:attrName>ppt_y</p:attrName>
                                        </p:attrNameLst>
                                      </p:cBhvr>
                                      <p:tavLst>
                                        <p:tav tm="0">
                                          <p:val>
                                            <p:strVal val="#ppt_y-0.189"/>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1000" fill="hold">
                                          <p:stCondLst>
                                            <p:cond delay="0"/>
                                          </p:stCondLst>
                                        </p:cTn>
                                        <p:tgtEl>
                                          <p:spTgt spid="33"/>
                                        </p:tgtEl>
                                        <p:attrNameLst>
                                          <p:attrName>ppt_x</p:attrName>
                                        </p:attrNameLst>
                                      </p:cBhvr>
                                      <p:tavLst>
                                        <p:tav tm="0">
                                          <p:val>
                                            <p:strVal val="1+#ppt_w/2"/>
                                          </p:val>
                                        </p:tav>
                                        <p:tav tm="100000">
                                          <p:val>
                                            <p:strVal val="#ppt_x"/>
                                          </p:val>
                                        </p:tav>
                                      </p:tavLst>
                                    </p:anim>
                                    <p:anim calcmode="lin" valueType="num">
                                      <p:cBhvr additive="base">
                                        <p:cTn id="96" dur="1000" fill="hold">
                                          <p:stCondLst>
                                            <p:cond delay="0"/>
                                          </p:stCondLst>
                                        </p:cTn>
                                        <p:tgtEl>
                                          <p:spTgt spid="33"/>
                                        </p:tgtEl>
                                        <p:attrNameLst>
                                          <p:attrName>ppt_y</p:attrName>
                                        </p:attrNameLst>
                                      </p:cBhvr>
                                      <p:tavLst>
                                        <p:tav tm="0">
                                          <p:val>
                                            <p:strVal val="#ppt_y-0.190"/>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1000" fill="hold">
                                          <p:stCondLst>
                                            <p:cond delay="0"/>
                                          </p:stCondLst>
                                        </p:cTn>
                                        <p:tgtEl>
                                          <p:spTgt spid="34"/>
                                        </p:tgtEl>
                                        <p:attrNameLst>
                                          <p:attrName>ppt_x</p:attrName>
                                        </p:attrNameLst>
                                      </p:cBhvr>
                                      <p:tavLst>
                                        <p:tav tm="0">
                                          <p:val>
                                            <p:strVal val="#ppt_x+0.022"/>
                                          </p:val>
                                        </p:tav>
                                        <p:tav tm="100000">
                                          <p:val>
                                            <p:strVal val="#ppt_x"/>
                                          </p:val>
                                        </p:tav>
                                      </p:tavLst>
                                    </p:anim>
                                    <p:anim calcmode="lin" valueType="num">
                                      <p:cBhvr additive="base">
                                        <p:cTn id="100" dur="1000" fill="hold">
                                          <p:stCondLst>
                                            <p:cond delay="0"/>
                                          </p:stCondLst>
                                        </p:cTn>
                                        <p:tgtEl>
                                          <p:spTgt spid="34"/>
                                        </p:tgtEl>
                                        <p:attrNameLst>
                                          <p:attrName>ppt_y</p:attrName>
                                        </p:attrNameLst>
                                      </p:cBhvr>
                                      <p:tavLst>
                                        <p:tav tm="0">
                                          <p:val>
                                            <p:strVal val="0-#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 calcmode="lin" valueType="num">
                                      <p:cBhvr additive="base">
                                        <p:cTn id="103" dur="1000" fill="hold">
                                          <p:stCondLst>
                                            <p:cond delay="0"/>
                                          </p:stCondLst>
                                        </p:cTn>
                                        <p:tgtEl>
                                          <p:spTgt spid="35"/>
                                        </p:tgtEl>
                                        <p:attrNameLst>
                                          <p:attrName>ppt_x</p:attrName>
                                        </p:attrNameLst>
                                      </p:cBhvr>
                                      <p:tavLst>
                                        <p:tav tm="0">
                                          <p:val>
                                            <p:strVal val="#ppt_x-0.024"/>
                                          </p:val>
                                        </p:tav>
                                        <p:tav tm="100000">
                                          <p:val>
                                            <p:strVal val="#ppt_x"/>
                                          </p:val>
                                        </p:tav>
                                      </p:tavLst>
                                    </p:anim>
                                    <p:anim calcmode="lin" valueType="num">
                                      <p:cBhvr additive="base">
                                        <p:cTn id="104" dur="1000" fill="hold">
                                          <p:stCondLst>
                                            <p:cond delay="0"/>
                                          </p:stCondLst>
                                        </p:cTn>
                                        <p:tgtEl>
                                          <p:spTgt spid="35"/>
                                        </p:tgtEl>
                                        <p:attrNameLst>
                                          <p:attrName>ppt_y</p:attrName>
                                        </p:attrNameLst>
                                      </p:cBhvr>
                                      <p:tavLst>
                                        <p:tav tm="0">
                                          <p:val>
                                            <p:strVal val="0-#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cBhvr additive="base">
                                        <p:cTn id="107" dur="1000" fill="hold">
                                          <p:stCondLst>
                                            <p:cond delay="0"/>
                                          </p:stCondLst>
                                        </p:cTn>
                                        <p:tgtEl>
                                          <p:spTgt spid="36"/>
                                        </p:tgtEl>
                                        <p:attrNameLst>
                                          <p:attrName>ppt_x</p:attrName>
                                        </p:attrNameLst>
                                      </p:cBhvr>
                                      <p:tavLst>
                                        <p:tav tm="0">
                                          <p:val>
                                            <p:strVal val="#ppt_x+0.041"/>
                                          </p:val>
                                        </p:tav>
                                        <p:tav tm="100000">
                                          <p:val>
                                            <p:strVal val="#ppt_x"/>
                                          </p:val>
                                        </p:tav>
                                      </p:tavLst>
                                    </p:anim>
                                    <p:anim calcmode="lin" valueType="num">
                                      <p:cBhvr additive="base">
                                        <p:cTn id="108" dur="1000" fill="hold">
                                          <p:stCondLst>
                                            <p:cond delay="0"/>
                                          </p:stCondLst>
                                        </p:cTn>
                                        <p:tgtEl>
                                          <p:spTgt spid="36"/>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additive="base">
                                        <p:cTn id="111" dur="1000" fill="hold">
                                          <p:stCondLst>
                                            <p:cond delay="0"/>
                                          </p:stCondLst>
                                        </p:cTn>
                                        <p:tgtEl>
                                          <p:spTgt spid="37"/>
                                        </p:tgtEl>
                                        <p:attrNameLst>
                                          <p:attrName>ppt_x</p:attrName>
                                        </p:attrNameLst>
                                      </p:cBhvr>
                                      <p:tavLst>
                                        <p:tav tm="0">
                                          <p:val>
                                            <p:strVal val="#ppt_x+0.113"/>
                                          </p:val>
                                        </p:tav>
                                        <p:tav tm="100000">
                                          <p:val>
                                            <p:strVal val="#ppt_x"/>
                                          </p:val>
                                        </p:tav>
                                      </p:tavLst>
                                    </p:anim>
                                    <p:anim calcmode="lin" valueType="num">
                                      <p:cBhvr additive="base">
                                        <p:cTn id="112" dur="1000" fill="hold">
                                          <p:stCondLst>
                                            <p:cond delay="0"/>
                                          </p:stCondLst>
                                        </p:cTn>
                                        <p:tgtEl>
                                          <p:spTgt spid="37"/>
                                        </p:tgtEl>
                                        <p:attrNameLst>
                                          <p:attrName>ppt_y</p:attrName>
                                        </p:attrNameLst>
                                      </p:cBhvr>
                                      <p:tavLst>
                                        <p:tav tm="0">
                                          <p:val>
                                            <p:strVal val="0-#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additive="base">
                                        <p:cTn id="115" dur="1000" fill="hold">
                                          <p:stCondLst>
                                            <p:cond delay="0"/>
                                          </p:stCondLst>
                                        </p:cTn>
                                        <p:tgtEl>
                                          <p:spTgt spid="38"/>
                                        </p:tgtEl>
                                        <p:attrNameLst>
                                          <p:attrName>ppt_x</p:attrName>
                                        </p:attrNameLst>
                                      </p:cBhvr>
                                      <p:tavLst>
                                        <p:tav tm="0">
                                          <p:val>
                                            <p:strVal val="#ppt_x+0.105"/>
                                          </p:val>
                                        </p:tav>
                                        <p:tav tm="100000">
                                          <p:val>
                                            <p:strVal val="#ppt_x"/>
                                          </p:val>
                                        </p:tav>
                                      </p:tavLst>
                                    </p:anim>
                                    <p:anim calcmode="lin" valueType="num">
                                      <p:cBhvr additive="base">
                                        <p:cTn id="116" dur="1000" fill="hold">
                                          <p:stCondLst>
                                            <p:cond delay="0"/>
                                          </p:stCondLst>
                                        </p:cTn>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3" grpId="0"/>
      <p:bldP spid="14"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flipH="1">
            <a:off x="11087930" y="-24"/>
            <a:ext cx="924437" cy="838796"/>
            <a:chOff x="5657384" y="337626"/>
            <a:chExt cx="2609348" cy="2367616"/>
          </a:xfrm>
        </p:grpSpPr>
        <p:sp>
          <p:nvSpPr>
            <p:cNvPr id="10"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1"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2"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3"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4"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15" name="文本框 14"/>
          <p:cNvSpPr txBox="1"/>
          <p:nvPr/>
        </p:nvSpPr>
        <p:spPr>
          <a:xfrm>
            <a:off x="1013938" y="317394"/>
            <a:ext cx="10073992"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输出特性</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16" name="Freeform 19"/>
          <p:cNvSpPr>
            <a:spLocks/>
          </p:cNvSpPr>
          <p:nvPr/>
        </p:nvSpPr>
        <p:spPr bwMode="auto">
          <a:xfrm rot="10800000">
            <a:off x="48970" y="101438"/>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7" name="文本框 16"/>
          <p:cNvSpPr txBox="1"/>
          <p:nvPr/>
        </p:nvSpPr>
        <p:spPr>
          <a:xfrm>
            <a:off x="182320" y="355036"/>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2.1</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14A042B9-B21C-4DD0-98D6-52D6AE3E57FB}"/>
              </a:ext>
            </a:extLst>
          </p:cNvPr>
          <p:cNvPicPr>
            <a:picLocks noChangeAspect="1"/>
          </p:cNvPicPr>
          <p:nvPr/>
        </p:nvPicPr>
        <p:blipFill>
          <a:blip r:embed="rId3"/>
          <a:stretch>
            <a:fillRect/>
          </a:stretch>
        </p:blipFill>
        <p:spPr>
          <a:xfrm>
            <a:off x="603358" y="1056330"/>
            <a:ext cx="3094060" cy="2071049"/>
          </a:xfrm>
          <a:prstGeom prst="rect">
            <a:avLst/>
          </a:prstGeom>
        </p:spPr>
      </p:pic>
      <p:sp>
        <p:nvSpPr>
          <p:cNvPr id="20" name="矩形 19">
            <a:extLst>
              <a:ext uri="{FF2B5EF4-FFF2-40B4-BE49-F238E27FC236}">
                <a16:creationId xmlns:a16="http://schemas.microsoft.com/office/drawing/2014/main" id="{0AAE7941-2AC0-477E-B737-6EF78BE56C31}"/>
              </a:ext>
            </a:extLst>
          </p:cNvPr>
          <p:cNvSpPr/>
          <p:nvPr/>
        </p:nvSpPr>
        <p:spPr>
          <a:xfrm>
            <a:off x="3697418" y="1568635"/>
            <a:ext cx="9973078" cy="523220"/>
          </a:xfrm>
          <a:prstGeom prst="rect">
            <a:avLst/>
          </a:prstGeom>
        </p:spPr>
        <p:txBody>
          <a:bodyPr wrap="square">
            <a:spAutoFit/>
          </a:bodyPr>
          <a:lstStyle/>
          <a:p>
            <a:r>
              <a:rPr lang="en-US" altLang="zh-CN" dirty="0"/>
              <a:t>     </a:t>
            </a:r>
            <a:r>
              <a:rPr lang="zh-CN" altLang="en-US" sz="2800" b="1" dirty="0"/>
              <a:t>在不同</a:t>
            </a:r>
            <a:r>
              <a:rPr lang="en-US" altLang="zh-CN" sz="2800" b="1" dirty="0"/>
              <a:t>VGE</a:t>
            </a:r>
            <a:r>
              <a:rPr lang="zh-CN" altLang="en-US" sz="2800" b="1" dirty="0"/>
              <a:t>下的</a:t>
            </a:r>
            <a:r>
              <a:rPr lang="en-US" altLang="zh-CN" sz="2800" b="1" dirty="0" err="1"/>
              <a:t>Ic</a:t>
            </a:r>
            <a:r>
              <a:rPr lang="en-US" altLang="zh-CN" sz="2800" b="1" dirty="0"/>
              <a:t>=f(VCE)</a:t>
            </a:r>
            <a:endParaRPr lang="zh-CN" altLang="zh-CN" b="1" dirty="0"/>
          </a:p>
        </p:txBody>
      </p:sp>
      <p:pic>
        <p:nvPicPr>
          <p:cNvPr id="21" name="图片 20">
            <a:extLst>
              <a:ext uri="{FF2B5EF4-FFF2-40B4-BE49-F238E27FC236}">
                <a16:creationId xmlns:a16="http://schemas.microsoft.com/office/drawing/2014/main" id="{D5AC7EE4-1D36-453D-81AC-304704D9D55B}"/>
              </a:ext>
            </a:extLst>
          </p:cNvPr>
          <p:cNvPicPr>
            <a:picLocks noChangeAspect="1"/>
          </p:cNvPicPr>
          <p:nvPr/>
        </p:nvPicPr>
        <p:blipFill>
          <a:blip r:embed="rId4"/>
          <a:stretch>
            <a:fillRect/>
          </a:stretch>
        </p:blipFill>
        <p:spPr>
          <a:xfrm>
            <a:off x="858320" y="3418859"/>
            <a:ext cx="4133097" cy="2982119"/>
          </a:xfrm>
          <a:prstGeom prst="rect">
            <a:avLst/>
          </a:prstGeom>
          <a:noFill/>
          <a:ln>
            <a:noFill/>
          </a:ln>
        </p:spPr>
      </p:pic>
      <p:pic>
        <p:nvPicPr>
          <p:cNvPr id="22" name="图片 21">
            <a:extLst>
              <a:ext uri="{FF2B5EF4-FFF2-40B4-BE49-F238E27FC236}">
                <a16:creationId xmlns:a16="http://schemas.microsoft.com/office/drawing/2014/main" id="{5E135E25-3C68-47DD-A083-C963B7CF32F6}"/>
              </a:ext>
            </a:extLst>
          </p:cNvPr>
          <p:cNvPicPr>
            <a:picLocks noChangeAspect="1"/>
          </p:cNvPicPr>
          <p:nvPr/>
        </p:nvPicPr>
        <p:blipFill>
          <a:blip r:embed="rId5"/>
          <a:stretch>
            <a:fillRect/>
          </a:stretch>
        </p:blipFill>
        <p:spPr>
          <a:xfrm>
            <a:off x="5385136" y="2295871"/>
            <a:ext cx="3630897" cy="4244735"/>
          </a:xfrm>
          <a:prstGeom prst="rect">
            <a:avLst/>
          </a:prstGeom>
        </p:spPr>
      </p:pic>
      <p:pic>
        <p:nvPicPr>
          <p:cNvPr id="4" name="图片 3">
            <a:extLst>
              <a:ext uri="{FF2B5EF4-FFF2-40B4-BE49-F238E27FC236}">
                <a16:creationId xmlns:a16="http://schemas.microsoft.com/office/drawing/2014/main" id="{FBF8A47E-7C83-42C8-ABB9-E6F7C38A7C8E}"/>
              </a:ext>
            </a:extLst>
          </p:cNvPr>
          <p:cNvPicPr>
            <a:picLocks noChangeAspect="1"/>
          </p:cNvPicPr>
          <p:nvPr/>
        </p:nvPicPr>
        <p:blipFill>
          <a:blip r:embed="rId6"/>
          <a:stretch>
            <a:fillRect/>
          </a:stretch>
        </p:blipFill>
        <p:spPr>
          <a:xfrm>
            <a:off x="9016033" y="2979617"/>
            <a:ext cx="3012101" cy="3302658"/>
          </a:xfrm>
          <a:prstGeom prst="rect">
            <a:avLst/>
          </a:prstGeom>
        </p:spPr>
      </p:pic>
    </p:spTree>
    <p:extLst>
      <p:ext uri="{BB962C8B-B14F-4D97-AF65-F5344CB8AC3E}">
        <p14:creationId xmlns:p14="http://schemas.microsoft.com/office/powerpoint/2010/main" val="1810655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ppt_x"/>
                                          </p:val>
                                        </p:tav>
                                        <p:tav tm="100000">
                                          <p:val>
                                            <p:strVal val="#ppt_x"/>
                                          </p:val>
                                        </p:tav>
                                      </p:tavLst>
                                    </p:anim>
                                    <p:anim calcmode="lin" valueType="num">
                                      <p:cBhvr additive="base">
                                        <p:cTn id="2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flipH="1">
            <a:off x="11087930" y="-24"/>
            <a:ext cx="924437" cy="838796"/>
            <a:chOff x="5657384" y="337626"/>
            <a:chExt cx="2609348" cy="2367616"/>
          </a:xfrm>
        </p:grpSpPr>
        <p:sp>
          <p:nvSpPr>
            <p:cNvPr id="10"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1"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2"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3"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4"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15" name="文本框 14"/>
          <p:cNvSpPr txBox="1"/>
          <p:nvPr/>
        </p:nvSpPr>
        <p:spPr>
          <a:xfrm>
            <a:off x="1013938" y="317394"/>
            <a:ext cx="10073992"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分析</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16" name="Freeform 19"/>
          <p:cNvSpPr>
            <a:spLocks/>
          </p:cNvSpPr>
          <p:nvPr/>
        </p:nvSpPr>
        <p:spPr bwMode="auto">
          <a:xfrm rot="10800000">
            <a:off x="48970" y="101438"/>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7" name="文本框 16"/>
          <p:cNvSpPr txBox="1"/>
          <p:nvPr/>
        </p:nvSpPr>
        <p:spPr>
          <a:xfrm>
            <a:off x="182320" y="355036"/>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2.1</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22" name="图片 21">
            <a:extLst>
              <a:ext uri="{FF2B5EF4-FFF2-40B4-BE49-F238E27FC236}">
                <a16:creationId xmlns:a16="http://schemas.microsoft.com/office/drawing/2014/main" id="{5E135E25-3C68-47DD-A083-C963B7CF32F6}"/>
              </a:ext>
            </a:extLst>
          </p:cNvPr>
          <p:cNvPicPr>
            <a:picLocks noChangeAspect="1"/>
          </p:cNvPicPr>
          <p:nvPr/>
        </p:nvPicPr>
        <p:blipFill>
          <a:blip r:embed="rId3"/>
          <a:stretch>
            <a:fillRect/>
          </a:stretch>
        </p:blipFill>
        <p:spPr>
          <a:xfrm>
            <a:off x="452586" y="3170392"/>
            <a:ext cx="2450926" cy="2865279"/>
          </a:xfrm>
          <a:prstGeom prst="rect">
            <a:avLst/>
          </a:prstGeom>
        </p:spPr>
      </p:pic>
      <p:pic>
        <p:nvPicPr>
          <p:cNvPr id="4" name="图片 3">
            <a:extLst>
              <a:ext uri="{FF2B5EF4-FFF2-40B4-BE49-F238E27FC236}">
                <a16:creationId xmlns:a16="http://schemas.microsoft.com/office/drawing/2014/main" id="{FBF8A47E-7C83-42C8-ABB9-E6F7C38A7C8E}"/>
              </a:ext>
            </a:extLst>
          </p:cNvPr>
          <p:cNvPicPr>
            <a:picLocks noChangeAspect="1"/>
          </p:cNvPicPr>
          <p:nvPr/>
        </p:nvPicPr>
        <p:blipFill>
          <a:blip r:embed="rId4"/>
          <a:stretch>
            <a:fillRect/>
          </a:stretch>
        </p:blipFill>
        <p:spPr>
          <a:xfrm>
            <a:off x="3143134" y="3429000"/>
            <a:ext cx="2377345" cy="2606671"/>
          </a:xfrm>
          <a:prstGeom prst="rect">
            <a:avLst/>
          </a:prstGeom>
        </p:spPr>
      </p:pic>
      <p:pic>
        <p:nvPicPr>
          <p:cNvPr id="18" name="图片 17">
            <a:extLst>
              <a:ext uri="{FF2B5EF4-FFF2-40B4-BE49-F238E27FC236}">
                <a16:creationId xmlns:a16="http://schemas.microsoft.com/office/drawing/2014/main" id="{9A509059-2BB1-4F44-B9DC-B0BE76603A93}"/>
              </a:ext>
            </a:extLst>
          </p:cNvPr>
          <p:cNvPicPr>
            <a:picLocks noChangeAspect="1"/>
          </p:cNvPicPr>
          <p:nvPr/>
        </p:nvPicPr>
        <p:blipFill>
          <a:blip r:embed="rId5"/>
          <a:stretch>
            <a:fillRect/>
          </a:stretch>
        </p:blipFill>
        <p:spPr>
          <a:xfrm>
            <a:off x="603358" y="1056330"/>
            <a:ext cx="3094060" cy="2071049"/>
          </a:xfrm>
          <a:prstGeom prst="rect">
            <a:avLst/>
          </a:prstGeom>
        </p:spPr>
      </p:pic>
      <p:sp>
        <p:nvSpPr>
          <p:cNvPr id="3" name="文本框 2">
            <a:extLst>
              <a:ext uri="{FF2B5EF4-FFF2-40B4-BE49-F238E27FC236}">
                <a16:creationId xmlns:a16="http://schemas.microsoft.com/office/drawing/2014/main" id="{11341906-132E-42F0-8285-66134A434991}"/>
              </a:ext>
            </a:extLst>
          </p:cNvPr>
          <p:cNvSpPr txBox="1"/>
          <p:nvPr/>
        </p:nvSpPr>
        <p:spPr>
          <a:xfrm>
            <a:off x="5187354" y="1809947"/>
            <a:ext cx="7004646" cy="2677656"/>
          </a:xfrm>
          <a:prstGeom prst="rect">
            <a:avLst/>
          </a:prstGeom>
          <a:noFill/>
        </p:spPr>
        <p:txBody>
          <a:bodyPr wrap="square" rtlCol="0">
            <a:spAutoFit/>
          </a:bodyPr>
          <a:lstStyle/>
          <a:p>
            <a:pPr indent="266700" algn="just"/>
            <a:r>
              <a:rPr lang="en-US" altLang="zh-CN" sz="2400" b="1"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2400" b="1" kern="100" dirty="0">
                <a:effectLst/>
                <a:latin typeface="等线" panose="02010600030101010101" pitchFamily="2" charset="-122"/>
                <a:ea typeface="宋体" panose="02010600030101010101" pitchFamily="2" charset="-122"/>
                <a:cs typeface="Times New Roman" panose="02020603050405020304" pitchFamily="18" charset="0"/>
              </a:rPr>
              <a:t>输出特性描述的是集电极电流与集射电压的关系。</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400" b="1" dirty="0">
                <a:effectLst/>
                <a:ea typeface="宋体" panose="02010600030101010101" pitchFamily="2" charset="-122"/>
                <a:cs typeface="Times New Roman" panose="02020603050405020304" pitchFamily="18" charset="0"/>
              </a:rPr>
              <a:t>    </a:t>
            </a:r>
            <a:r>
              <a:rPr lang="zh-CN" altLang="zh-CN" sz="2400" b="1" dirty="0">
                <a:effectLst/>
                <a:ea typeface="宋体" panose="02010600030101010101" pitchFamily="2" charset="-122"/>
                <a:cs typeface="Times New Roman" panose="02020603050405020304" pitchFamily="18" charset="0"/>
              </a:rPr>
              <a:t>当栅射电压低于开启电压时，导电沟道尚未形成，管子处于截止状态，</a:t>
            </a:r>
            <a:r>
              <a:rPr lang="en-US" altLang="zh-CN" sz="2400" b="1" dirty="0" err="1">
                <a:effectLst/>
                <a:ea typeface="宋体" panose="02010600030101010101" pitchFamily="2" charset="-122"/>
                <a:cs typeface="Times New Roman" panose="02020603050405020304" pitchFamily="18" charset="0"/>
              </a:rPr>
              <a:t>Ic</a:t>
            </a:r>
            <a:r>
              <a:rPr lang="en-US" altLang="zh-CN" sz="2400" b="1" dirty="0">
                <a:effectLst/>
                <a:ea typeface="宋体" panose="02010600030101010101" pitchFamily="2" charset="-122"/>
                <a:cs typeface="Times New Roman" panose="02020603050405020304" pitchFamily="18" charset="0"/>
              </a:rPr>
              <a:t>=0</a:t>
            </a:r>
            <a:r>
              <a:rPr lang="zh-CN" altLang="zh-CN" sz="2400" b="1" dirty="0">
                <a:effectLst/>
                <a:ea typeface="宋体" panose="02010600030101010101" pitchFamily="2" charset="-122"/>
                <a:cs typeface="Times New Roman" panose="02020603050405020304" pitchFamily="18" charset="0"/>
              </a:rPr>
              <a:t>；当栅射电压继续增大，导电沟道还没有出现预夹断，曲线斜率随电压增大而减小，管子处于可变电阻区；当电压增大到出现预夹断，此时栅射电压对</a:t>
            </a:r>
            <a:r>
              <a:rPr lang="en-US" altLang="zh-CN" sz="2400" b="1" dirty="0" err="1">
                <a:effectLst/>
                <a:ea typeface="宋体" panose="02010600030101010101" pitchFamily="2" charset="-122"/>
                <a:cs typeface="Times New Roman" panose="02020603050405020304" pitchFamily="18" charset="0"/>
              </a:rPr>
              <a:t>Ic</a:t>
            </a:r>
            <a:r>
              <a:rPr lang="zh-CN" altLang="zh-CN" sz="2400" b="1" dirty="0">
                <a:effectLst/>
                <a:ea typeface="宋体" panose="02010600030101010101" pitchFamily="2" charset="-122"/>
                <a:cs typeface="Times New Roman" panose="02020603050405020304" pitchFamily="18" charset="0"/>
              </a:rPr>
              <a:t>影响不大，曲线逐渐变为水平，此时管子处于放大区。</a:t>
            </a:r>
            <a:endParaRPr lang="zh-CN" altLang="en-US" sz="2400" b="1" dirty="0"/>
          </a:p>
        </p:txBody>
      </p:sp>
    </p:spTree>
    <p:extLst>
      <p:ext uri="{BB962C8B-B14F-4D97-AF65-F5344CB8AC3E}">
        <p14:creationId xmlns:p14="http://schemas.microsoft.com/office/powerpoint/2010/main" val="3324672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flipH="1">
            <a:off x="11087930" y="-24"/>
            <a:ext cx="924437" cy="838796"/>
            <a:chOff x="5657384" y="337626"/>
            <a:chExt cx="2609348" cy="2367616"/>
          </a:xfrm>
        </p:grpSpPr>
        <p:sp>
          <p:nvSpPr>
            <p:cNvPr id="10"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1"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2"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3"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4"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15" name="文本框 14"/>
          <p:cNvSpPr txBox="1"/>
          <p:nvPr/>
        </p:nvSpPr>
        <p:spPr>
          <a:xfrm>
            <a:off x="1013938" y="317394"/>
            <a:ext cx="10073992"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转移特性</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16" name="Freeform 19"/>
          <p:cNvSpPr>
            <a:spLocks/>
          </p:cNvSpPr>
          <p:nvPr/>
        </p:nvSpPr>
        <p:spPr bwMode="auto">
          <a:xfrm rot="10800000">
            <a:off x="48970" y="101438"/>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7" name="文本框 16"/>
          <p:cNvSpPr txBox="1"/>
          <p:nvPr/>
        </p:nvSpPr>
        <p:spPr>
          <a:xfrm>
            <a:off x="182320" y="355036"/>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2.2</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14A042B9-B21C-4DD0-98D6-52D6AE3E57FB}"/>
              </a:ext>
            </a:extLst>
          </p:cNvPr>
          <p:cNvPicPr>
            <a:picLocks noChangeAspect="1"/>
          </p:cNvPicPr>
          <p:nvPr/>
        </p:nvPicPr>
        <p:blipFill>
          <a:blip r:embed="rId3"/>
          <a:stretch>
            <a:fillRect/>
          </a:stretch>
        </p:blipFill>
        <p:spPr>
          <a:xfrm>
            <a:off x="603358" y="1056330"/>
            <a:ext cx="3094060" cy="2071049"/>
          </a:xfrm>
          <a:prstGeom prst="rect">
            <a:avLst/>
          </a:prstGeom>
        </p:spPr>
      </p:pic>
      <p:sp>
        <p:nvSpPr>
          <p:cNvPr id="20" name="矩形 19">
            <a:extLst>
              <a:ext uri="{FF2B5EF4-FFF2-40B4-BE49-F238E27FC236}">
                <a16:creationId xmlns:a16="http://schemas.microsoft.com/office/drawing/2014/main" id="{0AAE7941-2AC0-477E-B737-6EF78BE56C31}"/>
              </a:ext>
            </a:extLst>
          </p:cNvPr>
          <p:cNvSpPr/>
          <p:nvPr/>
        </p:nvSpPr>
        <p:spPr>
          <a:xfrm>
            <a:off x="3697418" y="1568635"/>
            <a:ext cx="9973078" cy="523220"/>
          </a:xfrm>
          <a:prstGeom prst="rect">
            <a:avLst/>
          </a:prstGeom>
        </p:spPr>
        <p:txBody>
          <a:bodyPr wrap="square">
            <a:spAutoFit/>
          </a:bodyPr>
          <a:lstStyle/>
          <a:p>
            <a:r>
              <a:rPr lang="en-US" altLang="zh-CN" dirty="0"/>
              <a:t>     </a:t>
            </a:r>
            <a:r>
              <a:rPr lang="zh-CN" altLang="en-US" sz="2800" b="1" dirty="0"/>
              <a:t>在固定的</a:t>
            </a:r>
            <a:r>
              <a:rPr lang="en-US" altLang="zh-CN" sz="2800" b="1" dirty="0" err="1"/>
              <a:t>Vce</a:t>
            </a:r>
            <a:r>
              <a:rPr lang="zh-CN" altLang="en-US" sz="2800" b="1" dirty="0"/>
              <a:t>下的</a:t>
            </a:r>
            <a:r>
              <a:rPr lang="en-US" altLang="zh-CN" sz="2800" b="1" dirty="0" err="1"/>
              <a:t>Ic</a:t>
            </a:r>
            <a:r>
              <a:rPr lang="en-US" altLang="zh-CN" sz="2800" b="1" dirty="0"/>
              <a:t>=f(</a:t>
            </a:r>
            <a:r>
              <a:rPr lang="en-US" altLang="zh-CN" sz="2800" b="1" dirty="0" err="1"/>
              <a:t>Vge</a:t>
            </a:r>
            <a:r>
              <a:rPr lang="en-US" altLang="zh-CN" sz="2800" b="1" dirty="0"/>
              <a:t>)</a:t>
            </a:r>
            <a:endParaRPr lang="zh-CN" altLang="zh-CN" b="1" dirty="0"/>
          </a:p>
        </p:txBody>
      </p:sp>
      <p:pic>
        <p:nvPicPr>
          <p:cNvPr id="18" name="图片 17">
            <a:extLst>
              <a:ext uri="{FF2B5EF4-FFF2-40B4-BE49-F238E27FC236}">
                <a16:creationId xmlns:a16="http://schemas.microsoft.com/office/drawing/2014/main" id="{6BF14EF1-D649-46E7-A474-DA5C5A030A7E}"/>
              </a:ext>
            </a:extLst>
          </p:cNvPr>
          <p:cNvPicPr>
            <a:picLocks noChangeAspect="1"/>
          </p:cNvPicPr>
          <p:nvPr/>
        </p:nvPicPr>
        <p:blipFill>
          <a:blip r:embed="rId4"/>
          <a:stretch>
            <a:fillRect/>
          </a:stretch>
        </p:blipFill>
        <p:spPr>
          <a:xfrm>
            <a:off x="722853" y="3341750"/>
            <a:ext cx="4179473" cy="3161214"/>
          </a:xfrm>
          <a:prstGeom prst="rect">
            <a:avLst/>
          </a:prstGeom>
          <a:noFill/>
          <a:ln>
            <a:noFill/>
          </a:ln>
        </p:spPr>
      </p:pic>
      <p:pic>
        <p:nvPicPr>
          <p:cNvPr id="3" name="图片 2">
            <a:extLst>
              <a:ext uri="{FF2B5EF4-FFF2-40B4-BE49-F238E27FC236}">
                <a16:creationId xmlns:a16="http://schemas.microsoft.com/office/drawing/2014/main" id="{99899CEE-34D3-4ACF-8AA5-110FE9BC3F2E}"/>
              </a:ext>
            </a:extLst>
          </p:cNvPr>
          <p:cNvPicPr>
            <a:picLocks noChangeAspect="1"/>
          </p:cNvPicPr>
          <p:nvPr/>
        </p:nvPicPr>
        <p:blipFill>
          <a:blip r:embed="rId5"/>
          <a:stretch>
            <a:fillRect/>
          </a:stretch>
        </p:blipFill>
        <p:spPr>
          <a:xfrm>
            <a:off x="5030397" y="2324964"/>
            <a:ext cx="4808574" cy="3689337"/>
          </a:xfrm>
          <a:prstGeom prst="rect">
            <a:avLst/>
          </a:prstGeom>
        </p:spPr>
      </p:pic>
      <p:pic>
        <p:nvPicPr>
          <p:cNvPr id="5" name="图片 4">
            <a:extLst>
              <a:ext uri="{FF2B5EF4-FFF2-40B4-BE49-F238E27FC236}">
                <a16:creationId xmlns:a16="http://schemas.microsoft.com/office/drawing/2014/main" id="{D84C869A-BA8A-4B5A-8DF8-C875D6E9CC80}"/>
              </a:ext>
            </a:extLst>
          </p:cNvPr>
          <p:cNvPicPr>
            <a:picLocks noChangeAspect="1"/>
          </p:cNvPicPr>
          <p:nvPr/>
        </p:nvPicPr>
        <p:blipFill>
          <a:blip r:embed="rId6"/>
          <a:stretch>
            <a:fillRect/>
          </a:stretch>
        </p:blipFill>
        <p:spPr>
          <a:xfrm>
            <a:off x="9967041" y="3241366"/>
            <a:ext cx="2145469" cy="2368293"/>
          </a:xfrm>
          <a:prstGeom prst="rect">
            <a:avLst/>
          </a:prstGeom>
        </p:spPr>
      </p:pic>
    </p:spTree>
    <p:extLst>
      <p:ext uri="{BB962C8B-B14F-4D97-AF65-F5344CB8AC3E}">
        <p14:creationId xmlns:p14="http://schemas.microsoft.com/office/powerpoint/2010/main" val="1561716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flipH="1">
            <a:off x="11087930" y="-24"/>
            <a:ext cx="924437" cy="838796"/>
            <a:chOff x="5657384" y="337626"/>
            <a:chExt cx="2609348" cy="2367616"/>
          </a:xfrm>
        </p:grpSpPr>
        <p:sp>
          <p:nvSpPr>
            <p:cNvPr id="10"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1"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2"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3"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4"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15" name="文本框 14"/>
          <p:cNvSpPr txBox="1"/>
          <p:nvPr/>
        </p:nvSpPr>
        <p:spPr>
          <a:xfrm>
            <a:off x="1013938" y="317394"/>
            <a:ext cx="10073992"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分析</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16" name="Freeform 19"/>
          <p:cNvSpPr>
            <a:spLocks/>
          </p:cNvSpPr>
          <p:nvPr/>
        </p:nvSpPr>
        <p:spPr bwMode="auto">
          <a:xfrm rot="10800000">
            <a:off x="48970" y="101438"/>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7" name="文本框 16"/>
          <p:cNvSpPr txBox="1"/>
          <p:nvPr/>
        </p:nvSpPr>
        <p:spPr>
          <a:xfrm>
            <a:off x="182320" y="355036"/>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2.2</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18" name="图片 17">
            <a:extLst>
              <a:ext uri="{FF2B5EF4-FFF2-40B4-BE49-F238E27FC236}">
                <a16:creationId xmlns:a16="http://schemas.microsoft.com/office/drawing/2014/main" id="{9A509059-2BB1-4F44-B9DC-B0BE76603A93}"/>
              </a:ext>
            </a:extLst>
          </p:cNvPr>
          <p:cNvPicPr>
            <a:picLocks noChangeAspect="1"/>
          </p:cNvPicPr>
          <p:nvPr/>
        </p:nvPicPr>
        <p:blipFill>
          <a:blip r:embed="rId3"/>
          <a:stretch>
            <a:fillRect/>
          </a:stretch>
        </p:blipFill>
        <p:spPr>
          <a:xfrm>
            <a:off x="603358" y="1056330"/>
            <a:ext cx="3094060" cy="2071049"/>
          </a:xfrm>
          <a:prstGeom prst="rect">
            <a:avLst/>
          </a:prstGeom>
        </p:spPr>
      </p:pic>
      <p:sp>
        <p:nvSpPr>
          <p:cNvPr id="3" name="文本框 2">
            <a:extLst>
              <a:ext uri="{FF2B5EF4-FFF2-40B4-BE49-F238E27FC236}">
                <a16:creationId xmlns:a16="http://schemas.microsoft.com/office/drawing/2014/main" id="{11341906-132E-42F0-8285-66134A434991}"/>
              </a:ext>
            </a:extLst>
          </p:cNvPr>
          <p:cNvSpPr txBox="1"/>
          <p:nvPr/>
        </p:nvSpPr>
        <p:spPr>
          <a:xfrm>
            <a:off x="5399404" y="1546720"/>
            <a:ext cx="5983409" cy="4401205"/>
          </a:xfrm>
          <a:prstGeom prst="rect">
            <a:avLst/>
          </a:prstGeom>
          <a:noFill/>
        </p:spPr>
        <p:txBody>
          <a:bodyPr wrap="square" rtlCol="0">
            <a:spAutoFit/>
          </a:bodyPr>
          <a:lstStyle/>
          <a:p>
            <a:pPr indent="266700" algn="just"/>
            <a:r>
              <a:rPr lang="zh-CN" altLang="zh-CN" sz="2800" b="1" kern="100" dirty="0">
                <a:effectLst/>
                <a:latin typeface="等线" panose="02010600030101010101" pitchFamily="2" charset="-122"/>
                <a:ea typeface="宋体" panose="02010600030101010101" pitchFamily="2" charset="-122"/>
                <a:cs typeface="Times New Roman" panose="02020603050405020304" pitchFamily="18" charset="0"/>
              </a:rPr>
              <a:t>转移特性描述的是集电极电流与栅射电压的关系。</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800" b="1" kern="100" dirty="0">
                <a:effectLst/>
                <a:latin typeface="等线" panose="02010600030101010101" pitchFamily="2" charset="-122"/>
                <a:ea typeface="宋体" panose="02010600030101010101" pitchFamily="2" charset="-122"/>
                <a:cs typeface="Times New Roman" panose="02020603050405020304" pitchFamily="18" charset="0"/>
              </a:rPr>
              <a:t>当栅射电压低于开启电压时，</a:t>
            </a:r>
            <a:r>
              <a:rPr lang="en-US" altLang="zh-CN" sz="2800" b="1" kern="100" dirty="0">
                <a:effectLst/>
                <a:latin typeface="等线" panose="02010600030101010101" pitchFamily="2" charset="-122"/>
                <a:ea typeface="宋体" panose="02010600030101010101" pitchFamily="2" charset="-122"/>
                <a:cs typeface="Times New Roman" panose="02020603050405020304" pitchFamily="18" charset="0"/>
              </a:rPr>
              <a:t>IGBT</a:t>
            </a:r>
            <a:r>
              <a:rPr lang="zh-CN" altLang="zh-CN" sz="2800" b="1" kern="100" dirty="0">
                <a:effectLst/>
                <a:latin typeface="等线" panose="02010600030101010101" pitchFamily="2" charset="-122"/>
                <a:ea typeface="宋体" panose="02010600030101010101" pitchFamily="2" charset="-122"/>
                <a:cs typeface="Times New Roman" panose="02020603050405020304" pitchFamily="18" charset="0"/>
              </a:rPr>
              <a:t>未导通，故集电极电流为</a:t>
            </a:r>
            <a:r>
              <a:rPr lang="en-US" altLang="zh-CN" sz="2800" b="1" kern="100" dirty="0">
                <a:effectLst/>
                <a:latin typeface="等线" panose="02010600030101010101" pitchFamily="2" charset="-122"/>
                <a:ea typeface="宋体" panose="02010600030101010101" pitchFamily="2" charset="-122"/>
                <a:cs typeface="Times New Roman" panose="02020603050405020304" pitchFamily="18" charset="0"/>
              </a:rPr>
              <a:t>0</a:t>
            </a:r>
            <a:r>
              <a:rPr lang="zh-CN" altLang="zh-CN" sz="2800" b="1" kern="100" dirty="0">
                <a:effectLst/>
                <a:latin typeface="等线" panose="02010600030101010101" pitchFamily="2" charset="-122"/>
                <a:ea typeface="宋体" panose="02010600030101010101" pitchFamily="2" charset="-122"/>
                <a:cs typeface="Times New Roman" panose="02020603050405020304" pitchFamily="18" charset="0"/>
              </a:rPr>
              <a:t>；当电压高于开启电压时，电流随电压增大而增大。</a:t>
            </a:r>
            <a:endParaRPr lang="en-US" altLang="zh-CN" sz="2800" b="1" kern="100" dirty="0">
              <a:effectLst/>
              <a:latin typeface="等线" panose="02010600030101010101" pitchFamily="2" charset="-122"/>
              <a:ea typeface="宋体" panose="02010600030101010101" pitchFamily="2" charset="-122"/>
              <a:cs typeface="Times New Roman" panose="02020603050405020304" pitchFamily="18" charset="0"/>
            </a:endParaRPr>
          </a:p>
          <a:p>
            <a:pPr indent="266700" algn="just"/>
            <a:r>
              <a:rPr lang="zh-CN" altLang="zh-CN" sz="2800" b="1" kern="100" dirty="0">
                <a:effectLst/>
                <a:latin typeface="等线" panose="02010600030101010101" pitchFamily="2" charset="-122"/>
                <a:ea typeface="宋体" panose="02010600030101010101" pitchFamily="2" charset="-122"/>
                <a:cs typeface="Times New Roman" panose="02020603050405020304" pitchFamily="18" charset="0"/>
              </a:rPr>
              <a:t>开启电压随着温度升高而降低，在上图中也可以明显看到</a:t>
            </a:r>
            <a:r>
              <a:rPr lang="en-US" altLang="zh-CN" sz="2800" b="1" kern="100" dirty="0">
                <a:effectLst/>
                <a:latin typeface="等线" panose="02010600030101010101" pitchFamily="2" charset="-122"/>
                <a:ea typeface="宋体" panose="02010600030101010101" pitchFamily="2" charset="-122"/>
                <a:cs typeface="Times New Roman" panose="02020603050405020304" pitchFamily="18" charset="0"/>
              </a:rPr>
              <a:t>25</a:t>
            </a:r>
            <a:r>
              <a:rPr lang="zh-CN" altLang="zh-CN" sz="2800" b="1" kern="100" dirty="0">
                <a:effectLst/>
                <a:latin typeface="等线" panose="02010600030101010101" pitchFamily="2" charset="-122"/>
                <a:ea typeface="宋体" panose="02010600030101010101" pitchFamily="2" charset="-122"/>
                <a:cs typeface="Times New Roman" panose="02020603050405020304" pitchFamily="18" charset="0"/>
              </a:rPr>
              <a:t>度的开启电压高于</a:t>
            </a:r>
            <a:r>
              <a:rPr lang="en-US" altLang="zh-CN" sz="2800" b="1" kern="100" dirty="0">
                <a:effectLst/>
                <a:latin typeface="等线" panose="02010600030101010101" pitchFamily="2" charset="-122"/>
                <a:ea typeface="宋体" panose="02010600030101010101" pitchFamily="2" charset="-122"/>
                <a:cs typeface="Times New Roman" panose="02020603050405020304" pitchFamily="18" charset="0"/>
              </a:rPr>
              <a:t>150</a:t>
            </a:r>
            <a:r>
              <a:rPr lang="zh-CN" altLang="zh-CN" sz="2800" b="1" kern="100" dirty="0">
                <a:effectLst/>
                <a:latin typeface="等线" panose="02010600030101010101" pitchFamily="2" charset="-122"/>
                <a:ea typeface="宋体" panose="02010600030101010101" pitchFamily="2" charset="-122"/>
                <a:cs typeface="Times New Roman" panose="02020603050405020304" pitchFamily="18" charset="0"/>
              </a:rPr>
              <a:t>度的，且发现温度越高的器件电导越低。</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9" name="Picture">
            <a:extLst>
              <a:ext uri="{FF2B5EF4-FFF2-40B4-BE49-F238E27FC236}">
                <a16:creationId xmlns:a16="http://schemas.microsoft.com/office/drawing/2014/main" id="{DA2E15C0-ABAF-4FFE-8DDB-CEA5EFFEB2FD}"/>
              </a:ext>
            </a:extLst>
          </p:cNvPr>
          <p:cNvPicPr>
            <a:picLocks noChangeAspect="1"/>
          </p:cNvPicPr>
          <p:nvPr/>
        </p:nvPicPr>
        <p:blipFill>
          <a:blip r:embed="rId4"/>
          <a:stretch>
            <a:fillRect/>
          </a:stretch>
        </p:blipFill>
        <p:spPr>
          <a:xfrm>
            <a:off x="182320" y="3531879"/>
            <a:ext cx="2826385" cy="2169795"/>
          </a:xfrm>
          <a:prstGeom prst="rect">
            <a:avLst/>
          </a:prstGeom>
          <a:noFill/>
          <a:ln w="9525">
            <a:noFill/>
          </a:ln>
        </p:spPr>
      </p:pic>
      <p:pic>
        <p:nvPicPr>
          <p:cNvPr id="20" name="图片 19">
            <a:extLst>
              <a:ext uri="{FF2B5EF4-FFF2-40B4-BE49-F238E27FC236}">
                <a16:creationId xmlns:a16="http://schemas.microsoft.com/office/drawing/2014/main" id="{195BB44F-BA70-4A1E-9BD0-6F84861D4C2E}"/>
              </a:ext>
            </a:extLst>
          </p:cNvPr>
          <p:cNvPicPr>
            <a:picLocks noChangeAspect="1"/>
          </p:cNvPicPr>
          <p:nvPr/>
        </p:nvPicPr>
        <p:blipFill>
          <a:blip r:embed="rId5"/>
          <a:stretch>
            <a:fillRect/>
          </a:stretch>
        </p:blipFill>
        <p:spPr>
          <a:xfrm>
            <a:off x="3131224" y="3531879"/>
            <a:ext cx="2056130" cy="2268220"/>
          </a:xfrm>
          <a:prstGeom prst="rect">
            <a:avLst/>
          </a:prstGeom>
          <a:noFill/>
          <a:ln>
            <a:noFill/>
          </a:ln>
        </p:spPr>
      </p:pic>
    </p:spTree>
    <p:extLst>
      <p:ext uri="{BB962C8B-B14F-4D97-AF65-F5344CB8AC3E}">
        <p14:creationId xmlns:p14="http://schemas.microsoft.com/office/powerpoint/2010/main" val="2555402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flipH="1">
            <a:off x="11087930" y="-24"/>
            <a:ext cx="924437" cy="838796"/>
            <a:chOff x="5657384" y="337626"/>
            <a:chExt cx="2609348" cy="2367616"/>
          </a:xfrm>
        </p:grpSpPr>
        <p:sp>
          <p:nvSpPr>
            <p:cNvPr id="10"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1"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2"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3"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4"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15" name="文本框 14"/>
          <p:cNvSpPr txBox="1"/>
          <p:nvPr/>
        </p:nvSpPr>
        <p:spPr>
          <a:xfrm>
            <a:off x="1013938" y="317394"/>
            <a:ext cx="10073992"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反向二极管的正向特性</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16" name="Freeform 19"/>
          <p:cNvSpPr>
            <a:spLocks/>
          </p:cNvSpPr>
          <p:nvPr/>
        </p:nvSpPr>
        <p:spPr bwMode="auto">
          <a:xfrm rot="10800000">
            <a:off x="48970" y="101438"/>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7" name="文本框 16"/>
          <p:cNvSpPr txBox="1"/>
          <p:nvPr/>
        </p:nvSpPr>
        <p:spPr>
          <a:xfrm>
            <a:off x="182320" y="355036"/>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2.3</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14A042B9-B21C-4DD0-98D6-52D6AE3E57FB}"/>
              </a:ext>
            </a:extLst>
          </p:cNvPr>
          <p:cNvPicPr>
            <a:picLocks noChangeAspect="1"/>
          </p:cNvPicPr>
          <p:nvPr/>
        </p:nvPicPr>
        <p:blipFill>
          <a:blip r:embed="rId3"/>
          <a:stretch>
            <a:fillRect/>
          </a:stretch>
        </p:blipFill>
        <p:spPr>
          <a:xfrm>
            <a:off x="575077" y="1008744"/>
            <a:ext cx="3094060" cy="2071049"/>
          </a:xfrm>
          <a:prstGeom prst="rect">
            <a:avLst/>
          </a:prstGeom>
        </p:spPr>
      </p:pic>
      <p:sp>
        <p:nvSpPr>
          <p:cNvPr id="20" name="矩形 19">
            <a:extLst>
              <a:ext uri="{FF2B5EF4-FFF2-40B4-BE49-F238E27FC236}">
                <a16:creationId xmlns:a16="http://schemas.microsoft.com/office/drawing/2014/main" id="{0AAE7941-2AC0-477E-B737-6EF78BE56C31}"/>
              </a:ext>
            </a:extLst>
          </p:cNvPr>
          <p:cNvSpPr/>
          <p:nvPr/>
        </p:nvSpPr>
        <p:spPr>
          <a:xfrm>
            <a:off x="4518004" y="2408866"/>
            <a:ext cx="4775951" cy="523220"/>
          </a:xfrm>
          <a:prstGeom prst="rect">
            <a:avLst/>
          </a:prstGeom>
        </p:spPr>
        <p:txBody>
          <a:bodyPr wrap="square">
            <a:spAutoFit/>
          </a:bodyPr>
          <a:lstStyle/>
          <a:p>
            <a:r>
              <a:rPr lang="en-US" altLang="zh-CN" sz="2800" b="1" dirty="0"/>
              <a:t>If=f(</a:t>
            </a:r>
            <a:r>
              <a:rPr lang="en-US" altLang="zh-CN" sz="2800" b="1" dirty="0" err="1"/>
              <a:t>Vec</a:t>
            </a:r>
            <a:r>
              <a:rPr lang="en-US" altLang="zh-CN" sz="2800" b="1" dirty="0"/>
              <a:t>)</a:t>
            </a:r>
            <a:endParaRPr lang="zh-CN" altLang="zh-CN" b="1" dirty="0"/>
          </a:p>
        </p:txBody>
      </p:sp>
      <p:pic>
        <p:nvPicPr>
          <p:cNvPr id="3" name="图片 2">
            <a:extLst>
              <a:ext uri="{FF2B5EF4-FFF2-40B4-BE49-F238E27FC236}">
                <a16:creationId xmlns:a16="http://schemas.microsoft.com/office/drawing/2014/main" id="{6C88D9A3-6AF9-47E0-B964-F6F14D9AB506}"/>
              </a:ext>
            </a:extLst>
          </p:cNvPr>
          <p:cNvPicPr>
            <a:picLocks noChangeAspect="1"/>
          </p:cNvPicPr>
          <p:nvPr/>
        </p:nvPicPr>
        <p:blipFill rotWithShape="1">
          <a:blip r:embed="rId4"/>
          <a:srcRect l="33911" t="19913" r="32592" b="28027"/>
          <a:stretch/>
        </p:blipFill>
        <p:spPr>
          <a:xfrm>
            <a:off x="4552072" y="838772"/>
            <a:ext cx="1498862" cy="1310326"/>
          </a:xfrm>
          <a:prstGeom prst="rect">
            <a:avLst/>
          </a:prstGeom>
        </p:spPr>
      </p:pic>
      <p:pic>
        <p:nvPicPr>
          <p:cNvPr id="5" name="图片 4">
            <a:extLst>
              <a:ext uri="{FF2B5EF4-FFF2-40B4-BE49-F238E27FC236}">
                <a16:creationId xmlns:a16="http://schemas.microsoft.com/office/drawing/2014/main" id="{1086ADD1-8316-472D-8AA3-7AD479E57DE1}"/>
              </a:ext>
            </a:extLst>
          </p:cNvPr>
          <p:cNvPicPr>
            <a:picLocks noChangeAspect="1"/>
          </p:cNvPicPr>
          <p:nvPr/>
        </p:nvPicPr>
        <p:blipFill>
          <a:blip r:embed="rId5"/>
          <a:stretch>
            <a:fillRect/>
          </a:stretch>
        </p:blipFill>
        <p:spPr>
          <a:xfrm>
            <a:off x="182320" y="3247923"/>
            <a:ext cx="4295490" cy="3554187"/>
          </a:xfrm>
          <a:prstGeom prst="rect">
            <a:avLst/>
          </a:prstGeom>
        </p:spPr>
      </p:pic>
      <p:pic>
        <p:nvPicPr>
          <p:cNvPr id="6" name="图片 5">
            <a:extLst>
              <a:ext uri="{FF2B5EF4-FFF2-40B4-BE49-F238E27FC236}">
                <a16:creationId xmlns:a16="http://schemas.microsoft.com/office/drawing/2014/main" id="{5057C9CC-0E7A-4B35-B905-BD0F48603617}"/>
              </a:ext>
            </a:extLst>
          </p:cNvPr>
          <p:cNvPicPr>
            <a:picLocks noChangeAspect="1"/>
          </p:cNvPicPr>
          <p:nvPr/>
        </p:nvPicPr>
        <p:blipFill>
          <a:blip r:embed="rId6"/>
          <a:stretch>
            <a:fillRect/>
          </a:stretch>
        </p:blipFill>
        <p:spPr>
          <a:xfrm>
            <a:off x="4633286" y="3547549"/>
            <a:ext cx="4526533" cy="2954934"/>
          </a:xfrm>
          <a:prstGeom prst="rect">
            <a:avLst/>
          </a:prstGeom>
        </p:spPr>
      </p:pic>
      <p:pic>
        <p:nvPicPr>
          <p:cNvPr id="7" name="图片 6">
            <a:extLst>
              <a:ext uri="{FF2B5EF4-FFF2-40B4-BE49-F238E27FC236}">
                <a16:creationId xmlns:a16="http://schemas.microsoft.com/office/drawing/2014/main" id="{8D5BDD79-A9CE-4F2A-9997-8CDF5FB82EEA}"/>
              </a:ext>
            </a:extLst>
          </p:cNvPr>
          <p:cNvPicPr>
            <a:picLocks noChangeAspect="1"/>
          </p:cNvPicPr>
          <p:nvPr/>
        </p:nvPicPr>
        <p:blipFill>
          <a:blip r:embed="rId7"/>
          <a:stretch>
            <a:fillRect/>
          </a:stretch>
        </p:blipFill>
        <p:spPr>
          <a:xfrm>
            <a:off x="9340961" y="3547549"/>
            <a:ext cx="2393592" cy="2807868"/>
          </a:xfrm>
          <a:prstGeom prst="rect">
            <a:avLst/>
          </a:prstGeom>
        </p:spPr>
      </p:pic>
    </p:spTree>
    <p:extLst>
      <p:ext uri="{BB962C8B-B14F-4D97-AF65-F5344CB8AC3E}">
        <p14:creationId xmlns:p14="http://schemas.microsoft.com/office/powerpoint/2010/main" val="1036543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flipH="1">
            <a:off x="11087930" y="-24"/>
            <a:ext cx="924437" cy="838796"/>
            <a:chOff x="5657384" y="337626"/>
            <a:chExt cx="2609348" cy="2367616"/>
          </a:xfrm>
        </p:grpSpPr>
        <p:sp>
          <p:nvSpPr>
            <p:cNvPr id="10"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1"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2"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3"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4"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15" name="文本框 14"/>
          <p:cNvSpPr txBox="1"/>
          <p:nvPr/>
        </p:nvSpPr>
        <p:spPr>
          <a:xfrm>
            <a:off x="1013938" y="317394"/>
            <a:ext cx="10073992"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分析</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16" name="Freeform 19"/>
          <p:cNvSpPr>
            <a:spLocks/>
          </p:cNvSpPr>
          <p:nvPr/>
        </p:nvSpPr>
        <p:spPr bwMode="auto">
          <a:xfrm rot="10800000">
            <a:off x="48970" y="101438"/>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7" name="文本框 16"/>
          <p:cNvSpPr txBox="1"/>
          <p:nvPr/>
        </p:nvSpPr>
        <p:spPr>
          <a:xfrm>
            <a:off x="182320" y="355036"/>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2.3</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18" name="图片 17">
            <a:extLst>
              <a:ext uri="{FF2B5EF4-FFF2-40B4-BE49-F238E27FC236}">
                <a16:creationId xmlns:a16="http://schemas.microsoft.com/office/drawing/2014/main" id="{9A509059-2BB1-4F44-B9DC-B0BE76603A93}"/>
              </a:ext>
            </a:extLst>
          </p:cNvPr>
          <p:cNvPicPr>
            <a:picLocks noChangeAspect="1"/>
          </p:cNvPicPr>
          <p:nvPr/>
        </p:nvPicPr>
        <p:blipFill>
          <a:blip r:embed="rId3"/>
          <a:stretch>
            <a:fillRect/>
          </a:stretch>
        </p:blipFill>
        <p:spPr>
          <a:xfrm>
            <a:off x="603358" y="1056330"/>
            <a:ext cx="3094060" cy="2071049"/>
          </a:xfrm>
          <a:prstGeom prst="rect">
            <a:avLst/>
          </a:prstGeom>
        </p:spPr>
      </p:pic>
      <p:sp>
        <p:nvSpPr>
          <p:cNvPr id="3" name="文本框 2">
            <a:extLst>
              <a:ext uri="{FF2B5EF4-FFF2-40B4-BE49-F238E27FC236}">
                <a16:creationId xmlns:a16="http://schemas.microsoft.com/office/drawing/2014/main" id="{11341906-132E-42F0-8285-66134A434991}"/>
              </a:ext>
            </a:extLst>
          </p:cNvPr>
          <p:cNvSpPr txBox="1"/>
          <p:nvPr/>
        </p:nvSpPr>
        <p:spPr>
          <a:xfrm>
            <a:off x="6192375" y="2104396"/>
            <a:ext cx="5983409" cy="2677656"/>
          </a:xfrm>
          <a:prstGeom prst="rect">
            <a:avLst/>
          </a:prstGeom>
          <a:noFill/>
        </p:spPr>
        <p:txBody>
          <a:bodyPr wrap="square" rtlCol="0">
            <a:spAutoFit/>
          </a:bodyPr>
          <a:lstStyle/>
          <a:p>
            <a:pPr indent="266700" algn="just"/>
            <a:r>
              <a:rPr lang="en-US" altLang="zh-CN" sz="2800" b="1" kern="100" dirty="0">
                <a:latin typeface="等线" panose="02010600030101010101" pitchFamily="2" charset="-122"/>
                <a:ea typeface="宋体" panose="02010600030101010101" pitchFamily="2" charset="-122"/>
                <a:cs typeface="Times New Roman" panose="02020603050405020304" pitchFamily="18" charset="0"/>
              </a:rPr>
              <a:t>IGBT</a:t>
            </a:r>
            <a:r>
              <a:rPr lang="zh-CN" altLang="en-US" sz="2800" b="1" kern="100" dirty="0">
                <a:latin typeface="等线" panose="02010600030101010101" pitchFamily="2" charset="-122"/>
                <a:ea typeface="宋体" panose="02010600030101010101" pitchFamily="2" charset="-122"/>
                <a:cs typeface="Times New Roman" panose="02020603050405020304" pitchFamily="18" charset="0"/>
              </a:rPr>
              <a:t>集射极之间有一个反向二极管，当器件正常工作时该二极管不起作用，当给栅极加反向电压使</a:t>
            </a:r>
            <a:r>
              <a:rPr lang="en-US" altLang="zh-CN" sz="2800" b="1" kern="100" dirty="0">
                <a:latin typeface="等线" panose="02010600030101010101" pitchFamily="2" charset="-122"/>
                <a:ea typeface="宋体" panose="02010600030101010101" pitchFamily="2" charset="-122"/>
                <a:cs typeface="Times New Roman" panose="02020603050405020304" pitchFamily="18" charset="0"/>
              </a:rPr>
              <a:t>IGBT</a:t>
            </a:r>
            <a:r>
              <a:rPr lang="zh-CN" altLang="en-US" sz="2800" b="1" kern="100" dirty="0">
                <a:latin typeface="等线" panose="02010600030101010101" pitchFamily="2" charset="-122"/>
                <a:ea typeface="宋体" panose="02010600030101010101" pitchFamily="2" charset="-122"/>
                <a:cs typeface="Times New Roman" panose="02020603050405020304" pitchFamily="18" charset="0"/>
              </a:rPr>
              <a:t>关闭然后给集电极接反向电压就可以使二极管导通从而测出二极管电流与二极管电压之间的关系。</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1" name="图片 20">
            <a:extLst>
              <a:ext uri="{FF2B5EF4-FFF2-40B4-BE49-F238E27FC236}">
                <a16:creationId xmlns:a16="http://schemas.microsoft.com/office/drawing/2014/main" id="{17A4E926-B772-46E0-B0A5-5B79DF184EBB}"/>
              </a:ext>
            </a:extLst>
          </p:cNvPr>
          <p:cNvPicPr>
            <a:picLocks noChangeAspect="1"/>
          </p:cNvPicPr>
          <p:nvPr/>
        </p:nvPicPr>
        <p:blipFill rotWithShape="1">
          <a:blip r:embed="rId4"/>
          <a:srcRect l="33911" t="19913" r="32592" b="28027"/>
          <a:stretch/>
        </p:blipFill>
        <p:spPr>
          <a:xfrm>
            <a:off x="4014744" y="1364140"/>
            <a:ext cx="1498862" cy="1310326"/>
          </a:xfrm>
          <a:prstGeom prst="rect">
            <a:avLst/>
          </a:prstGeom>
        </p:spPr>
      </p:pic>
      <p:pic>
        <p:nvPicPr>
          <p:cNvPr id="22" name="Picture">
            <a:extLst>
              <a:ext uri="{FF2B5EF4-FFF2-40B4-BE49-F238E27FC236}">
                <a16:creationId xmlns:a16="http://schemas.microsoft.com/office/drawing/2014/main" id="{7384A45E-B916-4551-A273-DD870561439F}"/>
              </a:ext>
            </a:extLst>
          </p:cNvPr>
          <p:cNvPicPr>
            <a:picLocks noChangeAspect="1"/>
          </p:cNvPicPr>
          <p:nvPr/>
        </p:nvPicPr>
        <p:blipFill rotWithShape="1">
          <a:blip r:embed="rId5"/>
          <a:srcRect t="15423" r="792" b="2723"/>
          <a:stretch/>
        </p:blipFill>
        <p:spPr bwMode="auto">
          <a:xfrm>
            <a:off x="127816" y="3616180"/>
            <a:ext cx="3569602" cy="2331745"/>
          </a:xfrm>
          <a:prstGeom prst="rect">
            <a:avLst/>
          </a:prstGeom>
          <a:noFill/>
          <a:ln>
            <a:noFill/>
          </a:ln>
          <a:extLst>
            <a:ext uri="{53640926-AAD7-44D8-BBD7-CCE9431645EC}">
              <a14:shadowObscured xmlns:a14="http://schemas.microsoft.com/office/drawing/2010/main"/>
            </a:ext>
          </a:extLst>
        </p:spPr>
      </p:pic>
      <p:pic>
        <p:nvPicPr>
          <p:cNvPr id="23" name="图片 22">
            <a:extLst>
              <a:ext uri="{FF2B5EF4-FFF2-40B4-BE49-F238E27FC236}">
                <a16:creationId xmlns:a16="http://schemas.microsoft.com/office/drawing/2014/main" id="{F465AB39-98B3-43C5-A877-ED3BC303888E}"/>
              </a:ext>
            </a:extLst>
          </p:cNvPr>
          <p:cNvPicPr>
            <a:picLocks noChangeAspect="1"/>
          </p:cNvPicPr>
          <p:nvPr/>
        </p:nvPicPr>
        <p:blipFill>
          <a:blip r:embed="rId6"/>
          <a:stretch>
            <a:fillRect/>
          </a:stretch>
        </p:blipFill>
        <p:spPr>
          <a:xfrm>
            <a:off x="3971780" y="3480302"/>
            <a:ext cx="2220595" cy="2603500"/>
          </a:xfrm>
          <a:prstGeom prst="rect">
            <a:avLst/>
          </a:prstGeom>
          <a:noFill/>
          <a:ln>
            <a:noFill/>
          </a:ln>
        </p:spPr>
      </p:pic>
    </p:spTree>
    <p:extLst>
      <p:ext uri="{BB962C8B-B14F-4D97-AF65-F5344CB8AC3E}">
        <p14:creationId xmlns:p14="http://schemas.microsoft.com/office/powerpoint/2010/main" val="2337342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flipH="1">
            <a:off x="11087930" y="-24"/>
            <a:ext cx="924437" cy="838796"/>
            <a:chOff x="5657384" y="337626"/>
            <a:chExt cx="2609348" cy="2367616"/>
          </a:xfrm>
        </p:grpSpPr>
        <p:sp>
          <p:nvSpPr>
            <p:cNvPr id="10"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1"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2"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3"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4"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15" name="文本框 14"/>
          <p:cNvSpPr txBox="1"/>
          <p:nvPr/>
        </p:nvSpPr>
        <p:spPr>
          <a:xfrm>
            <a:off x="1013938" y="317394"/>
            <a:ext cx="10073992"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开关波形</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16" name="Freeform 19"/>
          <p:cNvSpPr>
            <a:spLocks/>
          </p:cNvSpPr>
          <p:nvPr/>
        </p:nvSpPr>
        <p:spPr bwMode="auto">
          <a:xfrm rot="10800000">
            <a:off x="48970" y="101438"/>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7" name="文本框 16"/>
          <p:cNvSpPr txBox="1"/>
          <p:nvPr/>
        </p:nvSpPr>
        <p:spPr>
          <a:xfrm>
            <a:off x="182320" y="355036"/>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2.4</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14A042B9-B21C-4DD0-98D6-52D6AE3E57FB}"/>
              </a:ext>
            </a:extLst>
          </p:cNvPr>
          <p:cNvPicPr>
            <a:picLocks noChangeAspect="1"/>
          </p:cNvPicPr>
          <p:nvPr/>
        </p:nvPicPr>
        <p:blipFill>
          <a:blip r:embed="rId3"/>
          <a:stretch>
            <a:fillRect/>
          </a:stretch>
        </p:blipFill>
        <p:spPr>
          <a:xfrm>
            <a:off x="575077" y="1008744"/>
            <a:ext cx="3094060" cy="2071049"/>
          </a:xfrm>
          <a:prstGeom prst="rect">
            <a:avLst/>
          </a:prstGeom>
        </p:spPr>
      </p:pic>
      <p:sp>
        <p:nvSpPr>
          <p:cNvPr id="20" name="矩形 19">
            <a:extLst>
              <a:ext uri="{FF2B5EF4-FFF2-40B4-BE49-F238E27FC236}">
                <a16:creationId xmlns:a16="http://schemas.microsoft.com/office/drawing/2014/main" id="{0AAE7941-2AC0-477E-B737-6EF78BE56C31}"/>
              </a:ext>
            </a:extLst>
          </p:cNvPr>
          <p:cNvSpPr/>
          <p:nvPr/>
        </p:nvSpPr>
        <p:spPr>
          <a:xfrm>
            <a:off x="3746914" y="1109344"/>
            <a:ext cx="4775951" cy="369332"/>
          </a:xfrm>
          <a:prstGeom prst="rect">
            <a:avLst/>
          </a:prstGeom>
        </p:spPr>
        <p:txBody>
          <a:bodyPr wrap="square">
            <a:spAutoFit/>
          </a:bodyPr>
          <a:lstStyle/>
          <a:p>
            <a:r>
              <a:rPr lang="en-US" altLang="zh-CN" b="1" dirty="0" err="1"/>
              <a:t>Vge</a:t>
            </a:r>
            <a:r>
              <a:rPr lang="zh-CN" altLang="en-US" b="1" dirty="0"/>
              <a:t>为脉动信号</a:t>
            </a:r>
            <a:endParaRPr lang="zh-CN" altLang="zh-CN" b="1" dirty="0"/>
          </a:p>
        </p:txBody>
      </p:sp>
      <p:pic>
        <p:nvPicPr>
          <p:cNvPr id="18" name="图片 17" descr="IMG_256">
            <a:extLst>
              <a:ext uri="{FF2B5EF4-FFF2-40B4-BE49-F238E27FC236}">
                <a16:creationId xmlns:a16="http://schemas.microsoft.com/office/drawing/2014/main" id="{8615EE9B-52C5-491E-A54E-BF3950CC40B6}"/>
              </a:ext>
            </a:extLst>
          </p:cNvPr>
          <p:cNvPicPr>
            <a:picLocks noChangeAspect="1"/>
          </p:cNvPicPr>
          <p:nvPr/>
        </p:nvPicPr>
        <p:blipFill>
          <a:blip r:embed="rId4"/>
          <a:stretch>
            <a:fillRect/>
          </a:stretch>
        </p:blipFill>
        <p:spPr>
          <a:xfrm>
            <a:off x="355208" y="3567431"/>
            <a:ext cx="5295900" cy="2181225"/>
          </a:xfrm>
          <a:prstGeom prst="rect">
            <a:avLst/>
          </a:prstGeom>
          <a:noFill/>
          <a:ln w="9525">
            <a:noFill/>
          </a:ln>
        </p:spPr>
      </p:pic>
      <p:pic>
        <p:nvPicPr>
          <p:cNvPr id="21" name="图片 20" descr="IMG_256">
            <a:extLst>
              <a:ext uri="{FF2B5EF4-FFF2-40B4-BE49-F238E27FC236}">
                <a16:creationId xmlns:a16="http://schemas.microsoft.com/office/drawing/2014/main" id="{C63588F3-6C0E-4B7B-B522-E0F227923700}"/>
              </a:ext>
            </a:extLst>
          </p:cNvPr>
          <p:cNvPicPr>
            <a:picLocks noChangeAspect="1"/>
          </p:cNvPicPr>
          <p:nvPr/>
        </p:nvPicPr>
        <p:blipFill rotWithShape="1">
          <a:blip r:embed="rId5"/>
          <a:srcRect l="2572" t="7648" r="2557" b="2632"/>
          <a:stretch/>
        </p:blipFill>
        <p:spPr bwMode="auto">
          <a:xfrm>
            <a:off x="6372150" y="1001931"/>
            <a:ext cx="4456984" cy="460770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6028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flipH="1">
            <a:off x="11087930" y="-24"/>
            <a:ext cx="924437" cy="838796"/>
            <a:chOff x="5657384" y="337626"/>
            <a:chExt cx="2609348" cy="2367616"/>
          </a:xfrm>
        </p:grpSpPr>
        <p:sp>
          <p:nvSpPr>
            <p:cNvPr id="10"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1"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2"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3"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4"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15" name="文本框 14"/>
          <p:cNvSpPr txBox="1"/>
          <p:nvPr/>
        </p:nvSpPr>
        <p:spPr>
          <a:xfrm>
            <a:off x="1013938" y="317394"/>
            <a:ext cx="10073992"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分析</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16" name="Freeform 19"/>
          <p:cNvSpPr>
            <a:spLocks/>
          </p:cNvSpPr>
          <p:nvPr/>
        </p:nvSpPr>
        <p:spPr bwMode="auto">
          <a:xfrm rot="10800000">
            <a:off x="48970" y="101438"/>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7" name="文本框 16"/>
          <p:cNvSpPr txBox="1"/>
          <p:nvPr/>
        </p:nvSpPr>
        <p:spPr>
          <a:xfrm>
            <a:off x="182320" y="355036"/>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2.4</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18" name="图片 17">
            <a:extLst>
              <a:ext uri="{FF2B5EF4-FFF2-40B4-BE49-F238E27FC236}">
                <a16:creationId xmlns:a16="http://schemas.microsoft.com/office/drawing/2014/main" id="{9A509059-2BB1-4F44-B9DC-B0BE76603A93}"/>
              </a:ext>
            </a:extLst>
          </p:cNvPr>
          <p:cNvPicPr>
            <a:picLocks noChangeAspect="1"/>
          </p:cNvPicPr>
          <p:nvPr/>
        </p:nvPicPr>
        <p:blipFill>
          <a:blip r:embed="rId3"/>
          <a:stretch>
            <a:fillRect/>
          </a:stretch>
        </p:blipFill>
        <p:spPr>
          <a:xfrm>
            <a:off x="2956874" y="279468"/>
            <a:ext cx="2567233" cy="1718411"/>
          </a:xfrm>
          <a:prstGeom prst="rect">
            <a:avLst/>
          </a:prstGeom>
        </p:spPr>
      </p:pic>
      <p:pic>
        <p:nvPicPr>
          <p:cNvPr id="19" name="图片 18" descr="IMG_256">
            <a:extLst>
              <a:ext uri="{FF2B5EF4-FFF2-40B4-BE49-F238E27FC236}">
                <a16:creationId xmlns:a16="http://schemas.microsoft.com/office/drawing/2014/main" id="{DC2119C8-6C7E-4845-9E87-50906DDF856B}"/>
              </a:ext>
            </a:extLst>
          </p:cNvPr>
          <p:cNvPicPr>
            <a:picLocks noChangeAspect="1"/>
          </p:cNvPicPr>
          <p:nvPr/>
        </p:nvPicPr>
        <p:blipFill rotWithShape="1">
          <a:blip r:embed="rId4"/>
          <a:srcRect l="2572" t="7648" r="2557" b="2632"/>
          <a:stretch/>
        </p:blipFill>
        <p:spPr bwMode="auto">
          <a:xfrm>
            <a:off x="310005" y="2251477"/>
            <a:ext cx="4088315" cy="4226567"/>
          </a:xfrm>
          <a:prstGeom prst="rect">
            <a:avLst/>
          </a:prstGeom>
          <a:noFill/>
          <a:ln>
            <a:noFill/>
          </a:ln>
          <a:extLst>
            <a:ext uri="{53640926-AAD7-44D8-BBD7-CCE9431645EC}">
              <a14:shadowObscured xmlns:a14="http://schemas.microsoft.com/office/drawing/2010/main"/>
            </a:ext>
          </a:extLst>
        </p:spPr>
      </p:pic>
      <p:pic>
        <p:nvPicPr>
          <p:cNvPr id="20" name="图片 19" descr="IMG_20211010_191734">
            <a:extLst>
              <a:ext uri="{FF2B5EF4-FFF2-40B4-BE49-F238E27FC236}">
                <a16:creationId xmlns:a16="http://schemas.microsoft.com/office/drawing/2014/main" id="{143F5C10-9837-41BC-A084-D8513DD0DB65}"/>
              </a:ext>
            </a:extLst>
          </p:cNvPr>
          <p:cNvPicPr>
            <a:picLocks noChangeAspect="1"/>
          </p:cNvPicPr>
          <p:nvPr/>
        </p:nvPicPr>
        <p:blipFill>
          <a:blip r:embed="rId5"/>
          <a:stretch>
            <a:fillRect/>
          </a:stretch>
        </p:blipFill>
        <p:spPr>
          <a:xfrm>
            <a:off x="4503904" y="2326442"/>
            <a:ext cx="3678562" cy="4151602"/>
          </a:xfrm>
          <a:prstGeom prst="rect">
            <a:avLst/>
          </a:prstGeom>
        </p:spPr>
      </p:pic>
      <p:pic>
        <p:nvPicPr>
          <p:cNvPr id="24" name="图片 23">
            <a:extLst>
              <a:ext uri="{FF2B5EF4-FFF2-40B4-BE49-F238E27FC236}">
                <a16:creationId xmlns:a16="http://schemas.microsoft.com/office/drawing/2014/main" id="{799E6557-0E2D-42E6-B178-0E4A9CF6F974}"/>
              </a:ext>
            </a:extLst>
          </p:cNvPr>
          <p:cNvPicPr>
            <a:picLocks noChangeAspect="1"/>
          </p:cNvPicPr>
          <p:nvPr/>
        </p:nvPicPr>
        <p:blipFill>
          <a:blip r:embed="rId6"/>
          <a:stretch>
            <a:fillRect/>
          </a:stretch>
        </p:blipFill>
        <p:spPr>
          <a:xfrm>
            <a:off x="8297397" y="2394408"/>
            <a:ext cx="3799587" cy="3962520"/>
          </a:xfrm>
          <a:prstGeom prst="rect">
            <a:avLst/>
          </a:prstGeom>
          <a:noFill/>
          <a:ln>
            <a:noFill/>
          </a:ln>
        </p:spPr>
      </p:pic>
    </p:spTree>
    <p:extLst>
      <p:ext uri="{BB962C8B-B14F-4D97-AF65-F5344CB8AC3E}">
        <p14:creationId xmlns:p14="http://schemas.microsoft.com/office/powerpoint/2010/main" val="4173890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flipH="1">
            <a:off x="11087930" y="-24"/>
            <a:ext cx="924437" cy="838796"/>
            <a:chOff x="5657384" y="337626"/>
            <a:chExt cx="2609348" cy="2367616"/>
          </a:xfrm>
        </p:grpSpPr>
        <p:sp>
          <p:nvSpPr>
            <p:cNvPr id="10"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1"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2"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3"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4"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15" name="文本框 14"/>
          <p:cNvSpPr txBox="1"/>
          <p:nvPr/>
        </p:nvSpPr>
        <p:spPr>
          <a:xfrm>
            <a:off x="1013938" y="317394"/>
            <a:ext cx="10073992"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分析</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16" name="Freeform 19"/>
          <p:cNvSpPr>
            <a:spLocks/>
          </p:cNvSpPr>
          <p:nvPr/>
        </p:nvSpPr>
        <p:spPr bwMode="auto">
          <a:xfrm rot="10800000">
            <a:off x="48970" y="101438"/>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7" name="文本框 16"/>
          <p:cNvSpPr txBox="1"/>
          <p:nvPr/>
        </p:nvSpPr>
        <p:spPr>
          <a:xfrm>
            <a:off x="182320" y="355036"/>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2.4</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18" name="图片 17">
            <a:extLst>
              <a:ext uri="{FF2B5EF4-FFF2-40B4-BE49-F238E27FC236}">
                <a16:creationId xmlns:a16="http://schemas.microsoft.com/office/drawing/2014/main" id="{9A509059-2BB1-4F44-B9DC-B0BE76603A93}"/>
              </a:ext>
            </a:extLst>
          </p:cNvPr>
          <p:cNvPicPr>
            <a:picLocks noChangeAspect="1"/>
          </p:cNvPicPr>
          <p:nvPr/>
        </p:nvPicPr>
        <p:blipFill>
          <a:blip r:embed="rId3"/>
          <a:stretch>
            <a:fillRect/>
          </a:stretch>
        </p:blipFill>
        <p:spPr>
          <a:xfrm>
            <a:off x="2956874" y="279468"/>
            <a:ext cx="2567233" cy="1718411"/>
          </a:xfrm>
          <a:prstGeom prst="rect">
            <a:avLst/>
          </a:prstGeom>
        </p:spPr>
      </p:pic>
      <p:pic>
        <p:nvPicPr>
          <p:cNvPr id="19" name="图片 18" descr="IMG_256">
            <a:extLst>
              <a:ext uri="{FF2B5EF4-FFF2-40B4-BE49-F238E27FC236}">
                <a16:creationId xmlns:a16="http://schemas.microsoft.com/office/drawing/2014/main" id="{DC2119C8-6C7E-4845-9E87-50906DDF856B}"/>
              </a:ext>
            </a:extLst>
          </p:cNvPr>
          <p:cNvPicPr>
            <a:picLocks noChangeAspect="1"/>
          </p:cNvPicPr>
          <p:nvPr/>
        </p:nvPicPr>
        <p:blipFill rotWithShape="1">
          <a:blip r:embed="rId4"/>
          <a:srcRect l="2572" t="7648" r="2557" b="2632"/>
          <a:stretch/>
        </p:blipFill>
        <p:spPr bwMode="auto">
          <a:xfrm>
            <a:off x="310005" y="2251477"/>
            <a:ext cx="4088315" cy="4226567"/>
          </a:xfrm>
          <a:prstGeom prst="rect">
            <a:avLst/>
          </a:prstGeom>
          <a:noFill/>
          <a:ln>
            <a:noFill/>
          </a:ln>
          <a:extLst>
            <a:ext uri="{53640926-AAD7-44D8-BBD7-CCE9431645EC}">
              <a14:shadowObscured xmlns:a14="http://schemas.microsoft.com/office/drawing/2010/main"/>
            </a:ext>
          </a:extLst>
        </p:spPr>
      </p:pic>
      <p:sp>
        <p:nvSpPr>
          <p:cNvPr id="21" name="文本框 20">
            <a:extLst>
              <a:ext uri="{FF2B5EF4-FFF2-40B4-BE49-F238E27FC236}">
                <a16:creationId xmlns:a16="http://schemas.microsoft.com/office/drawing/2014/main" id="{700A360A-691C-4CB3-A6FB-853D5616DB0C}"/>
              </a:ext>
            </a:extLst>
          </p:cNvPr>
          <p:cNvSpPr txBox="1"/>
          <p:nvPr/>
        </p:nvSpPr>
        <p:spPr>
          <a:xfrm>
            <a:off x="5104521" y="2251477"/>
            <a:ext cx="5983409" cy="3785652"/>
          </a:xfrm>
          <a:prstGeom prst="rect">
            <a:avLst/>
          </a:prstGeom>
          <a:noFill/>
        </p:spPr>
        <p:txBody>
          <a:bodyPr wrap="square" rtlCol="0">
            <a:spAutoFit/>
          </a:bodyPr>
          <a:lstStyle/>
          <a:p>
            <a:pPr indent="266700" algn="just"/>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当射极电压下降时，连接在栅极和射极之间的极间电容会反向充电，使得栅极电压维持不变，处于密勒平台上。</a:t>
            </a:r>
            <a:endParaRPr lang="en-US" altLang="zh-CN" sz="2400" b="1" kern="100" dirty="0">
              <a:latin typeface="等线" panose="02010600030101010101" pitchFamily="2" charset="-122"/>
              <a:ea typeface="宋体" panose="02010600030101010101" pitchFamily="2" charset="-122"/>
              <a:cs typeface="Times New Roman" panose="02020603050405020304" pitchFamily="18" charset="0"/>
            </a:endParaRPr>
          </a:p>
          <a:p>
            <a:pPr indent="266700" algn="just"/>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在电流曲线下降沿的后段，由于</a:t>
            </a:r>
            <a:r>
              <a:rPr lang="en-US" altLang="zh-CN" sz="2400" b="1" kern="100" dirty="0">
                <a:latin typeface="等线" panose="02010600030101010101" pitchFamily="2" charset="-122"/>
                <a:ea typeface="宋体" panose="02010600030101010101" pitchFamily="2" charset="-122"/>
                <a:cs typeface="Times New Roman" panose="02020603050405020304" pitchFamily="18" charset="0"/>
              </a:rPr>
              <a:t>MOS</a:t>
            </a: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管已经关断，</a:t>
            </a:r>
            <a:r>
              <a:rPr lang="en-US" altLang="zh-CN" sz="2400" b="1" kern="100" dirty="0">
                <a:latin typeface="等线" panose="02010600030101010101" pitchFamily="2" charset="-122"/>
                <a:ea typeface="宋体" panose="02010600030101010101" pitchFamily="2" charset="-122"/>
                <a:cs typeface="Times New Roman" panose="02020603050405020304" pitchFamily="18" charset="0"/>
              </a:rPr>
              <a:t>IGBT</a:t>
            </a: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又无反向电压，所以</a:t>
            </a:r>
            <a:r>
              <a:rPr lang="en-US" altLang="zh-CN" sz="2400" b="1" kern="100" dirty="0">
                <a:latin typeface="等线" panose="02010600030101010101" pitchFamily="2" charset="-122"/>
                <a:ea typeface="宋体" panose="02010600030101010101" pitchFamily="2" charset="-122"/>
                <a:cs typeface="Times New Roman" panose="02020603050405020304" pitchFamily="18" charset="0"/>
              </a:rPr>
              <a:t>N</a:t>
            </a: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区少子复合缓慢，使得电流下降较为缓慢，称为拖尾电流。</a:t>
            </a:r>
            <a:endParaRPr lang="en-US" altLang="zh-CN" sz="2400" b="1" kern="100" dirty="0">
              <a:latin typeface="等线" panose="02010600030101010101" pitchFamily="2" charset="-122"/>
              <a:ea typeface="宋体" panose="02010600030101010101" pitchFamily="2" charset="-122"/>
              <a:cs typeface="Times New Roman" panose="02020603050405020304" pitchFamily="18" charset="0"/>
            </a:endParaRPr>
          </a:p>
          <a:p>
            <a:pPr indent="266700" algn="just"/>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当集射极电压下降时，</a:t>
            </a:r>
            <a:r>
              <a:rPr lang="en-US" altLang="zh-CN" sz="2400" b="1" kern="100" dirty="0">
                <a:latin typeface="等线" panose="02010600030101010101" pitchFamily="2" charset="-122"/>
                <a:ea typeface="宋体" panose="02010600030101010101" pitchFamily="2" charset="-122"/>
                <a:cs typeface="Times New Roman" panose="02020603050405020304" pitchFamily="18" charset="0"/>
              </a:rPr>
              <a:t>MOS</a:t>
            </a: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管栅漏电容增大，且</a:t>
            </a:r>
            <a:r>
              <a:rPr lang="en-US" altLang="zh-CN" sz="2400" b="1" kern="100" dirty="0">
                <a:latin typeface="等线" panose="02010600030101010101" pitchFamily="2" charset="-122"/>
                <a:ea typeface="宋体" panose="02010600030101010101" pitchFamily="2" charset="-122"/>
                <a:cs typeface="Times New Roman" panose="02020603050405020304" pitchFamily="18" charset="0"/>
              </a:rPr>
              <a:t>IGBT</a:t>
            </a: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中晶体管饱和需要时间，因此下降沿后段会下降缓慢。</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0128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138586" y="1491753"/>
            <a:ext cx="3935146" cy="3935146"/>
          </a:xfrm>
          <a:prstGeom prst="ellipse">
            <a:avLst/>
          </a:prstGeom>
          <a:noFill/>
          <a:ln w="19050">
            <a:solidFill>
              <a:srgbClr val="0A3F75"/>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3" name="椭圆 2"/>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4" name="椭圆 3"/>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5" name="椭圆 4"/>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7" name="文本框 6"/>
          <p:cNvSpPr txBox="1"/>
          <p:nvPr/>
        </p:nvSpPr>
        <p:spPr>
          <a:xfrm>
            <a:off x="4753173" y="2797606"/>
            <a:ext cx="2951493" cy="707886"/>
          </a:xfrm>
          <a:prstGeom prst="rect">
            <a:avLst/>
          </a:prstGeom>
          <a:noFill/>
        </p:spPr>
        <p:txBody>
          <a:bodyPr wrap="square" rtlCol="0">
            <a:spAutoFit/>
          </a:bodyPr>
          <a:lstStyle/>
          <a:p>
            <a:pPr algn="ctr"/>
            <a:r>
              <a:rPr lang="zh-CN" altLang="en-US"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总结</a:t>
            </a:r>
            <a:endParaRPr lang="en-US" altLang="zh-CN"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endParaRPr>
          </a:p>
        </p:txBody>
      </p:sp>
      <p:sp>
        <p:nvSpPr>
          <p:cNvPr id="10"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34983"/>
              </a:solidFill>
              <a:latin typeface="Arial" panose="020B0604020202020204" pitchFamily="34" charset="0"/>
              <a:ea typeface="微软雅黑" panose="020B0503020204020204" pitchFamily="34" charset="-122"/>
            </a:endParaRPr>
          </a:p>
        </p:txBody>
      </p:sp>
      <p:cxnSp>
        <p:nvCxnSpPr>
          <p:cNvPr id="11" name="直接连接符 10"/>
          <p:cNvCxnSpPr>
            <a:cxnSpLocks/>
          </p:cNvCxnSpPr>
          <p:nvPr/>
        </p:nvCxnSpPr>
        <p:spPr>
          <a:xfrm>
            <a:off x="6106159" y="4429760"/>
            <a:ext cx="0" cy="782320"/>
          </a:xfrm>
          <a:prstGeom prst="line">
            <a:avLst/>
          </a:prstGeom>
          <a:ln w="25400" cap="rnd">
            <a:solidFill>
              <a:srgbClr val="0A3F75"/>
            </a:solidFill>
            <a:roun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534158" y="3251046"/>
            <a:ext cx="375920" cy="375920"/>
            <a:chOff x="1534158" y="3352646"/>
            <a:chExt cx="375920" cy="375920"/>
          </a:xfrm>
        </p:grpSpPr>
        <p:sp>
          <p:nvSpPr>
            <p:cNvPr id="13" name="椭圆 12"/>
            <p:cNvSpPr/>
            <p:nvPr/>
          </p:nvSpPr>
          <p:spPr>
            <a:xfrm>
              <a:off x="1534158" y="3352646"/>
              <a:ext cx="375920" cy="375920"/>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3810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14" name="等腰三角形 13"/>
            <p:cNvSpPr/>
            <p:nvPr/>
          </p:nvSpPr>
          <p:spPr>
            <a:xfrm rot="16200000">
              <a:off x="1633052" y="3472583"/>
              <a:ext cx="157811" cy="1360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grpSp>
      <p:grpSp>
        <p:nvGrpSpPr>
          <p:cNvPr id="15" name="组合 14"/>
          <p:cNvGrpSpPr/>
          <p:nvPr/>
        </p:nvGrpSpPr>
        <p:grpSpPr>
          <a:xfrm>
            <a:off x="10302240" y="3251046"/>
            <a:ext cx="375920" cy="375920"/>
            <a:chOff x="10302240" y="3352646"/>
            <a:chExt cx="375920" cy="375920"/>
          </a:xfrm>
        </p:grpSpPr>
        <p:sp>
          <p:nvSpPr>
            <p:cNvPr id="16" name="椭圆 15"/>
            <p:cNvSpPr/>
            <p:nvPr/>
          </p:nvSpPr>
          <p:spPr>
            <a:xfrm>
              <a:off x="10302240" y="3352646"/>
              <a:ext cx="375920" cy="375920"/>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3810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17" name="等腰三角形 16"/>
            <p:cNvSpPr/>
            <p:nvPr/>
          </p:nvSpPr>
          <p:spPr>
            <a:xfrm rot="5400000" flipH="1">
              <a:off x="10441775" y="3472584"/>
              <a:ext cx="157811" cy="1360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grpSp>
      <p:sp>
        <p:nvSpPr>
          <p:cNvPr id="22" name="文本框 21">
            <a:extLst>
              <a:ext uri="{FF2B5EF4-FFF2-40B4-BE49-F238E27FC236}">
                <a16:creationId xmlns:a16="http://schemas.microsoft.com/office/drawing/2014/main" id="{CB08EEC4-0200-47AC-827B-D00C07B96DAA}"/>
              </a:ext>
            </a:extLst>
          </p:cNvPr>
          <p:cNvSpPr txBox="1"/>
          <p:nvPr/>
        </p:nvSpPr>
        <p:spPr>
          <a:xfrm>
            <a:off x="1132056" y="1491753"/>
            <a:ext cx="10297112" cy="4031873"/>
          </a:xfrm>
          <a:prstGeom prst="rect">
            <a:avLst/>
          </a:prstGeom>
          <a:noFill/>
        </p:spPr>
        <p:txBody>
          <a:bodyPr wrap="square">
            <a:spAutoFit/>
          </a:bodyPr>
          <a:lstStyle/>
          <a:p>
            <a:pPr indent="266700" algn="just"/>
            <a:r>
              <a:rPr lang="zh-CN" altLang="zh-CN" sz="3200" b="1" kern="100" dirty="0">
                <a:effectLst/>
                <a:latin typeface="等线" panose="02010600030101010101" pitchFamily="2" charset="-122"/>
                <a:ea typeface="宋体" panose="02010600030101010101" pitchFamily="2" charset="-122"/>
                <a:cs typeface="Times New Roman" panose="02020603050405020304" pitchFamily="18" charset="0"/>
              </a:rPr>
              <a:t>通过这次研讨课</a:t>
            </a:r>
            <a:r>
              <a:rPr lang="en-US" altLang="zh-CN" sz="3200" b="1"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en-US" sz="3200" b="1" kern="100" dirty="0">
                <a:effectLst/>
                <a:latin typeface="等线" panose="02010600030101010101" pitchFamily="2" charset="-122"/>
                <a:ea typeface="宋体" panose="02010600030101010101" pitchFamily="2" charset="-122"/>
                <a:cs typeface="Times New Roman" panose="02020603050405020304" pitchFamily="18" charset="0"/>
              </a:rPr>
              <a:t>我们</a:t>
            </a:r>
            <a:r>
              <a:rPr lang="zh-CN" altLang="zh-CN" sz="3200" b="1" kern="100" dirty="0">
                <a:effectLst/>
                <a:latin typeface="等线" panose="02010600030101010101" pitchFamily="2" charset="-122"/>
                <a:ea typeface="宋体" panose="02010600030101010101" pitchFamily="2" charset="-122"/>
                <a:cs typeface="Times New Roman" panose="02020603050405020304" pitchFamily="18" charset="0"/>
              </a:rPr>
              <a:t>对</a:t>
            </a:r>
            <a:endParaRPr lang="en-US" altLang="zh-CN" sz="3200" b="1" kern="100" dirty="0">
              <a:effectLst/>
              <a:latin typeface="等线" panose="02010600030101010101" pitchFamily="2" charset="-122"/>
              <a:ea typeface="宋体" panose="02010600030101010101" pitchFamily="2" charset="-122"/>
              <a:cs typeface="Times New Roman" panose="02020603050405020304" pitchFamily="18" charset="0"/>
            </a:endParaRPr>
          </a:p>
          <a:p>
            <a:pPr indent="266700" algn="just"/>
            <a:r>
              <a:rPr lang="zh-CN" altLang="zh-CN" sz="3200" b="1" kern="100" dirty="0">
                <a:effectLst/>
                <a:latin typeface="等线" panose="02010600030101010101" pitchFamily="2" charset="-122"/>
                <a:ea typeface="宋体" panose="02010600030101010101" pitchFamily="2" charset="-122"/>
                <a:cs typeface="Times New Roman" panose="02020603050405020304" pitchFamily="18" charset="0"/>
              </a:rPr>
              <a:t>日常生活中电力电子设备</a:t>
            </a:r>
            <a:r>
              <a:rPr lang="en-US" altLang="zh-CN" sz="3200" b="1"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en-US" sz="3200" b="1" kern="100" dirty="0">
                <a:effectLst/>
                <a:latin typeface="等线" panose="02010600030101010101" pitchFamily="2" charset="-122"/>
                <a:ea typeface="宋体" panose="02010600030101010101" pitchFamily="2" charset="-122"/>
                <a:cs typeface="Times New Roman" panose="02020603050405020304" pitchFamily="18" charset="0"/>
              </a:rPr>
              <a:t>电子节能灯进行了</a:t>
            </a:r>
            <a:r>
              <a:rPr lang="zh-CN" altLang="zh-CN" sz="3200" b="1" kern="100" dirty="0">
                <a:effectLst/>
                <a:latin typeface="等线" panose="02010600030101010101" pitchFamily="2" charset="-122"/>
                <a:ea typeface="宋体" panose="02010600030101010101" pitchFamily="2" charset="-122"/>
                <a:cs typeface="Times New Roman" panose="02020603050405020304" pitchFamily="18" charset="0"/>
              </a:rPr>
              <a:t>研究</a:t>
            </a:r>
            <a:endParaRPr lang="en-US" altLang="zh-CN" sz="3200" b="1" kern="100" dirty="0">
              <a:effectLst/>
              <a:latin typeface="等线" panose="02010600030101010101" pitchFamily="2" charset="-122"/>
              <a:ea typeface="宋体" panose="02010600030101010101" pitchFamily="2" charset="-122"/>
              <a:cs typeface="Times New Roman" panose="02020603050405020304" pitchFamily="18" charset="0"/>
            </a:endParaRPr>
          </a:p>
          <a:p>
            <a:pPr indent="266700" algn="just"/>
            <a:r>
              <a:rPr lang="zh-CN" altLang="zh-CN" sz="3200" b="1" kern="100" dirty="0">
                <a:effectLst/>
                <a:latin typeface="等线" panose="02010600030101010101" pitchFamily="2" charset="-122"/>
                <a:ea typeface="宋体" panose="02010600030101010101" pitchFamily="2" charset="-122"/>
                <a:cs typeface="Times New Roman" panose="02020603050405020304" pitchFamily="18" charset="0"/>
              </a:rPr>
              <a:t>以及</a:t>
            </a:r>
            <a:r>
              <a:rPr lang="zh-CN" altLang="en-US" sz="3200" b="1" kern="100" dirty="0">
                <a:latin typeface="等线" panose="02010600030101010101" pitchFamily="2" charset="-122"/>
                <a:ea typeface="宋体" panose="02010600030101010101" pitchFamily="2" charset="-122"/>
                <a:cs typeface="Times New Roman" panose="02020603050405020304" pitchFamily="18" charset="0"/>
              </a:rPr>
              <a:t>通过</a:t>
            </a:r>
            <a:r>
              <a:rPr lang="zh-CN" altLang="zh-CN" sz="3200" b="1" kern="100" dirty="0">
                <a:effectLst/>
                <a:latin typeface="等线" panose="02010600030101010101" pitchFamily="2" charset="-122"/>
                <a:ea typeface="宋体" panose="02010600030101010101" pitchFamily="2" charset="-122"/>
                <a:cs typeface="Times New Roman" panose="02020603050405020304" pitchFamily="18" charset="0"/>
              </a:rPr>
              <a:t>仿真软件</a:t>
            </a:r>
            <a:r>
              <a:rPr lang="zh-CN" altLang="en-US" sz="3200" b="1" kern="100" dirty="0">
                <a:effectLst/>
                <a:latin typeface="等线" panose="02010600030101010101" pitchFamily="2" charset="-122"/>
                <a:ea typeface="宋体" panose="02010600030101010101" pitchFamily="2" charset="-122"/>
                <a:cs typeface="Times New Roman" panose="02020603050405020304" pitchFamily="18" charset="0"/>
              </a:rPr>
              <a:t>对</a:t>
            </a:r>
            <a:r>
              <a:rPr lang="en-US" altLang="zh-CN" sz="3200" b="1" kern="100" dirty="0">
                <a:latin typeface="等线" panose="02010600030101010101" pitchFamily="2" charset="-122"/>
                <a:ea typeface="宋体" panose="02010600030101010101" pitchFamily="2" charset="-122"/>
                <a:cs typeface="Times New Roman" panose="02020603050405020304" pitchFamily="18" charset="0"/>
              </a:rPr>
              <a:t>IGBT(IKW08T120)</a:t>
            </a:r>
            <a:r>
              <a:rPr lang="zh-CN" altLang="en-US" sz="3200" b="1" kern="100" dirty="0">
                <a:latin typeface="等线" panose="02010600030101010101" pitchFamily="2" charset="-122"/>
                <a:ea typeface="宋体" panose="02010600030101010101" pitchFamily="2" charset="-122"/>
                <a:cs typeface="Times New Roman" panose="02020603050405020304" pitchFamily="18" charset="0"/>
              </a:rPr>
              <a:t>进行了仿真，研究了其输出特性、转移特性、反向二极管的正向特性、开关波形的特性。</a:t>
            </a:r>
            <a:endParaRPr lang="en-US" altLang="zh-CN" sz="3200" b="1" kern="100" dirty="0">
              <a:effectLst/>
              <a:latin typeface="等线" panose="02010600030101010101" pitchFamily="2" charset="-122"/>
              <a:ea typeface="宋体" panose="02010600030101010101" pitchFamily="2" charset="-122"/>
              <a:cs typeface="Times New Roman" panose="02020603050405020304" pitchFamily="18" charset="0"/>
            </a:endParaRPr>
          </a:p>
          <a:p>
            <a:pPr indent="266700" algn="just"/>
            <a:r>
              <a:rPr lang="zh-CN" altLang="zh-CN" sz="3200" b="1" kern="100" dirty="0">
                <a:effectLst/>
                <a:latin typeface="等线" panose="02010600030101010101" pitchFamily="2" charset="-122"/>
                <a:ea typeface="宋体" panose="02010600030101010101" pitchFamily="2" charset="-122"/>
                <a:cs typeface="Times New Roman" panose="02020603050405020304" pitchFamily="18" charset="0"/>
              </a:rPr>
              <a:t>我们</a:t>
            </a:r>
            <a:r>
              <a:rPr lang="zh-CN" altLang="en-US" sz="3200" b="1" kern="100" dirty="0">
                <a:effectLst/>
                <a:latin typeface="等线" panose="02010600030101010101" pitchFamily="2" charset="-122"/>
                <a:ea typeface="宋体" panose="02010600030101010101" pitchFamily="2" charset="-122"/>
                <a:cs typeface="Times New Roman" panose="02020603050405020304" pitchFamily="18" charset="0"/>
              </a:rPr>
              <a:t>通过对日常生活中设备的分析</a:t>
            </a:r>
            <a:r>
              <a:rPr lang="zh-CN" altLang="zh-CN" sz="3200" b="1" kern="100" dirty="0">
                <a:effectLst/>
                <a:latin typeface="等线" panose="02010600030101010101" pitchFamily="2" charset="-122"/>
                <a:ea typeface="宋体" panose="02010600030101010101" pitchFamily="2" charset="-122"/>
                <a:cs typeface="Times New Roman" panose="02020603050405020304" pitchFamily="18" charset="0"/>
              </a:rPr>
              <a:t>和仿真实践</a:t>
            </a:r>
            <a:r>
              <a:rPr lang="zh-CN" altLang="en-US" sz="3200" b="1" kern="100" dirty="0">
                <a:effectLst/>
                <a:latin typeface="等线" panose="02010600030101010101" pitchFamily="2" charset="-122"/>
                <a:ea typeface="宋体" panose="02010600030101010101" pitchFamily="2" charset="-122"/>
                <a:cs typeface="Times New Roman" panose="02020603050405020304" pitchFamily="18" charset="0"/>
              </a:rPr>
              <a:t>对电力电子技术这门课程</a:t>
            </a:r>
            <a:r>
              <a:rPr lang="zh-CN" altLang="zh-CN" sz="3200" b="1" kern="100" dirty="0">
                <a:effectLst/>
                <a:latin typeface="等线" panose="02010600030101010101" pitchFamily="2" charset="-122"/>
                <a:ea typeface="宋体" panose="02010600030101010101" pitchFamily="2" charset="-122"/>
                <a:cs typeface="Times New Roman" panose="02020603050405020304" pitchFamily="18" charset="0"/>
              </a:rPr>
              <a:t>有了进一步的学习，为今后的学习</a:t>
            </a:r>
            <a:r>
              <a:rPr lang="zh-CN" altLang="en-US" sz="3200" b="1" kern="100" dirty="0">
                <a:effectLst/>
                <a:latin typeface="等线" panose="02010600030101010101" pitchFamily="2" charset="-122"/>
                <a:ea typeface="宋体" panose="02010600030101010101" pitchFamily="2" charset="-122"/>
                <a:cs typeface="Times New Roman" panose="02020603050405020304" pitchFamily="18" charset="0"/>
              </a:rPr>
              <a:t>和实验</a:t>
            </a:r>
            <a:r>
              <a:rPr lang="zh-CN" altLang="zh-CN" sz="3200" b="1" kern="100" dirty="0">
                <a:effectLst/>
                <a:latin typeface="等线" panose="02010600030101010101" pitchFamily="2" charset="-122"/>
                <a:ea typeface="宋体" panose="02010600030101010101" pitchFamily="2" charset="-122"/>
                <a:cs typeface="Times New Roman" panose="02020603050405020304" pitchFamily="18" charset="0"/>
              </a:rPr>
              <a:t>打下了良好的基础。</a:t>
            </a:r>
            <a:endParaRPr lang="zh-CN" altLang="zh-CN" sz="32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67974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par>
                                <p:cTn id="17" presetID="53" presetClass="entr" presetSubtype="16" fill="hold" nodeType="withEffect">
                                  <p:stCondLst>
                                    <p:cond delay="175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Effect transition="in" filter="fade">
                                      <p:cBhvr>
                                        <p:cTn id="21" dur="750"/>
                                        <p:tgtEl>
                                          <p:spTgt spid="12"/>
                                        </p:tgtEl>
                                      </p:cBhvr>
                                    </p:animEffect>
                                  </p:childTnLst>
                                </p:cTn>
                              </p:par>
                              <p:par>
                                <p:cTn id="22" presetID="53" presetClass="entr" presetSubtype="16" fill="hold" nodeType="withEffect">
                                  <p:stCondLst>
                                    <p:cond delay="1750"/>
                                  </p:stCondLst>
                                  <p:childTnLst>
                                    <p:set>
                                      <p:cBhvr>
                                        <p:cTn id="23" dur="1" fill="hold">
                                          <p:stCondLst>
                                            <p:cond delay="0"/>
                                          </p:stCondLst>
                                        </p:cTn>
                                        <p:tgtEl>
                                          <p:spTgt spid="15"/>
                                        </p:tgtEl>
                                        <p:attrNameLst>
                                          <p:attrName>style.visibility</p:attrName>
                                        </p:attrNameLst>
                                      </p:cBhvr>
                                      <p:to>
                                        <p:strVal val="visible"/>
                                      </p:to>
                                    </p:set>
                                    <p:anim calcmode="lin" valueType="num">
                                      <p:cBhvr>
                                        <p:cTn id="24" dur="750" fill="hold"/>
                                        <p:tgtEl>
                                          <p:spTgt spid="15"/>
                                        </p:tgtEl>
                                        <p:attrNameLst>
                                          <p:attrName>ppt_w</p:attrName>
                                        </p:attrNameLst>
                                      </p:cBhvr>
                                      <p:tavLst>
                                        <p:tav tm="0">
                                          <p:val>
                                            <p:fltVal val="0"/>
                                          </p:val>
                                        </p:tav>
                                        <p:tav tm="100000">
                                          <p:val>
                                            <p:strVal val="#ppt_w"/>
                                          </p:val>
                                        </p:tav>
                                      </p:tavLst>
                                    </p:anim>
                                    <p:anim calcmode="lin" valueType="num">
                                      <p:cBhvr>
                                        <p:cTn id="25" dur="750" fill="hold"/>
                                        <p:tgtEl>
                                          <p:spTgt spid="15"/>
                                        </p:tgtEl>
                                        <p:attrNameLst>
                                          <p:attrName>ppt_h</p:attrName>
                                        </p:attrNameLst>
                                      </p:cBhvr>
                                      <p:tavLst>
                                        <p:tav tm="0">
                                          <p:val>
                                            <p:fltVal val="0"/>
                                          </p:val>
                                        </p:tav>
                                        <p:tav tm="100000">
                                          <p:val>
                                            <p:strVal val="#ppt_h"/>
                                          </p:val>
                                        </p:tav>
                                      </p:tavLst>
                                    </p:anim>
                                    <p:animEffect transition="in" filter="fade">
                                      <p:cBhvr>
                                        <p:cTn id="26" dur="750"/>
                                        <p:tgtEl>
                                          <p:spTgt spid="15"/>
                                        </p:tgtEl>
                                      </p:cBhvr>
                                    </p:animEffect>
                                  </p:childTnLst>
                                </p:cTn>
                              </p:par>
                              <p:par>
                                <p:cTn id="27" presetID="22" presetClass="exit" presetSubtype="4" fill="hold" nodeType="withEffect">
                                  <p:stCondLst>
                                    <p:cond delay="0"/>
                                  </p:stCondLst>
                                  <p:childTnLst>
                                    <p:animEffect transition="out" filter="wipe(down)">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22" presetClass="exit" presetSubtype="4" fill="hold" grpId="0" nodeType="withEffect">
                                  <p:stCondLst>
                                    <p:cond delay="0"/>
                                  </p:stCondLst>
                                  <p:childTnLst>
                                    <p:animEffect transition="out" filter="wipe(down)">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p:bldP spid="10" grpId="0" animBg="1"/>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4519262" y="3902698"/>
            <a:ext cx="5848332" cy="523220"/>
          </a:xfrm>
          <a:prstGeom prst="rect">
            <a:avLst/>
          </a:prstGeom>
          <a:noFill/>
          <a:effectLst/>
        </p:spPr>
        <p:txBody>
          <a:bodyPr wrap="none" rtlCol="0">
            <a:spAutoFit/>
          </a:bodyPr>
          <a:lstStyle/>
          <a:p>
            <a:r>
              <a:rPr lang="zh-CN" altLang="en-US" sz="2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对 </a:t>
            </a:r>
            <a:r>
              <a:rPr lang="en-US" altLang="zh-CN" sz="2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IGBT-IKW08T120 </a:t>
            </a:r>
            <a:r>
              <a:rPr lang="zh-CN" altLang="en-US" sz="2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的</a:t>
            </a:r>
            <a:r>
              <a:rPr lang="en-US" altLang="zh-CN" sz="2800" dirty="0" err="1">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Ltspice</a:t>
            </a:r>
            <a:r>
              <a:rPr lang="zh-CN" altLang="en-US" sz="2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仿真</a:t>
            </a:r>
            <a:endParaRPr lang="en-US" altLang="zh-CN" sz="1200" dirty="0">
              <a:solidFill>
                <a:srgbClr val="FCFCFC"/>
              </a:solidFill>
              <a:latin typeface="Arial" panose="020B0604020202020204" pitchFamily="34" charset="0"/>
              <a:ea typeface="微软雅黑" panose="020B0503020204020204" pitchFamily="34" charset="-122"/>
            </a:endParaRPr>
          </a:p>
        </p:txBody>
      </p:sp>
      <p:sp>
        <p:nvSpPr>
          <p:cNvPr id="50" name="文本框 49"/>
          <p:cNvSpPr txBox="1"/>
          <p:nvPr/>
        </p:nvSpPr>
        <p:spPr>
          <a:xfrm>
            <a:off x="4748572" y="549275"/>
            <a:ext cx="2694856" cy="1323439"/>
          </a:xfrm>
          <a:prstGeom prst="rect">
            <a:avLst/>
          </a:prstGeom>
          <a:noFill/>
          <a:effectLst/>
        </p:spPr>
        <p:txBody>
          <a:bodyPr wrap="square" rtlCol="0">
            <a:spAutoFit/>
          </a:bodyPr>
          <a:lstStyle/>
          <a:p>
            <a:pPr algn="ctr"/>
            <a:r>
              <a:rPr lang="zh-CN" altLang="en-US" sz="80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目录</a:t>
            </a:r>
          </a:p>
        </p:txBody>
      </p:sp>
      <p:grpSp>
        <p:nvGrpSpPr>
          <p:cNvPr id="54" name="组合 53">
            <a:extLst>
              <a:ext uri="{FF2B5EF4-FFF2-40B4-BE49-F238E27FC236}">
                <a16:creationId xmlns:a16="http://schemas.microsoft.com/office/drawing/2014/main" id="{A05310E5-9B2B-4181-8947-068CDA9C45A7}"/>
              </a:ext>
            </a:extLst>
          </p:cNvPr>
          <p:cNvGrpSpPr/>
          <p:nvPr/>
        </p:nvGrpSpPr>
        <p:grpSpPr>
          <a:xfrm>
            <a:off x="3665890" y="3876889"/>
            <a:ext cx="695500" cy="651072"/>
            <a:chOff x="1364566" y="2633667"/>
            <a:chExt cx="2369075" cy="2369075"/>
          </a:xfrm>
        </p:grpSpPr>
        <p:sp>
          <p:nvSpPr>
            <p:cNvPr id="55" name="圆角矩形 155">
              <a:extLst>
                <a:ext uri="{FF2B5EF4-FFF2-40B4-BE49-F238E27FC236}">
                  <a16:creationId xmlns:a16="http://schemas.microsoft.com/office/drawing/2014/main" id="{E57B5C9E-387B-41B5-AD31-FFBED30F6E1E}"/>
                </a:ext>
              </a:extLst>
            </p:cNvPr>
            <p:cNvSpPr/>
            <p:nvPr/>
          </p:nvSpPr>
          <p:spPr>
            <a:xfrm>
              <a:off x="1483276" y="2752377"/>
              <a:ext cx="2131654" cy="2131654"/>
            </a:xfrm>
            <a:prstGeom prst="roundRect">
              <a:avLst>
                <a:gd name="adj" fmla="val 18315"/>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90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56" name="圆角矩形 156">
              <a:extLst>
                <a:ext uri="{FF2B5EF4-FFF2-40B4-BE49-F238E27FC236}">
                  <a16:creationId xmlns:a16="http://schemas.microsoft.com/office/drawing/2014/main" id="{395D50BD-FDF4-4514-8537-7835AF51DDDC}"/>
                </a:ext>
              </a:extLst>
            </p:cNvPr>
            <p:cNvSpPr/>
            <p:nvPr/>
          </p:nvSpPr>
          <p:spPr>
            <a:xfrm>
              <a:off x="1483276" y="2752377"/>
              <a:ext cx="2131654" cy="2131654"/>
            </a:xfrm>
            <a:prstGeom prst="roundRect">
              <a:avLst>
                <a:gd name="adj" fmla="val 18315"/>
              </a:avLst>
            </a:prstGeom>
            <a:gradFill flip="none" rotWithShape="1">
              <a:gsLst>
                <a:gs pos="0">
                  <a:schemeClr val="bg1">
                    <a:lumMod val="87000"/>
                  </a:schemeClr>
                </a:gs>
                <a:gs pos="100000">
                  <a:schemeClr val="bg1">
                    <a:lumMod val="95000"/>
                  </a:schemeClr>
                </a:gs>
              </a:gsLst>
              <a:lin ang="5400000" scaled="1"/>
              <a:tileRect/>
            </a:gradFill>
            <a:ln>
              <a:noFill/>
            </a:ln>
            <a:effectLst>
              <a:softEdge rad="3048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57" name="椭圆 56">
              <a:extLst>
                <a:ext uri="{FF2B5EF4-FFF2-40B4-BE49-F238E27FC236}">
                  <a16:creationId xmlns:a16="http://schemas.microsoft.com/office/drawing/2014/main" id="{F3B05370-59B0-4863-BA72-304ED0485B96}"/>
                </a:ext>
              </a:extLst>
            </p:cNvPr>
            <p:cNvSpPr/>
            <p:nvPr/>
          </p:nvSpPr>
          <p:spPr>
            <a:xfrm>
              <a:off x="1364566" y="2633667"/>
              <a:ext cx="2369075" cy="2369075"/>
            </a:xfrm>
            <a:prstGeom prst="ellipse">
              <a:avLst/>
            </a:prstGeom>
            <a:gradFill>
              <a:gsLst>
                <a:gs pos="100000">
                  <a:schemeClr val="bg1">
                    <a:lumMod val="83000"/>
                  </a:schemeClr>
                </a:gs>
                <a:gs pos="0">
                  <a:schemeClr val="bg1">
                    <a:lumMod val="97000"/>
                  </a:schemeClr>
                </a:gs>
              </a:gsLst>
              <a:lin ang="5400000" scaled="1"/>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58" name="椭圆 57">
              <a:extLst>
                <a:ext uri="{FF2B5EF4-FFF2-40B4-BE49-F238E27FC236}">
                  <a16:creationId xmlns:a16="http://schemas.microsoft.com/office/drawing/2014/main" id="{D372F36B-9C72-4C74-9881-1C07764EC2F3}"/>
                </a:ext>
              </a:extLst>
            </p:cNvPr>
            <p:cNvSpPr/>
            <p:nvPr/>
          </p:nvSpPr>
          <p:spPr>
            <a:xfrm>
              <a:off x="1802801" y="3071902"/>
              <a:ext cx="1492608" cy="1492608"/>
            </a:xfrm>
            <a:prstGeom prst="ellipse">
              <a:avLst/>
            </a:prstGeom>
            <a:gradFill>
              <a:gsLst>
                <a:gs pos="0">
                  <a:srgbClr val="1D3353"/>
                </a:gs>
                <a:gs pos="100000">
                  <a:srgbClr val="254E8B"/>
                </a:gs>
              </a:gsLst>
              <a:lin ang="19200000" scaled="0"/>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Arial" panose="020B0604020202020204" pitchFamily="34" charset="0"/>
                  <a:ea typeface="微软雅黑" panose="020B0503020204020204" pitchFamily="34" charset="-122"/>
                </a:rPr>
                <a:t>2</a:t>
              </a:r>
              <a:endParaRPr lang="zh-CN" altLang="en-US" dirty="0">
                <a:solidFill>
                  <a:prstClr val="white"/>
                </a:solidFill>
                <a:latin typeface="Arial" panose="020B0604020202020204" pitchFamily="34" charset="0"/>
                <a:ea typeface="微软雅黑" panose="020B0503020204020204" pitchFamily="34" charset="-122"/>
              </a:endParaRPr>
            </a:p>
          </p:txBody>
        </p:sp>
        <p:sp>
          <p:nvSpPr>
            <p:cNvPr id="59" name="等腰三角形 58">
              <a:extLst>
                <a:ext uri="{FF2B5EF4-FFF2-40B4-BE49-F238E27FC236}">
                  <a16:creationId xmlns:a16="http://schemas.microsoft.com/office/drawing/2014/main" id="{B94C9F49-E910-43FB-89A2-75314CB2F78E}"/>
                </a:ext>
              </a:extLst>
            </p:cNvPr>
            <p:cNvSpPr/>
            <p:nvPr/>
          </p:nvSpPr>
          <p:spPr>
            <a:xfrm rot="5400000">
              <a:off x="1811531" y="3738940"/>
              <a:ext cx="179655" cy="154874"/>
            </a:xfrm>
            <a:prstGeom prs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60" name="等腰三角形 59">
              <a:extLst>
                <a:ext uri="{FF2B5EF4-FFF2-40B4-BE49-F238E27FC236}">
                  <a16:creationId xmlns:a16="http://schemas.microsoft.com/office/drawing/2014/main" id="{D3195072-499A-4B13-95AA-CBC7582C05EF}"/>
                </a:ext>
              </a:extLst>
            </p:cNvPr>
            <p:cNvSpPr/>
            <p:nvPr/>
          </p:nvSpPr>
          <p:spPr>
            <a:xfrm rot="16200000" flipH="1">
              <a:off x="3107012" y="3738941"/>
              <a:ext cx="179655" cy="154874"/>
            </a:xfrm>
            <a:prstGeom prs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61" name="等腰三角形 60">
              <a:extLst>
                <a:ext uri="{FF2B5EF4-FFF2-40B4-BE49-F238E27FC236}">
                  <a16:creationId xmlns:a16="http://schemas.microsoft.com/office/drawing/2014/main" id="{162563FB-08DB-448A-830A-A9DFDE424D5D}"/>
                </a:ext>
              </a:extLst>
            </p:cNvPr>
            <p:cNvSpPr/>
            <p:nvPr/>
          </p:nvSpPr>
          <p:spPr>
            <a:xfrm rot="10800000">
              <a:off x="2459275" y="3093026"/>
              <a:ext cx="179655" cy="154874"/>
            </a:xfrm>
            <a:prstGeom prst="triangle">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62" name="等腰三角形 61">
              <a:extLst>
                <a:ext uri="{FF2B5EF4-FFF2-40B4-BE49-F238E27FC236}">
                  <a16:creationId xmlns:a16="http://schemas.microsoft.com/office/drawing/2014/main" id="{F84BE9C4-8B6F-4468-BCB2-9278CB5E0A25}"/>
                </a:ext>
              </a:extLst>
            </p:cNvPr>
            <p:cNvSpPr/>
            <p:nvPr/>
          </p:nvSpPr>
          <p:spPr>
            <a:xfrm flipH="1">
              <a:off x="2459274" y="4388507"/>
              <a:ext cx="179655" cy="154874"/>
            </a:xfrm>
            <a:prstGeom prst="triangle">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grpSp>
      <p:grpSp>
        <p:nvGrpSpPr>
          <p:cNvPr id="72" name="组合 71">
            <a:extLst>
              <a:ext uri="{FF2B5EF4-FFF2-40B4-BE49-F238E27FC236}">
                <a16:creationId xmlns:a16="http://schemas.microsoft.com/office/drawing/2014/main" id="{48CC5B5A-4258-4738-BB25-B61667938A0D}"/>
              </a:ext>
            </a:extLst>
          </p:cNvPr>
          <p:cNvGrpSpPr/>
          <p:nvPr/>
        </p:nvGrpSpPr>
        <p:grpSpPr>
          <a:xfrm>
            <a:off x="3682601" y="2533763"/>
            <a:ext cx="695500" cy="651072"/>
            <a:chOff x="1364566" y="2633667"/>
            <a:chExt cx="2369075" cy="2369075"/>
          </a:xfrm>
        </p:grpSpPr>
        <p:sp>
          <p:nvSpPr>
            <p:cNvPr id="73" name="圆角矩形 155">
              <a:extLst>
                <a:ext uri="{FF2B5EF4-FFF2-40B4-BE49-F238E27FC236}">
                  <a16:creationId xmlns:a16="http://schemas.microsoft.com/office/drawing/2014/main" id="{88182B3F-E261-45A1-A2F8-F245574B3E7B}"/>
                </a:ext>
              </a:extLst>
            </p:cNvPr>
            <p:cNvSpPr/>
            <p:nvPr/>
          </p:nvSpPr>
          <p:spPr>
            <a:xfrm>
              <a:off x="1483276" y="2752377"/>
              <a:ext cx="2131654" cy="2131654"/>
            </a:xfrm>
            <a:prstGeom prst="roundRect">
              <a:avLst>
                <a:gd name="adj" fmla="val 18315"/>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90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74" name="圆角矩形 156">
              <a:extLst>
                <a:ext uri="{FF2B5EF4-FFF2-40B4-BE49-F238E27FC236}">
                  <a16:creationId xmlns:a16="http://schemas.microsoft.com/office/drawing/2014/main" id="{3BC65796-025F-49D8-BC53-E7ECE18D2798}"/>
                </a:ext>
              </a:extLst>
            </p:cNvPr>
            <p:cNvSpPr/>
            <p:nvPr/>
          </p:nvSpPr>
          <p:spPr>
            <a:xfrm>
              <a:off x="1483276" y="2752377"/>
              <a:ext cx="2131654" cy="2131654"/>
            </a:xfrm>
            <a:prstGeom prst="roundRect">
              <a:avLst>
                <a:gd name="adj" fmla="val 18315"/>
              </a:avLst>
            </a:prstGeom>
            <a:gradFill flip="none" rotWithShape="1">
              <a:gsLst>
                <a:gs pos="0">
                  <a:schemeClr val="bg1">
                    <a:lumMod val="87000"/>
                  </a:schemeClr>
                </a:gs>
                <a:gs pos="100000">
                  <a:schemeClr val="bg1">
                    <a:lumMod val="95000"/>
                  </a:schemeClr>
                </a:gs>
              </a:gsLst>
              <a:lin ang="5400000" scaled="1"/>
              <a:tileRect/>
            </a:gradFill>
            <a:ln>
              <a:noFill/>
            </a:ln>
            <a:effectLst>
              <a:softEdge rad="3048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75" name="椭圆 74">
              <a:extLst>
                <a:ext uri="{FF2B5EF4-FFF2-40B4-BE49-F238E27FC236}">
                  <a16:creationId xmlns:a16="http://schemas.microsoft.com/office/drawing/2014/main" id="{A695CE02-E170-4F3B-923E-577756091AEB}"/>
                </a:ext>
              </a:extLst>
            </p:cNvPr>
            <p:cNvSpPr/>
            <p:nvPr/>
          </p:nvSpPr>
          <p:spPr>
            <a:xfrm>
              <a:off x="1364566" y="2633667"/>
              <a:ext cx="2369075" cy="2369075"/>
            </a:xfrm>
            <a:prstGeom prst="ellipse">
              <a:avLst/>
            </a:prstGeom>
            <a:gradFill>
              <a:gsLst>
                <a:gs pos="100000">
                  <a:schemeClr val="bg1">
                    <a:lumMod val="83000"/>
                  </a:schemeClr>
                </a:gs>
                <a:gs pos="0">
                  <a:schemeClr val="bg1">
                    <a:lumMod val="97000"/>
                  </a:schemeClr>
                </a:gs>
              </a:gsLst>
              <a:lin ang="5400000" scaled="1"/>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76" name="椭圆 75">
              <a:extLst>
                <a:ext uri="{FF2B5EF4-FFF2-40B4-BE49-F238E27FC236}">
                  <a16:creationId xmlns:a16="http://schemas.microsoft.com/office/drawing/2014/main" id="{71112AB0-C06C-4652-A8B3-5EDBCD2C270E}"/>
                </a:ext>
              </a:extLst>
            </p:cNvPr>
            <p:cNvSpPr/>
            <p:nvPr/>
          </p:nvSpPr>
          <p:spPr>
            <a:xfrm>
              <a:off x="1802799" y="3071901"/>
              <a:ext cx="1582334" cy="1492607"/>
            </a:xfrm>
            <a:prstGeom prst="ellipse">
              <a:avLst/>
            </a:prstGeom>
            <a:gradFill>
              <a:gsLst>
                <a:gs pos="0">
                  <a:srgbClr val="1D3353"/>
                </a:gs>
                <a:gs pos="100000">
                  <a:srgbClr val="254E8B"/>
                </a:gs>
              </a:gsLst>
              <a:lin ang="19200000" scaled="0"/>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Arial" panose="020B0604020202020204" pitchFamily="34" charset="0"/>
                  <a:ea typeface="微软雅黑" panose="020B0503020204020204" pitchFamily="34" charset="-122"/>
                </a:rPr>
                <a:t>1</a:t>
              </a:r>
              <a:endParaRPr lang="zh-CN" altLang="en-US" sz="1400" dirty="0">
                <a:solidFill>
                  <a:prstClr val="white"/>
                </a:solidFill>
                <a:latin typeface="Arial" panose="020B0604020202020204" pitchFamily="34" charset="0"/>
                <a:ea typeface="微软雅黑" panose="020B0503020204020204" pitchFamily="34" charset="-122"/>
              </a:endParaRPr>
            </a:p>
          </p:txBody>
        </p:sp>
        <p:sp>
          <p:nvSpPr>
            <p:cNvPr id="77" name="等腰三角形 76">
              <a:extLst>
                <a:ext uri="{FF2B5EF4-FFF2-40B4-BE49-F238E27FC236}">
                  <a16:creationId xmlns:a16="http://schemas.microsoft.com/office/drawing/2014/main" id="{3E3E11DF-D258-42AE-8B4C-314D8E1F584E}"/>
                </a:ext>
              </a:extLst>
            </p:cNvPr>
            <p:cNvSpPr/>
            <p:nvPr/>
          </p:nvSpPr>
          <p:spPr>
            <a:xfrm rot="5400000">
              <a:off x="1811531" y="3738940"/>
              <a:ext cx="179655" cy="154874"/>
            </a:xfrm>
            <a:prstGeom prs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78" name="等腰三角形 77">
              <a:extLst>
                <a:ext uri="{FF2B5EF4-FFF2-40B4-BE49-F238E27FC236}">
                  <a16:creationId xmlns:a16="http://schemas.microsoft.com/office/drawing/2014/main" id="{B257A504-9B1C-48B9-94D9-D2E243B9B562}"/>
                </a:ext>
              </a:extLst>
            </p:cNvPr>
            <p:cNvSpPr/>
            <p:nvPr/>
          </p:nvSpPr>
          <p:spPr>
            <a:xfrm rot="16200000" flipH="1">
              <a:off x="3107012" y="3738941"/>
              <a:ext cx="179655" cy="154874"/>
            </a:xfrm>
            <a:prstGeom prs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79" name="等腰三角形 78">
              <a:extLst>
                <a:ext uri="{FF2B5EF4-FFF2-40B4-BE49-F238E27FC236}">
                  <a16:creationId xmlns:a16="http://schemas.microsoft.com/office/drawing/2014/main" id="{42912475-05AE-408B-8616-FAC0F427139F}"/>
                </a:ext>
              </a:extLst>
            </p:cNvPr>
            <p:cNvSpPr/>
            <p:nvPr/>
          </p:nvSpPr>
          <p:spPr>
            <a:xfrm rot="10800000">
              <a:off x="2459275" y="3093026"/>
              <a:ext cx="179655" cy="154874"/>
            </a:xfrm>
            <a:prstGeom prst="triangle">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sp>
          <p:nvSpPr>
            <p:cNvPr id="80" name="等腰三角形 79">
              <a:extLst>
                <a:ext uri="{FF2B5EF4-FFF2-40B4-BE49-F238E27FC236}">
                  <a16:creationId xmlns:a16="http://schemas.microsoft.com/office/drawing/2014/main" id="{78F102C9-256E-494F-99A9-5F370FF306A6}"/>
                </a:ext>
              </a:extLst>
            </p:cNvPr>
            <p:cNvSpPr/>
            <p:nvPr/>
          </p:nvSpPr>
          <p:spPr>
            <a:xfrm flipH="1">
              <a:off x="2459274" y="4388507"/>
              <a:ext cx="179655" cy="154874"/>
            </a:xfrm>
            <a:prstGeom prst="triangle">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endParaRPr>
            </a:p>
          </p:txBody>
        </p:sp>
      </p:grpSp>
      <p:sp>
        <p:nvSpPr>
          <p:cNvPr id="130" name="文本框 129">
            <a:extLst>
              <a:ext uri="{FF2B5EF4-FFF2-40B4-BE49-F238E27FC236}">
                <a16:creationId xmlns:a16="http://schemas.microsoft.com/office/drawing/2014/main" id="{C5C81BF0-D13E-4245-B4E0-35138720120C}"/>
              </a:ext>
            </a:extLst>
          </p:cNvPr>
          <p:cNvSpPr txBox="1"/>
          <p:nvPr/>
        </p:nvSpPr>
        <p:spPr>
          <a:xfrm>
            <a:off x="4562345" y="2533763"/>
            <a:ext cx="3775393" cy="707886"/>
          </a:xfrm>
          <a:prstGeom prst="rect">
            <a:avLst/>
          </a:prstGeom>
          <a:noFill/>
          <a:effectLst/>
        </p:spPr>
        <p:txBody>
          <a:bodyPr wrap="none" rtlCol="0">
            <a:spAutoFit/>
          </a:bodyPr>
          <a:lstStyle/>
          <a:p>
            <a:r>
              <a:rPr lang="zh-CN" altLang="en-US" sz="2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生活中的电力电子设备</a:t>
            </a:r>
            <a:endParaRPr lang="en-US" altLang="zh-CN" sz="2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endParaRPr>
          </a:p>
          <a:p>
            <a:endParaRPr lang="en-US" altLang="zh-CN" sz="1200" dirty="0">
              <a:solidFill>
                <a:srgbClr val="FCFCFC"/>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277653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1000" fill="hold">
                                          <p:stCondLst>
                                            <p:cond delay="0"/>
                                          </p:stCondLst>
                                        </p:cTn>
                                        <p:tgtEl>
                                          <p:spTgt spid="47"/>
                                        </p:tgtEl>
                                        <p:attrNameLst>
                                          <p:attrName>ppt_x</p:attrName>
                                        </p:attrNameLst>
                                      </p:cBhvr>
                                      <p:tavLst>
                                        <p:tav tm="0">
                                          <p:val>
                                            <p:strVal val="#ppt_x-0.110"/>
                                          </p:val>
                                        </p:tav>
                                        <p:tav tm="100000">
                                          <p:val>
                                            <p:strVal val="#ppt_x"/>
                                          </p:val>
                                        </p:tav>
                                      </p:tavLst>
                                    </p:anim>
                                    <p:anim calcmode="lin" valueType="num">
                                      <p:cBhvr additive="base">
                                        <p:cTn id="8" dur="1000" fill="hold">
                                          <p:stCondLst>
                                            <p:cond delay="0"/>
                                          </p:stCondLst>
                                        </p:cTn>
                                        <p:tgtEl>
                                          <p:spTgt spid="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1000" fill="hold">
                                          <p:stCondLst>
                                            <p:cond delay="0"/>
                                          </p:stCondLst>
                                        </p:cTn>
                                        <p:tgtEl>
                                          <p:spTgt spid="50"/>
                                        </p:tgtEl>
                                        <p:attrNameLst>
                                          <p:attrName>ppt_x</p:attrName>
                                        </p:attrNameLst>
                                      </p:cBhvr>
                                      <p:tavLst>
                                        <p:tav tm="0">
                                          <p:val>
                                            <p:strVal val="#ppt_x-0.018"/>
                                          </p:val>
                                        </p:tav>
                                        <p:tav tm="100000">
                                          <p:val>
                                            <p:strVal val="#ppt_x"/>
                                          </p:val>
                                        </p:tav>
                                      </p:tavLst>
                                    </p:anim>
                                    <p:anim calcmode="lin" valueType="num">
                                      <p:cBhvr additive="base">
                                        <p:cTn id="12" dur="1000" fill="hold">
                                          <p:stCondLst>
                                            <p:cond delay="0"/>
                                          </p:stCondLst>
                                        </p:cTn>
                                        <p:tgtEl>
                                          <p:spTgt spid="50"/>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0"/>
                                        </p:tgtEl>
                                        <p:attrNameLst>
                                          <p:attrName>style.visibility</p:attrName>
                                        </p:attrNameLst>
                                      </p:cBhvr>
                                      <p:to>
                                        <p:strVal val="visible"/>
                                      </p:to>
                                    </p:set>
                                    <p:anim calcmode="lin" valueType="num">
                                      <p:cBhvr additive="base">
                                        <p:cTn id="15" dur="1000" fill="hold">
                                          <p:stCondLst>
                                            <p:cond delay="0"/>
                                          </p:stCondLst>
                                        </p:cTn>
                                        <p:tgtEl>
                                          <p:spTgt spid="130"/>
                                        </p:tgtEl>
                                        <p:attrNameLst>
                                          <p:attrName>ppt_x</p:attrName>
                                        </p:attrNameLst>
                                      </p:cBhvr>
                                      <p:tavLst>
                                        <p:tav tm="0">
                                          <p:val>
                                            <p:strVal val="0-#ppt_w/2"/>
                                          </p:val>
                                        </p:tav>
                                        <p:tav tm="100000">
                                          <p:val>
                                            <p:strVal val="#ppt_x"/>
                                          </p:val>
                                        </p:tav>
                                      </p:tavLst>
                                    </p:anim>
                                    <p:anim calcmode="lin" valueType="num">
                                      <p:cBhvr additive="base">
                                        <p:cTn id="16" dur="1000" fill="hold">
                                          <p:stCondLst>
                                            <p:cond delay="0"/>
                                          </p:stCondLst>
                                        </p:cTn>
                                        <p:tgtEl>
                                          <p:spTgt spid="130"/>
                                        </p:tgtEl>
                                        <p:attrNameLst>
                                          <p:attrName>ppt_y</p:attrName>
                                        </p:attrNameLst>
                                      </p:cBhvr>
                                      <p:tavLst>
                                        <p:tav tm="0">
                                          <p:val>
                                            <p:strVal val="#ppt_y+0.288"/>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0" grpId="0"/>
      <p:bldP spid="1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SlideNumberPlaceholder 1"/>
          <p:cNvSpPr>
            <a:spLocks noGrp="1"/>
          </p:cNvSpPr>
          <p:nvPr>
            <p:ph type="sldNum" sz="quarter" idx="12"/>
            <p:custDataLst>
              <p:tags r:id="rId1"/>
            </p:custDataLst>
          </p:nvPr>
        </p:nvSpPr>
        <p:spPr/>
        <p:txBody>
          <a:bodyPr/>
          <a:lstStyle/>
          <a:p>
            <a:fld id="{8E1168BD-B89D-45A0-80F6-097A0BF57B6E}" type="slidenum">
              <a:rPr lang="zh-CN" altLang="en-US" smtClean="0">
                <a:latin typeface="Arial" panose="020B0604020202020204" pitchFamily="34" charset="0"/>
                <a:ea typeface="微软雅黑" panose="020B0503020204020204" pitchFamily="34" charset="-122"/>
              </a:rPr>
              <a:t>20</a:t>
            </a:fld>
            <a:endParaRPr lang="zh-CN" altLang="en-US">
              <a:latin typeface="Arial" panose="020B0604020202020204" pitchFamily="34" charset="0"/>
              <a:ea typeface="微软雅黑" panose="020B0503020204020204" pitchFamily="34" charset="-122"/>
            </a:endParaRPr>
          </a:p>
        </p:txBody>
      </p:sp>
      <p:sp>
        <p:nvSpPr>
          <p:cNvPr id="5" name="PA_任意多边形 19"/>
          <p:cNvSpPr>
            <a:spLocks noChangeAspect="1"/>
          </p:cNvSpPr>
          <p:nvPr>
            <p:custDataLst>
              <p:tags r:id="rId2"/>
            </p:custDataLst>
          </p:nvPr>
        </p:nvSpPr>
        <p:spPr bwMode="auto">
          <a:xfrm rot="5400000">
            <a:off x="11224980" y="5899826"/>
            <a:ext cx="814472" cy="9130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9" name="文本框 8"/>
          <p:cNvSpPr txBox="1">
            <a:spLocks noChangeAspect="1"/>
          </p:cNvSpPr>
          <p:nvPr/>
        </p:nvSpPr>
        <p:spPr>
          <a:xfrm>
            <a:off x="3996059" y="4473640"/>
            <a:ext cx="4977354" cy="590033"/>
          </a:xfrm>
          <a:prstGeom prst="rect">
            <a:avLst/>
          </a:prstGeom>
          <a:solidFill>
            <a:schemeClr val="bg1"/>
          </a:solidFill>
        </p:spPr>
        <p:txBody>
          <a:bodyPr wrap="square" rtlCol="0">
            <a:spAutoFit/>
          </a:bodyPr>
          <a:lstStyle/>
          <a:p>
            <a:pPr>
              <a:lnSpc>
                <a:spcPct val="150000"/>
              </a:lnSpc>
            </a:pPr>
            <a:r>
              <a:rPr lang="zh-CN" altLang="en-US" sz="2400" b="1" dirty="0">
                <a:gradFill>
                  <a:gsLst>
                    <a:gs pos="0">
                      <a:srgbClr val="1B2C45"/>
                    </a:gs>
                    <a:gs pos="100000">
                      <a:srgbClr val="254E8C"/>
                    </a:gs>
                  </a:gsLst>
                  <a:lin ang="19200000" scaled="0"/>
                </a:gradFill>
                <a:latin typeface="+mn-ea"/>
              </a:rPr>
              <a:t>第三组：梁峰   任学东    周泓毅</a:t>
            </a:r>
          </a:p>
        </p:txBody>
      </p:sp>
      <p:sp>
        <p:nvSpPr>
          <p:cNvPr id="11" name="任意多边形 37"/>
          <p:cNvSpPr>
            <a:spLocks noChangeAspect="1"/>
          </p:cNvSpPr>
          <p:nvPr/>
        </p:nvSpPr>
        <p:spPr bwMode="auto">
          <a:xfrm rot="5400000">
            <a:off x="936250" y="-766053"/>
            <a:ext cx="2825133" cy="4540632"/>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solidFill>
            <a:srgbClr val="002060"/>
          </a:soli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panose="020B0604020202020204" pitchFamily="34" charset="0"/>
              <a:ea typeface="微软雅黑" panose="020B0503020204020204" pitchFamily="34" charset="-122"/>
            </a:endParaRPr>
          </a:p>
        </p:txBody>
      </p:sp>
      <p:cxnSp>
        <p:nvCxnSpPr>
          <p:cNvPr id="15" name="PA_直接连接符 14"/>
          <p:cNvCxnSpPr/>
          <p:nvPr>
            <p:custDataLst>
              <p:tags r:id="rId3"/>
            </p:custDataLst>
          </p:nvPr>
        </p:nvCxnSpPr>
        <p:spPr>
          <a:xfrm rot="5400000">
            <a:off x="5938734" y="1416347"/>
            <a:ext cx="0" cy="5400000"/>
          </a:xfrm>
          <a:prstGeom prst="line">
            <a:avLst/>
          </a:prstGeom>
          <a:ln w="12700">
            <a:solidFill>
              <a:srgbClr val="1E385F"/>
            </a:solidFill>
          </a:ln>
        </p:spPr>
        <p:style>
          <a:lnRef idx="1">
            <a:schemeClr val="accent1"/>
          </a:lnRef>
          <a:fillRef idx="0">
            <a:schemeClr val="accent1"/>
          </a:fillRef>
          <a:effectRef idx="0">
            <a:schemeClr val="accent1"/>
          </a:effectRef>
          <a:fontRef idx="minor">
            <a:schemeClr val="tx1"/>
          </a:fontRef>
        </p:style>
      </p:cxnSp>
      <p:sp>
        <p:nvSpPr>
          <p:cNvPr id="16" name="PA_任意多边形 19"/>
          <p:cNvSpPr>
            <a:spLocks/>
          </p:cNvSpPr>
          <p:nvPr>
            <p:custDataLst>
              <p:tags r:id="rId4"/>
            </p:custDataLst>
          </p:nvPr>
        </p:nvSpPr>
        <p:spPr bwMode="auto">
          <a:xfrm rot="5400000">
            <a:off x="7835307" y="-32928"/>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7" name="PA_任意多边形 19"/>
          <p:cNvSpPr>
            <a:spLocks noChangeAspect="1"/>
          </p:cNvSpPr>
          <p:nvPr>
            <p:custDataLst>
              <p:tags r:id="rId5"/>
            </p:custDataLst>
          </p:nvPr>
        </p:nvSpPr>
        <p:spPr bwMode="auto">
          <a:xfrm rot="5400000">
            <a:off x="7805636" y="-73256"/>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8" name="PA_任意多边形 19"/>
          <p:cNvSpPr>
            <a:spLocks/>
          </p:cNvSpPr>
          <p:nvPr>
            <p:custDataLst>
              <p:tags r:id="rId6"/>
            </p:custDataLst>
          </p:nvPr>
        </p:nvSpPr>
        <p:spPr bwMode="auto">
          <a:xfrm rot="5400000">
            <a:off x="8398007" y="348154"/>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9" name="PA_任意多边形 19"/>
          <p:cNvSpPr>
            <a:spLocks noChangeAspect="1"/>
          </p:cNvSpPr>
          <p:nvPr>
            <p:custDataLst>
              <p:tags r:id="rId7"/>
            </p:custDataLst>
          </p:nvPr>
        </p:nvSpPr>
        <p:spPr bwMode="auto">
          <a:xfrm rot="5400000">
            <a:off x="8378993" y="326839"/>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0" name="PA_任意多边形 19"/>
          <p:cNvSpPr>
            <a:spLocks/>
          </p:cNvSpPr>
          <p:nvPr>
            <p:custDataLst>
              <p:tags r:id="rId8"/>
            </p:custDataLst>
          </p:nvPr>
        </p:nvSpPr>
        <p:spPr bwMode="auto">
          <a:xfrm rot="5400000">
            <a:off x="7856622" y="684247"/>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1" name="PA_任意多边形 19"/>
          <p:cNvSpPr>
            <a:spLocks noChangeAspect="1"/>
          </p:cNvSpPr>
          <p:nvPr>
            <p:custDataLst>
              <p:tags r:id="rId9"/>
            </p:custDataLst>
          </p:nvPr>
        </p:nvSpPr>
        <p:spPr bwMode="auto">
          <a:xfrm rot="5400000">
            <a:off x="7837608" y="662932"/>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2" name="PA_任意多边形 19"/>
          <p:cNvSpPr>
            <a:spLocks/>
          </p:cNvSpPr>
          <p:nvPr>
            <p:custDataLst>
              <p:tags r:id="rId10"/>
            </p:custDataLst>
          </p:nvPr>
        </p:nvSpPr>
        <p:spPr bwMode="auto">
          <a:xfrm rot="5400000">
            <a:off x="7273524" y="1055200"/>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3" name="PA_任意多边形 19"/>
          <p:cNvSpPr>
            <a:spLocks noChangeAspect="1"/>
          </p:cNvSpPr>
          <p:nvPr>
            <p:custDataLst>
              <p:tags r:id="rId11"/>
            </p:custDataLst>
          </p:nvPr>
        </p:nvSpPr>
        <p:spPr bwMode="auto">
          <a:xfrm rot="5400000">
            <a:off x="7254510" y="1033885"/>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4" name="PA_任意多边形 19"/>
          <p:cNvSpPr>
            <a:spLocks/>
          </p:cNvSpPr>
          <p:nvPr>
            <p:custDataLst>
              <p:tags r:id="rId12"/>
            </p:custDataLst>
          </p:nvPr>
        </p:nvSpPr>
        <p:spPr bwMode="auto">
          <a:xfrm rot="5400000">
            <a:off x="6680929" y="704513"/>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5" name="PA_任意多边形 19"/>
          <p:cNvSpPr>
            <a:spLocks noChangeAspect="1"/>
          </p:cNvSpPr>
          <p:nvPr>
            <p:custDataLst>
              <p:tags r:id="rId13"/>
            </p:custDataLst>
          </p:nvPr>
        </p:nvSpPr>
        <p:spPr bwMode="auto">
          <a:xfrm rot="5400000">
            <a:off x="6661915" y="683198"/>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3F2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6" name="PA_任意多边形 19"/>
          <p:cNvSpPr>
            <a:spLocks/>
          </p:cNvSpPr>
          <p:nvPr>
            <p:custDataLst>
              <p:tags r:id="rId14"/>
            </p:custDataLst>
          </p:nvPr>
        </p:nvSpPr>
        <p:spPr bwMode="auto">
          <a:xfrm rot="5400000">
            <a:off x="7890441" y="1417267"/>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7" name="PA_任意多边形 19"/>
          <p:cNvSpPr>
            <a:spLocks noChangeAspect="1"/>
          </p:cNvSpPr>
          <p:nvPr>
            <p:custDataLst>
              <p:tags r:id="rId15"/>
            </p:custDataLst>
          </p:nvPr>
        </p:nvSpPr>
        <p:spPr bwMode="auto">
          <a:xfrm rot="5400000">
            <a:off x="7871427" y="1395952"/>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8" name="PA_任意多边形 19"/>
          <p:cNvSpPr>
            <a:spLocks/>
          </p:cNvSpPr>
          <p:nvPr>
            <p:custDataLst>
              <p:tags r:id="rId16"/>
            </p:custDataLst>
          </p:nvPr>
        </p:nvSpPr>
        <p:spPr bwMode="auto">
          <a:xfrm rot="5400000">
            <a:off x="7252208" y="1780008"/>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29" name="PA_任意多边形 19"/>
          <p:cNvSpPr>
            <a:spLocks noChangeAspect="1"/>
          </p:cNvSpPr>
          <p:nvPr>
            <p:custDataLst>
              <p:tags r:id="rId17"/>
            </p:custDataLst>
          </p:nvPr>
        </p:nvSpPr>
        <p:spPr bwMode="auto">
          <a:xfrm rot="5400000">
            <a:off x="7233194" y="1758693"/>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3F2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30" name="PA_任意多边形 19"/>
          <p:cNvSpPr>
            <a:spLocks/>
          </p:cNvSpPr>
          <p:nvPr>
            <p:custDataLst>
              <p:tags r:id="rId18"/>
            </p:custDataLst>
          </p:nvPr>
        </p:nvSpPr>
        <p:spPr bwMode="auto">
          <a:xfrm rot="5400000">
            <a:off x="6009072" y="1050781"/>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1" name="PA_任意多边形 19"/>
          <p:cNvSpPr>
            <a:spLocks noChangeAspect="1"/>
          </p:cNvSpPr>
          <p:nvPr>
            <p:custDataLst>
              <p:tags r:id="rId19"/>
            </p:custDataLst>
          </p:nvPr>
        </p:nvSpPr>
        <p:spPr bwMode="auto">
          <a:xfrm rot="5400000">
            <a:off x="5990058" y="1029466"/>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32" name="PA_任意多边形 19"/>
          <p:cNvSpPr>
            <a:spLocks/>
          </p:cNvSpPr>
          <p:nvPr>
            <p:custDataLst>
              <p:tags r:id="rId20"/>
            </p:custDataLst>
          </p:nvPr>
        </p:nvSpPr>
        <p:spPr bwMode="auto">
          <a:xfrm rot="5400000">
            <a:off x="7885542" y="2144623"/>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3" name="PA_任意多边形 19"/>
          <p:cNvSpPr>
            <a:spLocks noChangeAspect="1"/>
          </p:cNvSpPr>
          <p:nvPr>
            <p:custDataLst>
              <p:tags r:id="rId21"/>
            </p:custDataLst>
          </p:nvPr>
        </p:nvSpPr>
        <p:spPr bwMode="auto">
          <a:xfrm rot="5400000">
            <a:off x="7866528" y="2123308"/>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34" name="PA_任意多边形 19"/>
          <p:cNvSpPr>
            <a:spLocks/>
          </p:cNvSpPr>
          <p:nvPr>
            <p:custDataLst>
              <p:tags r:id="rId22"/>
            </p:custDataLst>
          </p:nvPr>
        </p:nvSpPr>
        <p:spPr bwMode="auto">
          <a:xfrm rot="5400000">
            <a:off x="5595410" y="126501"/>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5" name="PA_任意多边形 19"/>
          <p:cNvSpPr>
            <a:spLocks/>
          </p:cNvSpPr>
          <p:nvPr>
            <p:custDataLst>
              <p:tags r:id="rId23"/>
            </p:custDataLst>
          </p:nvPr>
        </p:nvSpPr>
        <p:spPr bwMode="auto">
          <a:xfrm rot="5400000">
            <a:off x="5378758"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6" name="PA_任意多边形 19"/>
          <p:cNvSpPr>
            <a:spLocks/>
          </p:cNvSpPr>
          <p:nvPr>
            <p:custDataLst>
              <p:tags r:id="rId24"/>
            </p:custDataLst>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7" name="PA_任意多边形 19"/>
          <p:cNvSpPr>
            <a:spLocks/>
          </p:cNvSpPr>
          <p:nvPr>
            <p:custDataLst>
              <p:tags r:id="rId25"/>
            </p:custDataLst>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38" name="PA_任意多边形 19"/>
          <p:cNvSpPr>
            <a:spLocks/>
          </p:cNvSpPr>
          <p:nvPr>
            <p:custDataLst>
              <p:tags r:id="rId26"/>
            </p:custDataLst>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pic>
        <p:nvPicPr>
          <p:cNvPr id="39" name="图片 38">
            <a:extLst>
              <a:ext uri="{FF2B5EF4-FFF2-40B4-BE49-F238E27FC236}">
                <a16:creationId xmlns:a16="http://schemas.microsoft.com/office/drawing/2014/main" id="{CD3AC78E-847B-475A-BCD9-8CB9D3B8B450}"/>
              </a:ext>
            </a:extLst>
          </p:cNvPr>
          <p:cNvPicPr>
            <a:picLocks noChangeAspect="1"/>
          </p:cNvPicPr>
          <p:nvPr/>
        </p:nvPicPr>
        <p:blipFill>
          <a:blip r:embed="rId30" cstate="print">
            <a:biLevel thresh="25000"/>
            <a:extLst>
              <a:ext uri="{BEBA8EAE-BF5A-486C-A8C5-ECC9F3942E4B}">
                <a14:imgProps xmlns:a14="http://schemas.microsoft.com/office/drawing/2010/main">
                  <a14:imgLayer r:embed="rId31">
                    <a14:imgEffect>
                      <a14:brightnessContrast bright="-40000"/>
                    </a14:imgEffect>
                  </a14:imgLayer>
                </a14:imgProps>
              </a:ext>
              <a:ext uri="{28A0092B-C50C-407E-A947-70E740481C1C}">
                <a14:useLocalDpi xmlns:a14="http://schemas.microsoft.com/office/drawing/2010/main" val="0"/>
              </a:ext>
            </a:extLst>
          </a:blip>
          <a:stretch>
            <a:fillRect/>
          </a:stretch>
        </p:blipFill>
        <p:spPr>
          <a:xfrm>
            <a:off x="351646" y="933094"/>
            <a:ext cx="3284942" cy="935651"/>
          </a:xfrm>
          <a:prstGeom prst="rect">
            <a:avLst/>
          </a:prstGeom>
        </p:spPr>
      </p:pic>
      <p:sp>
        <p:nvSpPr>
          <p:cNvPr id="40" name="PA_文本框 12">
            <a:extLst>
              <a:ext uri="{FF2B5EF4-FFF2-40B4-BE49-F238E27FC236}">
                <a16:creationId xmlns:a16="http://schemas.microsoft.com/office/drawing/2014/main" id="{EDF04D6F-8F9C-4F85-AF82-CE173FBB3499}"/>
              </a:ext>
            </a:extLst>
          </p:cNvPr>
          <p:cNvSpPr txBox="1"/>
          <p:nvPr>
            <p:custDataLst>
              <p:tags r:id="rId27"/>
            </p:custDataLst>
          </p:nvPr>
        </p:nvSpPr>
        <p:spPr>
          <a:xfrm>
            <a:off x="2365308" y="2375863"/>
            <a:ext cx="6608105" cy="1569660"/>
          </a:xfrm>
          <a:prstGeom prst="rect">
            <a:avLst/>
          </a:prstGeom>
          <a:noFill/>
          <a:effectLst/>
        </p:spPr>
        <p:txBody>
          <a:bodyPr wrap="square" rtlCol="0">
            <a:spAutoFit/>
          </a:bodyPr>
          <a:lstStyle/>
          <a:p>
            <a:pPr algn="ctr"/>
            <a:r>
              <a:rPr lang="en-US" altLang="zh-CN" sz="4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  </a:t>
            </a:r>
            <a:r>
              <a:rPr lang="en-US" altLang="zh-CN"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 </a:t>
            </a:r>
            <a:r>
              <a:rPr lang="zh-CN" altLang="en-US" sz="4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感谢观看</a:t>
            </a:r>
            <a:r>
              <a:rPr lang="en-US" altLang="zh-CN" sz="4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a:t>
            </a:r>
          </a:p>
          <a:p>
            <a:pPr algn="ctr"/>
            <a:r>
              <a:rPr lang="zh-CN" altLang="en-US" sz="4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      欢迎批评指正！</a:t>
            </a:r>
            <a:endParaRPr lang="en-US" altLang="zh-CN" sz="4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Tree>
    <p:extLst>
      <p:ext uri="{BB962C8B-B14F-4D97-AF65-F5344CB8AC3E}">
        <p14:creationId xmlns:p14="http://schemas.microsoft.com/office/powerpoint/2010/main" val="3387569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stCondLst>
                                            <p:cond delay="0"/>
                                          </p:stCondLst>
                                        </p:cTn>
                                        <p:tgtEl>
                                          <p:spTgt spid="2"/>
                                        </p:tgtEl>
                                        <p:attrNameLst>
                                          <p:attrName>ppt_x</p:attrName>
                                        </p:attrNameLst>
                                      </p:cBhvr>
                                      <p:tavLst>
                                        <p:tav tm="0">
                                          <p:val>
                                            <p:strVal val="#ppt_x+0.049"/>
                                          </p:val>
                                        </p:tav>
                                        <p:tav tm="100000">
                                          <p:val>
                                            <p:strVal val="#ppt_x"/>
                                          </p:val>
                                        </p:tav>
                                      </p:tavLst>
                                    </p:anim>
                                    <p:anim calcmode="lin" valueType="num">
                                      <p:cBhvr additive="base">
                                        <p:cTn id="8" dur="1000" fill="hold">
                                          <p:stCondLst>
                                            <p:cond delay="0"/>
                                          </p:stCondLst>
                                        </p:cTn>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stCondLst>
                                            <p:cond delay="0"/>
                                          </p:stCondLst>
                                        </p:cTn>
                                        <p:tgtEl>
                                          <p:spTgt spid="5"/>
                                        </p:tgtEl>
                                        <p:attrNameLst>
                                          <p:attrName>ppt_x</p:attrName>
                                        </p:attrNameLst>
                                      </p:cBhvr>
                                      <p:tavLst>
                                        <p:tav tm="0">
                                          <p:val>
                                            <p:strVal val="0-#ppt_w/2"/>
                                          </p:val>
                                        </p:tav>
                                        <p:tav tm="100000">
                                          <p:val>
                                            <p:strVal val="#ppt_x"/>
                                          </p:val>
                                        </p:tav>
                                      </p:tavLst>
                                    </p:anim>
                                    <p:anim calcmode="lin" valueType="num">
                                      <p:cBhvr additive="base">
                                        <p:cTn id="12" dur="1000" fill="hold">
                                          <p:stCondLst>
                                            <p:cond delay="0"/>
                                          </p:stCondLst>
                                        </p:cTn>
                                        <p:tgtEl>
                                          <p:spTgt spid="5"/>
                                        </p:tgtEl>
                                        <p:attrNameLst>
                                          <p:attrName>ppt_y</p:attrName>
                                        </p:attrNameLst>
                                      </p:cBhvr>
                                      <p:tavLst>
                                        <p:tav tm="0">
                                          <p:val>
                                            <p:strVal val="#ppt_y+0.137"/>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stCondLst>
                                            <p:cond delay="0"/>
                                          </p:stCondLst>
                                        </p:cTn>
                                        <p:tgtEl>
                                          <p:spTgt spid="15"/>
                                        </p:tgtEl>
                                        <p:attrNameLst>
                                          <p:attrName>ppt_x</p:attrName>
                                        </p:attrNameLst>
                                      </p:cBhvr>
                                      <p:tavLst>
                                        <p:tav tm="0">
                                          <p:val>
                                            <p:strVal val="1+#ppt_w/2"/>
                                          </p:val>
                                        </p:tav>
                                        <p:tav tm="100000">
                                          <p:val>
                                            <p:strVal val="#ppt_x"/>
                                          </p:val>
                                        </p:tav>
                                      </p:tavLst>
                                    </p:anim>
                                    <p:anim calcmode="lin" valueType="num">
                                      <p:cBhvr additive="base">
                                        <p:cTn id="16" dur="1000" fill="hold">
                                          <p:stCondLst>
                                            <p:cond delay="0"/>
                                          </p:stCondLst>
                                        </p:cTn>
                                        <p:tgtEl>
                                          <p:spTgt spid="15"/>
                                        </p:tgtEl>
                                        <p:attrNameLst>
                                          <p:attrName>ppt_y</p:attrName>
                                        </p:attrNameLst>
                                      </p:cBhvr>
                                      <p:tavLst>
                                        <p:tav tm="0">
                                          <p:val>
                                            <p:strVal val="#ppt_y+0.191"/>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stCondLst>
                                            <p:cond delay="0"/>
                                          </p:stCondLst>
                                        </p:cTn>
                                        <p:tgtEl>
                                          <p:spTgt spid="16"/>
                                        </p:tgtEl>
                                        <p:attrNameLst>
                                          <p:attrName>ppt_x</p:attrName>
                                        </p:attrNameLst>
                                      </p:cBhvr>
                                      <p:tavLst>
                                        <p:tav tm="0">
                                          <p:val>
                                            <p:strVal val="#ppt_x+0.048"/>
                                          </p:val>
                                        </p:tav>
                                        <p:tav tm="100000">
                                          <p:val>
                                            <p:strVal val="#ppt_x"/>
                                          </p:val>
                                        </p:tav>
                                      </p:tavLst>
                                    </p:anim>
                                    <p:anim calcmode="lin" valueType="num">
                                      <p:cBhvr additive="base">
                                        <p:cTn id="20" dur="1000" fill="hold">
                                          <p:stCondLst>
                                            <p:cond delay="0"/>
                                          </p:stCondLst>
                                        </p:cTn>
                                        <p:tgtEl>
                                          <p:spTgt spid="16"/>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stCondLst>
                                            <p:cond delay="0"/>
                                          </p:stCondLst>
                                        </p:cTn>
                                        <p:tgtEl>
                                          <p:spTgt spid="17"/>
                                        </p:tgtEl>
                                        <p:attrNameLst>
                                          <p:attrName>ppt_x</p:attrName>
                                        </p:attrNameLst>
                                      </p:cBhvr>
                                      <p:tavLst>
                                        <p:tav tm="0">
                                          <p:val>
                                            <p:strVal val="#ppt_x+0.047"/>
                                          </p:val>
                                        </p:tav>
                                        <p:tav tm="100000">
                                          <p:val>
                                            <p:strVal val="#ppt_x"/>
                                          </p:val>
                                        </p:tav>
                                      </p:tavLst>
                                    </p:anim>
                                    <p:anim calcmode="lin" valueType="num">
                                      <p:cBhvr additive="base">
                                        <p:cTn id="24" dur="1000" fill="hold">
                                          <p:stCondLst>
                                            <p:cond delay="0"/>
                                          </p:stCondLst>
                                        </p:cTn>
                                        <p:tgtEl>
                                          <p:spTgt spid="17"/>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000" fill="hold">
                                          <p:stCondLst>
                                            <p:cond delay="0"/>
                                          </p:stCondLst>
                                        </p:cTn>
                                        <p:tgtEl>
                                          <p:spTgt spid="18"/>
                                        </p:tgtEl>
                                        <p:attrNameLst>
                                          <p:attrName>ppt_x</p:attrName>
                                        </p:attrNameLst>
                                      </p:cBhvr>
                                      <p:tavLst>
                                        <p:tav tm="0">
                                          <p:val>
                                            <p:strVal val="#ppt_x+0.104"/>
                                          </p:val>
                                        </p:tav>
                                        <p:tav tm="100000">
                                          <p:val>
                                            <p:strVal val="#ppt_x"/>
                                          </p:val>
                                        </p:tav>
                                      </p:tavLst>
                                    </p:anim>
                                    <p:anim calcmode="lin" valueType="num">
                                      <p:cBhvr additive="base">
                                        <p:cTn id="28" dur="1000" fill="hold">
                                          <p:stCondLst>
                                            <p:cond delay="0"/>
                                          </p:stCondLst>
                                        </p:cTn>
                                        <p:tgtEl>
                                          <p:spTgt spid="18"/>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1000" fill="hold">
                                          <p:stCondLst>
                                            <p:cond delay="0"/>
                                          </p:stCondLst>
                                        </p:cTn>
                                        <p:tgtEl>
                                          <p:spTgt spid="19"/>
                                        </p:tgtEl>
                                        <p:attrNameLst>
                                          <p:attrName>ppt_x</p:attrName>
                                        </p:attrNameLst>
                                      </p:cBhvr>
                                      <p:tavLst>
                                        <p:tav tm="0">
                                          <p:val>
                                            <p:strVal val="#ppt_x+0.106"/>
                                          </p:val>
                                        </p:tav>
                                        <p:tav tm="100000">
                                          <p:val>
                                            <p:strVal val="#ppt_x"/>
                                          </p:val>
                                        </p:tav>
                                      </p:tavLst>
                                    </p:anim>
                                    <p:anim calcmode="lin" valueType="num">
                                      <p:cBhvr additive="base">
                                        <p:cTn id="32" dur="1000" fill="hold">
                                          <p:stCondLst>
                                            <p:cond delay="0"/>
                                          </p:stCondLst>
                                        </p:cTn>
                                        <p:tgtEl>
                                          <p:spTgt spid="19"/>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1000" fill="hold">
                                          <p:stCondLst>
                                            <p:cond delay="0"/>
                                          </p:stCondLst>
                                        </p:cTn>
                                        <p:tgtEl>
                                          <p:spTgt spid="20"/>
                                        </p:tgtEl>
                                        <p:attrNameLst>
                                          <p:attrName>ppt_x</p:attrName>
                                        </p:attrNameLst>
                                      </p:cBhvr>
                                      <p:tavLst>
                                        <p:tav tm="0">
                                          <p:val>
                                            <p:strVal val="#ppt_x+0.124"/>
                                          </p:val>
                                        </p:tav>
                                        <p:tav tm="100000">
                                          <p:val>
                                            <p:strVal val="#ppt_x"/>
                                          </p:val>
                                        </p:tav>
                                      </p:tavLst>
                                    </p:anim>
                                    <p:anim calcmode="lin" valueType="num">
                                      <p:cBhvr additive="base">
                                        <p:cTn id="36" dur="1000" fill="hold">
                                          <p:stCondLst>
                                            <p:cond delay="0"/>
                                          </p:stCondLst>
                                        </p:cTn>
                                        <p:tgtEl>
                                          <p:spTgt spid="20"/>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1000" fill="hold">
                                          <p:stCondLst>
                                            <p:cond delay="0"/>
                                          </p:stCondLst>
                                        </p:cTn>
                                        <p:tgtEl>
                                          <p:spTgt spid="21"/>
                                        </p:tgtEl>
                                        <p:attrNameLst>
                                          <p:attrName>ppt_x</p:attrName>
                                        </p:attrNameLst>
                                      </p:cBhvr>
                                      <p:tavLst>
                                        <p:tav tm="0">
                                          <p:val>
                                            <p:strVal val="#ppt_x+0.126"/>
                                          </p:val>
                                        </p:tav>
                                        <p:tav tm="100000">
                                          <p:val>
                                            <p:strVal val="#ppt_x"/>
                                          </p:val>
                                        </p:tav>
                                      </p:tavLst>
                                    </p:anim>
                                    <p:anim calcmode="lin" valueType="num">
                                      <p:cBhvr additive="base">
                                        <p:cTn id="40" dur="1000" fill="hold">
                                          <p:stCondLst>
                                            <p:cond delay="0"/>
                                          </p:stCondLst>
                                        </p:cTn>
                                        <p:tgtEl>
                                          <p:spTgt spid="21"/>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1000" fill="hold">
                                          <p:stCondLst>
                                            <p:cond delay="0"/>
                                          </p:stCondLst>
                                        </p:cTn>
                                        <p:tgtEl>
                                          <p:spTgt spid="22"/>
                                        </p:tgtEl>
                                        <p:attrNameLst>
                                          <p:attrName>ppt_x</p:attrName>
                                        </p:attrNameLst>
                                      </p:cBhvr>
                                      <p:tavLst>
                                        <p:tav tm="0">
                                          <p:val>
                                            <p:strVal val="#ppt_x+0.138"/>
                                          </p:val>
                                        </p:tav>
                                        <p:tav tm="100000">
                                          <p:val>
                                            <p:strVal val="#ppt_x"/>
                                          </p:val>
                                        </p:tav>
                                      </p:tavLst>
                                    </p:anim>
                                    <p:anim calcmode="lin" valueType="num">
                                      <p:cBhvr additive="base">
                                        <p:cTn id="44" dur="1000" fill="hold">
                                          <p:stCondLst>
                                            <p:cond delay="0"/>
                                          </p:stCondLst>
                                        </p:cTn>
                                        <p:tgtEl>
                                          <p:spTgt spid="22"/>
                                        </p:tgtEl>
                                        <p:attrNameLst>
                                          <p:attrName>ppt_y</p:attrName>
                                        </p:attrNameLst>
                                      </p:cBhvr>
                                      <p:tavLst>
                                        <p:tav tm="0">
                                          <p:val>
                                            <p:strVal val="0-#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1000" fill="hold">
                                          <p:stCondLst>
                                            <p:cond delay="0"/>
                                          </p:stCondLst>
                                        </p:cTn>
                                        <p:tgtEl>
                                          <p:spTgt spid="23"/>
                                        </p:tgtEl>
                                        <p:attrNameLst>
                                          <p:attrName>ppt_x</p:attrName>
                                        </p:attrNameLst>
                                      </p:cBhvr>
                                      <p:tavLst>
                                        <p:tav tm="0">
                                          <p:val>
                                            <p:strVal val="#ppt_x+0.140"/>
                                          </p:val>
                                        </p:tav>
                                        <p:tav tm="100000">
                                          <p:val>
                                            <p:strVal val="#ppt_x"/>
                                          </p:val>
                                        </p:tav>
                                      </p:tavLst>
                                    </p:anim>
                                    <p:anim calcmode="lin" valueType="num">
                                      <p:cBhvr additive="base">
                                        <p:cTn id="48" dur="1000" fill="hold">
                                          <p:stCondLst>
                                            <p:cond delay="0"/>
                                          </p:stCondLst>
                                        </p:cTn>
                                        <p:tgtEl>
                                          <p:spTgt spid="23"/>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1000" fill="hold">
                                          <p:stCondLst>
                                            <p:cond delay="0"/>
                                          </p:stCondLst>
                                        </p:cTn>
                                        <p:tgtEl>
                                          <p:spTgt spid="24"/>
                                        </p:tgtEl>
                                        <p:attrNameLst>
                                          <p:attrName>ppt_x</p:attrName>
                                        </p:attrNameLst>
                                      </p:cBhvr>
                                      <p:tavLst>
                                        <p:tav tm="0">
                                          <p:val>
                                            <p:strVal val="#ppt_x+0.059"/>
                                          </p:val>
                                        </p:tav>
                                        <p:tav tm="100000">
                                          <p:val>
                                            <p:strVal val="#ppt_x"/>
                                          </p:val>
                                        </p:tav>
                                      </p:tavLst>
                                    </p:anim>
                                    <p:anim calcmode="lin" valueType="num">
                                      <p:cBhvr additive="base">
                                        <p:cTn id="52" dur="1000" fill="hold">
                                          <p:stCondLst>
                                            <p:cond delay="0"/>
                                          </p:stCondLst>
                                        </p:cTn>
                                        <p:tgtEl>
                                          <p:spTgt spid="24"/>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1000" fill="hold">
                                          <p:stCondLst>
                                            <p:cond delay="0"/>
                                          </p:stCondLst>
                                        </p:cTn>
                                        <p:tgtEl>
                                          <p:spTgt spid="25"/>
                                        </p:tgtEl>
                                        <p:attrNameLst>
                                          <p:attrName>ppt_x</p:attrName>
                                        </p:attrNameLst>
                                      </p:cBhvr>
                                      <p:tavLst>
                                        <p:tav tm="0">
                                          <p:val>
                                            <p:strVal val="#ppt_x+0.059"/>
                                          </p:val>
                                        </p:tav>
                                        <p:tav tm="100000">
                                          <p:val>
                                            <p:strVal val="#ppt_x"/>
                                          </p:val>
                                        </p:tav>
                                      </p:tavLst>
                                    </p:anim>
                                    <p:anim calcmode="lin" valueType="num">
                                      <p:cBhvr additive="base">
                                        <p:cTn id="56" dur="1000" fill="hold">
                                          <p:stCondLst>
                                            <p:cond delay="0"/>
                                          </p:stCondLst>
                                        </p:cTn>
                                        <p:tgtEl>
                                          <p:spTgt spid="25"/>
                                        </p:tgtEl>
                                        <p:attrNameLst>
                                          <p:attrName>ppt_y</p:attrName>
                                        </p:attrNameLst>
                                      </p:cBhvr>
                                      <p:tavLst>
                                        <p:tav tm="0">
                                          <p:val>
                                            <p:strVal val="0-#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1000" fill="hold">
                                          <p:stCondLst>
                                            <p:cond delay="0"/>
                                          </p:stCondLst>
                                        </p:cTn>
                                        <p:tgtEl>
                                          <p:spTgt spid="26"/>
                                        </p:tgtEl>
                                        <p:attrNameLst>
                                          <p:attrName>ppt_x</p:attrName>
                                        </p:attrNameLst>
                                      </p:cBhvr>
                                      <p:tavLst>
                                        <p:tav tm="0">
                                          <p:val>
                                            <p:strVal val="#ppt_x+0.289"/>
                                          </p:val>
                                        </p:tav>
                                        <p:tav tm="100000">
                                          <p:val>
                                            <p:strVal val="#ppt_x"/>
                                          </p:val>
                                        </p:tav>
                                      </p:tavLst>
                                    </p:anim>
                                    <p:anim calcmode="lin" valueType="num">
                                      <p:cBhvr additive="base">
                                        <p:cTn id="60" dur="1000" fill="hold">
                                          <p:stCondLst>
                                            <p:cond delay="0"/>
                                          </p:stCondLst>
                                        </p:cTn>
                                        <p:tgtEl>
                                          <p:spTgt spid="26"/>
                                        </p:tgtEl>
                                        <p:attrNameLst>
                                          <p:attrName>ppt_y</p:attrName>
                                        </p:attrNameLst>
                                      </p:cBhvr>
                                      <p:tavLst>
                                        <p:tav tm="0">
                                          <p:val>
                                            <p:strVal val="0-#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1000" fill="hold">
                                          <p:stCondLst>
                                            <p:cond delay="0"/>
                                          </p:stCondLst>
                                        </p:cTn>
                                        <p:tgtEl>
                                          <p:spTgt spid="27"/>
                                        </p:tgtEl>
                                        <p:attrNameLst>
                                          <p:attrName>ppt_x</p:attrName>
                                        </p:attrNameLst>
                                      </p:cBhvr>
                                      <p:tavLst>
                                        <p:tav tm="0">
                                          <p:val>
                                            <p:strVal val="#ppt_x+0.291"/>
                                          </p:val>
                                        </p:tav>
                                        <p:tav tm="100000">
                                          <p:val>
                                            <p:strVal val="#ppt_x"/>
                                          </p:val>
                                        </p:tav>
                                      </p:tavLst>
                                    </p:anim>
                                    <p:anim calcmode="lin" valueType="num">
                                      <p:cBhvr additive="base">
                                        <p:cTn id="64" dur="1000" fill="hold">
                                          <p:stCondLst>
                                            <p:cond delay="0"/>
                                          </p:stCondLst>
                                        </p:cTn>
                                        <p:tgtEl>
                                          <p:spTgt spid="27"/>
                                        </p:tgtEl>
                                        <p:attrNameLst>
                                          <p:attrName>ppt_y</p:attrName>
                                        </p:attrNameLst>
                                      </p:cBhvr>
                                      <p:tavLst>
                                        <p:tav tm="0">
                                          <p:val>
                                            <p:strVal val="0-#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1000" fill="hold">
                                          <p:stCondLst>
                                            <p:cond delay="0"/>
                                          </p:stCondLst>
                                        </p:cTn>
                                        <p:tgtEl>
                                          <p:spTgt spid="28"/>
                                        </p:tgtEl>
                                        <p:attrNameLst>
                                          <p:attrName>ppt_x</p:attrName>
                                        </p:attrNameLst>
                                      </p:cBhvr>
                                      <p:tavLst>
                                        <p:tav tm="0">
                                          <p:val>
                                            <p:strVal val="#ppt_x+0.323"/>
                                          </p:val>
                                        </p:tav>
                                        <p:tav tm="100000">
                                          <p:val>
                                            <p:strVal val="#ppt_x"/>
                                          </p:val>
                                        </p:tav>
                                      </p:tavLst>
                                    </p:anim>
                                    <p:anim calcmode="lin" valueType="num">
                                      <p:cBhvr additive="base">
                                        <p:cTn id="68" dur="1000" fill="hold">
                                          <p:stCondLst>
                                            <p:cond delay="0"/>
                                          </p:stCondLst>
                                        </p:cTn>
                                        <p:tgtEl>
                                          <p:spTgt spid="28"/>
                                        </p:tgtEl>
                                        <p:attrNameLst>
                                          <p:attrName>ppt_y</p:attrName>
                                        </p:attrNameLst>
                                      </p:cBhvr>
                                      <p:tavLst>
                                        <p:tav tm="0">
                                          <p:val>
                                            <p:strVal val="0-#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1000" fill="hold">
                                          <p:stCondLst>
                                            <p:cond delay="0"/>
                                          </p:stCondLst>
                                        </p:cTn>
                                        <p:tgtEl>
                                          <p:spTgt spid="29"/>
                                        </p:tgtEl>
                                        <p:attrNameLst>
                                          <p:attrName>ppt_x</p:attrName>
                                        </p:attrNameLst>
                                      </p:cBhvr>
                                      <p:tavLst>
                                        <p:tav tm="0">
                                          <p:val>
                                            <p:strVal val="#ppt_x+0.326"/>
                                          </p:val>
                                        </p:tav>
                                        <p:tav tm="100000">
                                          <p:val>
                                            <p:strVal val="#ppt_x"/>
                                          </p:val>
                                        </p:tav>
                                      </p:tavLst>
                                    </p:anim>
                                    <p:anim calcmode="lin" valueType="num">
                                      <p:cBhvr additive="base">
                                        <p:cTn id="72" dur="1000" fill="hold">
                                          <p:stCondLst>
                                            <p:cond delay="0"/>
                                          </p:stCondLst>
                                        </p:cTn>
                                        <p:tgtEl>
                                          <p:spTgt spid="29"/>
                                        </p:tgtEl>
                                        <p:attrNameLst>
                                          <p:attrName>ppt_y</p:attrName>
                                        </p:attrNameLst>
                                      </p:cBhvr>
                                      <p:tavLst>
                                        <p:tav tm="0">
                                          <p:val>
                                            <p:strVal val="0-#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1000" fill="hold">
                                          <p:stCondLst>
                                            <p:cond delay="0"/>
                                          </p:stCondLst>
                                        </p:cTn>
                                        <p:tgtEl>
                                          <p:spTgt spid="30"/>
                                        </p:tgtEl>
                                        <p:attrNameLst>
                                          <p:attrName>ppt_x</p:attrName>
                                        </p:attrNameLst>
                                      </p:cBhvr>
                                      <p:tavLst>
                                        <p:tav tm="0">
                                          <p:val>
                                            <p:strVal val="#ppt_x+0.028"/>
                                          </p:val>
                                        </p:tav>
                                        <p:tav tm="100000">
                                          <p:val>
                                            <p:strVal val="#ppt_x"/>
                                          </p:val>
                                        </p:tav>
                                      </p:tavLst>
                                    </p:anim>
                                    <p:anim calcmode="lin" valueType="num">
                                      <p:cBhvr additive="base">
                                        <p:cTn id="76" dur="1000" fill="hold">
                                          <p:stCondLst>
                                            <p:cond delay="0"/>
                                          </p:stCondLst>
                                        </p:cTn>
                                        <p:tgtEl>
                                          <p:spTgt spid="30"/>
                                        </p:tgtEl>
                                        <p:attrNameLst>
                                          <p:attrName>ppt_y</p:attrName>
                                        </p:attrNameLst>
                                      </p:cBhvr>
                                      <p:tavLst>
                                        <p:tav tm="0">
                                          <p:val>
                                            <p:strVal val="0-#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additive="base">
                                        <p:cTn id="79" dur="1000" fill="hold">
                                          <p:stCondLst>
                                            <p:cond delay="0"/>
                                          </p:stCondLst>
                                        </p:cTn>
                                        <p:tgtEl>
                                          <p:spTgt spid="31"/>
                                        </p:tgtEl>
                                        <p:attrNameLst>
                                          <p:attrName>ppt_x</p:attrName>
                                        </p:attrNameLst>
                                      </p:cBhvr>
                                      <p:tavLst>
                                        <p:tav tm="0">
                                          <p:val>
                                            <p:strVal val="#ppt_x+0.029"/>
                                          </p:val>
                                        </p:tav>
                                        <p:tav tm="100000">
                                          <p:val>
                                            <p:strVal val="#ppt_x"/>
                                          </p:val>
                                        </p:tav>
                                      </p:tavLst>
                                    </p:anim>
                                    <p:anim calcmode="lin" valueType="num">
                                      <p:cBhvr additive="base">
                                        <p:cTn id="80" dur="1000" fill="hold">
                                          <p:stCondLst>
                                            <p:cond delay="0"/>
                                          </p:stCondLst>
                                        </p:cTn>
                                        <p:tgtEl>
                                          <p:spTgt spid="31"/>
                                        </p:tgtEl>
                                        <p:attrNameLst>
                                          <p:attrName>ppt_y</p:attrName>
                                        </p:attrNameLst>
                                      </p:cBhvr>
                                      <p:tavLst>
                                        <p:tav tm="0">
                                          <p:val>
                                            <p:strVal val="0-#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additive="base">
                                        <p:cTn id="83" dur="1000" fill="hold">
                                          <p:stCondLst>
                                            <p:cond delay="0"/>
                                          </p:stCondLst>
                                        </p:cTn>
                                        <p:tgtEl>
                                          <p:spTgt spid="32"/>
                                        </p:tgtEl>
                                        <p:attrNameLst>
                                          <p:attrName>ppt_x</p:attrName>
                                        </p:attrNameLst>
                                      </p:cBhvr>
                                      <p:tavLst>
                                        <p:tav tm="0">
                                          <p:val>
                                            <p:strVal val="1+#ppt_w/2"/>
                                          </p:val>
                                        </p:tav>
                                        <p:tav tm="100000">
                                          <p:val>
                                            <p:strVal val="#ppt_x"/>
                                          </p:val>
                                        </p:tav>
                                      </p:tavLst>
                                    </p:anim>
                                    <p:anim calcmode="lin" valueType="num">
                                      <p:cBhvr additive="base">
                                        <p:cTn id="84" dur="1000" fill="hold">
                                          <p:stCondLst>
                                            <p:cond delay="0"/>
                                          </p:stCondLst>
                                        </p:cTn>
                                        <p:tgtEl>
                                          <p:spTgt spid="32"/>
                                        </p:tgtEl>
                                        <p:attrNameLst>
                                          <p:attrName>ppt_y</p:attrName>
                                        </p:attrNameLst>
                                      </p:cBhvr>
                                      <p:tavLst>
                                        <p:tav tm="0">
                                          <p:val>
                                            <p:strVal val="#ppt_y-0.189"/>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 calcmode="lin" valueType="num">
                                      <p:cBhvr additive="base">
                                        <p:cTn id="87" dur="1000" fill="hold">
                                          <p:stCondLst>
                                            <p:cond delay="0"/>
                                          </p:stCondLst>
                                        </p:cTn>
                                        <p:tgtEl>
                                          <p:spTgt spid="33"/>
                                        </p:tgtEl>
                                        <p:attrNameLst>
                                          <p:attrName>ppt_x</p:attrName>
                                        </p:attrNameLst>
                                      </p:cBhvr>
                                      <p:tavLst>
                                        <p:tav tm="0">
                                          <p:val>
                                            <p:strVal val="1+#ppt_w/2"/>
                                          </p:val>
                                        </p:tav>
                                        <p:tav tm="100000">
                                          <p:val>
                                            <p:strVal val="#ppt_x"/>
                                          </p:val>
                                        </p:tav>
                                      </p:tavLst>
                                    </p:anim>
                                    <p:anim calcmode="lin" valueType="num">
                                      <p:cBhvr additive="base">
                                        <p:cTn id="88" dur="1000" fill="hold">
                                          <p:stCondLst>
                                            <p:cond delay="0"/>
                                          </p:stCondLst>
                                        </p:cTn>
                                        <p:tgtEl>
                                          <p:spTgt spid="33"/>
                                        </p:tgtEl>
                                        <p:attrNameLst>
                                          <p:attrName>ppt_y</p:attrName>
                                        </p:attrNameLst>
                                      </p:cBhvr>
                                      <p:tavLst>
                                        <p:tav tm="0">
                                          <p:val>
                                            <p:strVal val="#ppt_y-0.190"/>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1000" fill="hold">
                                          <p:stCondLst>
                                            <p:cond delay="0"/>
                                          </p:stCondLst>
                                        </p:cTn>
                                        <p:tgtEl>
                                          <p:spTgt spid="34"/>
                                        </p:tgtEl>
                                        <p:attrNameLst>
                                          <p:attrName>ppt_x</p:attrName>
                                        </p:attrNameLst>
                                      </p:cBhvr>
                                      <p:tavLst>
                                        <p:tav tm="0">
                                          <p:val>
                                            <p:strVal val="#ppt_x+0.022"/>
                                          </p:val>
                                        </p:tav>
                                        <p:tav tm="100000">
                                          <p:val>
                                            <p:strVal val="#ppt_x"/>
                                          </p:val>
                                        </p:tav>
                                      </p:tavLst>
                                    </p:anim>
                                    <p:anim calcmode="lin" valueType="num">
                                      <p:cBhvr additive="base">
                                        <p:cTn id="92" dur="1000" fill="hold">
                                          <p:stCondLst>
                                            <p:cond delay="0"/>
                                          </p:stCondLst>
                                        </p:cTn>
                                        <p:tgtEl>
                                          <p:spTgt spid="34"/>
                                        </p:tgtEl>
                                        <p:attrNameLst>
                                          <p:attrName>ppt_y</p:attrName>
                                        </p:attrNameLst>
                                      </p:cBhvr>
                                      <p:tavLst>
                                        <p:tav tm="0">
                                          <p:val>
                                            <p:strVal val="0-#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1000" fill="hold">
                                          <p:stCondLst>
                                            <p:cond delay="0"/>
                                          </p:stCondLst>
                                        </p:cTn>
                                        <p:tgtEl>
                                          <p:spTgt spid="35"/>
                                        </p:tgtEl>
                                        <p:attrNameLst>
                                          <p:attrName>ppt_x</p:attrName>
                                        </p:attrNameLst>
                                      </p:cBhvr>
                                      <p:tavLst>
                                        <p:tav tm="0">
                                          <p:val>
                                            <p:strVal val="#ppt_x-0.024"/>
                                          </p:val>
                                        </p:tav>
                                        <p:tav tm="100000">
                                          <p:val>
                                            <p:strVal val="#ppt_x"/>
                                          </p:val>
                                        </p:tav>
                                      </p:tavLst>
                                    </p:anim>
                                    <p:anim calcmode="lin" valueType="num">
                                      <p:cBhvr additive="base">
                                        <p:cTn id="96" dur="1000" fill="hold">
                                          <p:stCondLst>
                                            <p:cond delay="0"/>
                                          </p:stCondLst>
                                        </p:cTn>
                                        <p:tgtEl>
                                          <p:spTgt spid="35"/>
                                        </p:tgtEl>
                                        <p:attrNameLst>
                                          <p:attrName>ppt_y</p:attrName>
                                        </p:attrNameLst>
                                      </p:cBhvr>
                                      <p:tavLst>
                                        <p:tav tm="0">
                                          <p:val>
                                            <p:strVal val="0-#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 calcmode="lin" valueType="num">
                                      <p:cBhvr additive="base">
                                        <p:cTn id="99" dur="1000" fill="hold">
                                          <p:stCondLst>
                                            <p:cond delay="0"/>
                                          </p:stCondLst>
                                        </p:cTn>
                                        <p:tgtEl>
                                          <p:spTgt spid="36"/>
                                        </p:tgtEl>
                                        <p:attrNameLst>
                                          <p:attrName>ppt_x</p:attrName>
                                        </p:attrNameLst>
                                      </p:cBhvr>
                                      <p:tavLst>
                                        <p:tav tm="0">
                                          <p:val>
                                            <p:strVal val="#ppt_x+0.041"/>
                                          </p:val>
                                        </p:tav>
                                        <p:tav tm="100000">
                                          <p:val>
                                            <p:strVal val="#ppt_x"/>
                                          </p:val>
                                        </p:tav>
                                      </p:tavLst>
                                    </p:anim>
                                    <p:anim calcmode="lin" valueType="num">
                                      <p:cBhvr additive="base">
                                        <p:cTn id="100" dur="1000" fill="hold">
                                          <p:stCondLst>
                                            <p:cond delay="0"/>
                                          </p:stCondLst>
                                        </p:cTn>
                                        <p:tgtEl>
                                          <p:spTgt spid="36"/>
                                        </p:tgtEl>
                                        <p:attrNameLst>
                                          <p:attrName>ppt_y</p:attrName>
                                        </p:attrNameLst>
                                      </p:cBhvr>
                                      <p:tavLst>
                                        <p:tav tm="0">
                                          <p:val>
                                            <p:strVal val="0-#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1000" fill="hold">
                                          <p:stCondLst>
                                            <p:cond delay="0"/>
                                          </p:stCondLst>
                                        </p:cTn>
                                        <p:tgtEl>
                                          <p:spTgt spid="37"/>
                                        </p:tgtEl>
                                        <p:attrNameLst>
                                          <p:attrName>ppt_x</p:attrName>
                                        </p:attrNameLst>
                                      </p:cBhvr>
                                      <p:tavLst>
                                        <p:tav tm="0">
                                          <p:val>
                                            <p:strVal val="#ppt_x+0.113"/>
                                          </p:val>
                                        </p:tav>
                                        <p:tav tm="100000">
                                          <p:val>
                                            <p:strVal val="#ppt_x"/>
                                          </p:val>
                                        </p:tav>
                                      </p:tavLst>
                                    </p:anim>
                                    <p:anim calcmode="lin" valueType="num">
                                      <p:cBhvr additive="base">
                                        <p:cTn id="104" dur="1000" fill="hold">
                                          <p:stCondLst>
                                            <p:cond delay="0"/>
                                          </p:stCondLst>
                                        </p:cTn>
                                        <p:tgtEl>
                                          <p:spTgt spid="37"/>
                                        </p:tgtEl>
                                        <p:attrNameLst>
                                          <p:attrName>ppt_y</p:attrName>
                                        </p:attrNameLst>
                                      </p:cBhvr>
                                      <p:tavLst>
                                        <p:tav tm="0">
                                          <p:val>
                                            <p:strVal val="0-#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8"/>
                                        </p:tgtEl>
                                        <p:attrNameLst>
                                          <p:attrName>style.visibility</p:attrName>
                                        </p:attrNameLst>
                                      </p:cBhvr>
                                      <p:to>
                                        <p:strVal val="visible"/>
                                      </p:to>
                                    </p:set>
                                    <p:anim calcmode="lin" valueType="num">
                                      <p:cBhvr additive="base">
                                        <p:cTn id="107" dur="1000" fill="hold">
                                          <p:stCondLst>
                                            <p:cond delay="0"/>
                                          </p:stCondLst>
                                        </p:cTn>
                                        <p:tgtEl>
                                          <p:spTgt spid="38"/>
                                        </p:tgtEl>
                                        <p:attrNameLst>
                                          <p:attrName>ppt_x</p:attrName>
                                        </p:attrNameLst>
                                      </p:cBhvr>
                                      <p:tavLst>
                                        <p:tav tm="0">
                                          <p:val>
                                            <p:strVal val="#ppt_x+0.105"/>
                                          </p:val>
                                        </p:tav>
                                        <p:tav tm="100000">
                                          <p:val>
                                            <p:strVal val="#ppt_x"/>
                                          </p:val>
                                        </p:tav>
                                      </p:tavLst>
                                    </p:anim>
                                    <p:anim calcmode="lin" valueType="num">
                                      <p:cBhvr additive="base">
                                        <p:cTn id="108" dur="1000" fill="hold">
                                          <p:stCondLst>
                                            <p:cond delay="0"/>
                                          </p:stCondLst>
                                        </p:cTn>
                                        <p:tgtEl>
                                          <p:spTgt spid="38"/>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additive="base">
                                        <p:cTn id="111" dur="1000" fill="hold">
                                          <p:stCondLst>
                                            <p:cond delay="0"/>
                                          </p:stCondLst>
                                        </p:cTn>
                                        <p:tgtEl>
                                          <p:spTgt spid="40"/>
                                        </p:tgtEl>
                                        <p:attrNameLst>
                                          <p:attrName>ppt_x</p:attrName>
                                        </p:attrNameLst>
                                      </p:cBhvr>
                                      <p:tavLst>
                                        <p:tav tm="0">
                                          <p:val>
                                            <p:strVal val="1+#ppt_w/2"/>
                                          </p:val>
                                        </p:tav>
                                        <p:tav tm="100000">
                                          <p:val>
                                            <p:strVal val="#ppt_x"/>
                                          </p:val>
                                        </p:tav>
                                      </p:tavLst>
                                    </p:anim>
                                    <p:anim calcmode="lin" valueType="num">
                                      <p:cBhvr additive="base">
                                        <p:cTn id="112" dur="1000" fill="hold">
                                          <p:stCondLst>
                                            <p:cond delay="0"/>
                                          </p:stCondLst>
                                        </p:cTn>
                                        <p:tgtEl>
                                          <p:spTgt spid="40"/>
                                        </p:tgtEl>
                                        <p:attrNameLst>
                                          <p:attrName>ppt_y</p:attrName>
                                        </p:attrNameLst>
                                      </p:cBhvr>
                                      <p:tavLst>
                                        <p:tav tm="0">
                                          <p:val>
                                            <p:strVal val="#ppt_y+0.28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138586" y="1491753"/>
            <a:ext cx="3935146" cy="3935146"/>
          </a:xfrm>
          <a:prstGeom prst="ellipse">
            <a:avLst/>
          </a:prstGeom>
          <a:noFill/>
          <a:ln w="19050">
            <a:solidFill>
              <a:srgbClr val="0A3F75"/>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3" name="椭圆 2"/>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4" name="椭圆 3"/>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5" name="椭圆 4"/>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6" name="椭圆 5"/>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7" name="文本框 6"/>
          <p:cNvSpPr txBox="1"/>
          <p:nvPr/>
        </p:nvSpPr>
        <p:spPr>
          <a:xfrm>
            <a:off x="4396873" y="2543449"/>
            <a:ext cx="3418572" cy="1323439"/>
          </a:xfrm>
          <a:prstGeom prst="rect">
            <a:avLst/>
          </a:prstGeom>
          <a:noFill/>
        </p:spPr>
        <p:txBody>
          <a:bodyPr wrap="square" rtlCol="0">
            <a:spAutoFit/>
          </a:bodyPr>
          <a:lstStyle/>
          <a:p>
            <a:pPr algn="ctr"/>
            <a:r>
              <a:rPr lang="zh-CN" altLang="en-US"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生活中的</a:t>
            </a:r>
            <a:endParaRPr lang="en-US" altLang="zh-CN"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endParaRPr>
          </a:p>
          <a:p>
            <a:pPr algn="ctr"/>
            <a:r>
              <a:rPr lang="zh-CN" altLang="en-US"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电力电子设备</a:t>
            </a:r>
          </a:p>
        </p:txBody>
      </p:sp>
      <p:sp>
        <p:nvSpPr>
          <p:cNvPr id="9" name="矩形 8"/>
          <p:cNvSpPr/>
          <p:nvPr/>
        </p:nvSpPr>
        <p:spPr>
          <a:xfrm>
            <a:off x="6949331" y="1615778"/>
            <a:ext cx="755335" cy="707886"/>
          </a:xfrm>
          <a:prstGeom prst="rect">
            <a:avLst/>
          </a:prstGeom>
        </p:spPr>
        <p:txBody>
          <a:bodyPr wrap="none">
            <a:spAutoFit/>
          </a:bodyPr>
          <a:lstStyle/>
          <a:p>
            <a:pPr algn="ctr"/>
            <a:r>
              <a:rPr lang="en-US" altLang="zh-CN" sz="4000" b="1" dirty="0">
                <a:solidFill>
                  <a:srgbClr val="0A3F75"/>
                </a:solidFill>
                <a:latin typeface="Arial" panose="020B0604020202020204" pitchFamily="34" charset="0"/>
                <a:ea typeface="微软雅黑" panose="020B0503020204020204" pitchFamily="34" charset="-122"/>
              </a:rPr>
              <a:t>01</a:t>
            </a:r>
            <a:endParaRPr lang="zh-CN" altLang="en-US" sz="4000" b="1" dirty="0">
              <a:solidFill>
                <a:srgbClr val="0A3F75"/>
              </a:solidFill>
              <a:latin typeface="Arial" panose="020B0604020202020204" pitchFamily="34" charset="0"/>
              <a:ea typeface="微软雅黑" panose="020B0503020204020204" pitchFamily="34" charset="-122"/>
            </a:endParaRPr>
          </a:p>
        </p:txBody>
      </p:sp>
      <p:sp>
        <p:nvSpPr>
          <p:cNvPr id="10"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34983"/>
              </a:solidFill>
              <a:latin typeface="Arial" panose="020B0604020202020204" pitchFamily="34" charset="0"/>
              <a:ea typeface="微软雅黑" panose="020B0503020204020204" pitchFamily="34" charset="-122"/>
            </a:endParaRPr>
          </a:p>
        </p:txBody>
      </p:sp>
      <p:cxnSp>
        <p:nvCxnSpPr>
          <p:cNvPr id="11" name="直接连接符 10"/>
          <p:cNvCxnSpPr/>
          <p:nvPr/>
        </p:nvCxnSpPr>
        <p:spPr>
          <a:xfrm>
            <a:off x="6106159" y="4429760"/>
            <a:ext cx="0" cy="782320"/>
          </a:xfrm>
          <a:prstGeom prst="line">
            <a:avLst/>
          </a:prstGeom>
          <a:ln w="25400" cap="rnd">
            <a:solidFill>
              <a:srgbClr val="0A3F75"/>
            </a:solidFill>
            <a:roun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534158" y="3251046"/>
            <a:ext cx="375920" cy="375920"/>
            <a:chOff x="1534158" y="3352646"/>
            <a:chExt cx="375920" cy="375920"/>
          </a:xfrm>
        </p:grpSpPr>
        <p:sp>
          <p:nvSpPr>
            <p:cNvPr id="13" name="椭圆 12"/>
            <p:cNvSpPr/>
            <p:nvPr/>
          </p:nvSpPr>
          <p:spPr>
            <a:xfrm>
              <a:off x="1534158" y="3352646"/>
              <a:ext cx="375920" cy="375920"/>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3810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14" name="等腰三角形 13"/>
            <p:cNvSpPr/>
            <p:nvPr/>
          </p:nvSpPr>
          <p:spPr>
            <a:xfrm rot="16200000">
              <a:off x="1633052" y="3472583"/>
              <a:ext cx="157811" cy="1360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grpSp>
      <p:grpSp>
        <p:nvGrpSpPr>
          <p:cNvPr id="15" name="组合 14"/>
          <p:cNvGrpSpPr/>
          <p:nvPr/>
        </p:nvGrpSpPr>
        <p:grpSpPr>
          <a:xfrm>
            <a:off x="10302240" y="3251046"/>
            <a:ext cx="375920" cy="375920"/>
            <a:chOff x="10302240" y="3352646"/>
            <a:chExt cx="375920" cy="375920"/>
          </a:xfrm>
        </p:grpSpPr>
        <p:sp>
          <p:nvSpPr>
            <p:cNvPr id="16" name="椭圆 15"/>
            <p:cNvSpPr/>
            <p:nvPr/>
          </p:nvSpPr>
          <p:spPr>
            <a:xfrm>
              <a:off x="10302240" y="3352646"/>
              <a:ext cx="375920" cy="375920"/>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3810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17" name="等腰三角形 16"/>
            <p:cNvSpPr/>
            <p:nvPr/>
          </p:nvSpPr>
          <p:spPr>
            <a:xfrm rot="5400000" flipH="1">
              <a:off x="10441775" y="3472584"/>
              <a:ext cx="157811" cy="1360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3671750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5"/>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5"/>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
                                        </p:tgtEl>
                                        <p:attrNameLst>
                                          <p:attrName>style.visibility</p:attrName>
                                        </p:attrNameLst>
                                      </p:cBhvr>
                                      <p:to>
                                        <p:strVal val="visible"/>
                                      </p:to>
                                    </p:set>
                                    <p:anim calcmode="lin" valueType="num">
                                      <p:cBhvr>
                                        <p:cTn id="14" dur="750" fill="hold"/>
                                        <p:tgtEl>
                                          <p:spTgt spid="6"/>
                                        </p:tgtEl>
                                        <p:attrNameLst>
                                          <p:attrName>ppt_w</p:attrName>
                                        </p:attrNameLst>
                                      </p:cBhvr>
                                      <p:tavLst>
                                        <p:tav tm="0">
                                          <p:val>
                                            <p:fltVal val="0"/>
                                          </p:val>
                                        </p:tav>
                                        <p:tav tm="100000">
                                          <p:val>
                                            <p:strVal val="#ppt_w"/>
                                          </p:val>
                                        </p:tav>
                                      </p:tavLst>
                                    </p:anim>
                                    <p:anim calcmode="lin" valueType="num">
                                      <p:cBhvr>
                                        <p:cTn id="15" dur="750" fill="hold"/>
                                        <p:tgtEl>
                                          <p:spTgt spid="6"/>
                                        </p:tgtEl>
                                        <p:attrNameLst>
                                          <p:attrName>ppt_h</p:attrName>
                                        </p:attrNameLst>
                                      </p:cBhvr>
                                      <p:tavLst>
                                        <p:tav tm="0">
                                          <p:val>
                                            <p:fltVal val="0"/>
                                          </p:val>
                                        </p:tav>
                                        <p:tav tm="100000">
                                          <p:val>
                                            <p:strVal val="#ppt_h"/>
                                          </p:val>
                                        </p:tav>
                                      </p:tavLst>
                                    </p:anim>
                                    <p:animEffect transition="in" filter="fade">
                                      <p:cBhvr>
                                        <p:cTn id="16" dur="750"/>
                                        <p:tgtEl>
                                          <p:spTgt spid="6"/>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750"/>
                                        <p:tgtEl>
                                          <p:spTgt spid="2"/>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750"/>
                                        <p:tgtEl>
                                          <p:spTgt spid="3"/>
                                        </p:tgtEl>
                                      </p:cBhvr>
                                    </p:animEffect>
                                  </p:childTnLst>
                                </p:cTn>
                              </p:par>
                              <p:par>
                                <p:cTn id="26" presetID="53" presetClass="entr" presetSubtype="16" fill="hold" nodeType="withEffect">
                                  <p:stCondLst>
                                    <p:cond delay="1750"/>
                                  </p:stCondLst>
                                  <p:childTnLst>
                                    <p:set>
                                      <p:cBhvr>
                                        <p:cTn id="27" dur="1" fill="hold">
                                          <p:stCondLst>
                                            <p:cond delay="0"/>
                                          </p:stCondLst>
                                        </p:cTn>
                                        <p:tgtEl>
                                          <p:spTgt spid="12"/>
                                        </p:tgtEl>
                                        <p:attrNameLst>
                                          <p:attrName>style.visibility</p:attrName>
                                        </p:attrNameLst>
                                      </p:cBhvr>
                                      <p:to>
                                        <p:strVal val="visible"/>
                                      </p:to>
                                    </p:set>
                                    <p:anim calcmode="lin" valueType="num">
                                      <p:cBhvr>
                                        <p:cTn id="28" dur="750" fill="hold"/>
                                        <p:tgtEl>
                                          <p:spTgt spid="12"/>
                                        </p:tgtEl>
                                        <p:attrNameLst>
                                          <p:attrName>ppt_w</p:attrName>
                                        </p:attrNameLst>
                                      </p:cBhvr>
                                      <p:tavLst>
                                        <p:tav tm="0">
                                          <p:val>
                                            <p:fltVal val="0"/>
                                          </p:val>
                                        </p:tav>
                                        <p:tav tm="100000">
                                          <p:val>
                                            <p:strVal val="#ppt_w"/>
                                          </p:val>
                                        </p:tav>
                                      </p:tavLst>
                                    </p:anim>
                                    <p:anim calcmode="lin" valueType="num">
                                      <p:cBhvr>
                                        <p:cTn id="29" dur="750" fill="hold"/>
                                        <p:tgtEl>
                                          <p:spTgt spid="12"/>
                                        </p:tgtEl>
                                        <p:attrNameLst>
                                          <p:attrName>ppt_h</p:attrName>
                                        </p:attrNameLst>
                                      </p:cBhvr>
                                      <p:tavLst>
                                        <p:tav tm="0">
                                          <p:val>
                                            <p:fltVal val="0"/>
                                          </p:val>
                                        </p:tav>
                                        <p:tav tm="100000">
                                          <p:val>
                                            <p:strVal val="#ppt_h"/>
                                          </p:val>
                                        </p:tav>
                                      </p:tavLst>
                                    </p:anim>
                                    <p:animEffect transition="in" filter="fade">
                                      <p:cBhvr>
                                        <p:cTn id="30" dur="750"/>
                                        <p:tgtEl>
                                          <p:spTgt spid="12"/>
                                        </p:tgtEl>
                                      </p:cBhvr>
                                    </p:animEffect>
                                  </p:childTnLst>
                                </p:cTn>
                              </p:par>
                              <p:par>
                                <p:cTn id="31" presetID="53" presetClass="entr" presetSubtype="16" fill="hold" nodeType="withEffect">
                                  <p:stCondLst>
                                    <p:cond delay="1750"/>
                                  </p:stCondLst>
                                  <p:childTnLst>
                                    <p:set>
                                      <p:cBhvr>
                                        <p:cTn id="32" dur="1" fill="hold">
                                          <p:stCondLst>
                                            <p:cond delay="0"/>
                                          </p:stCondLst>
                                        </p:cTn>
                                        <p:tgtEl>
                                          <p:spTgt spid="15"/>
                                        </p:tgtEl>
                                        <p:attrNameLst>
                                          <p:attrName>style.visibility</p:attrName>
                                        </p:attrNameLst>
                                      </p:cBhvr>
                                      <p:to>
                                        <p:strVal val="visible"/>
                                      </p:to>
                                    </p:set>
                                    <p:anim calcmode="lin" valueType="num">
                                      <p:cBhvr>
                                        <p:cTn id="33" dur="750" fill="hold"/>
                                        <p:tgtEl>
                                          <p:spTgt spid="15"/>
                                        </p:tgtEl>
                                        <p:attrNameLst>
                                          <p:attrName>ppt_w</p:attrName>
                                        </p:attrNameLst>
                                      </p:cBhvr>
                                      <p:tavLst>
                                        <p:tav tm="0">
                                          <p:val>
                                            <p:fltVal val="0"/>
                                          </p:val>
                                        </p:tav>
                                        <p:tav tm="100000">
                                          <p:val>
                                            <p:strVal val="#ppt_w"/>
                                          </p:val>
                                        </p:tav>
                                      </p:tavLst>
                                    </p:anim>
                                    <p:anim calcmode="lin" valueType="num">
                                      <p:cBhvr>
                                        <p:cTn id="34" dur="750" fill="hold"/>
                                        <p:tgtEl>
                                          <p:spTgt spid="15"/>
                                        </p:tgtEl>
                                        <p:attrNameLst>
                                          <p:attrName>ppt_h</p:attrName>
                                        </p:attrNameLst>
                                      </p:cBhvr>
                                      <p:tavLst>
                                        <p:tav tm="0">
                                          <p:val>
                                            <p:fltVal val="0"/>
                                          </p:val>
                                        </p:tav>
                                        <p:tav tm="100000">
                                          <p:val>
                                            <p:strVal val="#ppt_h"/>
                                          </p:val>
                                        </p:tav>
                                      </p:tavLst>
                                    </p:anim>
                                    <p:animEffect transition="in" filter="fade">
                                      <p:cBhvr>
                                        <p:cTn id="35" dur="750"/>
                                        <p:tgtEl>
                                          <p:spTgt spid="15"/>
                                        </p:tgtEl>
                                      </p:cBhvr>
                                    </p:animEffect>
                                  </p:childTnLst>
                                </p:cTn>
                              </p:par>
                              <p:par>
                                <p:cTn id="36" presetID="22" presetClass="entr" presetSubtype="4" fill="hold" nodeType="withEffect">
                                  <p:stCondLst>
                                    <p:cond delay="175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750"/>
                                        <p:tgtEl>
                                          <p:spTgt spid="11"/>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10"/>
                                        </p:tgtEl>
                                        <p:attrNameLst>
                                          <p:attrName>style.visibility</p:attrName>
                                        </p:attrNameLst>
                                      </p:cBhvr>
                                      <p:to>
                                        <p:strVal val="visible"/>
                                      </p:to>
                                    </p:set>
                                    <p:anim calcmode="lin" valueType="num">
                                      <p:cBhvr>
                                        <p:cTn id="41" dur="750" fill="hold"/>
                                        <p:tgtEl>
                                          <p:spTgt spid="10"/>
                                        </p:tgtEl>
                                        <p:attrNameLst>
                                          <p:attrName>ppt_w</p:attrName>
                                        </p:attrNameLst>
                                      </p:cBhvr>
                                      <p:tavLst>
                                        <p:tav tm="0">
                                          <p:val>
                                            <p:fltVal val="0"/>
                                          </p:val>
                                        </p:tav>
                                        <p:tav tm="100000">
                                          <p:val>
                                            <p:strVal val="#ppt_w"/>
                                          </p:val>
                                        </p:tav>
                                      </p:tavLst>
                                    </p:anim>
                                    <p:anim calcmode="lin" valueType="num">
                                      <p:cBhvr>
                                        <p:cTn id="42" dur="750" fill="hold"/>
                                        <p:tgtEl>
                                          <p:spTgt spid="10"/>
                                        </p:tgtEl>
                                        <p:attrNameLst>
                                          <p:attrName>ppt_h</p:attrName>
                                        </p:attrNameLst>
                                      </p:cBhvr>
                                      <p:tavLst>
                                        <p:tav tm="0">
                                          <p:val>
                                            <p:fltVal val="0"/>
                                          </p:val>
                                        </p:tav>
                                        <p:tav tm="100000">
                                          <p:val>
                                            <p:strVal val="#ppt_h"/>
                                          </p:val>
                                        </p:tav>
                                      </p:tavLst>
                                    </p:anim>
                                    <p:animEffect transition="in" filter="fade">
                                      <p:cBhvr>
                                        <p:cTn id="43" dur="750"/>
                                        <p:tgtEl>
                                          <p:spTgt spid="10"/>
                                        </p:tgtEl>
                                      </p:cBhvr>
                                    </p:animEffect>
                                  </p:childTnLst>
                                </p:cTn>
                              </p:par>
                              <p:par>
                                <p:cTn id="44" presetID="53" presetClass="entr" presetSubtype="16" fill="hold" grpId="0" nodeType="withEffect">
                                  <p:stCondLst>
                                    <p:cond delay="1750"/>
                                  </p:stCondLst>
                                  <p:childTnLst>
                                    <p:set>
                                      <p:cBhvr>
                                        <p:cTn id="45" dur="1" fill="hold">
                                          <p:stCondLst>
                                            <p:cond delay="0"/>
                                          </p:stCondLst>
                                        </p:cTn>
                                        <p:tgtEl>
                                          <p:spTgt spid="9"/>
                                        </p:tgtEl>
                                        <p:attrNameLst>
                                          <p:attrName>style.visibility</p:attrName>
                                        </p:attrNameLst>
                                      </p:cBhvr>
                                      <p:to>
                                        <p:strVal val="visible"/>
                                      </p:to>
                                    </p:set>
                                    <p:anim calcmode="lin" valueType="num">
                                      <p:cBhvr>
                                        <p:cTn id="46" dur="750" fill="hold"/>
                                        <p:tgtEl>
                                          <p:spTgt spid="9"/>
                                        </p:tgtEl>
                                        <p:attrNameLst>
                                          <p:attrName>ppt_w</p:attrName>
                                        </p:attrNameLst>
                                      </p:cBhvr>
                                      <p:tavLst>
                                        <p:tav tm="0">
                                          <p:val>
                                            <p:fltVal val="0"/>
                                          </p:val>
                                        </p:tav>
                                        <p:tav tm="100000">
                                          <p:val>
                                            <p:strVal val="#ppt_w"/>
                                          </p:val>
                                        </p:tav>
                                      </p:tavLst>
                                    </p:anim>
                                    <p:anim calcmode="lin" valueType="num">
                                      <p:cBhvr>
                                        <p:cTn id="47" dur="750" fill="hold"/>
                                        <p:tgtEl>
                                          <p:spTgt spid="9"/>
                                        </p:tgtEl>
                                        <p:attrNameLst>
                                          <p:attrName>ppt_h</p:attrName>
                                        </p:attrNameLst>
                                      </p:cBhvr>
                                      <p:tavLst>
                                        <p:tav tm="0">
                                          <p:val>
                                            <p:fltVal val="0"/>
                                          </p:val>
                                        </p:tav>
                                        <p:tav tm="100000">
                                          <p:val>
                                            <p:strVal val="#ppt_h"/>
                                          </p:val>
                                        </p:tav>
                                      </p:tavLst>
                                    </p:anim>
                                    <p:animEffect transition="in" filter="fade">
                                      <p:cBhvr>
                                        <p:cTn id="4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5" grpId="1" animBg="1"/>
      <p:bldP spid="5" grpId="2" animBg="1"/>
      <p:bldP spid="6" grpId="0" animBg="1"/>
      <p:bldP spid="7" grpId="0"/>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087930" y="-24"/>
            <a:ext cx="924437" cy="838796"/>
            <a:chOff x="5657384" y="337626"/>
            <a:chExt cx="2609348" cy="2367616"/>
          </a:xfrm>
        </p:grpSpPr>
        <p:sp>
          <p:nvSpPr>
            <p:cNvPr id="3"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4"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5"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6"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7"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8" name="文本框 7"/>
          <p:cNvSpPr txBox="1"/>
          <p:nvPr/>
        </p:nvSpPr>
        <p:spPr>
          <a:xfrm>
            <a:off x="1013937" y="317394"/>
            <a:ext cx="10324897"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生活中的电力电子设备：基于电力电子器件的节能灯</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9" name="Freeform 19"/>
          <p:cNvSpPr>
            <a:spLocks/>
          </p:cNvSpPr>
          <p:nvPr/>
        </p:nvSpPr>
        <p:spPr bwMode="auto">
          <a:xfrm rot="10800000">
            <a:off x="123154" y="65000"/>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0" name="文本框 9"/>
          <p:cNvSpPr txBox="1"/>
          <p:nvPr/>
        </p:nvSpPr>
        <p:spPr>
          <a:xfrm>
            <a:off x="290701" y="287600"/>
            <a:ext cx="470000"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01</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11" name="图片 10">
            <a:extLst>
              <a:ext uri="{FF2B5EF4-FFF2-40B4-BE49-F238E27FC236}">
                <a16:creationId xmlns:a16="http://schemas.microsoft.com/office/drawing/2014/main" id="{D092ACDF-20CB-43EF-B92E-58F9F81532EE}"/>
              </a:ext>
            </a:extLst>
          </p:cNvPr>
          <p:cNvPicPr>
            <a:picLocks noChangeAspect="1"/>
          </p:cNvPicPr>
          <p:nvPr/>
        </p:nvPicPr>
        <p:blipFill>
          <a:blip r:embed="rId3"/>
          <a:stretch>
            <a:fillRect/>
          </a:stretch>
        </p:blipFill>
        <p:spPr>
          <a:xfrm>
            <a:off x="827350" y="1133624"/>
            <a:ext cx="2490885" cy="2863708"/>
          </a:xfrm>
          <a:prstGeom prst="rect">
            <a:avLst/>
          </a:prstGeom>
        </p:spPr>
      </p:pic>
      <p:sp>
        <p:nvSpPr>
          <p:cNvPr id="14" name="文本框 13">
            <a:extLst>
              <a:ext uri="{FF2B5EF4-FFF2-40B4-BE49-F238E27FC236}">
                <a16:creationId xmlns:a16="http://schemas.microsoft.com/office/drawing/2014/main" id="{725C5C4D-1DA0-4D50-9917-D90B95F7770F}"/>
              </a:ext>
            </a:extLst>
          </p:cNvPr>
          <p:cNvSpPr txBox="1"/>
          <p:nvPr/>
        </p:nvSpPr>
        <p:spPr>
          <a:xfrm>
            <a:off x="4152507" y="1249051"/>
            <a:ext cx="2097464" cy="523220"/>
          </a:xfrm>
          <a:prstGeom prst="rect">
            <a:avLst/>
          </a:prstGeom>
          <a:noFill/>
        </p:spPr>
        <p:txBody>
          <a:bodyPr wrap="square" rtlCol="0">
            <a:spAutoFit/>
          </a:bodyPr>
          <a:lstStyle/>
          <a:p>
            <a:r>
              <a:rPr lang="zh-CN" altLang="en-US" sz="2800" b="1" dirty="0"/>
              <a:t>白炽灯</a:t>
            </a:r>
          </a:p>
        </p:txBody>
      </p:sp>
      <p:sp>
        <p:nvSpPr>
          <p:cNvPr id="18" name="文本框 17">
            <a:extLst>
              <a:ext uri="{FF2B5EF4-FFF2-40B4-BE49-F238E27FC236}">
                <a16:creationId xmlns:a16="http://schemas.microsoft.com/office/drawing/2014/main" id="{AB1F1BD5-7907-4F6C-856E-D5A72C16DF47}"/>
              </a:ext>
            </a:extLst>
          </p:cNvPr>
          <p:cNvSpPr txBox="1"/>
          <p:nvPr/>
        </p:nvSpPr>
        <p:spPr>
          <a:xfrm>
            <a:off x="3784859" y="1949875"/>
            <a:ext cx="3040145" cy="461665"/>
          </a:xfrm>
          <a:prstGeom prst="rect">
            <a:avLst/>
          </a:prstGeom>
          <a:noFill/>
        </p:spPr>
        <p:txBody>
          <a:bodyPr wrap="square" rtlCol="0">
            <a:spAutoFit/>
          </a:bodyPr>
          <a:lstStyle/>
          <a:p>
            <a:r>
              <a:rPr lang="zh-CN" altLang="en-US" sz="2400" b="1" dirty="0"/>
              <a:t>耗电、发热、功耗大</a:t>
            </a:r>
          </a:p>
        </p:txBody>
      </p:sp>
      <p:pic>
        <p:nvPicPr>
          <p:cNvPr id="19" name="图片 18">
            <a:extLst>
              <a:ext uri="{FF2B5EF4-FFF2-40B4-BE49-F238E27FC236}">
                <a16:creationId xmlns:a16="http://schemas.microsoft.com/office/drawing/2014/main" id="{3720BD19-ABCA-428B-8902-2409DB26D00E}"/>
              </a:ext>
            </a:extLst>
          </p:cNvPr>
          <p:cNvPicPr>
            <a:picLocks noChangeAspect="1"/>
          </p:cNvPicPr>
          <p:nvPr/>
        </p:nvPicPr>
        <p:blipFill>
          <a:blip r:embed="rId4"/>
          <a:stretch>
            <a:fillRect/>
          </a:stretch>
        </p:blipFill>
        <p:spPr>
          <a:xfrm>
            <a:off x="1333500" y="2712848"/>
            <a:ext cx="4762500" cy="2924175"/>
          </a:xfrm>
          <a:prstGeom prst="rect">
            <a:avLst/>
          </a:prstGeom>
        </p:spPr>
      </p:pic>
      <p:sp>
        <p:nvSpPr>
          <p:cNvPr id="20" name="文本框 19">
            <a:extLst>
              <a:ext uri="{FF2B5EF4-FFF2-40B4-BE49-F238E27FC236}">
                <a16:creationId xmlns:a16="http://schemas.microsoft.com/office/drawing/2014/main" id="{D06BBEB2-7A0C-4914-B45B-4030E8E23B5E}"/>
              </a:ext>
            </a:extLst>
          </p:cNvPr>
          <p:cNvSpPr txBox="1"/>
          <p:nvPr/>
        </p:nvSpPr>
        <p:spPr>
          <a:xfrm>
            <a:off x="6602150" y="3159272"/>
            <a:ext cx="4219132" cy="2308324"/>
          </a:xfrm>
          <a:prstGeom prst="rect">
            <a:avLst/>
          </a:prstGeom>
          <a:noFill/>
        </p:spPr>
        <p:txBody>
          <a:bodyPr wrap="square" rtlCol="0">
            <a:spAutoFit/>
          </a:bodyPr>
          <a:lstStyle/>
          <a:p>
            <a:r>
              <a:rPr lang="en-US" altLang="zh-CN" sz="1800" b="1" dirty="0">
                <a:effectLst/>
                <a:ea typeface="宋体" panose="02010600030101010101" pitchFamily="2" charset="-122"/>
                <a:cs typeface="Times New Roman" panose="02020603050405020304" pitchFamily="18" charset="0"/>
              </a:rPr>
              <a:t>       </a:t>
            </a:r>
            <a:r>
              <a:rPr lang="zh-CN" altLang="zh-CN" sz="1800" b="1" dirty="0">
                <a:effectLst/>
                <a:ea typeface="宋体" panose="02010600030101010101" pitchFamily="2" charset="-122"/>
                <a:cs typeface="Times New Roman" panose="02020603050405020304" pitchFamily="18" charset="0"/>
              </a:rPr>
              <a:t>电子节能灯也叫</a:t>
            </a:r>
            <a:r>
              <a:rPr lang="en-US" altLang="zh-CN" sz="1800" b="1" dirty="0">
                <a:effectLst/>
                <a:ea typeface="宋体" panose="02010600030101010101" pitchFamily="2" charset="-122"/>
                <a:cs typeface="Times New Roman" panose="02020603050405020304" pitchFamily="18" charset="0"/>
              </a:rPr>
              <a:t>LED</a:t>
            </a:r>
            <a:r>
              <a:rPr lang="zh-CN" altLang="zh-CN" sz="1800" b="1" dirty="0">
                <a:effectLst/>
                <a:ea typeface="宋体" panose="02010600030101010101" pitchFamily="2" charset="-122"/>
                <a:cs typeface="Times New Roman" panose="02020603050405020304" pitchFamily="18" charset="0"/>
              </a:rPr>
              <a:t>节能灯，也叫半导体节能灯，是一种新光源，显色指数达</a:t>
            </a:r>
            <a:r>
              <a:rPr lang="en-US" altLang="zh-CN" sz="1800" b="1" dirty="0">
                <a:effectLst/>
                <a:ea typeface="宋体" panose="02010600030101010101" pitchFamily="2" charset="-122"/>
                <a:cs typeface="Times New Roman" panose="02020603050405020304" pitchFamily="18" charset="0"/>
              </a:rPr>
              <a:t>90</a:t>
            </a:r>
            <a:r>
              <a:rPr lang="zh-CN" altLang="zh-CN" sz="1800" b="1" dirty="0">
                <a:effectLst/>
                <a:ea typeface="宋体" panose="02010600030101010101" pitchFamily="2" charset="-122"/>
                <a:cs typeface="Times New Roman" panose="02020603050405020304" pitchFamily="18" charset="0"/>
              </a:rPr>
              <a:t>以上，光效</a:t>
            </a:r>
            <a:r>
              <a:rPr lang="en-US" altLang="zh-CN" sz="1800" b="1" dirty="0">
                <a:effectLst/>
                <a:ea typeface="宋体" panose="02010600030101010101" pitchFamily="2" charset="-122"/>
                <a:cs typeface="Times New Roman" panose="02020603050405020304" pitchFamily="18" charset="0"/>
              </a:rPr>
              <a:t>100</a:t>
            </a:r>
            <a:r>
              <a:rPr lang="zh-CN" altLang="zh-CN" sz="1800" b="1" dirty="0">
                <a:effectLst/>
                <a:ea typeface="宋体" panose="02010600030101010101" pitchFamily="2" charset="-122"/>
                <a:cs typeface="Times New Roman" panose="02020603050405020304" pitchFamily="18" charset="0"/>
              </a:rPr>
              <a:t>流明</a:t>
            </a:r>
            <a:r>
              <a:rPr lang="en-US" altLang="zh-CN" sz="1800" b="1" dirty="0">
                <a:effectLst/>
                <a:ea typeface="宋体" panose="02010600030101010101" pitchFamily="2" charset="-122"/>
                <a:cs typeface="Times New Roman" panose="02020603050405020304" pitchFamily="18" charset="0"/>
              </a:rPr>
              <a:t>/</a:t>
            </a:r>
            <a:r>
              <a:rPr lang="zh-CN" altLang="zh-CN" sz="1800" b="1" dirty="0">
                <a:effectLst/>
                <a:ea typeface="宋体" panose="02010600030101010101" pitchFamily="2" charset="-122"/>
                <a:cs typeface="Times New Roman" panose="02020603050405020304" pitchFamily="18" charset="0"/>
              </a:rPr>
              <a:t>瓦，色温</a:t>
            </a:r>
            <a:r>
              <a:rPr lang="en-US" altLang="zh-CN" sz="1800" b="1" dirty="0">
                <a:effectLst/>
                <a:ea typeface="宋体" panose="02010600030101010101" pitchFamily="2" charset="-122"/>
                <a:cs typeface="Times New Roman" panose="02020603050405020304" pitchFamily="18" charset="0"/>
              </a:rPr>
              <a:t>4000-6000K</a:t>
            </a:r>
            <a:r>
              <a:rPr lang="zh-CN" altLang="zh-CN" sz="1800" b="1" dirty="0">
                <a:effectLst/>
                <a:ea typeface="宋体" panose="02010600030101010101" pitchFamily="2" charset="-122"/>
                <a:cs typeface="Times New Roman" panose="02020603050405020304" pitchFamily="18" charset="0"/>
              </a:rPr>
              <a:t>。</a:t>
            </a:r>
            <a:endParaRPr lang="en-US" altLang="zh-CN" sz="1800" b="1" dirty="0">
              <a:effectLst/>
              <a:ea typeface="宋体" panose="02010600030101010101" pitchFamily="2" charset="-122"/>
              <a:cs typeface="Times New Roman" panose="02020603050405020304" pitchFamily="18" charset="0"/>
            </a:endParaRPr>
          </a:p>
          <a:p>
            <a:r>
              <a:rPr lang="en-US" altLang="zh-CN" b="1" dirty="0">
                <a:ea typeface="宋体" panose="02010600030101010101" pitchFamily="2" charset="-122"/>
                <a:cs typeface="Times New Roman" panose="02020603050405020304" pitchFamily="18" charset="0"/>
              </a:rPr>
              <a:t>      </a:t>
            </a:r>
            <a:r>
              <a:rPr lang="zh-CN" altLang="zh-CN" sz="1800" b="1" dirty="0">
                <a:effectLst/>
                <a:ea typeface="宋体" panose="02010600030101010101" pitchFamily="2" charset="-122"/>
                <a:cs typeface="Times New Roman" panose="02020603050405020304" pitchFamily="18" charset="0"/>
              </a:rPr>
              <a:t>优点寿命长（大于</a:t>
            </a:r>
            <a:r>
              <a:rPr lang="en-US" altLang="zh-CN" sz="1800" b="1" dirty="0">
                <a:effectLst/>
                <a:ea typeface="宋体" panose="02010600030101010101" pitchFamily="2" charset="-122"/>
                <a:cs typeface="Times New Roman" panose="02020603050405020304" pitchFamily="18" charset="0"/>
              </a:rPr>
              <a:t>50000</a:t>
            </a:r>
            <a:r>
              <a:rPr lang="zh-CN" altLang="zh-CN" sz="1800" b="1" dirty="0">
                <a:effectLst/>
                <a:ea typeface="宋体" panose="02010600030101010101" pitchFamily="2" charset="-122"/>
                <a:cs typeface="Times New Roman" panose="02020603050405020304" pitchFamily="18" charset="0"/>
              </a:rPr>
              <a:t>小时），节能</a:t>
            </a:r>
            <a:r>
              <a:rPr lang="en-US" altLang="zh-CN" sz="1800" b="1" dirty="0">
                <a:effectLst/>
                <a:ea typeface="宋体" panose="02010600030101010101" pitchFamily="2" charset="-122"/>
                <a:cs typeface="Times New Roman" panose="02020603050405020304" pitchFamily="18" charset="0"/>
              </a:rPr>
              <a:t>80%</a:t>
            </a:r>
            <a:r>
              <a:rPr lang="zh-CN" altLang="zh-CN" sz="1800" b="1" dirty="0">
                <a:effectLst/>
                <a:ea typeface="宋体" panose="02010600030101010101" pitchFamily="2" charset="-122"/>
                <a:cs typeface="Times New Roman" panose="02020603050405020304" pitchFamily="18" charset="0"/>
              </a:rPr>
              <a:t>，环保（无紫外线 频闪 无重金属），显色性好，是当今世界上最新的光源。</a:t>
            </a:r>
            <a:endParaRPr lang="zh-CN" altLang="en-US" b="1" dirty="0"/>
          </a:p>
        </p:txBody>
      </p:sp>
    </p:spTree>
    <p:extLst>
      <p:ext uri="{BB962C8B-B14F-4D97-AF65-F5344CB8AC3E}">
        <p14:creationId xmlns:p14="http://schemas.microsoft.com/office/powerpoint/2010/main" val="409176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087930" y="-24"/>
            <a:ext cx="924437" cy="838796"/>
            <a:chOff x="5657384" y="337626"/>
            <a:chExt cx="2609348" cy="2367616"/>
          </a:xfrm>
        </p:grpSpPr>
        <p:sp>
          <p:nvSpPr>
            <p:cNvPr id="3"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4"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5"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6"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7"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8" name="文本框 7"/>
          <p:cNvSpPr txBox="1"/>
          <p:nvPr/>
        </p:nvSpPr>
        <p:spPr>
          <a:xfrm>
            <a:off x="1013938" y="320348"/>
            <a:ext cx="10324897"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设备简介</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9" name="Freeform 19"/>
          <p:cNvSpPr>
            <a:spLocks/>
          </p:cNvSpPr>
          <p:nvPr/>
        </p:nvSpPr>
        <p:spPr bwMode="auto">
          <a:xfrm rot="10800000">
            <a:off x="123154" y="65000"/>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0" name="文本框 9"/>
          <p:cNvSpPr txBox="1"/>
          <p:nvPr/>
        </p:nvSpPr>
        <p:spPr>
          <a:xfrm>
            <a:off x="290701" y="287600"/>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1.2</a:t>
            </a:r>
            <a:endParaRPr lang="zh-CN" altLang="en-US" sz="2000" dirty="0">
              <a:solidFill>
                <a:schemeClr val="bg1"/>
              </a:solidFill>
              <a:latin typeface="Arial" panose="020B060402020202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0A91F64-A8D3-43DD-829A-8F201DC7ACB9}"/>
              </a:ext>
            </a:extLst>
          </p:cNvPr>
          <p:cNvSpPr txBox="1"/>
          <p:nvPr/>
        </p:nvSpPr>
        <p:spPr>
          <a:xfrm>
            <a:off x="932504" y="1253765"/>
            <a:ext cx="6193410" cy="2862322"/>
          </a:xfrm>
          <a:prstGeom prst="rect">
            <a:avLst/>
          </a:prstGeom>
          <a:noFill/>
        </p:spPr>
        <p:txBody>
          <a:bodyPr wrap="square" rtlCol="0">
            <a:spAutoFit/>
          </a:bodyPr>
          <a:lstStyle/>
          <a:p>
            <a:pPr marL="274320" indent="266700" algn="just"/>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电子节能灯作为新一代的电照明设备，具有节电、明亮、易启动、无频闪、功率因数高、电源电压范围宽等突出优点，得到越来越广泛的应用。</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b="1" dirty="0">
                <a:effectLst/>
                <a:ea typeface="宋体" panose="02010600030101010101" pitchFamily="2" charset="-122"/>
                <a:cs typeface="Times New Roman" panose="02020603050405020304" pitchFamily="18" charset="0"/>
              </a:rPr>
              <a:t>        </a:t>
            </a:r>
            <a:r>
              <a:rPr lang="zh-CN" altLang="zh-CN" sz="1800" b="1" dirty="0">
                <a:effectLst/>
                <a:ea typeface="宋体" panose="02010600030101010101" pitchFamily="2" charset="-122"/>
                <a:cs typeface="Times New Roman" panose="02020603050405020304" pitchFamily="18" charset="0"/>
              </a:rPr>
              <a:t>电子节能灯由节能荧光灯管和高效电子镇流器两部分组成。节能荧光灯管采用三基色荧光粉制造，发光效率大大提高，是白炽灯的</a:t>
            </a:r>
            <a:r>
              <a:rPr lang="en-US" altLang="zh-CN" sz="1800" b="1" dirty="0">
                <a:effectLst/>
                <a:ea typeface="宋体" panose="02010600030101010101" pitchFamily="2" charset="-122"/>
                <a:cs typeface="Times New Roman" panose="02020603050405020304" pitchFamily="18" charset="0"/>
              </a:rPr>
              <a:t>5</a:t>
            </a:r>
            <a:r>
              <a:rPr lang="zh-CN" altLang="zh-CN" sz="1800" b="1" dirty="0">
                <a:effectLst/>
                <a:ea typeface="宋体" panose="02010600030101010101" pitchFamily="2" charset="-122"/>
                <a:cs typeface="Times New Roman" panose="02020603050405020304" pitchFamily="18" charset="0"/>
              </a:rPr>
              <a:t>～</a:t>
            </a:r>
            <a:r>
              <a:rPr lang="en-US" altLang="zh-CN" sz="1800" b="1" dirty="0">
                <a:effectLst/>
                <a:ea typeface="宋体" panose="02010600030101010101" pitchFamily="2" charset="-122"/>
                <a:cs typeface="Times New Roman" panose="02020603050405020304" pitchFamily="18" charset="0"/>
              </a:rPr>
              <a:t>6</a:t>
            </a:r>
            <a:r>
              <a:rPr lang="zh-CN" altLang="zh-CN" sz="1800" b="1" dirty="0">
                <a:effectLst/>
                <a:ea typeface="宋体" panose="02010600030101010101" pitchFamily="2" charset="-122"/>
                <a:cs typeface="Times New Roman" panose="02020603050405020304" pitchFamily="18" charset="0"/>
              </a:rPr>
              <a:t>倍，比普通荧光灯提高</a:t>
            </a:r>
            <a:r>
              <a:rPr lang="en-US" altLang="zh-CN" sz="1800" b="1" dirty="0">
                <a:effectLst/>
                <a:ea typeface="宋体" panose="02010600030101010101" pitchFamily="2" charset="-122"/>
                <a:cs typeface="Times New Roman" panose="02020603050405020304" pitchFamily="18" charset="0"/>
              </a:rPr>
              <a:t>40%</a:t>
            </a:r>
            <a:r>
              <a:rPr lang="zh-CN" altLang="zh-CN" sz="1800" b="1" dirty="0">
                <a:effectLst/>
                <a:ea typeface="宋体" panose="02010600030101010101" pitchFamily="2" charset="-122"/>
                <a:cs typeface="Times New Roman" panose="02020603050405020304" pitchFamily="18" charset="0"/>
              </a:rPr>
              <a:t>左右。高效电子镇流器采用开关电源技术和谐振启辉技术，工作频率</a:t>
            </a:r>
            <a:r>
              <a:rPr lang="en-US" altLang="zh-CN" sz="1800" b="1" dirty="0">
                <a:effectLst/>
                <a:ea typeface="宋体" panose="02010600030101010101" pitchFamily="2" charset="-122"/>
                <a:cs typeface="Times New Roman" panose="02020603050405020304" pitchFamily="18" charset="0"/>
              </a:rPr>
              <a:t>40</a:t>
            </a:r>
            <a:r>
              <a:rPr lang="zh-CN" altLang="zh-CN" sz="1800" b="1" dirty="0">
                <a:effectLst/>
                <a:ea typeface="宋体" panose="02010600030101010101" pitchFamily="2" charset="-122"/>
                <a:cs typeface="Times New Roman" panose="02020603050405020304" pitchFamily="18" charset="0"/>
              </a:rPr>
              <a:t>～</a:t>
            </a:r>
            <a:r>
              <a:rPr lang="en-US" altLang="zh-CN" sz="1800" b="1" dirty="0">
                <a:effectLst/>
                <a:ea typeface="宋体" panose="02010600030101010101" pitchFamily="2" charset="-122"/>
                <a:cs typeface="Times New Roman" panose="02020603050405020304" pitchFamily="18" charset="0"/>
              </a:rPr>
              <a:t>60kHz</a:t>
            </a:r>
            <a:r>
              <a:rPr lang="zh-CN" altLang="zh-CN" sz="1800" b="1" dirty="0">
                <a:effectLst/>
                <a:ea typeface="宋体" panose="02010600030101010101" pitchFamily="2" charset="-122"/>
                <a:cs typeface="Times New Roman" panose="02020603050405020304" pitchFamily="18" charset="0"/>
              </a:rPr>
              <a:t>，不仅效率和功率因数进一步提高，而且彻底消除了普通荧光灯的频闪和</a:t>
            </a:r>
            <a:r>
              <a:rPr lang="en-US" altLang="zh-CN" sz="1800" b="1" dirty="0">
                <a:effectLst/>
                <a:ea typeface="宋体" panose="02010600030101010101" pitchFamily="2" charset="-122"/>
                <a:cs typeface="Times New Roman" panose="02020603050405020304" pitchFamily="18" charset="0"/>
              </a:rPr>
              <a:t>“</a:t>
            </a:r>
            <a:r>
              <a:rPr lang="zh-CN" altLang="zh-CN" sz="1800" b="1" dirty="0">
                <a:effectLst/>
                <a:ea typeface="宋体" panose="02010600030101010101" pitchFamily="2" charset="-122"/>
                <a:cs typeface="Times New Roman" panose="02020603050405020304" pitchFamily="18" charset="0"/>
              </a:rPr>
              <a:t>嗡嗡</a:t>
            </a:r>
            <a:r>
              <a:rPr lang="en-US" altLang="zh-CN" sz="1800" b="1" dirty="0">
                <a:effectLst/>
                <a:ea typeface="宋体" panose="02010600030101010101" pitchFamily="2" charset="-122"/>
                <a:cs typeface="Times New Roman" panose="02020603050405020304" pitchFamily="18" charset="0"/>
              </a:rPr>
              <a:t>”</a:t>
            </a:r>
            <a:r>
              <a:rPr lang="zh-CN" altLang="zh-CN" sz="1800" b="1" dirty="0">
                <a:effectLst/>
                <a:ea typeface="宋体" panose="02010600030101010101" pitchFamily="2" charset="-122"/>
                <a:cs typeface="Times New Roman" panose="02020603050405020304" pitchFamily="18" charset="0"/>
              </a:rPr>
              <a:t>噪声，对保护眼睛也极为有利。</a:t>
            </a:r>
            <a:endParaRPr lang="zh-CN" altLang="en-US" b="1" dirty="0"/>
          </a:p>
        </p:txBody>
      </p:sp>
      <p:pic>
        <p:nvPicPr>
          <p:cNvPr id="13" name="图片 12">
            <a:extLst>
              <a:ext uri="{FF2B5EF4-FFF2-40B4-BE49-F238E27FC236}">
                <a16:creationId xmlns:a16="http://schemas.microsoft.com/office/drawing/2014/main" id="{F8A41FDD-5568-447F-9FD2-F129DA4BE808}"/>
              </a:ext>
            </a:extLst>
          </p:cNvPr>
          <p:cNvPicPr>
            <a:picLocks noChangeAspect="1"/>
          </p:cNvPicPr>
          <p:nvPr/>
        </p:nvPicPr>
        <p:blipFill>
          <a:blip r:embed="rId3"/>
          <a:stretch>
            <a:fillRect/>
          </a:stretch>
        </p:blipFill>
        <p:spPr>
          <a:xfrm>
            <a:off x="1276056" y="1365015"/>
            <a:ext cx="4408306" cy="4437308"/>
          </a:xfrm>
          <a:prstGeom prst="rect">
            <a:avLst/>
          </a:prstGeom>
        </p:spPr>
      </p:pic>
      <p:pic>
        <p:nvPicPr>
          <p:cNvPr id="15" name="图片 14">
            <a:extLst>
              <a:ext uri="{FF2B5EF4-FFF2-40B4-BE49-F238E27FC236}">
                <a16:creationId xmlns:a16="http://schemas.microsoft.com/office/drawing/2014/main" id="{0292B907-540B-4655-BA52-15AA99390B78}"/>
              </a:ext>
            </a:extLst>
          </p:cNvPr>
          <p:cNvPicPr>
            <a:picLocks noChangeAspect="1"/>
          </p:cNvPicPr>
          <p:nvPr/>
        </p:nvPicPr>
        <p:blipFill>
          <a:blip r:embed="rId4"/>
          <a:stretch>
            <a:fillRect/>
          </a:stretch>
        </p:blipFill>
        <p:spPr>
          <a:xfrm>
            <a:off x="5899416" y="2280068"/>
            <a:ext cx="5586860" cy="2607201"/>
          </a:xfrm>
          <a:prstGeom prst="rect">
            <a:avLst/>
          </a:prstGeom>
        </p:spPr>
      </p:pic>
    </p:spTree>
    <p:extLst>
      <p:ext uri="{BB962C8B-B14F-4D97-AF65-F5344CB8AC3E}">
        <p14:creationId xmlns:p14="http://schemas.microsoft.com/office/powerpoint/2010/main" val="599579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087930" y="-24"/>
            <a:ext cx="924437" cy="838796"/>
            <a:chOff x="5657384" y="337626"/>
            <a:chExt cx="2609348" cy="2367616"/>
          </a:xfrm>
        </p:grpSpPr>
        <p:sp>
          <p:nvSpPr>
            <p:cNvPr id="3"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4"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5"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6"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7"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8" name="文本框 7"/>
          <p:cNvSpPr txBox="1"/>
          <p:nvPr/>
        </p:nvSpPr>
        <p:spPr>
          <a:xfrm>
            <a:off x="1013937" y="317394"/>
            <a:ext cx="10324897"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器件电路图分析</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9" name="Freeform 19"/>
          <p:cNvSpPr>
            <a:spLocks/>
          </p:cNvSpPr>
          <p:nvPr/>
        </p:nvSpPr>
        <p:spPr bwMode="auto">
          <a:xfrm rot="10800000">
            <a:off x="123154" y="65000"/>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0" name="文本框 9"/>
          <p:cNvSpPr txBox="1"/>
          <p:nvPr/>
        </p:nvSpPr>
        <p:spPr>
          <a:xfrm>
            <a:off x="290701" y="287600"/>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1.3</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12" name="图片 11">
            <a:extLst>
              <a:ext uri="{FF2B5EF4-FFF2-40B4-BE49-F238E27FC236}">
                <a16:creationId xmlns:a16="http://schemas.microsoft.com/office/drawing/2014/main" id="{78DEC972-6D04-4496-B38A-0A26DF2C72E4}"/>
              </a:ext>
            </a:extLst>
          </p:cNvPr>
          <p:cNvPicPr>
            <a:picLocks noChangeAspect="1"/>
          </p:cNvPicPr>
          <p:nvPr/>
        </p:nvPicPr>
        <p:blipFill>
          <a:blip r:embed="rId3"/>
          <a:stretch>
            <a:fillRect/>
          </a:stretch>
        </p:blipFill>
        <p:spPr>
          <a:xfrm>
            <a:off x="2772019" y="1071696"/>
            <a:ext cx="5683824" cy="4901557"/>
          </a:xfrm>
          <a:prstGeom prst="rect">
            <a:avLst/>
          </a:prstGeom>
        </p:spPr>
      </p:pic>
      <p:pic>
        <p:nvPicPr>
          <p:cNvPr id="15" name="图片 14">
            <a:extLst>
              <a:ext uri="{FF2B5EF4-FFF2-40B4-BE49-F238E27FC236}">
                <a16:creationId xmlns:a16="http://schemas.microsoft.com/office/drawing/2014/main" id="{F9D98ADC-A7F1-492C-9B70-191A5BB110B0}"/>
              </a:ext>
            </a:extLst>
          </p:cNvPr>
          <p:cNvPicPr>
            <a:picLocks noChangeAspect="1"/>
          </p:cNvPicPr>
          <p:nvPr/>
        </p:nvPicPr>
        <p:blipFill>
          <a:blip r:embed="rId4"/>
          <a:stretch>
            <a:fillRect/>
          </a:stretch>
        </p:blipFill>
        <p:spPr>
          <a:xfrm>
            <a:off x="831234" y="838772"/>
            <a:ext cx="9524234" cy="4390596"/>
          </a:xfrm>
          <a:prstGeom prst="rect">
            <a:avLst/>
          </a:prstGeom>
        </p:spPr>
      </p:pic>
      <p:pic>
        <p:nvPicPr>
          <p:cNvPr id="16" name="图片 15">
            <a:extLst>
              <a:ext uri="{FF2B5EF4-FFF2-40B4-BE49-F238E27FC236}">
                <a16:creationId xmlns:a16="http://schemas.microsoft.com/office/drawing/2014/main" id="{01C8BB1E-76BE-48C2-B569-0DAA5E71BB1D}"/>
              </a:ext>
            </a:extLst>
          </p:cNvPr>
          <p:cNvPicPr>
            <a:picLocks noChangeAspect="1"/>
          </p:cNvPicPr>
          <p:nvPr/>
        </p:nvPicPr>
        <p:blipFill>
          <a:blip r:embed="rId5"/>
          <a:stretch>
            <a:fillRect/>
          </a:stretch>
        </p:blipFill>
        <p:spPr>
          <a:xfrm>
            <a:off x="2376093" y="4699865"/>
            <a:ext cx="6957564" cy="2172878"/>
          </a:xfrm>
          <a:prstGeom prst="rect">
            <a:avLst/>
          </a:prstGeom>
        </p:spPr>
      </p:pic>
    </p:spTree>
    <p:extLst>
      <p:ext uri="{BB962C8B-B14F-4D97-AF65-F5344CB8AC3E}">
        <p14:creationId xmlns:p14="http://schemas.microsoft.com/office/powerpoint/2010/main" val="2983642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087930" y="-24"/>
            <a:ext cx="924437" cy="838796"/>
            <a:chOff x="5657384" y="337626"/>
            <a:chExt cx="2609348" cy="2367616"/>
          </a:xfrm>
        </p:grpSpPr>
        <p:sp>
          <p:nvSpPr>
            <p:cNvPr id="3"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4"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5"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6"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7"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8" name="文本框 7"/>
          <p:cNvSpPr txBox="1"/>
          <p:nvPr/>
        </p:nvSpPr>
        <p:spPr>
          <a:xfrm>
            <a:off x="1013937" y="317394"/>
            <a:ext cx="10324897"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电路功能分析</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9" name="Freeform 19"/>
          <p:cNvSpPr>
            <a:spLocks/>
          </p:cNvSpPr>
          <p:nvPr/>
        </p:nvSpPr>
        <p:spPr bwMode="auto">
          <a:xfrm rot="10800000">
            <a:off x="123154" y="65000"/>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0" name="文本框 9"/>
          <p:cNvSpPr txBox="1"/>
          <p:nvPr/>
        </p:nvSpPr>
        <p:spPr>
          <a:xfrm>
            <a:off x="290701" y="287600"/>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1.4</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14" name="图片 13">
            <a:extLst>
              <a:ext uri="{FF2B5EF4-FFF2-40B4-BE49-F238E27FC236}">
                <a16:creationId xmlns:a16="http://schemas.microsoft.com/office/drawing/2014/main" id="{94723ECF-7514-43D0-95FA-FA38274705B3}"/>
              </a:ext>
            </a:extLst>
          </p:cNvPr>
          <p:cNvPicPr>
            <a:picLocks noChangeAspect="1"/>
          </p:cNvPicPr>
          <p:nvPr/>
        </p:nvPicPr>
        <p:blipFill>
          <a:blip r:embed="rId3"/>
          <a:stretch>
            <a:fillRect/>
          </a:stretch>
        </p:blipFill>
        <p:spPr>
          <a:xfrm>
            <a:off x="0" y="1741952"/>
            <a:ext cx="5832304" cy="2688646"/>
          </a:xfrm>
          <a:prstGeom prst="rect">
            <a:avLst/>
          </a:prstGeom>
        </p:spPr>
      </p:pic>
      <p:sp>
        <p:nvSpPr>
          <p:cNvPr id="11" name="文本框 10">
            <a:extLst>
              <a:ext uri="{FF2B5EF4-FFF2-40B4-BE49-F238E27FC236}">
                <a16:creationId xmlns:a16="http://schemas.microsoft.com/office/drawing/2014/main" id="{AA3B324B-CDA8-4FB5-B82D-24235D38CC98}"/>
              </a:ext>
            </a:extLst>
          </p:cNvPr>
          <p:cNvSpPr txBox="1"/>
          <p:nvPr/>
        </p:nvSpPr>
        <p:spPr>
          <a:xfrm>
            <a:off x="6281639" y="1001931"/>
            <a:ext cx="4953732" cy="1323439"/>
          </a:xfrm>
          <a:prstGeom prst="rect">
            <a:avLst/>
          </a:prstGeom>
          <a:noFill/>
        </p:spPr>
        <p:txBody>
          <a:bodyPr wrap="square" rtlCol="0">
            <a:spAutoFit/>
          </a:bodyPr>
          <a:lstStyle/>
          <a:p>
            <a:r>
              <a:rPr lang="en-US" altLang="zh-CN" sz="2000" b="1" dirty="0">
                <a:effectLst/>
                <a:ea typeface="宋体" panose="02010600030101010101" pitchFamily="2" charset="-122"/>
                <a:cs typeface="Times New Roman" panose="02020603050405020304" pitchFamily="18" charset="0"/>
              </a:rPr>
              <a:t>    </a:t>
            </a:r>
            <a:r>
              <a:rPr lang="zh-CN" altLang="zh-CN" sz="2000" b="1" dirty="0">
                <a:effectLst/>
                <a:ea typeface="宋体" panose="02010600030101010101" pitchFamily="2" charset="-122"/>
                <a:cs typeface="Times New Roman" panose="02020603050405020304" pitchFamily="18" charset="0"/>
              </a:rPr>
              <a:t>除节能灯管以外的电路，习惯上称为电子镇流器。电子镇流器的作用，是将</a:t>
            </a:r>
            <a:r>
              <a:rPr lang="en-US" altLang="zh-CN" sz="2000" b="1" dirty="0">
                <a:effectLst/>
                <a:ea typeface="宋体" panose="02010600030101010101" pitchFamily="2" charset="-122"/>
                <a:cs typeface="Times New Roman" panose="02020603050405020304" pitchFamily="18" charset="0"/>
              </a:rPr>
              <a:t>50Hz</a:t>
            </a:r>
            <a:r>
              <a:rPr lang="zh-CN" altLang="zh-CN" sz="2000" b="1" dirty="0">
                <a:effectLst/>
                <a:ea typeface="宋体" panose="02010600030101010101" pitchFamily="2" charset="-122"/>
                <a:cs typeface="Times New Roman" panose="02020603050405020304" pitchFamily="18" charset="0"/>
              </a:rPr>
              <a:t>交流</a:t>
            </a:r>
            <a:r>
              <a:rPr lang="en-US" altLang="zh-CN" sz="2000" b="1" dirty="0">
                <a:effectLst/>
                <a:ea typeface="宋体" panose="02010600030101010101" pitchFamily="2" charset="-122"/>
                <a:cs typeface="Times New Roman" panose="02020603050405020304" pitchFamily="18" charset="0"/>
              </a:rPr>
              <a:t>220V</a:t>
            </a:r>
            <a:r>
              <a:rPr lang="zh-CN" altLang="zh-CN" sz="2000" b="1" dirty="0">
                <a:effectLst/>
                <a:ea typeface="宋体" panose="02010600030101010101" pitchFamily="2" charset="-122"/>
                <a:cs typeface="Times New Roman" panose="02020603050405020304" pitchFamily="18" charset="0"/>
              </a:rPr>
              <a:t>市电变换为</a:t>
            </a:r>
            <a:r>
              <a:rPr lang="en-US" altLang="zh-CN" sz="2000" b="1" dirty="0">
                <a:effectLst/>
                <a:ea typeface="宋体" panose="02010600030101010101" pitchFamily="2" charset="-122"/>
                <a:cs typeface="Times New Roman" panose="02020603050405020304" pitchFamily="18" charset="0"/>
              </a:rPr>
              <a:t>50kHz</a:t>
            </a:r>
            <a:r>
              <a:rPr lang="zh-CN" altLang="zh-CN" sz="2000" b="1" dirty="0">
                <a:effectLst/>
                <a:ea typeface="宋体" panose="02010600030101010101" pitchFamily="2" charset="-122"/>
                <a:cs typeface="Times New Roman" panose="02020603050405020304" pitchFamily="18" charset="0"/>
              </a:rPr>
              <a:t>高频交流电，再去点亮节能灯管。</a:t>
            </a:r>
            <a:endParaRPr lang="zh-CN" altLang="en-US" sz="2000" b="1" dirty="0"/>
          </a:p>
        </p:txBody>
      </p:sp>
      <p:sp>
        <p:nvSpPr>
          <p:cNvPr id="13" name="文本框 12">
            <a:extLst>
              <a:ext uri="{FF2B5EF4-FFF2-40B4-BE49-F238E27FC236}">
                <a16:creationId xmlns:a16="http://schemas.microsoft.com/office/drawing/2014/main" id="{8CF15E48-E19E-4B75-99A3-CBBB3604E1B2}"/>
              </a:ext>
            </a:extLst>
          </p:cNvPr>
          <p:cNvSpPr txBox="1"/>
          <p:nvPr/>
        </p:nvSpPr>
        <p:spPr>
          <a:xfrm>
            <a:off x="6005240" y="2705567"/>
            <a:ext cx="5506530" cy="2585323"/>
          </a:xfrm>
          <a:prstGeom prst="rect">
            <a:avLst/>
          </a:prstGeom>
          <a:noFill/>
        </p:spPr>
        <p:txBody>
          <a:bodyPr wrap="square" rtlCol="0">
            <a:spAutoFit/>
          </a:bodyPr>
          <a:lstStyle/>
          <a:p>
            <a:pPr marL="266700" indent="266700" algn="just"/>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电路工作原理是</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50Hz</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的交流</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220V</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市电直接经</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VD 1 </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VD 4 </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桥式整流、</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 C 1 </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滤波后，输出约</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310V</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的直流电压</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空载时</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，作为高频振荡器的工作电源。在刚接通电源时，由</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 R1</a:t>
            </a:r>
            <a:r>
              <a:rPr lang="zh-CN" altLang="en-US" sz="1800" b="1"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C2</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宋体" panose="02010600030101010101" pitchFamily="2" charset="-122"/>
                <a:cs typeface="Times New Roman" panose="02020603050405020304" pitchFamily="18" charset="0"/>
              </a:rPr>
              <a:t>VD 8 </a:t>
            </a:r>
            <a:r>
              <a:rPr lang="zh-CN" altLang="zh-CN" sz="1800" b="1" kern="100" dirty="0">
                <a:effectLst/>
                <a:latin typeface="等线" panose="02010600030101010101" pitchFamily="2" charset="-122"/>
                <a:ea typeface="宋体" panose="02010600030101010101" pitchFamily="2" charset="-122"/>
                <a:cs typeface="Times New Roman" panose="02020603050405020304" pitchFamily="18" charset="0"/>
              </a:rPr>
              <a:t>组成的启动电路使自激振荡器起振。</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b="1" dirty="0">
                <a:effectLst/>
                <a:ea typeface="宋体" panose="02010600030101010101" pitchFamily="2" charset="-122"/>
                <a:cs typeface="Times New Roman" panose="02020603050405020304" pitchFamily="18" charset="0"/>
              </a:rPr>
              <a:t>功率开关管</a:t>
            </a:r>
            <a:r>
              <a:rPr lang="en-US" altLang="zh-CN" sz="1800" b="1" dirty="0">
                <a:effectLst/>
                <a:ea typeface="宋体" panose="02010600030101010101" pitchFamily="2" charset="-122"/>
                <a:cs typeface="Times New Roman" panose="02020603050405020304" pitchFamily="18" charset="0"/>
              </a:rPr>
              <a:t>VT 1 </a:t>
            </a:r>
            <a:r>
              <a:rPr lang="zh-CN" altLang="zh-CN" sz="1800" b="1" dirty="0">
                <a:effectLst/>
                <a:ea typeface="宋体" panose="02010600030101010101" pitchFamily="2" charset="-122"/>
                <a:cs typeface="Times New Roman" panose="02020603050405020304" pitchFamily="18" charset="0"/>
              </a:rPr>
              <a:t>、</a:t>
            </a:r>
            <a:r>
              <a:rPr lang="en-US" altLang="zh-CN" sz="1800" b="1" dirty="0">
                <a:effectLst/>
                <a:ea typeface="宋体" panose="02010600030101010101" pitchFamily="2" charset="-122"/>
                <a:cs typeface="Times New Roman" panose="02020603050405020304" pitchFamily="18" charset="0"/>
              </a:rPr>
              <a:t>VT 2 </a:t>
            </a:r>
            <a:r>
              <a:rPr lang="zh-CN" altLang="zh-CN" sz="1800" b="1" dirty="0">
                <a:effectLst/>
                <a:ea typeface="宋体" panose="02010600030101010101" pitchFamily="2" charset="-122"/>
                <a:cs typeface="Times New Roman" panose="02020603050405020304" pitchFamily="18" charset="0"/>
              </a:rPr>
              <a:t>和高频变压器</a:t>
            </a:r>
            <a:r>
              <a:rPr lang="en-US" altLang="zh-CN" sz="1800" b="1" dirty="0">
                <a:effectLst/>
                <a:ea typeface="宋体" panose="02010600030101010101" pitchFamily="2" charset="-122"/>
                <a:cs typeface="Times New Roman" panose="02020603050405020304" pitchFamily="18" charset="0"/>
              </a:rPr>
              <a:t>T</a:t>
            </a:r>
            <a:r>
              <a:rPr lang="zh-CN" altLang="zh-CN" sz="1800" b="1" dirty="0">
                <a:effectLst/>
                <a:ea typeface="宋体" panose="02010600030101010101" pitchFamily="2" charset="-122"/>
                <a:cs typeface="Times New Roman" panose="02020603050405020304" pitchFamily="18" charset="0"/>
              </a:rPr>
              <a:t>等组成开关式自激振荡器，将</a:t>
            </a:r>
            <a:r>
              <a:rPr lang="en-US" altLang="zh-CN" sz="1800" b="1" dirty="0">
                <a:effectLst/>
                <a:ea typeface="宋体" panose="02010600030101010101" pitchFamily="2" charset="-122"/>
                <a:cs typeface="Times New Roman" panose="02020603050405020304" pitchFamily="18" charset="0"/>
              </a:rPr>
              <a:t>310V</a:t>
            </a:r>
            <a:r>
              <a:rPr lang="zh-CN" altLang="zh-CN" sz="1800" b="1" dirty="0">
                <a:effectLst/>
                <a:ea typeface="宋体" panose="02010600030101010101" pitchFamily="2" charset="-122"/>
                <a:cs typeface="Times New Roman" panose="02020603050405020304" pitchFamily="18" charset="0"/>
              </a:rPr>
              <a:t>直流电压变换为</a:t>
            </a:r>
            <a:r>
              <a:rPr lang="en-US" altLang="zh-CN" sz="1800" b="1" dirty="0">
                <a:effectLst/>
                <a:ea typeface="宋体" panose="02010600030101010101" pitchFamily="2" charset="-122"/>
                <a:cs typeface="Times New Roman" panose="02020603050405020304" pitchFamily="18" charset="0"/>
              </a:rPr>
              <a:t>50kHz</a:t>
            </a:r>
            <a:r>
              <a:rPr lang="zh-CN" altLang="zh-CN" sz="1800" b="1" dirty="0">
                <a:effectLst/>
                <a:ea typeface="宋体" panose="02010600030101010101" pitchFamily="2" charset="-122"/>
                <a:cs typeface="Times New Roman" panose="02020603050405020304" pitchFamily="18" charset="0"/>
              </a:rPr>
              <a:t>、约</a:t>
            </a:r>
            <a:r>
              <a:rPr lang="en-US" altLang="zh-CN" sz="1800" b="1" dirty="0">
                <a:effectLst/>
                <a:ea typeface="宋体" panose="02010600030101010101" pitchFamily="2" charset="-122"/>
                <a:cs typeface="Times New Roman" panose="02020603050405020304" pitchFamily="18" charset="0"/>
              </a:rPr>
              <a:t>270V</a:t>
            </a:r>
            <a:r>
              <a:rPr lang="zh-CN" altLang="zh-CN" sz="1800" b="1" dirty="0">
                <a:effectLst/>
                <a:ea typeface="宋体" panose="02010600030101010101" pitchFamily="2" charset="-122"/>
                <a:cs typeface="Times New Roman" panose="02020603050405020304" pitchFamily="18" charset="0"/>
              </a:rPr>
              <a:t>的高频交流电压，作为节能灯管的工作电压。</a:t>
            </a:r>
            <a:r>
              <a:rPr lang="en-US" altLang="zh-CN" sz="1800" b="1" dirty="0">
                <a:effectLst/>
                <a:ea typeface="宋体" panose="02010600030101010101" pitchFamily="2" charset="-122"/>
                <a:cs typeface="Times New Roman" panose="02020603050405020304" pitchFamily="18" charset="0"/>
              </a:rPr>
              <a:t> C 5 </a:t>
            </a:r>
            <a:r>
              <a:rPr lang="zh-CN" altLang="zh-CN" sz="1800" b="1" dirty="0">
                <a:effectLst/>
                <a:ea typeface="宋体" panose="02010600030101010101" pitchFamily="2" charset="-122"/>
                <a:cs typeface="Times New Roman" panose="02020603050405020304" pitchFamily="18" charset="0"/>
              </a:rPr>
              <a:t>和</a:t>
            </a:r>
            <a:r>
              <a:rPr lang="en-US" altLang="zh-CN" sz="1800" b="1" dirty="0">
                <a:effectLst/>
                <a:ea typeface="宋体" panose="02010600030101010101" pitchFamily="2" charset="-122"/>
                <a:cs typeface="Times New Roman" panose="02020603050405020304" pitchFamily="18" charset="0"/>
              </a:rPr>
              <a:t>L</a:t>
            </a:r>
            <a:r>
              <a:rPr lang="zh-CN" altLang="zh-CN" sz="1800" b="1" dirty="0">
                <a:effectLst/>
                <a:ea typeface="宋体" panose="02010600030101010101" pitchFamily="2" charset="-122"/>
                <a:cs typeface="Times New Roman" panose="02020603050405020304" pitchFamily="18" charset="0"/>
              </a:rPr>
              <a:t>组成串联谐振电路，使节能灯管启辉点亮。</a:t>
            </a:r>
            <a:endParaRPr lang="zh-CN" altLang="en-US" b="1" dirty="0"/>
          </a:p>
        </p:txBody>
      </p:sp>
    </p:spTree>
    <p:extLst>
      <p:ext uri="{BB962C8B-B14F-4D97-AF65-F5344CB8AC3E}">
        <p14:creationId xmlns:p14="http://schemas.microsoft.com/office/powerpoint/2010/main" val="3160406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087930" y="-24"/>
            <a:ext cx="924437" cy="838796"/>
            <a:chOff x="5657384" y="337626"/>
            <a:chExt cx="2609348" cy="2367616"/>
          </a:xfrm>
        </p:grpSpPr>
        <p:sp>
          <p:nvSpPr>
            <p:cNvPr id="3" name="Freeform 19"/>
            <p:cNvSpPr>
              <a:spLocks/>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4" name="Freeform 19"/>
            <p:cNvSpPr>
              <a:spLocks/>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5" name="Freeform 19"/>
            <p:cNvSpPr>
              <a:spLocks/>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6" name="Freeform 19"/>
            <p:cNvSpPr>
              <a:spLocks/>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7" name="Freeform 19"/>
            <p:cNvSpPr>
              <a:spLocks/>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grpSp>
      <p:sp>
        <p:nvSpPr>
          <p:cNvPr id="8" name="文本框 7"/>
          <p:cNvSpPr txBox="1"/>
          <p:nvPr/>
        </p:nvSpPr>
        <p:spPr>
          <a:xfrm>
            <a:off x="1013937" y="317394"/>
            <a:ext cx="10324897" cy="523220"/>
          </a:xfrm>
          <a:prstGeom prst="rect">
            <a:avLst/>
          </a:prstGeom>
          <a:noFill/>
          <a:effectLst/>
        </p:spPr>
        <p:txBody>
          <a:bodyPr wrap="square" rtlCol="0">
            <a:spAutoFit/>
          </a:bodyPr>
          <a:lstStyle/>
          <a:p>
            <a:r>
              <a:rPr lang="zh-CN" altLang="en-US"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rPr>
              <a:t>涉及电力电子器件的主要参数</a:t>
            </a:r>
            <a:endParaRPr lang="en-US" altLang="zh-CN" sz="2800" spc="6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cs typeface="Kartika" panose="02020503030404060203" pitchFamily="18" charset="0"/>
            </a:endParaRPr>
          </a:p>
        </p:txBody>
      </p:sp>
      <p:sp>
        <p:nvSpPr>
          <p:cNvPr id="9" name="Freeform 19"/>
          <p:cNvSpPr>
            <a:spLocks/>
          </p:cNvSpPr>
          <p:nvPr/>
        </p:nvSpPr>
        <p:spPr bwMode="auto">
          <a:xfrm rot="10800000">
            <a:off x="123154" y="65000"/>
            <a:ext cx="809350" cy="907305"/>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endParaRPr>
          </a:p>
        </p:txBody>
      </p:sp>
      <p:sp>
        <p:nvSpPr>
          <p:cNvPr id="10" name="文本框 9"/>
          <p:cNvSpPr txBox="1"/>
          <p:nvPr/>
        </p:nvSpPr>
        <p:spPr>
          <a:xfrm>
            <a:off x="290701" y="287600"/>
            <a:ext cx="54053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微软雅黑" panose="020B0503020204020204" pitchFamily="34" charset="-122"/>
              </a:rPr>
              <a:t>1.5</a:t>
            </a:r>
            <a:endParaRPr lang="zh-CN" altLang="en-US" sz="2000" dirty="0">
              <a:solidFill>
                <a:schemeClr val="bg1"/>
              </a:solidFill>
              <a:latin typeface="Arial" panose="020B0604020202020204" pitchFamily="34" charset="0"/>
              <a:ea typeface="微软雅黑" panose="020B0503020204020204" pitchFamily="34" charset="-122"/>
            </a:endParaRPr>
          </a:p>
        </p:txBody>
      </p:sp>
      <p:pic>
        <p:nvPicPr>
          <p:cNvPr id="11" name="图片 10">
            <a:extLst>
              <a:ext uri="{FF2B5EF4-FFF2-40B4-BE49-F238E27FC236}">
                <a16:creationId xmlns:a16="http://schemas.microsoft.com/office/drawing/2014/main" id="{FA1FB38D-EC41-4117-AAF7-8EE02D27ACE4}"/>
              </a:ext>
            </a:extLst>
          </p:cNvPr>
          <p:cNvPicPr>
            <a:picLocks noChangeAspect="1"/>
          </p:cNvPicPr>
          <p:nvPr/>
        </p:nvPicPr>
        <p:blipFill>
          <a:blip r:embed="rId3"/>
          <a:stretch>
            <a:fillRect/>
          </a:stretch>
        </p:blipFill>
        <p:spPr>
          <a:xfrm>
            <a:off x="2940618" y="972306"/>
            <a:ext cx="6139198" cy="5032872"/>
          </a:xfrm>
          <a:prstGeom prst="rect">
            <a:avLst/>
          </a:prstGeom>
        </p:spPr>
      </p:pic>
    </p:spTree>
    <p:extLst>
      <p:ext uri="{BB962C8B-B14F-4D97-AF65-F5344CB8AC3E}">
        <p14:creationId xmlns:p14="http://schemas.microsoft.com/office/powerpoint/2010/main" val="3825841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138586" y="1491753"/>
            <a:ext cx="3935146" cy="3935146"/>
          </a:xfrm>
          <a:prstGeom prst="ellipse">
            <a:avLst/>
          </a:prstGeom>
          <a:noFill/>
          <a:ln w="19050">
            <a:solidFill>
              <a:srgbClr val="0A3F75"/>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3" name="椭圆 2"/>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4" name="椭圆 3"/>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5" name="椭圆 4"/>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6" name="椭圆 5"/>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7" name="文本框 6"/>
          <p:cNvSpPr txBox="1"/>
          <p:nvPr/>
        </p:nvSpPr>
        <p:spPr>
          <a:xfrm>
            <a:off x="3644944" y="2718883"/>
            <a:ext cx="5210959" cy="1138773"/>
          </a:xfrm>
          <a:prstGeom prst="rect">
            <a:avLst/>
          </a:prstGeom>
          <a:noFill/>
        </p:spPr>
        <p:txBody>
          <a:bodyPr wrap="square" rtlCol="0">
            <a:spAutoFit/>
          </a:bodyPr>
          <a:lstStyle/>
          <a:p>
            <a:r>
              <a:rPr lang="en-US" altLang="zh-CN"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IGBT</a:t>
            </a:r>
            <a:r>
              <a:rPr lang="zh-CN" altLang="en-US"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仿真特性及比较</a:t>
            </a:r>
            <a:endParaRPr lang="en-US" altLang="zh-CN" sz="40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endParaRPr>
          </a:p>
          <a:p>
            <a:pPr algn="ctr"/>
            <a:r>
              <a:rPr lang="zh-CN" altLang="en-US" sz="2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a:t>
            </a:r>
            <a:r>
              <a:rPr lang="en-US" altLang="zh-CN" sz="2800" dirty="0">
                <a:gradFill>
                  <a:gsLst>
                    <a:gs pos="0">
                      <a:srgbClr val="1B2C45"/>
                    </a:gs>
                    <a:gs pos="100000">
                      <a:srgbClr val="254E8C"/>
                    </a:gs>
                  </a:gsLst>
                  <a:lin ang="19200000" scaled="0"/>
                </a:gradFill>
                <a:latin typeface="Arial" panose="020B0604020202020204" pitchFamily="34" charset="0"/>
                <a:ea typeface="微软雅黑" panose="020B0503020204020204" pitchFamily="34" charset="-122"/>
              </a:rPr>
              <a:t>IGBT-IKW08T120)</a:t>
            </a:r>
          </a:p>
        </p:txBody>
      </p:sp>
      <p:sp>
        <p:nvSpPr>
          <p:cNvPr id="9" name="矩形 8"/>
          <p:cNvSpPr/>
          <p:nvPr/>
        </p:nvSpPr>
        <p:spPr>
          <a:xfrm>
            <a:off x="6949331" y="1615778"/>
            <a:ext cx="755335" cy="707886"/>
          </a:xfrm>
          <a:prstGeom prst="rect">
            <a:avLst/>
          </a:prstGeom>
        </p:spPr>
        <p:txBody>
          <a:bodyPr wrap="none">
            <a:spAutoFit/>
          </a:bodyPr>
          <a:lstStyle/>
          <a:p>
            <a:pPr algn="ctr"/>
            <a:r>
              <a:rPr lang="en-US" altLang="zh-CN" sz="4000" b="1" dirty="0">
                <a:solidFill>
                  <a:srgbClr val="0A3F75"/>
                </a:solidFill>
                <a:latin typeface="Arial" panose="020B0604020202020204" pitchFamily="34" charset="0"/>
                <a:ea typeface="微软雅黑" panose="020B0503020204020204" pitchFamily="34" charset="-122"/>
              </a:rPr>
              <a:t>02</a:t>
            </a:r>
            <a:endParaRPr lang="zh-CN" altLang="en-US" sz="4000" b="1" dirty="0">
              <a:solidFill>
                <a:srgbClr val="0A3F75"/>
              </a:solidFill>
              <a:latin typeface="Arial" panose="020B0604020202020204" pitchFamily="34" charset="0"/>
              <a:ea typeface="微软雅黑" panose="020B0503020204020204" pitchFamily="34" charset="-122"/>
            </a:endParaRPr>
          </a:p>
        </p:txBody>
      </p:sp>
      <p:sp>
        <p:nvSpPr>
          <p:cNvPr id="10"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34983"/>
              </a:solidFill>
              <a:latin typeface="Arial" panose="020B0604020202020204" pitchFamily="34" charset="0"/>
              <a:ea typeface="微软雅黑" panose="020B0503020204020204" pitchFamily="34" charset="-122"/>
            </a:endParaRPr>
          </a:p>
        </p:txBody>
      </p:sp>
      <p:cxnSp>
        <p:nvCxnSpPr>
          <p:cNvPr id="11" name="直接连接符 10"/>
          <p:cNvCxnSpPr/>
          <p:nvPr/>
        </p:nvCxnSpPr>
        <p:spPr>
          <a:xfrm>
            <a:off x="6106159" y="4429760"/>
            <a:ext cx="0" cy="782320"/>
          </a:xfrm>
          <a:prstGeom prst="line">
            <a:avLst/>
          </a:prstGeom>
          <a:ln w="25400" cap="rnd">
            <a:solidFill>
              <a:srgbClr val="0A3F75"/>
            </a:solidFill>
            <a:roun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534158" y="3251046"/>
            <a:ext cx="375920" cy="375920"/>
            <a:chOff x="1534158" y="3352646"/>
            <a:chExt cx="375920" cy="375920"/>
          </a:xfrm>
        </p:grpSpPr>
        <p:sp>
          <p:nvSpPr>
            <p:cNvPr id="13" name="椭圆 12"/>
            <p:cNvSpPr/>
            <p:nvPr/>
          </p:nvSpPr>
          <p:spPr>
            <a:xfrm>
              <a:off x="1534158" y="3352646"/>
              <a:ext cx="375920" cy="375920"/>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3810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14" name="等腰三角形 13"/>
            <p:cNvSpPr/>
            <p:nvPr/>
          </p:nvSpPr>
          <p:spPr>
            <a:xfrm rot="16200000">
              <a:off x="1633052" y="3472583"/>
              <a:ext cx="157811" cy="1360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grpSp>
      <p:grpSp>
        <p:nvGrpSpPr>
          <p:cNvPr id="15" name="组合 14"/>
          <p:cNvGrpSpPr/>
          <p:nvPr/>
        </p:nvGrpSpPr>
        <p:grpSpPr>
          <a:xfrm>
            <a:off x="10302240" y="3251046"/>
            <a:ext cx="375920" cy="375920"/>
            <a:chOff x="10302240" y="3352646"/>
            <a:chExt cx="375920" cy="375920"/>
          </a:xfrm>
        </p:grpSpPr>
        <p:sp>
          <p:nvSpPr>
            <p:cNvPr id="16" name="椭圆 15"/>
            <p:cNvSpPr/>
            <p:nvPr/>
          </p:nvSpPr>
          <p:spPr>
            <a:xfrm>
              <a:off x="10302240" y="3352646"/>
              <a:ext cx="375920" cy="375920"/>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3810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sp>
          <p:nvSpPr>
            <p:cNvPr id="17" name="等腰三角形 16"/>
            <p:cNvSpPr/>
            <p:nvPr/>
          </p:nvSpPr>
          <p:spPr>
            <a:xfrm rot="5400000" flipH="1">
              <a:off x="10441775" y="3472584"/>
              <a:ext cx="157811" cy="1360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2238143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5"/>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5"/>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
                                        </p:tgtEl>
                                        <p:attrNameLst>
                                          <p:attrName>style.visibility</p:attrName>
                                        </p:attrNameLst>
                                      </p:cBhvr>
                                      <p:to>
                                        <p:strVal val="visible"/>
                                      </p:to>
                                    </p:set>
                                    <p:anim calcmode="lin" valueType="num">
                                      <p:cBhvr>
                                        <p:cTn id="14" dur="750" fill="hold"/>
                                        <p:tgtEl>
                                          <p:spTgt spid="6"/>
                                        </p:tgtEl>
                                        <p:attrNameLst>
                                          <p:attrName>ppt_w</p:attrName>
                                        </p:attrNameLst>
                                      </p:cBhvr>
                                      <p:tavLst>
                                        <p:tav tm="0">
                                          <p:val>
                                            <p:fltVal val="0"/>
                                          </p:val>
                                        </p:tav>
                                        <p:tav tm="100000">
                                          <p:val>
                                            <p:strVal val="#ppt_w"/>
                                          </p:val>
                                        </p:tav>
                                      </p:tavLst>
                                    </p:anim>
                                    <p:anim calcmode="lin" valueType="num">
                                      <p:cBhvr>
                                        <p:cTn id="15" dur="750" fill="hold"/>
                                        <p:tgtEl>
                                          <p:spTgt spid="6"/>
                                        </p:tgtEl>
                                        <p:attrNameLst>
                                          <p:attrName>ppt_h</p:attrName>
                                        </p:attrNameLst>
                                      </p:cBhvr>
                                      <p:tavLst>
                                        <p:tav tm="0">
                                          <p:val>
                                            <p:fltVal val="0"/>
                                          </p:val>
                                        </p:tav>
                                        <p:tav tm="100000">
                                          <p:val>
                                            <p:strVal val="#ppt_h"/>
                                          </p:val>
                                        </p:tav>
                                      </p:tavLst>
                                    </p:anim>
                                    <p:animEffect transition="in" filter="fade">
                                      <p:cBhvr>
                                        <p:cTn id="16" dur="750"/>
                                        <p:tgtEl>
                                          <p:spTgt spid="6"/>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750"/>
                                        <p:tgtEl>
                                          <p:spTgt spid="2"/>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750"/>
                                        <p:tgtEl>
                                          <p:spTgt spid="3"/>
                                        </p:tgtEl>
                                      </p:cBhvr>
                                    </p:animEffect>
                                  </p:childTnLst>
                                </p:cTn>
                              </p:par>
                              <p:par>
                                <p:cTn id="26" presetID="53" presetClass="entr" presetSubtype="16" fill="hold" nodeType="withEffect">
                                  <p:stCondLst>
                                    <p:cond delay="1750"/>
                                  </p:stCondLst>
                                  <p:childTnLst>
                                    <p:set>
                                      <p:cBhvr>
                                        <p:cTn id="27" dur="1" fill="hold">
                                          <p:stCondLst>
                                            <p:cond delay="0"/>
                                          </p:stCondLst>
                                        </p:cTn>
                                        <p:tgtEl>
                                          <p:spTgt spid="12"/>
                                        </p:tgtEl>
                                        <p:attrNameLst>
                                          <p:attrName>style.visibility</p:attrName>
                                        </p:attrNameLst>
                                      </p:cBhvr>
                                      <p:to>
                                        <p:strVal val="visible"/>
                                      </p:to>
                                    </p:set>
                                    <p:anim calcmode="lin" valueType="num">
                                      <p:cBhvr>
                                        <p:cTn id="28" dur="750" fill="hold"/>
                                        <p:tgtEl>
                                          <p:spTgt spid="12"/>
                                        </p:tgtEl>
                                        <p:attrNameLst>
                                          <p:attrName>ppt_w</p:attrName>
                                        </p:attrNameLst>
                                      </p:cBhvr>
                                      <p:tavLst>
                                        <p:tav tm="0">
                                          <p:val>
                                            <p:fltVal val="0"/>
                                          </p:val>
                                        </p:tav>
                                        <p:tav tm="100000">
                                          <p:val>
                                            <p:strVal val="#ppt_w"/>
                                          </p:val>
                                        </p:tav>
                                      </p:tavLst>
                                    </p:anim>
                                    <p:anim calcmode="lin" valueType="num">
                                      <p:cBhvr>
                                        <p:cTn id="29" dur="750" fill="hold"/>
                                        <p:tgtEl>
                                          <p:spTgt spid="12"/>
                                        </p:tgtEl>
                                        <p:attrNameLst>
                                          <p:attrName>ppt_h</p:attrName>
                                        </p:attrNameLst>
                                      </p:cBhvr>
                                      <p:tavLst>
                                        <p:tav tm="0">
                                          <p:val>
                                            <p:fltVal val="0"/>
                                          </p:val>
                                        </p:tav>
                                        <p:tav tm="100000">
                                          <p:val>
                                            <p:strVal val="#ppt_h"/>
                                          </p:val>
                                        </p:tav>
                                      </p:tavLst>
                                    </p:anim>
                                    <p:animEffect transition="in" filter="fade">
                                      <p:cBhvr>
                                        <p:cTn id="30" dur="750"/>
                                        <p:tgtEl>
                                          <p:spTgt spid="12"/>
                                        </p:tgtEl>
                                      </p:cBhvr>
                                    </p:animEffect>
                                  </p:childTnLst>
                                </p:cTn>
                              </p:par>
                              <p:par>
                                <p:cTn id="31" presetID="53" presetClass="entr" presetSubtype="16" fill="hold" nodeType="withEffect">
                                  <p:stCondLst>
                                    <p:cond delay="1750"/>
                                  </p:stCondLst>
                                  <p:childTnLst>
                                    <p:set>
                                      <p:cBhvr>
                                        <p:cTn id="32" dur="1" fill="hold">
                                          <p:stCondLst>
                                            <p:cond delay="0"/>
                                          </p:stCondLst>
                                        </p:cTn>
                                        <p:tgtEl>
                                          <p:spTgt spid="15"/>
                                        </p:tgtEl>
                                        <p:attrNameLst>
                                          <p:attrName>style.visibility</p:attrName>
                                        </p:attrNameLst>
                                      </p:cBhvr>
                                      <p:to>
                                        <p:strVal val="visible"/>
                                      </p:to>
                                    </p:set>
                                    <p:anim calcmode="lin" valueType="num">
                                      <p:cBhvr>
                                        <p:cTn id="33" dur="750" fill="hold"/>
                                        <p:tgtEl>
                                          <p:spTgt spid="15"/>
                                        </p:tgtEl>
                                        <p:attrNameLst>
                                          <p:attrName>ppt_w</p:attrName>
                                        </p:attrNameLst>
                                      </p:cBhvr>
                                      <p:tavLst>
                                        <p:tav tm="0">
                                          <p:val>
                                            <p:fltVal val="0"/>
                                          </p:val>
                                        </p:tav>
                                        <p:tav tm="100000">
                                          <p:val>
                                            <p:strVal val="#ppt_w"/>
                                          </p:val>
                                        </p:tav>
                                      </p:tavLst>
                                    </p:anim>
                                    <p:anim calcmode="lin" valueType="num">
                                      <p:cBhvr>
                                        <p:cTn id="34" dur="750" fill="hold"/>
                                        <p:tgtEl>
                                          <p:spTgt spid="15"/>
                                        </p:tgtEl>
                                        <p:attrNameLst>
                                          <p:attrName>ppt_h</p:attrName>
                                        </p:attrNameLst>
                                      </p:cBhvr>
                                      <p:tavLst>
                                        <p:tav tm="0">
                                          <p:val>
                                            <p:fltVal val="0"/>
                                          </p:val>
                                        </p:tav>
                                        <p:tav tm="100000">
                                          <p:val>
                                            <p:strVal val="#ppt_h"/>
                                          </p:val>
                                        </p:tav>
                                      </p:tavLst>
                                    </p:anim>
                                    <p:animEffect transition="in" filter="fade">
                                      <p:cBhvr>
                                        <p:cTn id="35" dur="750"/>
                                        <p:tgtEl>
                                          <p:spTgt spid="15"/>
                                        </p:tgtEl>
                                      </p:cBhvr>
                                    </p:animEffect>
                                  </p:childTnLst>
                                </p:cTn>
                              </p:par>
                              <p:par>
                                <p:cTn id="36" presetID="22" presetClass="entr" presetSubtype="4" fill="hold" nodeType="withEffect">
                                  <p:stCondLst>
                                    <p:cond delay="175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750"/>
                                        <p:tgtEl>
                                          <p:spTgt spid="11"/>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10"/>
                                        </p:tgtEl>
                                        <p:attrNameLst>
                                          <p:attrName>style.visibility</p:attrName>
                                        </p:attrNameLst>
                                      </p:cBhvr>
                                      <p:to>
                                        <p:strVal val="visible"/>
                                      </p:to>
                                    </p:set>
                                    <p:anim calcmode="lin" valueType="num">
                                      <p:cBhvr>
                                        <p:cTn id="41" dur="750" fill="hold"/>
                                        <p:tgtEl>
                                          <p:spTgt spid="10"/>
                                        </p:tgtEl>
                                        <p:attrNameLst>
                                          <p:attrName>ppt_w</p:attrName>
                                        </p:attrNameLst>
                                      </p:cBhvr>
                                      <p:tavLst>
                                        <p:tav tm="0">
                                          <p:val>
                                            <p:fltVal val="0"/>
                                          </p:val>
                                        </p:tav>
                                        <p:tav tm="100000">
                                          <p:val>
                                            <p:strVal val="#ppt_w"/>
                                          </p:val>
                                        </p:tav>
                                      </p:tavLst>
                                    </p:anim>
                                    <p:anim calcmode="lin" valueType="num">
                                      <p:cBhvr>
                                        <p:cTn id="42" dur="750" fill="hold"/>
                                        <p:tgtEl>
                                          <p:spTgt spid="10"/>
                                        </p:tgtEl>
                                        <p:attrNameLst>
                                          <p:attrName>ppt_h</p:attrName>
                                        </p:attrNameLst>
                                      </p:cBhvr>
                                      <p:tavLst>
                                        <p:tav tm="0">
                                          <p:val>
                                            <p:fltVal val="0"/>
                                          </p:val>
                                        </p:tav>
                                        <p:tav tm="100000">
                                          <p:val>
                                            <p:strVal val="#ppt_h"/>
                                          </p:val>
                                        </p:tav>
                                      </p:tavLst>
                                    </p:anim>
                                    <p:animEffect transition="in" filter="fade">
                                      <p:cBhvr>
                                        <p:cTn id="43" dur="750"/>
                                        <p:tgtEl>
                                          <p:spTgt spid="10"/>
                                        </p:tgtEl>
                                      </p:cBhvr>
                                    </p:animEffect>
                                  </p:childTnLst>
                                </p:cTn>
                              </p:par>
                              <p:par>
                                <p:cTn id="44" presetID="53" presetClass="entr" presetSubtype="16" fill="hold" grpId="0" nodeType="withEffect">
                                  <p:stCondLst>
                                    <p:cond delay="1750"/>
                                  </p:stCondLst>
                                  <p:childTnLst>
                                    <p:set>
                                      <p:cBhvr>
                                        <p:cTn id="45" dur="1" fill="hold">
                                          <p:stCondLst>
                                            <p:cond delay="0"/>
                                          </p:stCondLst>
                                        </p:cTn>
                                        <p:tgtEl>
                                          <p:spTgt spid="9"/>
                                        </p:tgtEl>
                                        <p:attrNameLst>
                                          <p:attrName>style.visibility</p:attrName>
                                        </p:attrNameLst>
                                      </p:cBhvr>
                                      <p:to>
                                        <p:strVal val="visible"/>
                                      </p:to>
                                    </p:set>
                                    <p:anim calcmode="lin" valueType="num">
                                      <p:cBhvr>
                                        <p:cTn id="46" dur="750" fill="hold"/>
                                        <p:tgtEl>
                                          <p:spTgt spid="9"/>
                                        </p:tgtEl>
                                        <p:attrNameLst>
                                          <p:attrName>ppt_w</p:attrName>
                                        </p:attrNameLst>
                                      </p:cBhvr>
                                      <p:tavLst>
                                        <p:tav tm="0">
                                          <p:val>
                                            <p:fltVal val="0"/>
                                          </p:val>
                                        </p:tav>
                                        <p:tav tm="100000">
                                          <p:val>
                                            <p:strVal val="#ppt_w"/>
                                          </p:val>
                                        </p:tav>
                                      </p:tavLst>
                                    </p:anim>
                                    <p:anim calcmode="lin" valueType="num">
                                      <p:cBhvr>
                                        <p:cTn id="47" dur="750" fill="hold"/>
                                        <p:tgtEl>
                                          <p:spTgt spid="9"/>
                                        </p:tgtEl>
                                        <p:attrNameLst>
                                          <p:attrName>ppt_h</p:attrName>
                                        </p:attrNameLst>
                                      </p:cBhvr>
                                      <p:tavLst>
                                        <p:tav tm="0">
                                          <p:val>
                                            <p:fltVal val="0"/>
                                          </p:val>
                                        </p:tav>
                                        <p:tav tm="100000">
                                          <p:val>
                                            <p:strVal val="#ppt_h"/>
                                          </p:val>
                                        </p:tav>
                                      </p:tavLst>
                                    </p:anim>
                                    <p:animEffect transition="in" filter="fade">
                                      <p:cBhvr>
                                        <p:cTn id="4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5" grpId="1" animBg="1"/>
      <p:bldP spid="5" grpId="2" animBg="1"/>
      <p:bldP spid="6" grpId="0" animBg="1"/>
      <p:bldP spid="7" grpId="0"/>
      <p:bldP spid="9" grpId="0"/>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E7CEBCA-7E5A-41D2-9823-8704176F325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abZ0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Gm2d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EabZ0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Rptn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Rptn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Rptn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RptnSnL80YFnAAAAawAAABwAAAB1bml2ZXJzYWwvbG9jYWxfc2V0dGluZ3MueG1sDcw7CsNADEXR3qsQ6p1P58JjdymDIc4ChP0IBo0UZkRIdp/pbnG44/zNSh+Uerglvp4uTLDN98NeiZ/rrR+Yaojtom5IbM40T92ovok+ENFgpbfKD2VFbhG4S25yKaiwkGhnPk/dH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Gm2dKsIcj9GwBAAD3AgAAKQAAAHVuaXZlcnNhbC9za2luX2N1c3RvbWl6YXRpb25fc2V0dGluZ3MueG1sjVLbSiQxEH33K4I/MEkqt4Z2ILeWeVHRAZ+b6ezSrKaXTsRlycebdncYR0c09VR1Tp2iKqdNv8Zon1KeHse/fR6neBdyHuPPtD5DqN1ND9N8M4cUclodKvdjHKbnTfwxLbVaTbmPQz8PdkHTGqPu9SEltXKqZswwiiTz1CvkPLcVa8A1YCvmKLHt6p3EP9057ELMp1Xb1RH6sWETU5jzJg7hzxqO2W+h4w0u534YKy+tBVui7KcWx5ZAjHDJfaEaAASy3BGHi5SN1AR5zDiGYhQFCohwThpRiKQcatY1oqow3wjEJGPUFepp7UZaG0dtkdAQous0rxpbus5IjBEhBJgrXEBnMKpsqBoa1HJAcGBAFG00UYA625mOFe+8sBwp6gXGhRkDGB+Oe9ju7bkO1W+vsz/nF4Inv+AkunhrdcJc7e5pnit5Gx5/P/Q5oHG4OL+59Xf+aqu3m+ur8/++fPXwnrWYtW79qbdfAFBLAwQUAAIACABGm2dKBdmJyEoNAADVIQAAFwAAAHVuaXZlcnNhbC91bml2ZXJzYWwucG5n7Zr5V1Lr+sCp02lW81TXnEu9ea45lCen40CZE6drpQ1mTrXMvGGCqGgoYtN1SImilpaJnqyT4oCpmboRsENJHkTqOKDiUHEUBcGBEBWRu6nOvWvd9V3fP+AufmBvnuez3/0+z7vf53mf/ULusSP+OhuNNkIgEB1YgE8wBLIGBoF8g1y/FtTsaroxAZ5WJQX7e0MoXSaToLAm9mDgQQikjrBp+dy3oLwhISA0CQLRZWo+q1jIivNgOzjM5+CJy5GS4aN5tvIB1gdZ0dzqudX1Ouf16/VTvyOe3Pz997tzLujn7wxY865680855y0tXv1z7db1O3xubykzVl/5Wfr3/RtU2Okumfsi6UfFp9IHFz2PJ20P/1RMqZRSRFK3iFJKZUvdgywuVI2VrSinkSMZiuGaplGcMWjSWSc/WcVKkOl5M4QfUQ+6/IxkqNHWVGbnnzOGeak+dad4g4orjVX29XirKOysr/sqUG5DB2X84Wd6vRu/BpSa7SsJQwviKPXgrX+LE37gN0i4i8UG8HQgx0oj7SJqjjcCVoPHLVqgBVqgBVqgBVqgBVqgBVqgBVqgBVqgBVqgBVrwvwdQAnP1AkuzZfoe2ArTaLytNFuK6+9o9g53+nyn2W7c8v+Dj+F3/mjgevFbP/1++KF1KTZR9saScAm3LDAfRYlQvYIqViihKUwXvLIPOZIleWFeezNteayJoZIE8Vuc4jk/jE8jlJUVrMzfJMuPLTv8zTOeY2ZeruOvSy+vZIURqGFmmqZimmKEGs0YYuQMdtXEiAswp7rDG+MXDvUkpb2ZMxdPBMwNJXEb9WaOhIAtSvKWOEhcQy8+DFCvKF2m6UppPE/9QS+z32P21dYwrpdyKl7gRmoaSROPA5mLY4VIQxeog9OwB+IUd+C+VECA0mOGmlfeCuXVvDcxQyz6pFnGp3ckNiYoicbIVz+ZslsLafOSxywafdMx0/kD9znbs+oigOH9XMJnj+z6OBGQeHLTCU8pAmNf5uzMmMUjL7l4UGcPp45mKOJ5J8+SxXHXW7HisNHBSPtywX74cIgJGb3CNF+ZufA9ecu+krw50jRW2Nl2UtYbwwnrxqPkQMXMMUE7V9ZKkjolGirq4oAzfYAqzY63gKGzE0Web0UvJBqbqukB6VN1rEEuIe53O2X1w9hAkRu90yGQcMtq+DpgA4y51Q5WVON7gWp8F6IoNP5sqvGzRmFb67kzTeg3EhSqcUT4/lh60Ikd5NLCXY+unfYMkSf9s2a2GP/G8WkVj9nfUFHGbOWxXBiLHOfnm2Npfl3p5o2bBcKI7l5HAk9GtugIqVs3SJ7/yzeQ9/BKz1tULj6u+7Mh8aIWaYHKw4eYZJT9VxMjJ7hl+shbzzxPGP1HebFtKfXmBnRLfohc1s9+7N2es227cfv+mFYzmwO2io3kzOk0BDcNX6zwEgnTSNKHiFfERYA9f3LqaspN2msIpLlIFL59OLbdSVSQ2cdpcG60SwgVWuvD7P9x6VmK4II8ULUciCt37mSNbCyOVAzhA+o3r5XLHPff26fai2h4iIu64Sp2SnyndE0GMgjTFoBC8LdkhQ6kTR6cHVm96GF1ePjH+2hZdZBpSredus6HuMnIuHq4eSDREn3KuN0pcuciHM0d5hnCAL6DRccHQLkW8j4tVJb7k/uXdidVDwQIU5NDVi0/170cxBuLttxseEo+ECy8NtHl+/Ji764fku4XcWHBPMIh+G/YI8TQQKhuyN8E2F3o4eaaczw3WArNzz7NPPuINRjGCb202XZjifCVk7iPCY4rZwQr46R4moji8qzYH96iDN7ZcX1Nv4PZXCmWl5+MY6YX7006jWhNNGos2fOXfOHTkjx9bxvvHlmwftyNav1AUeKrG5gSgOTmdeL+fWFo1s0BOu8NRvo4spDlUeBuR2yd+22PRE7FWX8ZkAQRo+JyuajvtaZn+6VCB1/ipkqdrrpZTMHYI12ma+eFi6MSFAYewftgG+NzZx/l11c7QtKR+WLh1qZbVxyfPiyl6u8XLQFD23eKMNMUByGNAHD0I3UxtlRvji96mtXQ49DIUKumY+kKLkD/2ukdqCIs6q2dShTCANzoXnu4ApyCOhqPW2RHIXCzeVFTNNLcsow72opfwpSU98T3NgPht/jlYQYNiJIMUV2PYxcPzzrNDlJTxioyU+HYGsYSJpLwC6KJUstVyTwOC0MNmL5dRy2IEGsezdxdnjcj40LV6tQVCcNgnH0kdRQCqY4i5ZUpsZcrGrL0N4qSRKFMPpJBU6SIDrcZQb3E9orLi++v673gESCofERGJ4CZN2Sa2NiEd/LwDs7UR+0hByofFWBskd/eNWpf6nfqUfXuF6JHZHdzrNo6QLfP8Z4VI+hTn/0FaLIud0ksM7pnr/PQ4dd3FgF92LiOYqNRKW5pcn5J3wV+Hxk7yc1ckaUUYRzwRU1ZG/8qe54t6usAH0rpvp45vLjrplU0NrbzODvi0XmfspjNRuJUHuBOSItPFp83uLPGtUWqcp0yal+Q1ncPu0Ag4hTDTM7TrLG1S/3UxzipBQwjaeSBviQcY1J0VHWpr018/G5P6jLdfJqOXBj2UHYyT4/LfIiOfYL7uBZdNtkCRnMG0PV5AauLwxU4kxSdaGzqwKTUGHIFLfYyMKvKGrxfi5c7fvSXLB4TCPELg28c2BfbJclMk7XtI9YC7G5LC1u9l24nvty95xj7DKGmoHZ+2XUP0TY7ZmLHuYosDPfeANjPZF+HvUWHbqaSP+p81FPeM//tvioxPNxFL4H6Xy71Zdh79IUyXScn+nPMrz7OurkO7UUc9CtGllNq8aqB1sI3OXvQobK+Y9mP82dZXwfPSIQijFHGPPYQO9mh8JZxfpFeA3lW1nzQKncsYaI5b6Kg/PiqJ5HV0IWXes5Q5QDXmQBdWbAzwy184HgqhhpIfrZXVWD6eBa3Q0D9OnH4lgSP33HOHn46shIryzWboy1xU/qO1146ru95hjyU6fVo0rXnwqLB2Vvvau6GunC9nPLHdgiDyJm8vX2cBYVHVPnqwzqWeznCaMP2JdpUQHAtHkGasiDaYuc6rB+aqyb8+VuCHXoaPFSfuvkX4YNF5VS794zPNpw+4hKVoslGZ4cjM+S98w0f9sH7G6/S861iTHY3LIudsy9NcNOfFKPX//YIQDuKxwfKs+pMZCU7nUy2wuB6RUbwQTdd/CF81nFf4tepc/7R/LYWcDkd3Ps7+WJcifTFFbVohEAK+oO1l2CsNiskSemrIKcZYBVQrwKDxSgl/ufUO+dNbI4z169zSs7m2yLTpw4GMxOR96LR4mgwVx/VkUVT4kf32Vp2tOYf8r19Btpo/5MqXJY/Rmnbj6AWWxB74srCzJU5VnfB1ToufQfH8caUjDadgZR9zHNArMwVMhJet878uonPrHQNU10TjziwJkYIseSo249PpAr+zCFLGfMDsUKv2YtkvCyirsxrK28/m3HguLEKrcqxlstCxxdtjPLF/gdca78EL5nVGG6O7g+MgM6vJs9GGxbAi86A183NFKHcG+08KcZiRdnLf1TwvGm7AXkdIcCRvLW+zy2gQP9JyRAvKjOjChd5Sz15NBPATDzKHsQnSLERO96fGlaO7RhWogqXfjnFsKKi/p1VZ7rcp5+X6vMonzNWY7qM48JHo3Jq7YhYU2DsQYZaOTqKy/Ncd7syko0XAYiSpymCRWkqI52fHK4Tse3PG89u+7z0LF2e/KVwkJsb11eTDU6oInBiJknSXO8FOLYopVRkrvkv/Ap79iRdJUE2daOE4jJIk+jLqJW/1YQOjx1N8OzDnQqvQpiCY9FXuVLEweg1GPoQcwMSPdFBV8LQ04XRydOs4xOaEBePPSZ4AW8XYZSiL9eLwEotjvdynw8RltocSLp+viWI5uGQy4ynvLDfmFAlVSXm136EkgGCZq4040TF2/6zdPshW2f9qMus72C75eVY6tamlRUFg9FyMALqwOLlhomPruIaj4Sb/ukzOvysoqT17wae81vAXLNo43V9ZAMQUwquuZwYxCYTUxhFhDicjWUvs6ArKOrB5vydyiE0L+JhlHqJJ1nrmvoCqpo82vTtKgR6mqZ4AXpVnFbIAiRfTaPDa9VSmeBMj5srMFbSu3+4NS6Ii2oaEqKTrVoqnaRv6z+1faN3SRP9zlnJX0MvU7TQdnzZ+mQTxpBlthryzCsOCu3YxW+JG3k8vi2qwAy06WPe1P3tCs2P/9zAubuly0/wFszuo1Aa6enTGgzAB4v09+KTURU1++6ZACRq37ET7OSbDofBEm7sxOj60l8x9BjKRJDQmszcLEo0DMCtyEqReocqUKvBur6NJLGJZ5p97JcMienLLNcQqxZ7TexzNM9I1d3WAFDa0TJN1R5y9/96GyhVL8e6r/78OlDhlShgOzAu+WvEcINef8SyEKq++B/xkmP/w8//MKBU5vU8w1s5LYuj1HBrjep0lWhXdLMhDL6gYKhpi2CkDj7QdNBXtuSPvq3WechRr8qNexPsvfnqikYP8z3iQ/E+e+1fUEsDBBQAAgAIAEabZ0orC8BtSgAAAGsAAAAbAAAAdW5pdmVyc2FsL3VuaXZlcnNhbC5wbmcueG1ss7GvyM1RKEstKs7Mz7NVMtQzULK34+WyKShKLctMLVeoAIoZ6RlAgJJCJSq3PDOlJAMoZGBujBDMSM1MzyixVbIwMIUL6gPNBABQSwECAAAUAAIACABGm2dKFQ6tKGQEAAAHEQAAHQAAAAAAAAABAAAAAAAAAAAAdW5pdmVyc2FsL2NvbW1vbl9tZXNzYWdlcy5sbmdQSwECAAAUAAIACABGm2dKCH4LIykDAACGDAAAJwAAAAAAAAABAAAAAACfBAAAdW5pdmVyc2FsL2ZsYXNoX3B1Ymxpc2hpbmdfc2V0dGluZ3MueG1sUEsBAgAAFAACAAgARptnSrX8CWS6AgAAVQoAACEAAAAAAAAAAQAAAAAADQgAAHVuaXZlcnNhbC9mbGFzaF9za2luX3NldHRpbmdzLnhtbFBLAQIAABQAAgAIAEabZ0oqlg9n/gIAAJcLAAAmAAAAAAAAAAEAAAAAAAYLAAB1bml2ZXJzYWwvaHRtbF9wdWJsaXNoaW5nX3NldHRpbmdzLnhtbFBLAQIAABQAAgAIAEabZ0pocVKRmgEAAB8GAAAfAAAAAAAAAAEAAAAAAEgOAAB1bml2ZXJzYWwvaHRtbF9za2luX3NldHRpbmdzLmpzUEsBAgAAFAACAAgARptnSj08L9HBAAAA5QEAABoAAAAAAAAAAQAAAAAAHxAAAHVuaXZlcnNhbC9pMThuX3ByZXNldHMueG1sUEsBAgAAFAACAAgARptnSnL80YFnAAAAawAAABwAAAAAAAAAAQAAAAAAGBEAAHVuaXZlcnNhbC9sb2NhbF9zZXR0aW5ncy54bWxQSwECAAAUAAIACABElFdHI7RO+/sCAACwCAAAFAAAAAAAAAABAAAAAAC5EQAAdW5pdmVyc2FsL3BsYXllci54bWxQSwECAAAUAAIACABGm2dKsIcj9GwBAAD3AgAAKQAAAAAAAAABAAAAAADmFAAAdW5pdmVyc2FsL3NraW5fY3VzdG9taXphdGlvbl9zZXR0aW5ncy54bWxQSwECAAAUAAIACABGm2dKBdmJyEoNAADVIQAAFwAAAAAAAAAAAAAAAACZFgAAdW5pdmVyc2FsL3VuaXZlcnNhbC5wbmdQSwECAAAUAAIACABGm2dKKwvAbUoAAABrAAAAGwAAAAAAAAABAAAAAAAYJAAAdW5pdmVyc2FsL3VuaXZlcnNhbC5wbmcueG1sUEsFBgAAAAALAAsASQMAAJskAAAAAA=="/>
  <p:tag name="ISPRING_PRESENTATION_TITLE" val="MC"/>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LvyhTools保存的主题色-20170316-152910">
      <a:dk1>
        <a:srgbClr val="000000"/>
      </a:dk1>
      <a:lt1>
        <a:srgbClr val="FFFFFF"/>
      </a:lt1>
      <a:dk2>
        <a:srgbClr val="44546A"/>
      </a:dk2>
      <a:lt2>
        <a:srgbClr val="E7E6E6"/>
      </a:lt2>
      <a:accent1>
        <a:srgbClr val="2C8FCE"/>
      </a:accent1>
      <a:accent2>
        <a:srgbClr val="93C9E3"/>
      </a:accent2>
      <a:accent3>
        <a:srgbClr val="2C8FCE"/>
      </a:accent3>
      <a:accent4>
        <a:srgbClr val="93C9E3"/>
      </a:accent4>
      <a:accent5>
        <a:srgbClr val="2C8FCE"/>
      </a:accent5>
      <a:accent6>
        <a:srgbClr val="93C9E3"/>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941</Words>
  <Application>Microsoft Office PowerPoint</Application>
  <PresentationFormat>宽屏</PresentationFormat>
  <Paragraphs>95</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20</vt:i4>
      </vt:variant>
    </vt:vector>
  </HeadingPairs>
  <TitlesOfParts>
    <vt:vector size="26" baseType="lpstr">
      <vt:lpstr>等线</vt:lpstr>
      <vt:lpstr>等线 Light</vt:lpstr>
      <vt:lpstr>Arial</vt:lpstr>
      <vt:lpstr>Calibri</vt:lpstr>
      <vt:lpstr>第一PPT，www.1ppt.com</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创业融资</dc:title>
  <dc:creator>第一PPT</dc:creator>
  <cp:keywords>www.1ppt.com</cp:keywords>
  <dc:description>www.1ppt.com</dc:description>
  <cp:lastModifiedBy>周 泓毅</cp:lastModifiedBy>
  <cp:revision>66</cp:revision>
  <dcterms:created xsi:type="dcterms:W3CDTF">2017-02-17T02:33:41Z</dcterms:created>
  <dcterms:modified xsi:type="dcterms:W3CDTF">2021-10-11T14:18:59Z</dcterms:modified>
  <cp:category>模板</cp:category>
</cp:coreProperties>
</file>