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61" r:id="rId3"/>
    <p:sldId id="260" r:id="rId5"/>
    <p:sldId id="264" r:id="rId6"/>
    <p:sldId id="293" r:id="rId7"/>
    <p:sldId id="348" r:id="rId8"/>
    <p:sldId id="314" r:id="rId9"/>
    <p:sldId id="316" r:id="rId10"/>
    <p:sldId id="312" r:id="rId11"/>
    <p:sldId id="315" r:id="rId12"/>
    <p:sldId id="317" r:id="rId13"/>
    <p:sldId id="318" r:id="rId14"/>
    <p:sldId id="333" r:id="rId15"/>
    <p:sldId id="334" r:id="rId16"/>
    <p:sldId id="335" r:id="rId17"/>
    <p:sldId id="320" r:id="rId18"/>
    <p:sldId id="321" r:id="rId19"/>
    <p:sldId id="322" r:id="rId20"/>
    <p:sldId id="323" r:id="rId21"/>
    <p:sldId id="349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71" r:id="rId30"/>
    <p:sldId id="372" r:id="rId31"/>
    <p:sldId id="305" r:id="rId32"/>
  </p:sldIdLst>
  <p:sldSz cx="9144000" cy="6858000" type="screen4x3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050E"/>
    <a:srgbClr val="E0414A"/>
    <a:srgbClr val="FF1919"/>
    <a:srgbClr val="85000B"/>
    <a:srgbClr val="CC0000"/>
    <a:srgbClr val="A6A6A6"/>
    <a:srgbClr val="FF2F2F"/>
    <a:srgbClr val="FF0000"/>
    <a:srgbClr val="DD0012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66" y="126"/>
      </p:cViewPr>
      <p:guideLst>
        <p:guide orient="horz" pos="21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gs" Target="tags/tag8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EB25E-F66E-44BE-85A3-62191936F5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2000">
        <p14:vortex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0766475-3C67-4DF2-BE17-F0B0C8E388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D48D3E-B07C-4BE8-84F7-DD272BD053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2000">
        <p14:vortex dir="r"/>
      </p:transition>
    </mc:Choice>
    <mc:Fallback>
      <p:transition spd="slow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0766475-3C67-4DF2-BE17-F0B0C8E388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D48D3E-B07C-4BE8-84F7-DD272BD053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2000">
        <p14:vortex dir="r"/>
      </p:transition>
    </mc:Choice>
    <mc:Fallback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0766475-3C67-4DF2-BE17-F0B0C8E388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D48D3E-B07C-4BE8-84F7-DD272BD053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2000">
        <p14:vortex dir="r"/>
      </p:transition>
    </mc:Choice>
    <mc:Fallback>
      <p:transition spd="slow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0766475-3C67-4DF2-BE17-F0B0C8E388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D48D3E-B07C-4BE8-84F7-DD272BD053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2000">
        <p14:vortex dir="r"/>
      </p:transition>
    </mc:Choice>
    <mc:Fallback>
      <p:transition spd="slow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0766475-3C67-4DF2-BE17-F0B0C8E388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D48D3E-B07C-4BE8-84F7-DD272BD053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2000">
        <p14:vortex dir="r"/>
      </p:transition>
    </mc:Choice>
    <mc:Fallback>
      <p:transition spd="slow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0766475-3C67-4DF2-BE17-F0B0C8E388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D48D3E-B07C-4BE8-84F7-DD272BD053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2000">
        <p14:vortex dir="r"/>
      </p:transition>
    </mc:Choice>
    <mc:Fallback>
      <p:transition spd="slow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0766475-3C67-4DF2-BE17-F0B0C8E388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D48D3E-B07C-4BE8-84F7-DD272BD053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2000">
        <p14:vortex dir="r"/>
      </p:transition>
    </mc:Choice>
    <mc:Fallback>
      <p:transition spd="slow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0766475-3C67-4DF2-BE17-F0B0C8E388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D48D3E-B07C-4BE8-84F7-DD272BD053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2000">
        <p14:vortex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0766475-3C67-4DF2-BE17-F0B0C8E388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D48D3E-B07C-4BE8-84F7-DD272BD053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2000">
        <p14:vortex dir="r"/>
      </p:transition>
    </mc:Choice>
    <mc:Fallback>
      <p:transition spd="slow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0766475-3C67-4DF2-BE17-F0B0C8E388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D48D3E-B07C-4BE8-84F7-DD272BD053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2000">
        <p14:vortex dir="r"/>
      </p:transition>
    </mc:Choice>
    <mc:Fallback>
      <p:transition spd="slow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3000" advTm="2000">
        <p14:vortex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4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2.png"/><Relationship Id="rId2" Type="http://schemas.openxmlformats.org/officeDocument/2006/relationships/image" Target="../media/image4.GIF"/><Relationship Id="rId1" Type="http://schemas.openxmlformats.org/officeDocument/2006/relationships/tags" Target="../tags/tag5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3.png"/><Relationship Id="rId2" Type="http://schemas.openxmlformats.org/officeDocument/2006/relationships/image" Target="../media/image4.GIF"/><Relationship Id="rId1" Type="http://schemas.openxmlformats.org/officeDocument/2006/relationships/tags" Target="../tags/tag6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4.png"/><Relationship Id="rId2" Type="http://schemas.openxmlformats.org/officeDocument/2006/relationships/image" Target="../media/image4.GIF"/><Relationship Id="rId1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4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tags" Target="../tags/tag2.xml"/><Relationship Id="rId2" Type="http://schemas.openxmlformats.org/officeDocument/2006/relationships/image" Target="../media/image4.GIF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3472815" y="2573655"/>
            <a:ext cx="67976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65">
              <a:defRPr/>
            </a:pPr>
            <a:r>
              <a:rPr lang="zh-CN" altLang="en-US" sz="4800" b="1" dirty="0" smtClean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第二次研讨课汇报</a:t>
            </a:r>
            <a:endParaRPr lang="en-US" altLang="zh-CN" sz="48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sp>
        <p:nvSpPr>
          <p:cNvPr id="28" name="文本框 27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3442258" y="5383969"/>
            <a:ext cx="48742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sz="2800" b="1" dirty="0" smtClean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第二组：梁峰</a:t>
            </a:r>
            <a:r>
              <a:rPr lang="en-US" altLang="zh-CN" sz="2800" b="1" dirty="0" smtClean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  </a:t>
            </a:r>
            <a:r>
              <a:rPr lang="zh-CN" altLang="en-US" sz="2800" b="1" dirty="0" smtClean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孔子扬</a:t>
            </a:r>
            <a:r>
              <a:rPr lang="en-US" altLang="zh-CN" sz="2800" b="1" dirty="0" smtClean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  </a:t>
            </a:r>
            <a:r>
              <a:rPr lang="zh-CN" altLang="en-US" sz="2800" b="1" dirty="0" smtClean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郑羽臻</a:t>
            </a:r>
            <a:endParaRPr lang="zh-CN" altLang="en-US" sz="2800" b="1" dirty="0" smtClean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7567" y="5691189"/>
            <a:ext cx="8890144" cy="432000"/>
            <a:chOff x="117567" y="5691189"/>
            <a:chExt cx="8890144" cy="432000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17567" y="5912402"/>
              <a:ext cx="810000" cy="0"/>
            </a:xfrm>
            <a:prstGeom prst="line">
              <a:avLst/>
            </a:prstGeom>
            <a:ln w="12700">
              <a:solidFill>
                <a:srgbClr val="E3061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72711" y="5907189"/>
              <a:ext cx="5535000" cy="0"/>
            </a:xfrm>
            <a:prstGeom prst="line">
              <a:avLst/>
            </a:prstGeom>
            <a:ln w="1270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0" scaled="0"/>
              </a:gra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1159868" y="5691189"/>
              <a:ext cx="2083154" cy="432000"/>
              <a:chOff x="1064303" y="5622335"/>
              <a:chExt cx="2083154" cy="432000"/>
            </a:xfrm>
          </p:grpSpPr>
          <p:sp>
            <p:nvSpPr>
              <p:cNvPr id="15" name="圆角矩形 14"/>
              <p:cNvSpPr>
                <a:spLocks noChangeAspect="1"/>
              </p:cNvSpPr>
              <p:nvPr/>
            </p:nvSpPr>
            <p:spPr>
              <a:xfrm>
                <a:off x="16145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latin typeface="Arial Black" panose="020B0A04020102020204" pitchFamily="34" charset="0"/>
                  </a:rPr>
                  <a:t>0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0" name="圆角矩形 29"/>
              <p:cNvSpPr>
                <a:spLocks noChangeAspect="1"/>
              </p:cNvSpPr>
              <p:nvPr/>
            </p:nvSpPr>
            <p:spPr>
              <a:xfrm>
                <a:off x="10643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latin typeface="Arial Black" panose="020B0A04020102020204" pitchFamily="34" charset="0"/>
                  </a:rPr>
                  <a:t>2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1" name="圆角矩形 30"/>
              <p:cNvSpPr>
                <a:spLocks noChangeAspect="1"/>
              </p:cNvSpPr>
              <p:nvPr/>
            </p:nvSpPr>
            <p:spPr>
              <a:xfrm>
                <a:off x="21647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 Black" panose="020B0A04020102020204" pitchFamily="34" charset="0"/>
                  </a:rPr>
                  <a:t>2</a:t>
                </a:r>
                <a:endParaRPr lang="en-US" altLang="zh-CN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2" name="圆角矩形 31"/>
              <p:cNvSpPr>
                <a:spLocks noChangeAspect="1"/>
              </p:cNvSpPr>
              <p:nvPr/>
            </p:nvSpPr>
            <p:spPr>
              <a:xfrm>
                <a:off x="2714904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 Black" panose="020B0A04020102020204" pitchFamily="34" charset="0"/>
                  </a:rPr>
                  <a:t>1</a:t>
                </a:r>
                <a:endParaRPr lang="en-US" altLang="zh-CN" sz="2400" dirty="0">
                  <a:latin typeface="Arial Black" panose="020B0A04020102020204" pitchFamily="34" charset="0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39101" y="-8313"/>
            <a:ext cx="2612976" cy="4400343"/>
            <a:chOff x="439101" y="-8313"/>
            <a:chExt cx="2612976" cy="4400343"/>
          </a:xfrm>
        </p:grpSpPr>
        <p:sp>
          <p:nvSpPr>
            <p:cNvPr id="36" name="任意多边形 35"/>
            <p:cNvSpPr/>
            <p:nvPr/>
          </p:nvSpPr>
          <p:spPr>
            <a:xfrm rot="5400000">
              <a:off x="-454583" y="885371"/>
              <a:ext cx="4400343" cy="2612976"/>
            </a:xfrm>
            <a:custGeom>
              <a:avLst/>
              <a:gdLst>
                <a:gd name="connsiteX0" fmla="*/ 0 w 4400343"/>
                <a:gd name="connsiteY0" fmla="*/ 2612976 h 2612976"/>
                <a:gd name="connsiteX1" fmla="*/ 0 w 4400343"/>
                <a:gd name="connsiteY1" fmla="*/ 0 h 2612976"/>
                <a:gd name="connsiteX2" fmla="*/ 3093855 w 4400343"/>
                <a:gd name="connsiteY2" fmla="*/ 0 h 2612976"/>
                <a:gd name="connsiteX3" fmla="*/ 4400343 w 4400343"/>
                <a:gd name="connsiteY3" fmla="*/ 1306488 h 2612976"/>
                <a:gd name="connsiteX4" fmla="*/ 3093855 w 4400343"/>
                <a:gd name="connsiteY4" fmla="*/ 2612976 h 26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0343" h="2612976">
                  <a:moveTo>
                    <a:pt x="0" y="2612976"/>
                  </a:moveTo>
                  <a:lnTo>
                    <a:pt x="0" y="0"/>
                  </a:lnTo>
                  <a:lnTo>
                    <a:pt x="3093855" y="0"/>
                  </a:lnTo>
                  <a:cubicBezTo>
                    <a:pt x="3815408" y="0"/>
                    <a:pt x="4400343" y="584935"/>
                    <a:pt x="4400343" y="1306488"/>
                  </a:cubicBezTo>
                  <a:cubicBezTo>
                    <a:pt x="4400343" y="2028041"/>
                    <a:pt x="3815408" y="2612976"/>
                    <a:pt x="3093855" y="2612976"/>
                  </a:cubicBezTo>
                  <a:close/>
                </a:path>
              </a:pathLst>
            </a:custGeom>
            <a:gradFill>
              <a:gsLst>
                <a:gs pos="0">
                  <a:srgbClr val="8E040D"/>
                </a:gs>
                <a:gs pos="100000">
                  <a:srgbClr val="E40613"/>
                </a:gs>
              </a:gsLst>
              <a:lin ang="10800000" scaled="0"/>
            </a:gradFill>
            <a:ln w="25400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>
              <a:grpSpLocks noChangeAspect="1"/>
            </p:cNvGrpSpPr>
            <p:nvPr/>
          </p:nvGrpSpPr>
          <p:grpSpPr>
            <a:xfrm>
              <a:off x="583589" y="1834933"/>
              <a:ext cx="2323999" cy="2323999"/>
              <a:chOff x="3393105" y="2094170"/>
              <a:chExt cx="2664367" cy="2664367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3393105" y="2094170"/>
                <a:ext cx="2664367" cy="26643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190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279400" dist="152400" dir="2700000" sx="102000" sy="102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3655434" y="2332885"/>
                <a:ext cx="2167846" cy="216784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pic>
          <p:nvPicPr>
            <p:cNvPr id="29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1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3" t="76636" r="53439"/>
            <a:stretch>
              <a:fillRect/>
            </a:stretch>
          </p:blipFill>
          <p:spPr bwMode="auto">
            <a:xfrm>
              <a:off x="579253" y="503503"/>
              <a:ext cx="2332671" cy="651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87" t="7404" r="17787" b="7404"/>
            <a:stretch>
              <a:fillRect/>
            </a:stretch>
          </p:blipFill>
          <p:spPr>
            <a:xfrm>
              <a:off x="884497" y="2135841"/>
              <a:ext cx="1722182" cy="1722182"/>
            </a:xfrm>
            <a:custGeom>
              <a:avLst/>
              <a:gdLst>
                <a:gd name="connsiteX0" fmla="*/ 1944000 w 3888000"/>
                <a:gd name="connsiteY0" fmla="*/ 0 h 3888000"/>
                <a:gd name="connsiteX1" fmla="*/ 3888000 w 3888000"/>
                <a:gd name="connsiteY1" fmla="*/ 1944000 h 3888000"/>
                <a:gd name="connsiteX2" fmla="*/ 1944000 w 3888000"/>
                <a:gd name="connsiteY2" fmla="*/ 3888000 h 3888000"/>
                <a:gd name="connsiteX3" fmla="*/ 0 w 3888000"/>
                <a:gd name="connsiteY3" fmla="*/ 1944000 h 3888000"/>
                <a:gd name="connsiteX4" fmla="*/ 1944000 w 3888000"/>
                <a:gd name="connsiteY4" fmla="*/ 0 h 38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000" h="3888000">
                  <a:moveTo>
                    <a:pt x="1944000" y="0"/>
                  </a:moveTo>
                  <a:cubicBezTo>
                    <a:pt x="3017642" y="0"/>
                    <a:pt x="3888000" y="870358"/>
                    <a:pt x="3888000" y="1944000"/>
                  </a:cubicBezTo>
                  <a:cubicBezTo>
                    <a:pt x="3888000" y="3017642"/>
                    <a:pt x="3017642" y="3888000"/>
                    <a:pt x="1944000" y="3888000"/>
                  </a:cubicBezTo>
                  <a:cubicBezTo>
                    <a:pt x="870358" y="3888000"/>
                    <a:pt x="0" y="3017642"/>
                    <a:pt x="0" y="1944000"/>
                  </a:cubicBezTo>
                  <a:cubicBezTo>
                    <a:pt x="0" y="870358"/>
                    <a:pt x="870358" y="0"/>
                    <a:pt x="1944000" y="0"/>
                  </a:cubicBezTo>
                  <a:close/>
                </a:path>
              </a:pathLst>
            </a:custGeom>
          </p:spPr>
        </p:pic>
      </p:grpSp>
      <p:sp>
        <p:nvSpPr>
          <p:cNvPr id="20" name="矩形 19"/>
          <p:cNvSpPr/>
          <p:nvPr/>
        </p:nvSpPr>
        <p:spPr>
          <a:xfrm>
            <a:off x="3442258" y="1649568"/>
            <a:ext cx="3230880" cy="1322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电力电子技术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979"/>
            <a:ext cx="9144000" cy="1828800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655017" y="492963"/>
            <a:ext cx="3425588" cy="828135"/>
          </a:xfrm>
          <a:prstGeom prst="rect">
            <a:avLst/>
          </a:prstGeom>
          <a:gradFill>
            <a:gsLst>
              <a:gs pos="0">
                <a:srgbClr val="E30613">
                  <a:alpha val="79000"/>
                </a:srgbClr>
              </a:gs>
              <a:gs pos="100000">
                <a:srgbClr val="81040B">
                  <a:alpha val="7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1.2</a:t>
            </a:r>
            <a:r>
              <a:rPr lang="zh-CN" altLang="en-US" sz="3600" b="1" dirty="0"/>
              <a:t>仿真结果</a:t>
            </a:r>
            <a:endParaRPr lang="zh-CN" altLang="en-US" sz="36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729615" y="2029460"/>
            <a:ext cx="77692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带阻感负载</a:t>
            </a:r>
            <a:r>
              <a:rPr lang="en-US" altLang="zh-CN" sz="2400"/>
              <a:t>R=3Ω</a:t>
            </a:r>
            <a:r>
              <a:rPr lang="zh-CN" altLang="en-US" sz="2400"/>
              <a:t>，</a:t>
            </a:r>
            <a:r>
              <a:rPr lang="en-US" altLang="zh-CN" sz="2400"/>
              <a:t>L=0.02H</a:t>
            </a:r>
            <a:r>
              <a:rPr lang="zh-CN" altLang="en-US" sz="2400"/>
              <a:t>时，晶闸管电压与电流波形</a:t>
            </a:r>
            <a:endParaRPr lang="zh-CN" altLang="en-US" sz="2400"/>
          </a:p>
        </p:txBody>
      </p:sp>
      <p:pic>
        <p:nvPicPr>
          <p:cNvPr id="4" name="图片 3" descr="tri_RL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" y="2622550"/>
            <a:ext cx="8233410" cy="3921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54206" y="299118"/>
            <a:ext cx="8435588" cy="589667"/>
            <a:chOff x="533603" y="299118"/>
            <a:chExt cx="8435588" cy="589667"/>
          </a:xfrm>
        </p:grpSpPr>
        <p:pic>
          <p:nvPicPr>
            <p:cNvPr id="2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3" t="-1001" r="53439" b="77637"/>
            <a:stretch>
              <a:fillRect/>
            </a:stretch>
          </p:blipFill>
          <p:spPr bwMode="auto">
            <a:xfrm>
              <a:off x="6858003" y="299118"/>
              <a:ext cx="2111188" cy="58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组合 2"/>
            <p:cNvGrpSpPr/>
            <p:nvPr/>
          </p:nvGrpSpPr>
          <p:grpSpPr>
            <a:xfrm>
              <a:off x="533603" y="473621"/>
              <a:ext cx="435327" cy="405245"/>
              <a:chOff x="290945" y="346364"/>
              <a:chExt cx="859090" cy="799725"/>
            </a:xfrm>
          </p:grpSpPr>
          <p:sp>
            <p:nvSpPr>
              <p:cNvPr id="4" name="圆角矩形 3"/>
              <p:cNvSpPr>
                <a:spLocks noChangeAspect="1"/>
              </p:cNvSpPr>
              <p:nvPr/>
            </p:nvSpPr>
            <p:spPr>
              <a:xfrm>
                <a:off x="290945" y="346364"/>
                <a:ext cx="648000" cy="648000"/>
              </a:xfrm>
              <a:prstGeom prst="roundRect">
                <a:avLst/>
              </a:prstGeom>
              <a:noFill/>
              <a:ln w="539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5" name="圆角矩形 4"/>
              <p:cNvSpPr>
                <a:spLocks noChangeAspect="1"/>
              </p:cNvSpPr>
              <p:nvPr/>
            </p:nvSpPr>
            <p:spPr>
              <a:xfrm>
                <a:off x="528654" y="526125"/>
                <a:ext cx="540000" cy="540000"/>
              </a:xfrm>
              <a:prstGeom prst="roundRect">
                <a:avLst/>
              </a:prstGeom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圆角矩形 5"/>
              <p:cNvSpPr>
                <a:spLocks noChangeAspect="1"/>
              </p:cNvSpPr>
              <p:nvPr/>
            </p:nvSpPr>
            <p:spPr>
              <a:xfrm>
                <a:off x="610035" y="606089"/>
                <a:ext cx="540000" cy="540000"/>
              </a:xfrm>
              <a:prstGeom prst="roundRect">
                <a:avLst/>
              </a:prstGeom>
              <a:solidFill>
                <a:srgbClr val="C00000"/>
              </a:solidFill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27882" y="878865"/>
              <a:ext cx="5436000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941375" y="272323"/>
            <a:ext cx="4246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一、三相桥式整流电路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61110" y="1083310"/>
            <a:ext cx="3369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</a:t>
            </a:r>
            <a:r>
              <a:rPr lang="en-US" sz="2800"/>
              <a:t>3</a:t>
            </a:r>
            <a:r>
              <a:rPr lang="zh-CN" altLang="en-US" sz="2800"/>
              <a:t>仿真结果分析</a:t>
            </a:r>
            <a:endParaRPr lang="zh-CN" altLang="en-US" sz="2800"/>
          </a:p>
        </p:txBody>
      </p:sp>
      <p:sp>
        <p:nvSpPr>
          <p:cNvPr id="11" name="文本框 10"/>
          <p:cNvSpPr txBox="1"/>
          <p:nvPr/>
        </p:nvSpPr>
        <p:spPr>
          <a:xfrm>
            <a:off x="1332230" y="1605280"/>
            <a:ext cx="5346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由交流侧电压波形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655" y="1973580"/>
            <a:ext cx="5667375" cy="22891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89305" y="4373245"/>
            <a:ext cx="8183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>
                <a:sym typeface="+mn-ea"/>
              </a:rPr>
              <a:t>根据晶闸管的导通顺序，得到在六个时段内导通的晶闸管和整流输出电压分别为</a:t>
            </a:r>
            <a:endParaRPr lang="zh-CN" altLang="en-US"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4"/>
              <p:cNvGraphicFramePr/>
              <p:nvPr>
                <p:custDataLst>
                  <p:tags r:id="rId3"/>
                </p:custDataLst>
              </p:nvPr>
            </p:nvGraphicFramePr>
            <p:xfrm>
              <a:off x="1261110" y="4852035"/>
              <a:ext cx="7554595" cy="1894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1310"/>
                    <a:gridCol w="971550"/>
                    <a:gridCol w="845185"/>
                    <a:gridCol w="908685"/>
                    <a:gridCol w="1079500"/>
                    <a:gridCol w="1078865"/>
                    <a:gridCol w="1079500"/>
                  </a:tblGrid>
                  <a:tr h="602615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 b="0">
                              <a:solidFill>
                                <a:schemeClr val="tx1"/>
                              </a:solidFill>
                            </a:rPr>
                            <a:t>时段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 b="0">
                              <a:solidFill>
                                <a:schemeClr val="tx1"/>
                              </a:solidFill>
                            </a:rPr>
                            <a:t>Ⅰ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 b="0">
                              <a:solidFill>
                                <a:schemeClr val="tx1"/>
                              </a:solidFill>
                            </a:rPr>
                            <a:t>Ⅱ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 b="0">
                              <a:solidFill>
                                <a:schemeClr val="tx1"/>
                              </a:solidFill>
                            </a:rPr>
                            <a:t>Ⅲ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 b="0">
                              <a:solidFill>
                                <a:schemeClr val="tx1"/>
                              </a:solidFill>
                            </a:rPr>
                            <a:t>Ⅳ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 b="0">
                              <a:solidFill>
                                <a:schemeClr val="tx1"/>
                              </a:solidFill>
                            </a:rPr>
                            <a:t>Ⅴ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 b="0">
                              <a:solidFill>
                                <a:schemeClr val="tx1"/>
                              </a:solidFill>
                            </a:rPr>
                            <a:t>Ⅵ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88975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 b="0"/>
                            <a:t>导通的晶闸管</a:t>
                          </a:r>
                          <a:endParaRPr lang="zh-CN" altLang="en-US" b="0"/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𝑉𝑇</m:t>
                                    </m:r>
                                  </m:e>
                                  <m:sub>
                                    <m:r>
                                      <a:rPr lang="en-US" altLang="zh-CN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i="1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𝑉𝑇</m:t>
                                    </m:r>
                                  </m:e>
                                  <m:sub>
                                    <m:r>
                                      <a:rPr lang="en-US" altLang="zh-CN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/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𝑉𝑇</m:t>
                                    </m:r>
                                  </m:e>
                                  <m:sub>
                                    <m:r>
                                      <a:rPr lang="en-US" altLang="zh-CN" sz="1800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0" i="1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𝑉𝑇</m:t>
                                    </m:r>
                                  </m:e>
                                  <m:sub>
                                    <m:r>
                                      <a:rPr lang="en-US" altLang="zh-CN" sz="1800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/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𝑉𝑇</m:t>
                                    </m:r>
                                  </m:e>
                                  <m:sub>
                                    <m:r>
                                      <a:rPr lang="en-US" altLang="zh-CN" sz="1800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0" i="1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𝑉𝑇</m:t>
                                    </m:r>
                                  </m:e>
                                  <m:sub>
                                    <m:r>
                                      <a:rPr lang="en-US" altLang="zh-CN" sz="1800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/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𝑉𝑇</m:t>
                                    </m:r>
                                  </m:e>
                                  <m:sub>
                                    <m:r>
                                      <a:rPr lang="en-US" altLang="zh-CN" sz="1800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0" i="1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𝑉𝑇</m:t>
                                    </m:r>
                                  </m:e>
                                  <m:sub>
                                    <m:r>
                                      <a:rPr lang="en-US" altLang="zh-CN" sz="1800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/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𝑉𝑇</m:t>
                                    </m:r>
                                  </m:e>
                                  <m:sub>
                                    <m:r>
                                      <a:rPr lang="en-US" altLang="zh-CN" sz="1800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0" i="1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𝑉𝑇</m:t>
                                    </m:r>
                                  </m:e>
                                  <m:sub>
                                    <m:r>
                                      <a:rPr lang="en-US" altLang="zh-CN" sz="1800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/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𝑉𝑇</m:t>
                                    </m:r>
                                  </m:e>
                                  <m:sub>
                                    <m:r>
                                      <a:rPr lang="en-US" altLang="zh-CN" sz="1800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0" i="1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𝑉𝑇</m:t>
                                    </m:r>
                                  </m:e>
                                  <m:sub>
                                    <m:r>
                                      <a:rPr lang="en-US" altLang="zh-CN" sz="1800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/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02615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 b="0"/>
                            <a:t>整流输出电压</a:t>
                          </a:r>
                          <a:endParaRPr lang="zh-CN" altLang="en-US" b="0"/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𝑎𝑏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i="1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800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𝑎𝑐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/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800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/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800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/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800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/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800" b="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/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4"/>
              <p:cNvGraphicFramePr/>
              <p:nvPr>
                <p:custDataLst>
                  <p:tags r:id="rId4"/>
                </p:custDataLst>
              </p:nvPr>
            </p:nvGraphicFramePr>
            <p:xfrm>
              <a:off x="1261110" y="4852035"/>
              <a:ext cx="7554595" cy="1894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1310"/>
                    <a:gridCol w="971550"/>
                    <a:gridCol w="845185"/>
                    <a:gridCol w="908685"/>
                    <a:gridCol w="1079500"/>
                    <a:gridCol w="1078865"/>
                    <a:gridCol w="1079500"/>
                  </a:tblGrid>
                  <a:tr h="602615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 b="0">
                              <a:solidFill>
                                <a:schemeClr val="tx1"/>
                              </a:solidFill>
                            </a:rPr>
                            <a:t>时段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 b="0">
                              <a:solidFill>
                                <a:schemeClr val="tx1"/>
                              </a:solidFill>
                            </a:rPr>
                            <a:t>Ⅰ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 b="0">
                              <a:solidFill>
                                <a:schemeClr val="tx1"/>
                              </a:solidFill>
                            </a:rPr>
                            <a:t>Ⅱ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 b="0">
                              <a:solidFill>
                                <a:schemeClr val="tx1"/>
                              </a:solidFill>
                            </a:rPr>
                            <a:t>Ⅲ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 b="0">
                              <a:solidFill>
                                <a:schemeClr val="tx1"/>
                              </a:solidFill>
                            </a:rPr>
                            <a:t>Ⅳ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 b="0">
                              <a:solidFill>
                                <a:schemeClr val="tx1"/>
                              </a:solidFill>
                            </a:rPr>
                            <a:t>Ⅴ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 b="0">
                              <a:solidFill>
                                <a:schemeClr val="tx1"/>
                              </a:solidFill>
                            </a:rPr>
                            <a:t>Ⅵ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88975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 b="0"/>
                            <a:t>导通的晶闸管</a:t>
                          </a:r>
                          <a:endParaRPr lang="zh-CN" altLang="en-US" b="0"/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</a:blipFill>
                      </a:tcPr>
                    </a:tc>
                  </a:tr>
                  <a:tr h="602615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 b="0"/>
                            <a:t>整流输出电压</a:t>
                          </a:r>
                          <a:endParaRPr lang="zh-CN" altLang="en-US" b="0"/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54206" y="299118"/>
            <a:ext cx="8435588" cy="589667"/>
            <a:chOff x="533603" y="299118"/>
            <a:chExt cx="8435588" cy="589667"/>
          </a:xfrm>
        </p:grpSpPr>
        <p:pic>
          <p:nvPicPr>
            <p:cNvPr id="2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3" t="-1001" r="53439" b="77637"/>
            <a:stretch>
              <a:fillRect/>
            </a:stretch>
          </p:blipFill>
          <p:spPr bwMode="auto">
            <a:xfrm>
              <a:off x="6858003" y="299118"/>
              <a:ext cx="2111188" cy="58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组合 2"/>
            <p:cNvGrpSpPr/>
            <p:nvPr/>
          </p:nvGrpSpPr>
          <p:grpSpPr>
            <a:xfrm>
              <a:off x="533603" y="473621"/>
              <a:ext cx="435327" cy="405245"/>
              <a:chOff x="290945" y="346364"/>
              <a:chExt cx="859090" cy="799725"/>
            </a:xfrm>
          </p:grpSpPr>
          <p:sp>
            <p:nvSpPr>
              <p:cNvPr id="4" name="圆角矩形 3"/>
              <p:cNvSpPr>
                <a:spLocks noChangeAspect="1"/>
              </p:cNvSpPr>
              <p:nvPr/>
            </p:nvSpPr>
            <p:spPr>
              <a:xfrm>
                <a:off x="290945" y="346364"/>
                <a:ext cx="648000" cy="648000"/>
              </a:xfrm>
              <a:prstGeom prst="roundRect">
                <a:avLst/>
              </a:prstGeom>
              <a:noFill/>
              <a:ln w="539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5" name="圆角矩形 4"/>
              <p:cNvSpPr>
                <a:spLocks noChangeAspect="1"/>
              </p:cNvSpPr>
              <p:nvPr/>
            </p:nvSpPr>
            <p:spPr>
              <a:xfrm>
                <a:off x="528654" y="526125"/>
                <a:ext cx="540000" cy="540000"/>
              </a:xfrm>
              <a:prstGeom prst="roundRect">
                <a:avLst/>
              </a:prstGeom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圆角矩形 5"/>
              <p:cNvSpPr>
                <a:spLocks noChangeAspect="1"/>
              </p:cNvSpPr>
              <p:nvPr/>
            </p:nvSpPr>
            <p:spPr>
              <a:xfrm>
                <a:off x="610035" y="606089"/>
                <a:ext cx="540000" cy="540000"/>
              </a:xfrm>
              <a:prstGeom prst="roundRect">
                <a:avLst/>
              </a:prstGeom>
              <a:solidFill>
                <a:srgbClr val="C00000"/>
              </a:solidFill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27882" y="878865"/>
              <a:ext cx="5436000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941375" y="272323"/>
            <a:ext cx="4246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一、三相桥式整流电路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61110" y="1083310"/>
            <a:ext cx="3369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</a:t>
            </a:r>
            <a:r>
              <a:rPr lang="en-US" sz="2800"/>
              <a:t>3</a:t>
            </a:r>
            <a:r>
              <a:rPr lang="zh-CN" altLang="en-US" sz="2800"/>
              <a:t>仿真结果分析</a:t>
            </a:r>
            <a:endParaRPr lang="zh-CN" altLang="en-US" sz="28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15" y="2092960"/>
            <a:ext cx="7659370" cy="237871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746250" y="1664970"/>
            <a:ext cx="316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带电阻负载</a:t>
            </a:r>
            <a:r>
              <a:rPr lang="en-US" altLang="zh-CN"/>
              <a:t>R=3Ω</a:t>
            </a:r>
            <a:r>
              <a:rPr lang="zh-CN" altLang="en-US"/>
              <a:t>时</a:t>
            </a:r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15" y="4531360"/>
            <a:ext cx="7301865" cy="2242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54206" y="299118"/>
            <a:ext cx="8435588" cy="589667"/>
            <a:chOff x="533603" y="299118"/>
            <a:chExt cx="8435588" cy="589667"/>
          </a:xfrm>
        </p:grpSpPr>
        <p:pic>
          <p:nvPicPr>
            <p:cNvPr id="2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3" t="-1001" r="53439" b="77637"/>
            <a:stretch>
              <a:fillRect/>
            </a:stretch>
          </p:blipFill>
          <p:spPr bwMode="auto">
            <a:xfrm>
              <a:off x="6858003" y="299118"/>
              <a:ext cx="2111188" cy="58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组合 2"/>
            <p:cNvGrpSpPr/>
            <p:nvPr/>
          </p:nvGrpSpPr>
          <p:grpSpPr>
            <a:xfrm>
              <a:off x="533603" y="473621"/>
              <a:ext cx="435327" cy="405245"/>
              <a:chOff x="290945" y="346364"/>
              <a:chExt cx="859090" cy="799725"/>
            </a:xfrm>
          </p:grpSpPr>
          <p:sp>
            <p:nvSpPr>
              <p:cNvPr id="4" name="圆角矩形 3"/>
              <p:cNvSpPr>
                <a:spLocks noChangeAspect="1"/>
              </p:cNvSpPr>
              <p:nvPr/>
            </p:nvSpPr>
            <p:spPr>
              <a:xfrm>
                <a:off x="290945" y="346364"/>
                <a:ext cx="648000" cy="648000"/>
              </a:xfrm>
              <a:prstGeom prst="roundRect">
                <a:avLst/>
              </a:prstGeom>
              <a:noFill/>
              <a:ln w="539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5" name="圆角矩形 4"/>
              <p:cNvSpPr>
                <a:spLocks noChangeAspect="1"/>
              </p:cNvSpPr>
              <p:nvPr/>
            </p:nvSpPr>
            <p:spPr>
              <a:xfrm>
                <a:off x="528654" y="526125"/>
                <a:ext cx="540000" cy="540000"/>
              </a:xfrm>
              <a:prstGeom prst="roundRect">
                <a:avLst/>
              </a:prstGeom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圆角矩形 5"/>
              <p:cNvSpPr>
                <a:spLocks noChangeAspect="1"/>
              </p:cNvSpPr>
              <p:nvPr/>
            </p:nvSpPr>
            <p:spPr>
              <a:xfrm>
                <a:off x="610035" y="606089"/>
                <a:ext cx="540000" cy="540000"/>
              </a:xfrm>
              <a:prstGeom prst="roundRect">
                <a:avLst/>
              </a:prstGeom>
              <a:solidFill>
                <a:srgbClr val="C00000"/>
              </a:solidFill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27882" y="878865"/>
              <a:ext cx="5436000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941375" y="272323"/>
            <a:ext cx="4246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一、三相桥式整流电路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61110" y="1083310"/>
            <a:ext cx="3369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</a:t>
            </a:r>
            <a:r>
              <a:rPr lang="en-US" sz="2800"/>
              <a:t>3</a:t>
            </a:r>
            <a:r>
              <a:rPr lang="zh-CN" altLang="en-US" sz="2800"/>
              <a:t>仿真结果分析</a:t>
            </a:r>
            <a:endParaRPr lang="zh-CN" altLang="en-US" sz="2800"/>
          </a:p>
        </p:txBody>
      </p:sp>
      <p:sp>
        <p:nvSpPr>
          <p:cNvPr id="16" name="文本框 15"/>
          <p:cNvSpPr txBox="1"/>
          <p:nvPr/>
        </p:nvSpPr>
        <p:spPr>
          <a:xfrm>
            <a:off x="1746250" y="1664970"/>
            <a:ext cx="316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带阻感负载</a:t>
            </a:r>
            <a:r>
              <a:rPr lang="en-US" altLang="zh-CN"/>
              <a:t>R=3Ω</a:t>
            </a:r>
            <a:r>
              <a:rPr lang="zh-CN" altLang="en-US"/>
              <a:t>，</a:t>
            </a:r>
            <a:r>
              <a:rPr lang="en-US" altLang="zh-CN"/>
              <a:t>L=0.02H</a:t>
            </a:r>
            <a:r>
              <a:rPr lang="zh-CN" altLang="en-US"/>
              <a:t>时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446020"/>
            <a:ext cx="7955280" cy="19659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48030" y="2055495"/>
            <a:ext cx="475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由于电感的续流作用，输出电流曲线更加平直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20" y="4434205"/>
            <a:ext cx="8077200" cy="2049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54206" y="299118"/>
            <a:ext cx="8435588" cy="589667"/>
            <a:chOff x="533603" y="299118"/>
            <a:chExt cx="8435588" cy="589667"/>
          </a:xfrm>
        </p:grpSpPr>
        <p:pic>
          <p:nvPicPr>
            <p:cNvPr id="2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3" t="-1001" r="53439" b="77637"/>
            <a:stretch>
              <a:fillRect/>
            </a:stretch>
          </p:blipFill>
          <p:spPr bwMode="auto">
            <a:xfrm>
              <a:off x="6858003" y="299118"/>
              <a:ext cx="2111188" cy="58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组合 2"/>
            <p:cNvGrpSpPr/>
            <p:nvPr/>
          </p:nvGrpSpPr>
          <p:grpSpPr>
            <a:xfrm>
              <a:off x="533603" y="473621"/>
              <a:ext cx="435327" cy="405245"/>
              <a:chOff x="290945" y="346364"/>
              <a:chExt cx="859090" cy="799725"/>
            </a:xfrm>
          </p:grpSpPr>
          <p:sp>
            <p:nvSpPr>
              <p:cNvPr id="4" name="圆角矩形 3"/>
              <p:cNvSpPr>
                <a:spLocks noChangeAspect="1"/>
              </p:cNvSpPr>
              <p:nvPr/>
            </p:nvSpPr>
            <p:spPr>
              <a:xfrm>
                <a:off x="290945" y="346364"/>
                <a:ext cx="648000" cy="648000"/>
              </a:xfrm>
              <a:prstGeom prst="roundRect">
                <a:avLst/>
              </a:prstGeom>
              <a:noFill/>
              <a:ln w="539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5" name="圆角矩形 4"/>
              <p:cNvSpPr>
                <a:spLocks noChangeAspect="1"/>
              </p:cNvSpPr>
              <p:nvPr/>
            </p:nvSpPr>
            <p:spPr>
              <a:xfrm>
                <a:off x="528654" y="526125"/>
                <a:ext cx="540000" cy="540000"/>
              </a:xfrm>
              <a:prstGeom prst="roundRect">
                <a:avLst/>
              </a:prstGeom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圆角矩形 5"/>
              <p:cNvSpPr>
                <a:spLocks noChangeAspect="1"/>
              </p:cNvSpPr>
              <p:nvPr/>
            </p:nvSpPr>
            <p:spPr>
              <a:xfrm>
                <a:off x="610035" y="606089"/>
                <a:ext cx="540000" cy="540000"/>
              </a:xfrm>
              <a:prstGeom prst="roundRect">
                <a:avLst/>
              </a:prstGeom>
              <a:solidFill>
                <a:srgbClr val="C00000"/>
              </a:solidFill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27882" y="878865"/>
              <a:ext cx="5436000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941375" y="272323"/>
            <a:ext cx="4246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一、三相桥式整流电路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33475" y="901700"/>
            <a:ext cx="44716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1.4</a:t>
            </a:r>
            <a:r>
              <a:rPr lang="zh-CN" altLang="en-US" sz="2800"/>
              <a:t>理论值与仿真结果对比</a:t>
            </a:r>
            <a:endParaRPr lang="zh-CN" altLang="en-US" sz="2800"/>
          </a:p>
        </p:txBody>
      </p:sp>
      <p:sp>
        <p:nvSpPr>
          <p:cNvPr id="10" name="文本框 9"/>
          <p:cNvSpPr txBox="1"/>
          <p:nvPr/>
        </p:nvSpPr>
        <p:spPr>
          <a:xfrm>
            <a:off x="1249045" y="1469390"/>
            <a:ext cx="2859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理论值计算分析思路：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515620" y="1837690"/>
                <a:ext cx="8627745" cy="4632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457200" fontAlgn="auto">
                  <a:lnSpc>
                    <a:spcPct val="150000"/>
                  </a:lnSpc>
                </a:pPr>
                <a:r>
                  <a:rPr lang="zh-CN" altLang="en-US"/>
                  <a:t>根据α=50°&lt;60°，我们计算得出直流侧电压平均值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330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91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/>
                  <a:t>，又根据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zh-CN" altLang="en-US"/>
                  <a:t>，得到电流平均值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110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/>
                  <a:t>。</a:t>
                </a:r>
                <a:endParaRPr lang="zh-CN" altLang="en-US"/>
              </a:p>
              <a:p>
                <a:pPr indent="457200" fontAlgn="auto">
                  <a:lnSpc>
                    <a:spcPct val="150000"/>
                  </a:lnSpc>
                </a:pPr>
                <a:r>
                  <a:rPr lang="zh-CN" altLang="en-US"/>
                  <a:t>对于电阻负载，交流侧电流有效值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/>
                  <a:t>和任意晶闸管电流有效值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𝑉𝑇</m:t>
                        </m:r>
                      </m:sub>
                    </m:sSub>
                  </m:oMath>
                </a14:m>
                <a:r>
                  <a:rPr lang="zh-CN" altLang="en-US"/>
                  <a:t>应当采用均方根积分计算。</a:t>
                </a:r>
                <a:endParaRPr lang="zh-CN" altLang="en-US"/>
              </a:p>
              <a:p>
                <a:pPr indent="457200" fontAlgn="auto">
                  <a:lnSpc>
                    <a:spcPct val="150000"/>
                  </a:lnSpc>
                </a:pPr>
                <a:r>
                  <a:rPr lang="zh-CN" altLang="en-US"/>
                  <a:t>而对于阻感负载，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𝑉𝑇</m:t>
                        </m:r>
                      </m:sub>
                    </m:sSub>
                  </m:oMath>
                </a14:m>
                <a:r>
                  <a:rPr lang="zh-CN" altLang="en-US"/>
                  <a:t>波形都是平直的，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/>
                  <a:t>占据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/>
                  <a:t>一个周期的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𝑉𝑇</m:t>
                        </m:r>
                      </m:sub>
                    </m:sSub>
                  </m:oMath>
                </a14:m>
                <a:r>
                  <a:rPr lang="zh-CN" altLang="en-US"/>
                  <a:t>占据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/>
                  <a:t>一个周期的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/>
                  <a:t>，因此交流侧电流有效值为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/>
                  <a:t>的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n>
                        </m:f>
                      </m:e>
                    </m:rad>
                  </m:oMath>
                </a14:m>
                <a:r>
                  <a:rPr lang="zh-CN" altLang="en-US"/>
                  <a:t> ，任意晶闸管电流有效值为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/>
                  <a:t>的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n>
                        </m:f>
                      </m:e>
                    </m:rad>
                  </m:oMath>
                </a14:m>
                <a:r>
                  <a:rPr lang="zh-CN" altLang="en-US">
                    <a:sym typeface="+mn-ea"/>
                  </a:rPr>
                  <a:t> </a:t>
                </a:r>
                <a:r>
                  <a:rPr lang="zh-CN" altLang="en-US"/>
                  <a:t> ，由此计算得出结果。</a:t>
                </a:r>
                <a:endParaRPr lang="zh-CN" altLang="en-US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20" y="1837690"/>
                <a:ext cx="8627745" cy="4632325"/>
              </a:xfrm>
              <a:prstGeom prst="rect">
                <a:avLst/>
              </a:prstGeom>
              <a:blipFill rotWithShape="1">
                <a:blip r:embed="rId2"/>
                <a:stretch>
                  <a:fillRect r="-1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54206" y="299118"/>
            <a:ext cx="8435588" cy="589667"/>
            <a:chOff x="533603" y="299118"/>
            <a:chExt cx="8435588" cy="589667"/>
          </a:xfrm>
        </p:grpSpPr>
        <p:pic>
          <p:nvPicPr>
            <p:cNvPr id="2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3" t="-1001" r="53439" b="77637"/>
            <a:stretch>
              <a:fillRect/>
            </a:stretch>
          </p:blipFill>
          <p:spPr bwMode="auto">
            <a:xfrm>
              <a:off x="6858003" y="299118"/>
              <a:ext cx="2111188" cy="58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组合 2"/>
            <p:cNvGrpSpPr/>
            <p:nvPr/>
          </p:nvGrpSpPr>
          <p:grpSpPr>
            <a:xfrm>
              <a:off x="533603" y="473621"/>
              <a:ext cx="435327" cy="405245"/>
              <a:chOff x="290945" y="346364"/>
              <a:chExt cx="859090" cy="799725"/>
            </a:xfrm>
          </p:grpSpPr>
          <p:sp>
            <p:nvSpPr>
              <p:cNvPr id="4" name="圆角矩形 3"/>
              <p:cNvSpPr>
                <a:spLocks noChangeAspect="1"/>
              </p:cNvSpPr>
              <p:nvPr/>
            </p:nvSpPr>
            <p:spPr>
              <a:xfrm>
                <a:off x="290945" y="346364"/>
                <a:ext cx="648000" cy="648000"/>
              </a:xfrm>
              <a:prstGeom prst="roundRect">
                <a:avLst/>
              </a:prstGeom>
              <a:noFill/>
              <a:ln w="539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5" name="圆角矩形 4"/>
              <p:cNvSpPr>
                <a:spLocks noChangeAspect="1"/>
              </p:cNvSpPr>
              <p:nvPr/>
            </p:nvSpPr>
            <p:spPr>
              <a:xfrm>
                <a:off x="528654" y="526125"/>
                <a:ext cx="540000" cy="540000"/>
              </a:xfrm>
              <a:prstGeom prst="roundRect">
                <a:avLst/>
              </a:prstGeom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圆角矩形 5"/>
              <p:cNvSpPr>
                <a:spLocks noChangeAspect="1"/>
              </p:cNvSpPr>
              <p:nvPr/>
            </p:nvSpPr>
            <p:spPr>
              <a:xfrm>
                <a:off x="610035" y="606089"/>
                <a:ext cx="540000" cy="540000"/>
              </a:xfrm>
              <a:prstGeom prst="roundRect">
                <a:avLst/>
              </a:prstGeom>
              <a:solidFill>
                <a:srgbClr val="C00000"/>
              </a:solidFill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27882" y="878865"/>
              <a:ext cx="5436000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941375" y="272323"/>
            <a:ext cx="4246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一、三相桥式整流电路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33475" y="1083310"/>
            <a:ext cx="5637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1.4</a:t>
            </a:r>
            <a:r>
              <a:rPr lang="zh-CN" altLang="en-US" sz="2800"/>
              <a:t>理论值与仿真结果对比</a:t>
            </a:r>
            <a:endParaRPr lang="zh-CN" altLang="en-US" sz="2800"/>
          </a:p>
        </p:txBody>
      </p:sp>
      <p:sp>
        <p:nvSpPr>
          <p:cNvPr id="10" name="文本框 9"/>
          <p:cNvSpPr txBox="1"/>
          <p:nvPr/>
        </p:nvSpPr>
        <p:spPr>
          <a:xfrm>
            <a:off x="1261110" y="1809750"/>
            <a:ext cx="1821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理论值计算：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75" y="2234565"/>
            <a:ext cx="3314700" cy="409194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950" y="2178050"/>
            <a:ext cx="3429000" cy="1363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54206" y="299118"/>
            <a:ext cx="8435588" cy="589667"/>
            <a:chOff x="533603" y="299118"/>
            <a:chExt cx="8435588" cy="589667"/>
          </a:xfrm>
        </p:grpSpPr>
        <p:pic>
          <p:nvPicPr>
            <p:cNvPr id="2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3" t="-1001" r="53439" b="77637"/>
            <a:stretch>
              <a:fillRect/>
            </a:stretch>
          </p:blipFill>
          <p:spPr bwMode="auto">
            <a:xfrm>
              <a:off x="6858003" y="299118"/>
              <a:ext cx="2111188" cy="58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组合 2"/>
            <p:cNvGrpSpPr/>
            <p:nvPr/>
          </p:nvGrpSpPr>
          <p:grpSpPr>
            <a:xfrm>
              <a:off x="533603" y="473621"/>
              <a:ext cx="435327" cy="405245"/>
              <a:chOff x="290945" y="346364"/>
              <a:chExt cx="859090" cy="799725"/>
            </a:xfrm>
          </p:grpSpPr>
          <p:sp>
            <p:nvSpPr>
              <p:cNvPr id="4" name="圆角矩形 3"/>
              <p:cNvSpPr>
                <a:spLocks noChangeAspect="1"/>
              </p:cNvSpPr>
              <p:nvPr/>
            </p:nvSpPr>
            <p:spPr>
              <a:xfrm>
                <a:off x="290945" y="346364"/>
                <a:ext cx="648000" cy="648000"/>
              </a:xfrm>
              <a:prstGeom prst="roundRect">
                <a:avLst/>
              </a:prstGeom>
              <a:noFill/>
              <a:ln w="539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5" name="圆角矩形 4"/>
              <p:cNvSpPr>
                <a:spLocks noChangeAspect="1"/>
              </p:cNvSpPr>
              <p:nvPr/>
            </p:nvSpPr>
            <p:spPr>
              <a:xfrm>
                <a:off x="528654" y="526125"/>
                <a:ext cx="540000" cy="540000"/>
              </a:xfrm>
              <a:prstGeom prst="roundRect">
                <a:avLst/>
              </a:prstGeom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圆角矩形 5"/>
              <p:cNvSpPr>
                <a:spLocks noChangeAspect="1"/>
              </p:cNvSpPr>
              <p:nvPr/>
            </p:nvSpPr>
            <p:spPr>
              <a:xfrm>
                <a:off x="610035" y="606089"/>
                <a:ext cx="540000" cy="540000"/>
              </a:xfrm>
              <a:prstGeom prst="roundRect">
                <a:avLst/>
              </a:prstGeom>
              <a:solidFill>
                <a:srgbClr val="C00000"/>
              </a:solidFill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27882" y="878865"/>
              <a:ext cx="5436000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941375" y="272323"/>
            <a:ext cx="4246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一、三相桥式整流电路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33475" y="1083310"/>
            <a:ext cx="5017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</a:t>
            </a:r>
            <a:r>
              <a:rPr lang="en-US" sz="2800"/>
              <a:t>4</a:t>
            </a:r>
            <a:r>
              <a:rPr lang="zh-CN" altLang="en-US" sz="2800"/>
              <a:t>理论值与仿真结果对比</a:t>
            </a:r>
            <a:endParaRPr lang="zh-CN" altLang="en-US" sz="2800"/>
          </a:p>
        </p:txBody>
      </p:sp>
      <p:sp>
        <p:nvSpPr>
          <p:cNvPr id="10" name="文本框 9"/>
          <p:cNvSpPr txBox="1"/>
          <p:nvPr/>
        </p:nvSpPr>
        <p:spPr>
          <a:xfrm>
            <a:off x="1266190" y="1736090"/>
            <a:ext cx="1821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仿真结果对比：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rcRect l="13013" t="601"/>
          <a:stretch>
            <a:fillRect/>
          </a:stretch>
        </p:blipFill>
        <p:spPr>
          <a:xfrm>
            <a:off x="2854960" y="2404110"/>
            <a:ext cx="3434080" cy="3467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365381"/>
            <a:ext cx="9144000" cy="102841"/>
          </a:xfrm>
          <a:prstGeom prst="rect">
            <a:avLst/>
          </a:prstGeom>
          <a:gradFill>
            <a:gsLst>
              <a:gs pos="0">
                <a:srgbClr val="E30613"/>
              </a:gs>
              <a:gs pos="100000">
                <a:srgbClr val="81040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6" name="组合 105"/>
          <p:cNvGrpSpPr/>
          <p:nvPr/>
        </p:nvGrpSpPr>
        <p:grpSpPr>
          <a:xfrm>
            <a:off x="3901506" y="3838139"/>
            <a:ext cx="3856500" cy="1208703"/>
            <a:chOff x="322748" y="3665374"/>
            <a:chExt cx="5680529" cy="1027864"/>
          </a:xfrm>
        </p:grpSpPr>
        <p:sp>
          <p:nvSpPr>
            <p:cNvPr id="108" name="圆角矩形 107"/>
            <p:cNvSpPr/>
            <p:nvPr/>
          </p:nvSpPr>
          <p:spPr>
            <a:xfrm>
              <a:off x="322748" y="3665374"/>
              <a:ext cx="5680529" cy="102786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/>
                </a:gs>
                <a:gs pos="100000">
                  <a:srgbClr val="D1D1D1"/>
                </a:gs>
              </a:gsLst>
              <a:lin ang="5400000" scaled="0"/>
            </a:gradFill>
            <a:ln>
              <a:noFill/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圆角矩形 108"/>
            <p:cNvSpPr/>
            <p:nvPr/>
          </p:nvSpPr>
          <p:spPr>
            <a:xfrm>
              <a:off x="516699" y="3785998"/>
              <a:ext cx="5277329" cy="78422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/>
                </a:gs>
                <a:gs pos="100000">
                  <a:srgbClr val="D1D1D1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7" name="文本框 106"/>
          <p:cNvSpPr txBox="1"/>
          <p:nvPr/>
        </p:nvSpPr>
        <p:spPr>
          <a:xfrm>
            <a:off x="4140200" y="4181475"/>
            <a:ext cx="3475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单相不可控整流电路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6963"/>
            <a:ext cx="9144000" cy="1828800"/>
          </a:xfrm>
          <a:prstGeom prst="rect">
            <a:avLst/>
          </a:prstGeom>
        </p:spPr>
      </p:pic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708753" y="2932759"/>
            <a:ext cx="2484000" cy="2484000"/>
            <a:chOff x="836778" y="1675054"/>
            <a:chExt cx="2004782" cy="2673043"/>
          </a:xfrm>
        </p:grpSpPr>
        <p:sp>
          <p:nvSpPr>
            <p:cNvPr id="17" name="椭圆 16"/>
            <p:cNvSpPr/>
            <p:nvPr/>
          </p:nvSpPr>
          <p:spPr>
            <a:xfrm>
              <a:off x="836778" y="1675054"/>
              <a:ext cx="2004782" cy="267304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190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279400" dist="152400" dir="2700000" sx="102000" sy="102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034165" y="1914547"/>
              <a:ext cx="1631179" cy="2174905"/>
              <a:chOff x="3739822" y="2440887"/>
              <a:chExt cx="1970936" cy="1970936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3739822" y="2440887"/>
                <a:ext cx="1970936" cy="197093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837054" y="2549460"/>
                <a:ext cx="1776466" cy="1776466"/>
              </a:xfrm>
              <a:prstGeom prst="ellipse">
                <a:avLst/>
              </a:prstGeom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8000" dirty="0"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1194880" y="3548892"/>
            <a:ext cx="1537970" cy="1322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Arial Black" panose="020B0A04020102020204" pitchFamily="34" charset="0"/>
              </a:rPr>
              <a:t>02</a:t>
            </a:r>
            <a:endParaRPr lang="zh-CN" altLang="en-US" sz="8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2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>
            <a:fillRect/>
          </a:stretch>
        </p:blipFill>
        <p:spPr bwMode="auto">
          <a:xfrm>
            <a:off x="199951" y="237148"/>
            <a:ext cx="2674751" cy="74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54206" y="299118"/>
            <a:ext cx="8435588" cy="589667"/>
            <a:chOff x="533603" y="299118"/>
            <a:chExt cx="8435588" cy="589667"/>
          </a:xfrm>
        </p:grpSpPr>
        <p:pic>
          <p:nvPicPr>
            <p:cNvPr id="2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3" t="-1001" r="53439" b="77637"/>
            <a:stretch>
              <a:fillRect/>
            </a:stretch>
          </p:blipFill>
          <p:spPr bwMode="auto">
            <a:xfrm>
              <a:off x="6858003" y="299118"/>
              <a:ext cx="2111188" cy="58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组合 2"/>
            <p:cNvGrpSpPr/>
            <p:nvPr/>
          </p:nvGrpSpPr>
          <p:grpSpPr>
            <a:xfrm>
              <a:off x="533603" y="473621"/>
              <a:ext cx="435327" cy="405245"/>
              <a:chOff x="290945" y="346364"/>
              <a:chExt cx="859090" cy="799725"/>
            </a:xfrm>
          </p:grpSpPr>
          <p:sp>
            <p:nvSpPr>
              <p:cNvPr id="4" name="圆角矩形 3"/>
              <p:cNvSpPr>
                <a:spLocks noChangeAspect="1"/>
              </p:cNvSpPr>
              <p:nvPr/>
            </p:nvSpPr>
            <p:spPr>
              <a:xfrm>
                <a:off x="290945" y="346364"/>
                <a:ext cx="648000" cy="648000"/>
              </a:xfrm>
              <a:prstGeom prst="roundRect">
                <a:avLst/>
              </a:prstGeom>
              <a:noFill/>
              <a:ln w="539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5" name="圆角矩形 4"/>
              <p:cNvSpPr>
                <a:spLocks noChangeAspect="1"/>
              </p:cNvSpPr>
              <p:nvPr/>
            </p:nvSpPr>
            <p:spPr>
              <a:xfrm>
                <a:off x="528654" y="526125"/>
                <a:ext cx="540000" cy="540000"/>
              </a:xfrm>
              <a:prstGeom prst="roundRect">
                <a:avLst/>
              </a:prstGeom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圆角矩形 5"/>
              <p:cNvSpPr>
                <a:spLocks noChangeAspect="1"/>
              </p:cNvSpPr>
              <p:nvPr/>
            </p:nvSpPr>
            <p:spPr>
              <a:xfrm>
                <a:off x="610035" y="606089"/>
                <a:ext cx="540000" cy="540000"/>
              </a:xfrm>
              <a:prstGeom prst="roundRect">
                <a:avLst/>
              </a:prstGeom>
              <a:solidFill>
                <a:srgbClr val="C00000"/>
              </a:solidFill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27882" y="878865"/>
              <a:ext cx="5436000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941375" y="272323"/>
            <a:ext cx="4653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二、单相不可控整流电路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2625" y="1211580"/>
            <a:ext cx="7987665" cy="5046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题目</a:t>
            </a:r>
            <a:endParaRPr lang="zh-CN" altLang="en-US" sz="2800"/>
          </a:p>
          <a:p>
            <a:pPr indent="457200" fontAlgn="auto">
              <a:lnSpc>
                <a:spcPct val="150000"/>
              </a:lnSpc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二极管不控整流电路，带电容滤波和阻性负载。依据所给定的电路参数，仿真分析输出电压随负载电阻变化的曲线，绘制输入功率因数随负载电阻变化的曲线、畸变率随负载电阻变化的曲线，并分析规律。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仿真条件：电源相电压有效值220V，频率50Hz，滤波电容330mF，负载电阻R仿真区间[20，580]。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54206" y="299118"/>
            <a:ext cx="8435588" cy="589667"/>
            <a:chOff x="533603" y="299118"/>
            <a:chExt cx="8435588" cy="589667"/>
          </a:xfrm>
        </p:grpSpPr>
        <p:pic>
          <p:nvPicPr>
            <p:cNvPr id="2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3" t="-1001" r="53439" b="77637"/>
            <a:stretch>
              <a:fillRect/>
            </a:stretch>
          </p:blipFill>
          <p:spPr bwMode="auto">
            <a:xfrm>
              <a:off x="6858003" y="299118"/>
              <a:ext cx="2111188" cy="58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组合 2"/>
            <p:cNvGrpSpPr/>
            <p:nvPr/>
          </p:nvGrpSpPr>
          <p:grpSpPr>
            <a:xfrm>
              <a:off x="533603" y="473621"/>
              <a:ext cx="435327" cy="405245"/>
              <a:chOff x="290945" y="346364"/>
              <a:chExt cx="859090" cy="799725"/>
            </a:xfrm>
          </p:grpSpPr>
          <p:sp>
            <p:nvSpPr>
              <p:cNvPr id="4" name="圆角矩形 3"/>
              <p:cNvSpPr>
                <a:spLocks noChangeAspect="1"/>
              </p:cNvSpPr>
              <p:nvPr/>
            </p:nvSpPr>
            <p:spPr>
              <a:xfrm>
                <a:off x="290945" y="346364"/>
                <a:ext cx="648000" cy="648000"/>
              </a:xfrm>
              <a:prstGeom prst="roundRect">
                <a:avLst/>
              </a:prstGeom>
              <a:noFill/>
              <a:ln w="539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5" name="圆角矩形 4"/>
              <p:cNvSpPr>
                <a:spLocks noChangeAspect="1"/>
              </p:cNvSpPr>
              <p:nvPr/>
            </p:nvSpPr>
            <p:spPr>
              <a:xfrm>
                <a:off x="528654" y="526125"/>
                <a:ext cx="540000" cy="540000"/>
              </a:xfrm>
              <a:prstGeom prst="roundRect">
                <a:avLst/>
              </a:prstGeom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圆角矩形 5"/>
              <p:cNvSpPr>
                <a:spLocks noChangeAspect="1"/>
              </p:cNvSpPr>
              <p:nvPr/>
            </p:nvSpPr>
            <p:spPr>
              <a:xfrm>
                <a:off x="610035" y="606089"/>
                <a:ext cx="540000" cy="540000"/>
              </a:xfrm>
              <a:prstGeom prst="roundRect">
                <a:avLst/>
              </a:prstGeom>
              <a:solidFill>
                <a:srgbClr val="C00000"/>
              </a:solidFill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27882" y="878865"/>
              <a:ext cx="5436000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941375" y="272323"/>
            <a:ext cx="4653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二、单相不可控整流电路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42695" y="1083310"/>
            <a:ext cx="3369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2.1</a:t>
            </a:r>
            <a:r>
              <a:rPr lang="zh-CN" altLang="en-US" sz="2800"/>
              <a:t>仿真模型建立</a:t>
            </a:r>
            <a:endParaRPr lang="zh-CN" altLang="en-US" sz="28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885" y="1723390"/>
            <a:ext cx="5513070" cy="4524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4637861" y="1329568"/>
            <a:ext cx="3840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三项桥式整流电路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4637861" y="2819510"/>
            <a:ext cx="4297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单相不可控整流电路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3839115" y="2871519"/>
            <a:ext cx="540000" cy="540000"/>
            <a:chOff x="4597020" y="2340949"/>
            <a:chExt cx="720000" cy="720000"/>
          </a:xfrm>
        </p:grpSpPr>
        <p:grpSp>
          <p:nvGrpSpPr>
            <p:cNvPr id="82" name="组合 81"/>
            <p:cNvGrpSpPr/>
            <p:nvPr/>
          </p:nvGrpSpPr>
          <p:grpSpPr>
            <a:xfrm>
              <a:off x="4597020" y="2340949"/>
              <a:ext cx="720000" cy="720000"/>
              <a:chOff x="6585478" y="1661232"/>
              <a:chExt cx="928740" cy="928740"/>
            </a:xfrm>
          </p:grpSpPr>
          <p:sp>
            <p:nvSpPr>
              <p:cNvPr id="84" name="椭圆 83"/>
              <p:cNvSpPr/>
              <p:nvPr/>
            </p:nvSpPr>
            <p:spPr>
              <a:xfrm>
                <a:off x="6585478" y="1661232"/>
                <a:ext cx="928740" cy="92874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190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279400" dist="152400" dir="2700000" sx="102000" sy="102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5" name="圆角矩形 84"/>
              <p:cNvSpPr/>
              <p:nvPr/>
            </p:nvSpPr>
            <p:spPr>
              <a:xfrm>
                <a:off x="6706336" y="1782090"/>
                <a:ext cx="687025" cy="68702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6779848" y="1855602"/>
                <a:ext cx="540000" cy="540000"/>
              </a:xfrm>
              <a:prstGeom prst="ellipse">
                <a:avLst/>
              </a:prstGeom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Freeform 16"/>
            <p:cNvSpPr>
              <a:spLocks noEditPoints="1"/>
            </p:cNvSpPr>
            <p:nvPr/>
          </p:nvSpPr>
          <p:spPr bwMode="auto">
            <a:xfrm>
              <a:off x="4870034" y="2586675"/>
              <a:ext cx="200867" cy="228549"/>
            </a:xfrm>
            <a:custGeom>
              <a:avLst/>
              <a:gdLst>
                <a:gd name="T0" fmla="*/ 381 w 598"/>
                <a:gd name="T1" fmla="*/ 84 h 674"/>
                <a:gd name="T2" fmla="*/ 296 w 598"/>
                <a:gd name="T3" fmla="*/ 169 h 674"/>
                <a:gd name="T4" fmla="*/ 212 w 598"/>
                <a:gd name="T5" fmla="*/ 169 h 674"/>
                <a:gd name="T6" fmla="*/ 127 w 598"/>
                <a:gd name="T7" fmla="*/ 84 h 674"/>
                <a:gd name="T8" fmla="*/ 212 w 598"/>
                <a:gd name="T9" fmla="*/ 0 h 674"/>
                <a:gd name="T10" fmla="*/ 296 w 598"/>
                <a:gd name="T11" fmla="*/ 0 h 674"/>
                <a:gd name="T12" fmla="*/ 381 w 598"/>
                <a:gd name="T13" fmla="*/ 84 h 674"/>
                <a:gd name="T14" fmla="*/ 421 w 598"/>
                <a:gd name="T15" fmla="*/ 84 h 674"/>
                <a:gd name="T16" fmla="*/ 423 w 598"/>
                <a:gd name="T17" fmla="*/ 103 h 674"/>
                <a:gd name="T18" fmla="*/ 317 w 598"/>
                <a:gd name="T19" fmla="*/ 209 h 674"/>
                <a:gd name="T20" fmla="*/ 191 w 598"/>
                <a:gd name="T21" fmla="*/ 209 h 674"/>
                <a:gd name="T22" fmla="*/ 85 w 598"/>
                <a:gd name="T23" fmla="*/ 103 h 674"/>
                <a:gd name="T24" fmla="*/ 87 w 598"/>
                <a:gd name="T25" fmla="*/ 84 h 674"/>
                <a:gd name="T26" fmla="*/ 0 w 598"/>
                <a:gd name="T27" fmla="*/ 188 h 674"/>
                <a:gd name="T28" fmla="*/ 0 w 598"/>
                <a:gd name="T29" fmla="*/ 569 h 674"/>
                <a:gd name="T30" fmla="*/ 106 w 598"/>
                <a:gd name="T31" fmla="*/ 674 h 674"/>
                <a:gd name="T32" fmla="*/ 387 w 598"/>
                <a:gd name="T33" fmla="*/ 674 h 674"/>
                <a:gd name="T34" fmla="*/ 272 w 598"/>
                <a:gd name="T35" fmla="*/ 500 h 674"/>
                <a:gd name="T36" fmla="*/ 461 w 598"/>
                <a:gd name="T37" fmla="*/ 311 h 674"/>
                <a:gd name="T38" fmla="*/ 508 w 598"/>
                <a:gd name="T39" fmla="*/ 317 h 674"/>
                <a:gd name="T40" fmla="*/ 508 w 598"/>
                <a:gd name="T41" fmla="*/ 188 h 674"/>
                <a:gd name="T42" fmla="*/ 421 w 598"/>
                <a:gd name="T43" fmla="*/ 84 h 674"/>
                <a:gd name="T44" fmla="*/ 238 w 598"/>
                <a:gd name="T45" fmla="*/ 422 h 674"/>
                <a:gd name="T46" fmla="*/ 238 w 598"/>
                <a:gd name="T47" fmla="*/ 422 h 674"/>
                <a:gd name="T48" fmla="*/ 106 w 598"/>
                <a:gd name="T49" fmla="*/ 422 h 674"/>
                <a:gd name="T50" fmla="*/ 85 w 598"/>
                <a:gd name="T51" fmla="*/ 401 h 674"/>
                <a:gd name="T52" fmla="*/ 106 w 598"/>
                <a:gd name="T53" fmla="*/ 380 h 674"/>
                <a:gd name="T54" fmla="*/ 238 w 598"/>
                <a:gd name="T55" fmla="*/ 380 h 674"/>
                <a:gd name="T56" fmla="*/ 259 w 598"/>
                <a:gd name="T57" fmla="*/ 401 h 674"/>
                <a:gd name="T58" fmla="*/ 238 w 598"/>
                <a:gd name="T59" fmla="*/ 422 h 674"/>
                <a:gd name="T60" fmla="*/ 280 w 598"/>
                <a:gd name="T61" fmla="*/ 338 h 674"/>
                <a:gd name="T62" fmla="*/ 280 w 598"/>
                <a:gd name="T63" fmla="*/ 338 h 674"/>
                <a:gd name="T64" fmla="*/ 106 w 598"/>
                <a:gd name="T65" fmla="*/ 338 h 674"/>
                <a:gd name="T66" fmla="*/ 85 w 598"/>
                <a:gd name="T67" fmla="*/ 317 h 674"/>
                <a:gd name="T68" fmla="*/ 106 w 598"/>
                <a:gd name="T69" fmla="*/ 296 h 674"/>
                <a:gd name="T70" fmla="*/ 280 w 598"/>
                <a:gd name="T71" fmla="*/ 296 h 674"/>
                <a:gd name="T72" fmla="*/ 302 w 598"/>
                <a:gd name="T73" fmla="*/ 317 h 674"/>
                <a:gd name="T74" fmla="*/ 280 w 598"/>
                <a:gd name="T75" fmla="*/ 338 h 674"/>
                <a:gd name="T76" fmla="*/ 496 w 598"/>
                <a:gd name="T77" fmla="*/ 369 h 674"/>
                <a:gd name="T78" fmla="*/ 463 w 598"/>
                <a:gd name="T79" fmla="*/ 365 h 674"/>
                <a:gd name="T80" fmla="*/ 328 w 598"/>
                <a:gd name="T81" fmla="*/ 500 h 674"/>
                <a:gd name="T82" fmla="*/ 434 w 598"/>
                <a:gd name="T83" fmla="*/ 632 h 674"/>
                <a:gd name="T84" fmla="*/ 463 w 598"/>
                <a:gd name="T85" fmla="*/ 635 h 674"/>
                <a:gd name="T86" fmla="*/ 598 w 598"/>
                <a:gd name="T87" fmla="*/ 500 h 674"/>
                <a:gd name="T88" fmla="*/ 496 w 598"/>
                <a:gd name="T89" fmla="*/ 369 h 674"/>
                <a:gd name="T90" fmla="*/ 539 w 598"/>
                <a:gd name="T91" fmla="*/ 481 h 674"/>
                <a:gd name="T92" fmla="*/ 539 w 598"/>
                <a:gd name="T93" fmla="*/ 481 h 674"/>
                <a:gd name="T94" fmla="*/ 496 w 598"/>
                <a:gd name="T95" fmla="*/ 523 h 674"/>
                <a:gd name="T96" fmla="*/ 463 w 598"/>
                <a:gd name="T97" fmla="*/ 557 h 674"/>
                <a:gd name="T98" fmla="*/ 425 w 598"/>
                <a:gd name="T99" fmla="*/ 557 h 674"/>
                <a:gd name="T100" fmla="*/ 386 w 598"/>
                <a:gd name="T101" fmla="*/ 519 h 674"/>
                <a:gd name="T102" fmla="*/ 386 w 598"/>
                <a:gd name="T103" fmla="*/ 481 h 674"/>
                <a:gd name="T104" fmla="*/ 425 w 598"/>
                <a:gd name="T105" fmla="*/ 481 h 674"/>
                <a:gd name="T106" fmla="*/ 444 w 598"/>
                <a:gd name="T107" fmla="*/ 500 h 674"/>
                <a:gd name="T108" fmla="*/ 496 w 598"/>
                <a:gd name="T109" fmla="*/ 447 h 674"/>
                <a:gd name="T110" fmla="*/ 501 w 598"/>
                <a:gd name="T111" fmla="*/ 443 h 674"/>
                <a:gd name="T112" fmla="*/ 539 w 598"/>
                <a:gd name="T113" fmla="*/ 443 h 674"/>
                <a:gd name="T114" fmla="*/ 539 w 598"/>
                <a:gd name="T115" fmla="*/ 481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98" h="674">
                  <a:moveTo>
                    <a:pt x="381" y="84"/>
                  </a:moveTo>
                  <a:cubicBezTo>
                    <a:pt x="381" y="131"/>
                    <a:pt x="343" y="169"/>
                    <a:pt x="296" y="169"/>
                  </a:cubicBezTo>
                  <a:lnTo>
                    <a:pt x="212" y="169"/>
                  </a:lnTo>
                  <a:cubicBezTo>
                    <a:pt x="165" y="169"/>
                    <a:pt x="127" y="131"/>
                    <a:pt x="127" y="84"/>
                  </a:cubicBezTo>
                  <a:cubicBezTo>
                    <a:pt x="127" y="37"/>
                    <a:pt x="165" y="0"/>
                    <a:pt x="212" y="0"/>
                  </a:cubicBezTo>
                  <a:lnTo>
                    <a:pt x="296" y="0"/>
                  </a:lnTo>
                  <a:cubicBezTo>
                    <a:pt x="343" y="0"/>
                    <a:pt x="381" y="37"/>
                    <a:pt x="381" y="84"/>
                  </a:cubicBezTo>
                  <a:close/>
                  <a:moveTo>
                    <a:pt x="421" y="84"/>
                  </a:moveTo>
                  <a:cubicBezTo>
                    <a:pt x="422" y="90"/>
                    <a:pt x="423" y="97"/>
                    <a:pt x="423" y="103"/>
                  </a:cubicBezTo>
                  <a:cubicBezTo>
                    <a:pt x="423" y="162"/>
                    <a:pt x="376" y="209"/>
                    <a:pt x="317" y="209"/>
                  </a:cubicBezTo>
                  <a:lnTo>
                    <a:pt x="191" y="209"/>
                  </a:lnTo>
                  <a:cubicBezTo>
                    <a:pt x="132" y="209"/>
                    <a:pt x="85" y="162"/>
                    <a:pt x="85" y="103"/>
                  </a:cubicBezTo>
                  <a:cubicBezTo>
                    <a:pt x="85" y="97"/>
                    <a:pt x="85" y="90"/>
                    <a:pt x="87" y="84"/>
                  </a:cubicBezTo>
                  <a:cubicBezTo>
                    <a:pt x="37" y="93"/>
                    <a:pt x="0" y="136"/>
                    <a:pt x="0" y="188"/>
                  </a:cubicBezTo>
                  <a:lnTo>
                    <a:pt x="0" y="569"/>
                  </a:lnTo>
                  <a:cubicBezTo>
                    <a:pt x="0" y="627"/>
                    <a:pt x="47" y="674"/>
                    <a:pt x="106" y="674"/>
                  </a:cubicBezTo>
                  <a:lnTo>
                    <a:pt x="387" y="674"/>
                  </a:lnTo>
                  <a:cubicBezTo>
                    <a:pt x="320" y="646"/>
                    <a:pt x="272" y="579"/>
                    <a:pt x="272" y="500"/>
                  </a:cubicBezTo>
                  <a:cubicBezTo>
                    <a:pt x="272" y="396"/>
                    <a:pt x="357" y="311"/>
                    <a:pt x="461" y="311"/>
                  </a:cubicBezTo>
                  <a:cubicBezTo>
                    <a:pt x="477" y="311"/>
                    <a:pt x="493" y="313"/>
                    <a:pt x="508" y="317"/>
                  </a:cubicBezTo>
                  <a:lnTo>
                    <a:pt x="508" y="188"/>
                  </a:lnTo>
                  <a:cubicBezTo>
                    <a:pt x="508" y="136"/>
                    <a:pt x="470" y="93"/>
                    <a:pt x="421" y="84"/>
                  </a:cubicBezTo>
                  <a:close/>
                  <a:moveTo>
                    <a:pt x="238" y="422"/>
                  </a:moveTo>
                  <a:lnTo>
                    <a:pt x="238" y="422"/>
                  </a:lnTo>
                  <a:lnTo>
                    <a:pt x="106" y="422"/>
                  </a:lnTo>
                  <a:cubicBezTo>
                    <a:pt x="94" y="422"/>
                    <a:pt x="85" y="413"/>
                    <a:pt x="85" y="401"/>
                  </a:cubicBezTo>
                  <a:cubicBezTo>
                    <a:pt x="85" y="390"/>
                    <a:pt x="94" y="380"/>
                    <a:pt x="106" y="380"/>
                  </a:cubicBezTo>
                  <a:lnTo>
                    <a:pt x="238" y="380"/>
                  </a:lnTo>
                  <a:cubicBezTo>
                    <a:pt x="250" y="380"/>
                    <a:pt x="259" y="390"/>
                    <a:pt x="259" y="401"/>
                  </a:cubicBezTo>
                  <a:cubicBezTo>
                    <a:pt x="259" y="413"/>
                    <a:pt x="250" y="422"/>
                    <a:pt x="238" y="422"/>
                  </a:cubicBezTo>
                  <a:close/>
                  <a:moveTo>
                    <a:pt x="280" y="338"/>
                  </a:moveTo>
                  <a:lnTo>
                    <a:pt x="280" y="338"/>
                  </a:lnTo>
                  <a:lnTo>
                    <a:pt x="106" y="338"/>
                  </a:lnTo>
                  <a:cubicBezTo>
                    <a:pt x="94" y="338"/>
                    <a:pt x="85" y="328"/>
                    <a:pt x="85" y="317"/>
                  </a:cubicBezTo>
                  <a:cubicBezTo>
                    <a:pt x="85" y="305"/>
                    <a:pt x="94" y="296"/>
                    <a:pt x="106" y="296"/>
                  </a:cubicBezTo>
                  <a:lnTo>
                    <a:pt x="280" y="296"/>
                  </a:lnTo>
                  <a:cubicBezTo>
                    <a:pt x="292" y="296"/>
                    <a:pt x="302" y="305"/>
                    <a:pt x="302" y="317"/>
                  </a:cubicBezTo>
                  <a:cubicBezTo>
                    <a:pt x="302" y="328"/>
                    <a:pt x="292" y="338"/>
                    <a:pt x="280" y="338"/>
                  </a:cubicBezTo>
                  <a:close/>
                  <a:moveTo>
                    <a:pt x="496" y="369"/>
                  </a:moveTo>
                  <a:cubicBezTo>
                    <a:pt x="486" y="367"/>
                    <a:pt x="474" y="365"/>
                    <a:pt x="463" y="365"/>
                  </a:cubicBezTo>
                  <a:cubicBezTo>
                    <a:pt x="388" y="365"/>
                    <a:pt x="328" y="425"/>
                    <a:pt x="328" y="500"/>
                  </a:cubicBezTo>
                  <a:cubicBezTo>
                    <a:pt x="328" y="565"/>
                    <a:pt x="374" y="619"/>
                    <a:pt x="434" y="632"/>
                  </a:cubicBezTo>
                  <a:cubicBezTo>
                    <a:pt x="443" y="634"/>
                    <a:pt x="453" y="635"/>
                    <a:pt x="463" y="635"/>
                  </a:cubicBezTo>
                  <a:cubicBezTo>
                    <a:pt x="537" y="635"/>
                    <a:pt x="598" y="574"/>
                    <a:pt x="598" y="500"/>
                  </a:cubicBezTo>
                  <a:cubicBezTo>
                    <a:pt x="598" y="437"/>
                    <a:pt x="555" y="384"/>
                    <a:pt x="496" y="369"/>
                  </a:cubicBezTo>
                  <a:close/>
                  <a:moveTo>
                    <a:pt x="539" y="481"/>
                  </a:moveTo>
                  <a:lnTo>
                    <a:pt x="539" y="481"/>
                  </a:lnTo>
                  <a:lnTo>
                    <a:pt x="496" y="523"/>
                  </a:lnTo>
                  <a:lnTo>
                    <a:pt x="463" y="557"/>
                  </a:lnTo>
                  <a:cubicBezTo>
                    <a:pt x="452" y="568"/>
                    <a:pt x="435" y="568"/>
                    <a:pt x="425" y="557"/>
                  </a:cubicBezTo>
                  <a:lnTo>
                    <a:pt x="386" y="519"/>
                  </a:lnTo>
                  <a:cubicBezTo>
                    <a:pt x="376" y="508"/>
                    <a:pt x="376" y="491"/>
                    <a:pt x="386" y="481"/>
                  </a:cubicBezTo>
                  <a:cubicBezTo>
                    <a:pt x="397" y="470"/>
                    <a:pt x="414" y="470"/>
                    <a:pt x="425" y="481"/>
                  </a:cubicBezTo>
                  <a:lnTo>
                    <a:pt x="444" y="500"/>
                  </a:lnTo>
                  <a:lnTo>
                    <a:pt x="496" y="447"/>
                  </a:lnTo>
                  <a:lnTo>
                    <a:pt x="501" y="443"/>
                  </a:lnTo>
                  <a:cubicBezTo>
                    <a:pt x="511" y="432"/>
                    <a:pt x="528" y="432"/>
                    <a:pt x="539" y="443"/>
                  </a:cubicBezTo>
                  <a:cubicBezTo>
                    <a:pt x="549" y="453"/>
                    <a:pt x="549" y="470"/>
                    <a:pt x="539" y="4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3808635" y="1424437"/>
            <a:ext cx="540000" cy="540000"/>
            <a:chOff x="4605330" y="979808"/>
            <a:chExt cx="720000" cy="720000"/>
          </a:xfrm>
        </p:grpSpPr>
        <p:grpSp>
          <p:nvGrpSpPr>
            <p:cNvPr id="76" name="组合 75"/>
            <p:cNvGrpSpPr/>
            <p:nvPr/>
          </p:nvGrpSpPr>
          <p:grpSpPr>
            <a:xfrm>
              <a:off x="4605330" y="979808"/>
              <a:ext cx="720000" cy="720000"/>
              <a:chOff x="6585482" y="1661233"/>
              <a:chExt cx="928741" cy="928741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6585482" y="1661233"/>
                <a:ext cx="928741" cy="9287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190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279400" dist="152400" dir="2700000" sx="102000" sy="102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6706336" y="1782090"/>
                <a:ext cx="687025" cy="68702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6779848" y="1855602"/>
                <a:ext cx="540000" cy="540000"/>
              </a:xfrm>
              <a:prstGeom prst="ellipse">
                <a:avLst/>
              </a:prstGeom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3" name="Freeform 22"/>
            <p:cNvSpPr>
              <a:spLocks noEditPoints="1"/>
            </p:cNvSpPr>
            <p:nvPr/>
          </p:nvSpPr>
          <p:spPr bwMode="auto">
            <a:xfrm>
              <a:off x="4869578" y="1208456"/>
              <a:ext cx="200334" cy="235261"/>
            </a:xfrm>
            <a:custGeom>
              <a:avLst/>
              <a:gdLst>
                <a:gd name="T0" fmla="*/ 90 w 641"/>
                <a:gd name="T1" fmla="*/ 424 h 748"/>
                <a:gd name="T2" fmla="*/ 158 w 641"/>
                <a:gd name="T3" fmla="*/ 424 h 748"/>
                <a:gd name="T4" fmla="*/ 205 w 641"/>
                <a:gd name="T5" fmla="*/ 408 h 748"/>
                <a:gd name="T6" fmla="*/ 291 w 641"/>
                <a:gd name="T7" fmla="*/ 588 h 748"/>
                <a:gd name="T8" fmla="*/ 312 w 641"/>
                <a:gd name="T9" fmla="*/ 475 h 748"/>
                <a:gd name="T10" fmla="*/ 297 w 641"/>
                <a:gd name="T11" fmla="*/ 468 h 748"/>
                <a:gd name="T12" fmla="*/ 298 w 641"/>
                <a:gd name="T13" fmla="*/ 452 h 748"/>
                <a:gd name="T14" fmla="*/ 360 w 641"/>
                <a:gd name="T15" fmla="*/ 452 h 748"/>
                <a:gd name="T16" fmla="*/ 360 w 641"/>
                <a:gd name="T17" fmla="*/ 468 h 748"/>
                <a:gd name="T18" fmla="*/ 346 w 641"/>
                <a:gd name="T19" fmla="*/ 475 h 748"/>
                <a:gd name="T20" fmla="*/ 365 w 641"/>
                <a:gd name="T21" fmla="*/ 583 h 748"/>
                <a:gd name="T22" fmla="*/ 439 w 641"/>
                <a:gd name="T23" fmla="*/ 415 h 748"/>
                <a:gd name="T24" fmla="*/ 482 w 641"/>
                <a:gd name="T25" fmla="*/ 420 h 748"/>
                <a:gd name="T26" fmla="*/ 545 w 641"/>
                <a:gd name="T27" fmla="*/ 420 h 748"/>
                <a:gd name="T28" fmla="*/ 632 w 641"/>
                <a:gd name="T29" fmla="*/ 691 h 748"/>
                <a:gd name="T30" fmla="*/ 544 w 641"/>
                <a:gd name="T31" fmla="*/ 722 h 748"/>
                <a:gd name="T32" fmla="*/ 532 w 641"/>
                <a:gd name="T33" fmla="*/ 681 h 748"/>
                <a:gd name="T34" fmla="*/ 504 w 641"/>
                <a:gd name="T35" fmla="*/ 729 h 748"/>
                <a:gd name="T36" fmla="*/ 123 w 641"/>
                <a:gd name="T37" fmla="*/ 731 h 748"/>
                <a:gd name="T38" fmla="*/ 94 w 641"/>
                <a:gd name="T39" fmla="*/ 681 h 748"/>
                <a:gd name="T40" fmla="*/ 81 w 641"/>
                <a:gd name="T41" fmla="*/ 724 h 748"/>
                <a:gd name="T42" fmla="*/ 0 w 641"/>
                <a:gd name="T43" fmla="*/ 691 h 748"/>
                <a:gd name="T44" fmla="*/ 90 w 641"/>
                <a:gd name="T45" fmla="*/ 424 h 748"/>
                <a:gd name="T46" fmla="*/ 185 w 641"/>
                <a:gd name="T47" fmla="*/ 289 h 748"/>
                <a:gd name="T48" fmla="*/ 185 w 641"/>
                <a:gd name="T49" fmla="*/ 289 h 748"/>
                <a:gd name="T50" fmla="*/ 163 w 641"/>
                <a:gd name="T51" fmla="*/ 264 h 748"/>
                <a:gd name="T52" fmla="*/ 155 w 641"/>
                <a:gd name="T53" fmla="*/ 214 h 748"/>
                <a:gd name="T54" fmla="*/ 155 w 641"/>
                <a:gd name="T55" fmla="*/ 207 h 748"/>
                <a:gd name="T56" fmla="*/ 160 w 641"/>
                <a:gd name="T57" fmla="*/ 204 h 748"/>
                <a:gd name="T58" fmla="*/ 164 w 641"/>
                <a:gd name="T59" fmla="*/ 202 h 748"/>
                <a:gd name="T60" fmla="*/ 199 w 641"/>
                <a:gd name="T61" fmla="*/ 47 h 748"/>
                <a:gd name="T62" fmla="*/ 423 w 641"/>
                <a:gd name="T63" fmla="*/ 43 h 748"/>
                <a:gd name="T64" fmla="*/ 466 w 641"/>
                <a:gd name="T65" fmla="*/ 200 h 748"/>
                <a:gd name="T66" fmla="*/ 472 w 641"/>
                <a:gd name="T67" fmla="*/ 204 h 748"/>
                <a:gd name="T68" fmla="*/ 478 w 641"/>
                <a:gd name="T69" fmla="*/ 207 h 748"/>
                <a:gd name="T70" fmla="*/ 478 w 641"/>
                <a:gd name="T71" fmla="*/ 214 h 748"/>
                <a:gd name="T72" fmla="*/ 471 w 641"/>
                <a:gd name="T73" fmla="*/ 263 h 748"/>
                <a:gd name="T74" fmla="*/ 449 w 641"/>
                <a:gd name="T75" fmla="*/ 288 h 748"/>
                <a:gd name="T76" fmla="*/ 328 w 641"/>
                <a:gd name="T77" fmla="*/ 397 h 748"/>
                <a:gd name="T78" fmla="*/ 299 w 641"/>
                <a:gd name="T79" fmla="*/ 395 h 748"/>
                <a:gd name="T80" fmla="*/ 185 w 641"/>
                <a:gd name="T81" fmla="*/ 289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1" h="748">
                  <a:moveTo>
                    <a:pt x="90" y="424"/>
                  </a:moveTo>
                  <a:cubicBezTo>
                    <a:pt x="114" y="424"/>
                    <a:pt x="137" y="424"/>
                    <a:pt x="158" y="424"/>
                  </a:cubicBezTo>
                  <a:cubicBezTo>
                    <a:pt x="178" y="425"/>
                    <a:pt x="194" y="421"/>
                    <a:pt x="205" y="408"/>
                  </a:cubicBezTo>
                  <a:lnTo>
                    <a:pt x="291" y="588"/>
                  </a:lnTo>
                  <a:lnTo>
                    <a:pt x="312" y="475"/>
                  </a:lnTo>
                  <a:lnTo>
                    <a:pt x="297" y="468"/>
                  </a:lnTo>
                  <a:lnTo>
                    <a:pt x="298" y="452"/>
                  </a:lnTo>
                  <a:lnTo>
                    <a:pt x="360" y="452"/>
                  </a:lnTo>
                  <a:lnTo>
                    <a:pt x="360" y="468"/>
                  </a:lnTo>
                  <a:lnTo>
                    <a:pt x="346" y="475"/>
                  </a:lnTo>
                  <a:lnTo>
                    <a:pt x="365" y="583"/>
                  </a:lnTo>
                  <a:lnTo>
                    <a:pt x="439" y="415"/>
                  </a:lnTo>
                  <a:cubicBezTo>
                    <a:pt x="450" y="420"/>
                    <a:pt x="464" y="422"/>
                    <a:pt x="482" y="420"/>
                  </a:cubicBezTo>
                  <a:cubicBezTo>
                    <a:pt x="502" y="420"/>
                    <a:pt x="523" y="420"/>
                    <a:pt x="545" y="420"/>
                  </a:cubicBezTo>
                  <a:cubicBezTo>
                    <a:pt x="604" y="475"/>
                    <a:pt x="641" y="606"/>
                    <a:pt x="632" y="691"/>
                  </a:cubicBezTo>
                  <a:cubicBezTo>
                    <a:pt x="614" y="704"/>
                    <a:pt x="583" y="714"/>
                    <a:pt x="544" y="722"/>
                  </a:cubicBezTo>
                  <a:lnTo>
                    <a:pt x="532" y="681"/>
                  </a:lnTo>
                  <a:lnTo>
                    <a:pt x="504" y="729"/>
                  </a:lnTo>
                  <a:cubicBezTo>
                    <a:pt x="390" y="746"/>
                    <a:pt x="233" y="748"/>
                    <a:pt x="123" y="731"/>
                  </a:cubicBezTo>
                  <a:lnTo>
                    <a:pt x="94" y="681"/>
                  </a:lnTo>
                  <a:lnTo>
                    <a:pt x="81" y="724"/>
                  </a:lnTo>
                  <a:cubicBezTo>
                    <a:pt x="43" y="716"/>
                    <a:pt x="14" y="705"/>
                    <a:pt x="0" y="691"/>
                  </a:cubicBezTo>
                  <a:cubicBezTo>
                    <a:pt x="1" y="616"/>
                    <a:pt x="15" y="489"/>
                    <a:pt x="90" y="424"/>
                  </a:cubicBezTo>
                  <a:close/>
                  <a:moveTo>
                    <a:pt x="185" y="289"/>
                  </a:moveTo>
                  <a:lnTo>
                    <a:pt x="185" y="289"/>
                  </a:lnTo>
                  <a:cubicBezTo>
                    <a:pt x="175" y="284"/>
                    <a:pt x="168" y="275"/>
                    <a:pt x="163" y="264"/>
                  </a:cubicBezTo>
                  <a:cubicBezTo>
                    <a:pt x="157" y="251"/>
                    <a:pt x="155" y="234"/>
                    <a:pt x="155" y="214"/>
                  </a:cubicBezTo>
                  <a:lnTo>
                    <a:pt x="155" y="207"/>
                  </a:lnTo>
                  <a:lnTo>
                    <a:pt x="160" y="204"/>
                  </a:lnTo>
                  <a:cubicBezTo>
                    <a:pt x="162" y="203"/>
                    <a:pt x="163" y="202"/>
                    <a:pt x="164" y="202"/>
                  </a:cubicBezTo>
                  <a:cubicBezTo>
                    <a:pt x="152" y="117"/>
                    <a:pt x="162" y="78"/>
                    <a:pt x="199" y="47"/>
                  </a:cubicBezTo>
                  <a:cubicBezTo>
                    <a:pt x="256" y="0"/>
                    <a:pt x="365" y="0"/>
                    <a:pt x="423" y="43"/>
                  </a:cubicBezTo>
                  <a:cubicBezTo>
                    <a:pt x="463" y="72"/>
                    <a:pt x="477" y="123"/>
                    <a:pt x="466" y="200"/>
                  </a:cubicBezTo>
                  <a:cubicBezTo>
                    <a:pt x="468" y="201"/>
                    <a:pt x="470" y="202"/>
                    <a:pt x="472" y="204"/>
                  </a:cubicBezTo>
                  <a:lnTo>
                    <a:pt x="478" y="207"/>
                  </a:lnTo>
                  <a:lnTo>
                    <a:pt x="478" y="214"/>
                  </a:lnTo>
                  <a:cubicBezTo>
                    <a:pt x="478" y="233"/>
                    <a:pt x="476" y="250"/>
                    <a:pt x="471" y="263"/>
                  </a:cubicBezTo>
                  <a:cubicBezTo>
                    <a:pt x="466" y="275"/>
                    <a:pt x="459" y="283"/>
                    <a:pt x="449" y="288"/>
                  </a:cubicBezTo>
                  <a:cubicBezTo>
                    <a:pt x="434" y="338"/>
                    <a:pt x="381" y="392"/>
                    <a:pt x="328" y="397"/>
                  </a:cubicBezTo>
                  <a:cubicBezTo>
                    <a:pt x="319" y="398"/>
                    <a:pt x="308" y="398"/>
                    <a:pt x="299" y="395"/>
                  </a:cubicBezTo>
                  <a:cubicBezTo>
                    <a:pt x="241" y="374"/>
                    <a:pt x="203" y="350"/>
                    <a:pt x="185" y="2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7" name="组合 86"/>
          <p:cNvGrpSpPr>
            <a:grpSpLocks noChangeAspect="1"/>
          </p:cNvGrpSpPr>
          <p:nvPr/>
        </p:nvGrpSpPr>
        <p:grpSpPr>
          <a:xfrm>
            <a:off x="3796570" y="4361781"/>
            <a:ext cx="540000" cy="540000"/>
            <a:chOff x="6782426" y="4000925"/>
            <a:chExt cx="928740" cy="928740"/>
          </a:xfrm>
        </p:grpSpPr>
        <p:grpSp>
          <p:nvGrpSpPr>
            <p:cNvPr id="88" name="组合 87"/>
            <p:cNvGrpSpPr/>
            <p:nvPr/>
          </p:nvGrpSpPr>
          <p:grpSpPr>
            <a:xfrm>
              <a:off x="6782426" y="4000925"/>
              <a:ext cx="928740" cy="928740"/>
              <a:chOff x="6585478" y="1661232"/>
              <a:chExt cx="928740" cy="928740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6585478" y="1661232"/>
                <a:ext cx="928740" cy="92874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190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279400" dist="152400" dir="2700000" sx="102000" sy="102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6706336" y="1782090"/>
                <a:ext cx="687025" cy="68702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6779848" y="1855602"/>
                <a:ext cx="540000" cy="540000"/>
              </a:xfrm>
              <a:prstGeom prst="ellipse">
                <a:avLst/>
              </a:prstGeom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7118936" y="4312540"/>
              <a:ext cx="260967" cy="328186"/>
            </a:xfrm>
            <a:custGeom>
              <a:avLst/>
              <a:gdLst>
                <a:gd name="T0" fmla="*/ 82 w 484"/>
                <a:gd name="T1" fmla="*/ 166 h 606"/>
                <a:gd name="T2" fmla="*/ 82 w 484"/>
                <a:gd name="T3" fmla="*/ 186 h 606"/>
                <a:gd name="T4" fmla="*/ 331 w 484"/>
                <a:gd name="T5" fmla="*/ 193 h 606"/>
                <a:gd name="T6" fmla="*/ 331 w 484"/>
                <a:gd name="T7" fmla="*/ 173 h 606"/>
                <a:gd name="T8" fmla="*/ 387 w 484"/>
                <a:gd name="T9" fmla="*/ 556 h 606"/>
                <a:gd name="T10" fmla="*/ 388 w 484"/>
                <a:gd name="T11" fmla="*/ 564 h 606"/>
                <a:gd name="T12" fmla="*/ 418 w 484"/>
                <a:gd name="T13" fmla="*/ 594 h 606"/>
                <a:gd name="T14" fmla="*/ 474 w 484"/>
                <a:gd name="T15" fmla="*/ 581 h 606"/>
                <a:gd name="T16" fmla="*/ 474 w 484"/>
                <a:gd name="T17" fmla="*/ 531 h 606"/>
                <a:gd name="T18" fmla="*/ 444 w 484"/>
                <a:gd name="T19" fmla="*/ 501 h 606"/>
                <a:gd name="T20" fmla="*/ 418 w 484"/>
                <a:gd name="T21" fmla="*/ 519 h 606"/>
                <a:gd name="T22" fmla="*/ 384 w 484"/>
                <a:gd name="T23" fmla="*/ 553 h 606"/>
                <a:gd name="T24" fmla="*/ 218 w 484"/>
                <a:gd name="T25" fmla="*/ 354 h 606"/>
                <a:gd name="T26" fmla="*/ 229 w 484"/>
                <a:gd name="T27" fmla="*/ 336 h 606"/>
                <a:gd name="T28" fmla="*/ 207 w 484"/>
                <a:gd name="T29" fmla="*/ 320 h 606"/>
                <a:gd name="T30" fmla="*/ 207 w 484"/>
                <a:gd name="T31" fmla="*/ 327 h 606"/>
                <a:gd name="T32" fmla="*/ 246 w 484"/>
                <a:gd name="T33" fmla="*/ 422 h 606"/>
                <a:gd name="T34" fmla="*/ 297 w 484"/>
                <a:gd name="T35" fmla="*/ 364 h 606"/>
                <a:gd name="T36" fmla="*/ 296 w 484"/>
                <a:gd name="T37" fmla="*/ 357 h 606"/>
                <a:gd name="T38" fmla="*/ 224 w 484"/>
                <a:gd name="T39" fmla="*/ 362 h 606"/>
                <a:gd name="T40" fmla="*/ 224 w 484"/>
                <a:gd name="T41" fmla="*/ 368 h 606"/>
                <a:gd name="T42" fmla="*/ 246 w 484"/>
                <a:gd name="T43" fmla="*/ 422 h 606"/>
                <a:gd name="T44" fmla="*/ 429 w 484"/>
                <a:gd name="T45" fmla="*/ 493 h 606"/>
                <a:gd name="T46" fmla="*/ 429 w 484"/>
                <a:gd name="T47" fmla="*/ 487 h 606"/>
                <a:gd name="T48" fmla="*/ 394 w 484"/>
                <a:gd name="T49" fmla="*/ 451 h 606"/>
                <a:gd name="T50" fmla="*/ 256 w 484"/>
                <a:gd name="T51" fmla="*/ 425 h 606"/>
                <a:gd name="T52" fmla="*/ 256 w 484"/>
                <a:gd name="T53" fmla="*/ 432 h 606"/>
                <a:gd name="T54" fmla="*/ 354 w 484"/>
                <a:gd name="T55" fmla="*/ 530 h 606"/>
                <a:gd name="T56" fmla="*/ 395 w 484"/>
                <a:gd name="T57" fmla="*/ 528 h 606"/>
                <a:gd name="T58" fmla="*/ 20 w 484"/>
                <a:gd name="T59" fmla="*/ 150 h 606"/>
                <a:gd name="T60" fmla="*/ 89 w 484"/>
                <a:gd name="T61" fmla="*/ 152 h 606"/>
                <a:gd name="T62" fmla="*/ 141 w 484"/>
                <a:gd name="T63" fmla="*/ 100 h 606"/>
                <a:gd name="T64" fmla="*/ 141 w 484"/>
                <a:gd name="T65" fmla="*/ 93 h 606"/>
                <a:gd name="T66" fmla="*/ 383 w 484"/>
                <a:gd name="T67" fmla="*/ 27 h 606"/>
                <a:gd name="T68" fmla="*/ 394 w 484"/>
                <a:gd name="T69" fmla="*/ 422 h 606"/>
                <a:gd name="T70" fmla="*/ 414 w 484"/>
                <a:gd name="T71" fmla="*/ 449 h 606"/>
                <a:gd name="T72" fmla="*/ 414 w 484"/>
                <a:gd name="T73" fmla="*/ 39 h 606"/>
                <a:gd name="T74" fmla="*/ 383 w 484"/>
                <a:gd name="T75" fmla="*/ 0 h 606"/>
                <a:gd name="T76" fmla="*/ 121 w 484"/>
                <a:gd name="T77" fmla="*/ 2 h 606"/>
                <a:gd name="T78" fmla="*/ 0 w 484"/>
                <a:gd name="T79" fmla="*/ 123 h 606"/>
                <a:gd name="T80" fmla="*/ 0 w 484"/>
                <a:gd name="T81" fmla="*/ 492 h 606"/>
                <a:gd name="T82" fmla="*/ 32 w 484"/>
                <a:gd name="T83" fmla="*/ 530 h 606"/>
                <a:gd name="T84" fmla="*/ 319 w 484"/>
                <a:gd name="T85" fmla="*/ 524 h 606"/>
                <a:gd name="T86" fmla="*/ 305 w 484"/>
                <a:gd name="T87" fmla="*/ 503 h 606"/>
                <a:gd name="T88" fmla="*/ 20 w 484"/>
                <a:gd name="T89" fmla="*/ 492 h 606"/>
                <a:gd name="T90" fmla="*/ 20 w 484"/>
                <a:gd name="T91" fmla="*/ 150 h 606"/>
                <a:gd name="T92" fmla="*/ 156 w 484"/>
                <a:gd name="T93" fmla="*/ 321 h 606"/>
                <a:gd name="T94" fmla="*/ 156 w 484"/>
                <a:gd name="T95" fmla="*/ 301 h 606"/>
                <a:gd name="T96" fmla="*/ 82 w 484"/>
                <a:gd name="T97" fmla="*/ 294 h 606"/>
                <a:gd name="T98" fmla="*/ 82 w 484"/>
                <a:gd name="T99" fmla="*/ 315 h 606"/>
                <a:gd name="T100" fmla="*/ 82 w 484"/>
                <a:gd name="T101" fmla="*/ 272 h 606"/>
                <a:gd name="T102" fmla="*/ 331 w 484"/>
                <a:gd name="T103" fmla="*/ 279 h 606"/>
                <a:gd name="T104" fmla="*/ 331 w 484"/>
                <a:gd name="T105" fmla="*/ 258 h 606"/>
                <a:gd name="T106" fmla="*/ 82 w 484"/>
                <a:gd name="T107" fmla="*/ 252 h 606"/>
                <a:gd name="T108" fmla="*/ 82 w 484"/>
                <a:gd name="T109" fmla="*/ 272 h 606"/>
                <a:gd name="T110" fmla="*/ 82 w 484"/>
                <a:gd name="T111" fmla="*/ 236 h 606"/>
                <a:gd name="T112" fmla="*/ 331 w 484"/>
                <a:gd name="T113" fmla="*/ 229 h 606"/>
                <a:gd name="T114" fmla="*/ 331 w 484"/>
                <a:gd name="T115" fmla="*/ 209 h 606"/>
                <a:gd name="T116" fmla="*/ 82 w 484"/>
                <a:gd name="T117" fmla="*/ 21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4" h="606">
                  <a:moveTo>
                    <a:pt x="331" y="166"/>
                  </a:moveTo>
                  <a:lnTo>
                    <a:pt x="82" y="166"/>
                  </a:lnTo>
                  <a:lnTo>
                    <a:pt x="82" y="173"/>
                  </a:lnTo>
                  <a:lnTo>
                    <a:pt x="82" y="186"/>
                  </a:lnTo>
                  <a:lnTo>
                    <a:pt x="82" y="193"/>
                  </a:lnTo>
                  <a:lnTo>
                    <a:pt x="331" y="193"/>
                  </a:lnTo>
                  <a:lnTo>
                    <a:pt x="331" y="186"/>
                  </a:lnTo>
                  <a:lnTo>
                    <a:pt x="331" y="173"/>
                  </a:lnTo>
                  <a:lnTo>
                    <a:pt x="331" y="166"/>
                  </a:lnTo>
                  <a:close/>
                  <a:moveTo>
                    <a:pt x="387" y="556"/>
                  </a:moveTo>
                  <a:lnTo>
                    <a:pt x="384" y="560"/>
                  </a:lnTo>
                  <a:lnTo>
                    <a:pt x="388" y="564"/>
                  </a:lnTo>
                  <a:lnTo>
                    <a:pt x="408" y="583"/>
                  </a:lnTo>
                  <a:lnTo>
                    <a:pt x="418" y="594"/>
                  </a:lnTo>
                  <a:cubicBezTo>
                    <a:pt x="430" y="606"/>
                    <a:pt x="450" y="606"/>
                    <a:pt x="462" y="594"/>
                  </a:cubicBezTo>
                  <a:lnTo>
                    <a:pt x="474" y="581"/>
                  </a:lnTo>
                  <a:cubicBezTo>
                    <a:pt x="481" y="575"/>
                    <a:pt x="484" y="565"/>
                    <a:pt x="483" y="556"/>
                  </a:cubicBezTo>
                  <a:cubicBezTo>
                    <a:pt x="484" y="547"/>
                    <a:pt x="481" y="538"/>
                    <a:pt x="474" y="531"/>
                  </a:cubicBezTo>
                  <a:lnTo>
                    <a:pt x="462" y="519"/>
                  </a:lnTo>
                  <a:lnTo>
                    <a:pt x="444" y="501"/>
                  </a:lnTo>
                  <a:lnTo>
                    <a:pt x="440" y="497"/>
                  </a:lnTo>
                  <a:lnTo>
                    <a:pt x="418" y="519"/>
                  </a:lnTo>
                  <a:lnTo>
                    <a:pt x="412" y="525"/>
                  </a:lnTo>
                  <a:lnTo>
                    <a:pt x="384" y="553"/>
                  </a:lnTo>
                  <a:lnTo>
                    <a:pt x="387" y="556"/>
                  </a:lnTo>
                  <a:close/>
                  <a:moveTo>
                    <a:pt x="218" y="354"/>
                  </a:moveTo>
                  <a:lnTo>
                    <a:pt x="234" y="338"/>
                  </a:lnTo>
                  <a:lnTo>
                    <a:pt x="229" y="336"/>
                  </a:lnTo>
                  <a:lnTo>
                    <a:pt x="234" y="331"/>
                  </a:lnTo>
                  <a:lnTo>
                    <a:pt x="207" y="320"/>
                  </a:lnTo>
                  <a:lnTo>
                    <a:pt x="211" y="328"/>
                  </a:lnTo>
                  <a:lnTo>
                    <a:pt x="207" y="327"/>
                  </a:lnTo>
                  <a:lnTo>
                    <a:pt x="218" y="354"/>
                  </a:lnTo>
                  <a:close/>
                  <a:moveTo>
                    <a:pt x="246" y="422"/>
                  </a:moveTo>
                  <a:lnTo>
                    <a:pt x="302" y="366"/>
                  </a:lnTo>
                  <a:lnTo>
                    <a:pt x="297" y="364"/>
                  </a:lnTo>
                  <a:lnTo>
                    <a:pt x="302" y="359"/>
                  </a:lnTo>
                  <a:lnTo>
                    <a:pt x="296" y="357"/>
                  </a:lnTo>
                  <a:lnTo>
                    <a:pt x="249" y="337"/>
                  </a:lnTo>
                  <a:lnTo>
                    <a:pt x="224" y="362"/>
                  </a:lnTo>
                  <a:lnTo>
                    <a:pt x="226" y="366"/>
                  </a:lnTo>
                  <a:lnTo>
                    <a:pt x="224" y="368"/>
                  </a:lnTo>
                  <a:lnTo>
                    <a:pt x="243" y="416"/>
                  </a:lnTo>
                  <a:lnTo>
                    <a:pt x="246" y="422"/>
                  </a:lnTo>
                  <a:close/>
                  <a:moveTo>
                    <a:pt x="412" y="511"/>
                  </a:moveTo>
                  <a:lnTo>
                    <a:pt x="429" y="493"/>
                  </a:lnTo>
                  <a:lnTo>
                    <a:pt x="426" y="490"/>
                  </a:lnTo>
                  <a:lnTo>
                    <a:pt x="429" y="487"/>
                  </a:lnTo>
                  <a:lnTo>
                    <a:pt x="414" y="472"/>
                  </a:lnTo>
                  <a:lnTo>
                    <a:pt x="394" y="451"/>
                  </a:lnTo>
                  <a:lnTo>
                    <a:pt x="312" y="369"/>
                  </a:lnTo>
                  <a:lnTo>
                    <a:pt x="256" y="425"/>
                  </a:lnTo>
                  <a:lnTo>
                    <a:pt x="260" y="429"/>
                  </a:lnTo>
                  <a:lnTo>
                    <a:pt x="256" y="432"/>
                  </a:lnTo>
                  <a:lnTo>
                    <a:pt x="334" y="510"/>
                  </a:lnTo>
                  <a:lnTo>
                    <a:pt x="354" y="530"/>
                  </a:lnTo>
                  <a:lnTo>
                    <a:pt x="374" y="549"/>
                  </a:lnTo>
                  <a:lnTo>
                    <a:pt x="395" y="528"/>
                  </a:lnTo>
                  <a:lnTo>
                    <a:pt x="412" y="511"/>
                  </a:lnTo>
                  <a:close/>
                  <a:moveTo>
                    <a:pt x="20" y="150"/>
                  </a:moveTo>
                  <a:lnTo>
                    <a:pt x="89" y="152"/>
                  </a:lnTo>
                  <a:lnTo>
                    <a:pt x="89" y="152"/>
                  </a:lnTo>
                  <a:lnTo>
                    <a:pt x="89" y="152"/>
                  </a:lnTo>
                  <a:cubicBezTo>
                    <a:pt x="118" y="152"/>
                    <a:pt x="141" y="129"/>
                    <a:pt x="141" y="100"/>
                  </a:cubicBezTo>
                  <a:lnTo>
                    <a:pt x="141" y="94"/>
                  </a:lnTo>
                  <a:lnTo>
                    <a:pt x="141" y="93"/>
                  </a:lnTo>
                  <a:lnTo>
                    <a:pt x="141" y="27"/>
                  </a:lnTo>
                  <a:lnTo>
                    <a:pt x="383" y="27"/>
                  </a:lnTo>
                  <a:cubicBezTo>
                    <a:pt x="389" y="27"/>
                    <a:pt x="394" y="32"/>
                    <a:pt x="394" y="38"/>
                  </a:cubicBezTo>
                  <a:lnTo>
                    <a:pt x="394" y="422"/>
                  </a:lnTo>
                  <a:lnTo>
                    <a:pt x="394" y="429"/>
                  </a:lnTo>
                  <a:lnTo>
                    <a:pt x="414" y="449"/>
                  </a:lnTo>
                  <a:lnTo>
                    <a:pt x="414" y="443"/>
                  </a:lnTo>
                  <a:lnTo>
                    <a:pt x="414" y="39"/>
                  </a:lnTo>
                  <a:lnTo>
                    <a:pt x="414" y="32"/>
                  </a:lnTo>
                  <a:cubicBezTo>
                    <a:pt x="414" y="14"/>
                    <a:pt x="400" y="0"/>
                    <a:pt x="383" y="0"/>
                  </a:cubicBezTo>
                  <a:lnTo>
                    <a:pt x="123" y="0"/>
                  </a:lnTo>
                  <a:lnTo>
                    <a:pt x="121" y="2"/>
                  </a:lnTo>
                  <a:lnTo>
                    <a:pt x="1" y="122"/>
                  </a:lnTo>
                  <a:lnTo>
                    <a:pt x="0" y="123"/>
                  </a:lnTo>
                  <a:lnTo>
                    <a:pt x="0" y="130"/>
                  </a:lnTo>
                  <a:lnTo>
                    <a:pt x="0" y="492"/>
                  </a:lnTo>
                  <a:lnTo>
                    <a:pt x="0" y="499"/>
                  </a:lnTo>
                  <a:cubicBezTo>
                    <a:pt x="0" y="516"/>
                    <a:pt x="14" y="530"/>
                    <a:pt x="32" y="530"/>
                  </a:cubicBezTo>
                  <a:lnTo>
                    <a:pt x="326" y="530"/>
                  </a:lnTo>
                  <a:lnTo>
                    <a:pt x="319" y="524"/>
                  </a:lnTo>
                  <a:lnTo>
                    <a:pt x="326" y="524"/>
                  </a:lnTo>
                  <a:lnTo>
                    <a:pt x="305" y="503"/>
                  </a:lnTo>
                  <a:lnTo>
                    <a:pt x="32" y="503"/>
                  </a:lnTo>
                  <a:cubicBezTo>
                    <a:pt x="25" y="503"/>
                    <a:pt x="21" y="498"/>
                    <a:pt x="20" y="492"/>
                  </a:cubicBezTo>
                  <a:lnTo>
                    <a:pt x="20" y="492"/>
                  </a:lnTo>
                  <a:lnTo>
                    <a:pt x="20" y="150"/>
                  </a:lnTo>
                  <a:close/>
                  <a:moveTo>
                    <a:pt x="82" y="321"/>
                  </a:moveTo>
                  <a:lnTo>
                    <a:pt x="156" y="321"/>
                  </a:lnTo>
                  <a:lnTo>
                    <a:pt x="156" y="315"/>
                  </a:lnTo>
                  <a:lnTo>
                    <a:pt x="156" y="301"/>
                  </a:lnTo>
                  <a:lnTo>
                    <a:pt x="156" y="294"/>
                  </a:lnTo>
                  <a:lnTo>
                    <a:pt x="82" y="294"/>
                  </a:lnTo>
                  <a:lnTo>
                    <a:pt x="82" y="301"/>
                  </a:lnTo>
                  <a:lnTo>
                    <a:pt x="82" y="315"/>
                  </a:lnTo>
                  <a:lnTo>
                    <a:pt x="82" y="321"/>
                  </a:lnTo>
                  <a:close/>
                  <a:moveTo>
                    <a:pt x="82" y="272"/>
                  </a:moveTo>
                  <a:lnTo>
                    <a:pt x="82" y="279"/>
                  </a:lnTo>
                  <a:lnTo>
                    <a:pt x="331" y="279"/>
                  </a:lnTo>
                  <a:lnTo>
                    <a:pt x="331" y="272"/>
                  </a:lnTo>
                  <a:lnTo>
                    <a:pt x="331" y="258"/>
                  </a:lnTo>
                  <a:lnTo>
                    <a:pt x="331" y="252"/>
                  </a:lnTo>
                  <a:lnTo>
                    <a:pt x="82" y="252"/>
                  </a:lnTo>
                  <a:lnTo>
                    <a:pt x="82" y="258"/>
                  </a:lnTo>
                  <a:lnTo>
                    <a:pt x="82" y="272"/>
                  </a:lnTo>
                  <a:close/>
                  <a:moveTo>
                    <a:pt x="82" y="229"/>
                  </a:moveTo>
                  <a:lnTo>
                    <a:pt x="82" y="236"/>
                  </a:lnTo>
                  <a:lnTo>
                    <a:pt x="331" y="236"/>
                  </a:lnTo>
                  <a:lnTo>
                    <a:pt x="331" y="229"/>
                  </a:lnTo>
                  <a:lnTo>
                    <a:pt x="331" y="216"/>
                  </a:lnTo>
                  <a:lnTo>
                    <a:pt x="331" y="209"/>
                  </a:lnTo>
                  <a:lnTo>
                    <a:pt x="82" y="209"/>
                  </a:lnTo>
                  <a:lnTo>
                    <a:pt x="82" y="216"/>
                  </a:lnTo>
                  <a:lnTo>
                    <a:pt x="82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816329" y="1628395"/>
            <a:ext cx="2484000" cy="2484000"/>
            <a:chOff x="836778" y="1675054"/>
            <a:chExt cx="2004782" cy="2673043"/>
          </a:xfrm>
        </p:grpSpPr>
        <p:sp>
          <p:nvSpPr>
            <p:cNvPr id="67" name="椭圆 66"/>
            <p:cNvSpPr/>
            <p:nvPr/>
          </p:nvSpPr>
          <p:spPr>
            <a:xfrm>
              <a:off x="836778" y="1675054"/>
              <a:ext cx="2004782" cy="267304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190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279400" dist="152400" dir="2700000" sx="102000" sy="102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1034165" y="1914547"/>
              <a:ext cx="1631179" cy="2174905"/>
              <a:chOff x="3739822" y="2440887"/>
              <a:chExt cx="1970936" cy="1970936"/>
            </a:xfrm>
          </p:grpSpPr>
          <p:sp>
            <p:nvSpPr>
              <p:cNvPr id="69" name="圆角矩形 68"/>
              <p:cNvSpPr/>
              <p:nvPr/>
            </p:nvSpPr>
            <p:spPr>
              <a:xfrm>
                <a:off x="3739822" y="2440887"/>
                <a:ext cx="1970936" cy="197093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70" name="椭圆 69"/>
              <p:cNvSpPr>
                <a:spLocks noChangeAspect="1"/>
              </p:cNvSpPr>
              <p:nvPr/>
            </p:nvSpPr>
            <p:spPr>
              <a:xfrm>
                <a:off x="3837054" y="2549460"/>
                <a:ext cx="1776466" cy="1776466"/>
              </a:xfrm>
              <a:prstGeom prst="ellipse">
                <a:avLst/>
              </a:prstGeom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9" name="文本框 20"/>
          <p:cNvSpPr>
            <a:spLocks noChangeArrowheads="1"/>
          </p:cNvSpPr>
          <p:nvPr/>
        </p:nvSpPr>
        <p:spPr bwMode="auto">
          <a:xfrm>
            <a:off x="1270580" y="4542547"/>
            <a:ext cx="160172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 </a:t>
            </a:r>
            <a:r>
              <a:rPr lang="zh-CN" altLang="en-US" sz="4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录</a:t>
            </a:r>
            <a:endParaRPr lang="en-US" altLang="en-US" sz="4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6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83" r="87582"/>
          <a:stretch>
            <a:fillRect/>
          </a:stretch>
        </p:blipFill>
        <p:spPr bwMode="auto">
          <a:xfrm>
            <a:off x="1300731" y="2087509"/>
            <a:ext cx="1603696" cy="156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文本框 36"/>
          <p:cNvSpPr txBox="1"/>
          <p:nvPr/>
        </p:nvSpPr>
        <p:spPr>
          <a:xfrm>
            <a:off x="4637861" y="4272622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直角三角形 1"/>
          <p:cNvSpPr/>
          <p:nvPr/>
        </p:nvSpPr>
        <p:spPr>
          <a:xfrm rot="5400000">
            <a:off x="-60590" y="60590"/>
            <a:ext cx="1240245" cy="1119065"/>
          </a:xfrm>
          <a:prstGeom prst="rtTriangle">
            <a:avLst/>
          </a:prstGeom>
          <a:gradFill flip="none" rotWithShape="1">
            <a:gsLst>
              <a:gs pos="0">
                <a:srgbClr val="DD0012"/>
              </a:gs>
              <a:gs pos="100000">
                <a:srgbClr val="85000B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直角三角形 38"/>
          <p:cNvSpPr/>
          <p:nvPr/>
        </p:nvSpPr>
        <p:spPr>
          <a:xfrm rot="16200000">
            <a:off x="7964345" y="5678345"/>
            <a:ext cx="1240245" cy="1119065"/>
          </a:xfrm>
          <a:prstGeom prst="rtTriangle">
            <a:avLst/>
          </a:prstGeom>
          <a:gradFill flip="none" rotWithShape="1">
            <a:gsLst>
              <a:gs pos="0">
                <a:srgbClr val="DD0012"/>
              </a:gs>
              <a:gs pos="100000">
                <a:srgbClr val="85000B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979"/>
            <a:ext cx="9144000" cy="1828800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655017" y="492963"/>
            <a:ext cx="3425588" cy="828135"/>
          </a:xfrm>
          <a:prstGeom prst="rect">
            <a:avLst/>
          </a:prstGeom>
          <a:gradFill>
            <a:gsLst>
              <a:gs pos="0">
                <a:srgbClr val="E30613">
                  <a:alpha val="79000"/>
                </a:srgbClr>
              </a:gs>
              <a:gs pos="100000">
                <a:srgbClr val="81040B">
                  <a:alpha val="7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2.2</a:t>
            </a:r>
            <a:r>
              <a:rPr lang="zh-CN" altLang="en-US" sz="3600" b="1" dirty="0"/>
              <a:t>仿真结果</a:t>
            </a:r>
            <a:endParaRPr lang="zh-CN" altLang="en-US" sz="36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729615" y="2029460"/>
            <a:ext cx="6612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/>
              <a:t>输出电压随负载电阻变化曲线</a:t>
            </a:r>
            <a:endParaRPr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195" y="2634615"/>
            <a:ext cx="4752975" cy="3702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979"/>
            <a:ext cx="9144000" cy="1828800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655017" y="492963"/>
            <a:ext cx="3425588" cy="828135"/>
          </a:xfrm>
          <a:prstGeom prst="rect">
            <a:avLst/>
          </a:prstGeom>
          <a:gradFill>
            <a:gsLst>
              <a:gs pos="0">
                <a:srgbClr val="E30613">
                  <a:alpha val="79000"/>
                </a:srgbClr>
              </a:gs>
              <a:gs pos="100000">
                <a:srgbClr val="81040B">
                  <a:alpha val="7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2.2</a:t>
            </a:r>
            <a:r>
              <a:rPr lang="zh-CN" altLang="en-US" sz="3600" b="1" dirty="0"/>
              <a:t>仿真结果</a:t>
            </a:r>
            <a:endParaRPr lang="zh-CN" altLang="en-US" sz="36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729615" y="2029460"/>
            <a:ext cx="6612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/>
              <a:t>输入功率因数随负载电阻变化曲线</a:t>
            </a:r>
            <a:endParaRPr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850" y="2643505"/>
            <a:ext cx="5194935" cy="3947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979"/>
            <a:ext cx="9144000" cy="1828800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655017" y="492963"/>
            <a:ext cx="3425588" cy="828135"/>
          </a:xfrm>
          <a:prstGeom prst="rect">
            <a:avLst/>
          </a:prstGeom>
          <a:gradFill>
            <a:gsLst>
              <a:gs pos="0">
                <a:srgbClr val="E30613">
                  <a:alpha val="79000"/>
                </a:srgbClr>
              </a:gs>
              <a:gs pos="100000">
                <a:srgbClr val="81040B">
                  <a:alpha val="7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2.2</a:t>
            </a:r>
            <a:r>
              <a:rPr lang="zh-CN" altLang="en-US" sz="3600" b="1" dirty="0"/>
              <a:t>仿真结果</a:t>
            </a:r>
            <a:endParaRPr lang="zh-CN" altLang="en-US" sz="36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729615" y="2029460"/>
            <a:ext cx="6612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/>
              <a:t>畸变率随负载电阻变化曲线</a:t>
            </a:r>
            <a:endParaRPr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965" y="2646045"/>
            <a:ext cx="4878070" cy="3866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54206" y="299118"/>
            <a:ext cx="8435588" cy="589667"/>
            <a:chOff x="533603" y="299118"/>
            <a:chExt cx="8435588" cy="589667"/>
          </a:xfrm>
        </p:grpSpPr>
        <p:pic>
          <p:nvPicPr>
            <p:cNvPr id="2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3" t="-1001" r="53439" b="77637"/>
            <a:stretch>
              <a:fillRect/>
            </a:stretch>
          </p:blipFill>
          <p:spPr bwMode="auto">
            <a:xfrm>
              <a:off x="6858003" y="299118"/>
              <a:ext cx="2111188" cy="58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组合 2"/>
            <p:cNvGrpSpPr/>
            <p:nvPr/>
          </p:nvGrpSpPr>
          <p:grpSpPr>
            <a:xfrm>
              <a:off x="533603" y="473621"/>
              <a:ext cx="435327" cy="405245"/>
              <a:chOff x="290945" y="346364"/>
              <a:chExt cx="859090" cy="799725"/>
            </a:xfrm>
          </p:grpSpPr>
          <p:sp>
            <p:nvSpPr>
              <p:cNvPr id="4" name="圆角矩形 3"/>
              <p:cNvSpPr>
                <a:spLocks noChangeAspect="1"/>
              </p:cNvSpPr>
              <p:nvPr/>
            </p:nvSpPr>
            <p:spPr>
              <a:xfrm>
                <a:off x="290945" y="346364"/>
                <a:ext cx="648000" cy="648000"/>
              </a:xfrm>
              <a:prstGeom prst="roundRect">
                <a:avLst/>
              </a:prstGeom>
              <a:noFill/>
              <a:ln w="539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5" name="圆角矩形 4"/>
              <p:cNvSpPr>
                <a:spLocks noChangeAspect="1"/>
              </p:cNvSpPr>
              <p:nvPr/>
            </p:nvSpPr>
            <p:spPr>
              <a:xfrm>
                <a:off x="528654" y="526125"/>
                <a:ext cx="540000" cy="540000"/>
              </a:xfrm>
              <a:prstGeom prst="roundRect">
                <a:avLst/>
              </a:prstGeom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圆角矩形 5"/>
              <p:cNvSpPr>
                <a:spLocks noChangeAspect="1"/>
              </p:cNvSpPr>
              <p:nvPr/>
            </p:nvSpPr>
            <p:spPr>
              <a:xfrm>
                <a:off x="610035" y="606089"/>
                <a:ext cx="540000" cy="540000"/>
              </a:xfrm>
              <a:prstGeom prst="roundRect">
                <a:avLst/>
              </a:prstGeom>
              <a:solidFill>
                <a:srgbClr val="C00000"/>
              </a:solidFill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27882" y="878865"/>
              <a:ext cx="5436000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941375" y="272323"/>
            <a:ext cx="4653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二、单相不可控整流电路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23950" y="901700"/>
            <a:ext cx="3369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</a:t>
            </a:r>
            <a:r>
              <a:rPr lang="en-US" sz="2800"/>
              <a:t>3</a:t>
            </a:r>
            <a:r>
              <a:rPr lang="zh-CN" altLang="en-US" sz="2800"/>
              <a:t>仿真结果分析</a:t>
            </a:r>
            <a:endParaRPr lang="zh-CN" altLang="en-US" sz="28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25" y="1893570"/>
            <a:ext cx="3204845" cy="312991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565" y="1778635"/>
            <a:ext cx="4160520" cy="336042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205230" y="1525270"/>
            <a:ext cx="4125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输出电压随负载电阻变化曲线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54330" y="5337810"/>
                <a:ext cx="4229100" cy="1476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重载时，</a:t>
                </a:r>
                <a:r>
                  <a:rPr lang="en-US" altLang="zh-CN"/>
                  <a:t>R</a:t>
                </a:r>
                <a:r>
                  <a:rPr lang="zh-CN" altLang="en-US"/>
                  <a:t>很小，电容放电很快，几乎失去储能作用。随负载加重，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逐渐趋于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9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，即趋于电阻负载时的特性。因此，随着负载电阻的增大，输出电压增大并趋于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9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30" y="5337810"/>
                <a:ext cx="4229100" cy="1476375"/>
              </a:xfrm>
              <a:prstGeom prst="rect">
                <a:avLst/>
              </a:prstGeom>
              <a:blipFill rotWithShape="1">
                <a:blip r:embed="rId4"/>
                <a:stretch>
                  <a:fillRect r="-1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5330825" y="5337810"/>
                <a:ext cx="3114675" cy="68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随着</a:t>
                </a:r>
                <a:r>
                  <a:rPr lang="en-US" altLang="zh-CN"/>
                  <a:t>R</a:t>
                </a:r>
                <a:r>
                  <a:rPr lang="zh-CN" altLang="en-US"/>
                  <a:t>增大，输出电流减小，负载减轻，电压趋于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25" y="5337810"/>
                <a:ext cx="3114675" cy="6889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54206" y="299118"/>
            <a:ext cx="8435588" cy="589667"/>
            <a:chOff x="533603" y="299118"/>
            <a:chExt cx="8435588" cy="589667"/>
          </a:xfrm>
        </p:grpSpPr>
        <p:pic>
          <p:nvPicPr>
            <p:cNvPr id="2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3" t="-1001" r="53439" b="77637"/>
            <a:stretch>
              <a:fillRect/>
            </a:stretch>
          </p:blipFill>
          <p:spPr bwMode="auto">
            <a:xfrm>
              <a:off x="6858003" y="299118"/>
              <a:ext cx="2111188" cy="58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组合 2"/>
            <p:cNvGrpSpPr/>
            <p:nvPr/>
          </p:nvGrpSpPr>
          <p:grpSpPr>
            <a:xfrm>
              <a:off x="533603" y="473621"/>
              <a:ext cx="435327" cy="405245"/>
              <a:chOff x="290945" y="346364"/>
              <a:chExt cx="859090" cy="799725"/>
            </a:xfrm>
          </p:grpSpPr>
          <p:sp>
            <p:nvSpPr>
              <p:cNvPr id="4" name="圆角矩形 3"/>
              <p:cNvSpPr>
                <a:spLocks noChangeAspect="1"/>
              </p:cNvSpPr>
              <p:nvPr/>
            </p:nvSpPr>
            <p:spPr>
              <a:xfrm>
                <a:off x="290945" y="346364"/>
                <a:ext cx="648000" cy="648000"/>
              </a:xfrm>
              <a:prstGeom prst="roundRect">
                <a:avLst/>
              </a:prstGeom>
              <a:noFill/>
              <a:ln w="539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5" name="圆角矩形 4"/>
              <p:cNvSpPr>
                <a:spLocks noChangeAspect="1"/>
              </p:cNvSpPr>
              <p:nvPr/>
            </p:nvSpPr>
            <p:spPr>
              <a:xfrm>
                <a:off x="528654" y="526125"/>
                <a:ext cx="540000" cy="540000"/>
              </a:xfrm>
              <a:prstGeom prst="roundRect">
                <a:avLst/>
              </a:prstGeom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圆角矩形 5"/>
              <p:cNvSpPr>
                <a:spLocks noChangeAspect="1"/>
              </p:cNvSpPr>
              <p:nvPr/>
            </p:nvSpPr>
            <p:spPr>
              <a:xfrm>
                <a:off x="610035" y="606089"/>
                <a:ext cx="540000" cy="540000"/>
              </a:xfrm>
              <a:prstGeom prst="roundRect">
                <a:avLst/>
              </a:prstGeom>
              <a:solidFill>
                <a:srgbClr val="C00000"/>
              </a:solidFill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27882" y="878865"/>
              <a:ext cx="5436000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941375" y="272323"/>
            <a:ext cx="4653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二、单相不可控整流电路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33475" y="1083310"/>
            <a:ext cx="3369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</a:t>
            </a:r>
            <a:r>
              <a:rPr lang="en-US" sz="2800"/>
              <a:t>3</a:t>
            </a:r>
            <a:r>
              <a:rPr lang="zh-CN" altLang="en-US" sz="2800"/>
              <a:t>仿真结果分析</a:t>
            </a:r>
            <a:endParaRPr lang="zh-CN" altLang="en-US" sz="2800"/>
          </a:p>
        </p:txBody>
      </p:sp>
      <p:sp>
        <p:nvSpPr>
          <p:cNvPr id="16" name="文本框 15"/>
          <p:cNvSpPr txBox="1"/>
          <p:nvPr/>
        </p:nvSpPr>
        <p:spPr>
          <a:xfrm>
            <a:off x="1205230" y="1706880"/>
            <a:ext cx="4125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输入功率因数随负载电阻变化曲线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05" y="2380615"/>
            <a:ext cx="3841115" cy="296037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87900" y="2540000"/>
            <a:ext cx="390398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/>
              <a:t>基波因数υ随着ωRC的增大而减小。由于谐波的大小受负载大小 的ωRC影响，随ωRC增大，谐波增大。而基波减小，也就使基波因数 减小，使得总的功率因素降低。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54206" y="299118"/>
            <a:ext cx="8435588" cy="589667"/>
            <a:chOff x="533603" y="299118"/>
            <a:chExt cx="8435588" cy="589667"/>
          </a:xfrm>
        </p:grpSpPr>
        <p:pic>
          <p:nvPicPr>
            <p:cNvPr id="2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3" t="-1001" r="53439" b="77637"/>
            <a:stretch>
              <a:fillRect/>
            </a:stretch>
          </p:blipFill>
          <p:spPr bwMode="auto">
            <a:xfrm>
              <a:off x="6858003" y="299118"/>
              <a:ext cx="2111188" cy="58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组合 2"/>
            <p:cNvGrpSpPr/>
            <p:nvPr/>
          </p:nvGrpSpPr>
          <p:grpSpPr>
            <a:xfrm>
              <a:off x="533603" y="473621"/>
              <a:ext cx="435327" cy="405245"/>
              <a:chOff x="290945" y="346364"/>
              <a:chExt cx="859090" cy="799725"/>
            </a:xfrm>
          </p:grpSpPr>
          <p:sp>
            <p:nvSpPr>
              <p:cNvPr id="4" name="圆角矩形 3"/>
              <p:cNvSpPr>
                <a:spLocks noChangeAspect="1"/>
              </p:cNvSpPr>
              <p:nvPr/>
            </p:nvSpPr>
            <p:spPr>
              <a:xfrm>
                <a:off x="290945" y="346364"/>
                <a:ext cx="648000" cy="648000"/>
              </a:xfrm>
              <a:prstGeom prst="roundRect">
                <a:avLst/>
              </a:prstGeom>
              <a:noFill/>
              <a:ln w="539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5" name="圆角矩形 4"/>
              <p:cNvSpPr>
                <a:spLocks noChangeAspect="1"/>
              </p:cNvSpPr>
              <p:nvPr/>
            </p:nvSpPr>
            <p:spPr>
              <a:xfrm>
                <a:off x="528654" y="526125"/>
                <a:ext cx="540000" cy="540000"/>
              </a:xfrm>
              <a:prstGeom prst="roundRect">
                <a:avLst/>
              </a:prstGeom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圆角矩形 5"/>
              <p:cNvSpPr>
                <a:spLocks noChangeAspect="1"/>
              </p:cNvSpPr>
              <p:nvPr/>
            </p:nvSpPr>
            <p:spPr>
              <a:xfrm>
                <a:off x="610035" y="606089"/>
                <a:ext cx="540000" cy="540000"/>
              </a:xfrm>
              <a:prstGeom prst="roundRect">
                <a:avLst/>
              </a:prstGeom>
              <a:solidFill>
                <a:srgbClr val="C00000"/>
              </a:solidFill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27882" y="878865"/>
              <a:ext cx="5436000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941375" y="272323"/>
            <a:ext cx="4653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二、单相不可控整流电路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33475" y="1083310"/>
            <a:ext cx="3369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</a:t>
            </a:r>
            <a:r>
              <a:rPr lang="en-US" sz="2800"/>
              <a:t>3</a:t>
            </a:r>
            <a:r>
              <a:rPr lang="zh-CN" altLang="en-US" sz="2800"/>
              <a:t>仿真结果分析</a:t>
            </a:r>
            <a:endParaRPr lang="zh-CN" altLang="en-US" sz="2800"/>
          </a:p>
        </p:txBody>
      </p:sp>
      <p:sp>
        <p:nvSpPr>
          <p:cNvPr id="16" name="文本框 15"/>
          <p:cNvSpPr txBox="1"/>
          <p:nvPr/>
        </p:nvSpPr>
        <p:spPr>
          <a:xfrm>
            <a:off x="1205230" y="1706880"/>
            <a:ext cx="4125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输入功率因数随负载电阻变化曲线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330" y="2235835"/>
            <a:ext cx="5501005" cy="3808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54206" y="299118"/>
            <a:ext cx="8435588" cy="589667"/>
            <a:chOff x="533603" y="299118"/>
            <a:chExt cx="8435588" cy="589667"/>
          </a:xfrm>
        </p:grpSpPr>
        <p:pic>
          <p:nvPicPr>
            <p:cNvPr id="2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3" t="-1001" r="53439" b="77637"/>
            <a:stretch>
              <a:fillRect/>
            </a:stretch>
          </p:blipFill>
          <p:spPr bwMode="auto">
            <a:xfrm>
              <a:off x="6858003" y="299118"/>
              <a:ext cx="2111188" cy="58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组合 2"/>
            <p:cNvGrpSpPr/>
            <p:nvPr/>
          </p:nvGrpSpPr>
          <p:grpSpPr>
            <a:xfrm>
              <a:off x="533603" y="473621"/>
              <a:ext cx="435327" cy="405245"/>
              <a:chOff x="290945" y="346364"/>
              <a:chExt cx="859090" cy="799725"/>
            </a:xfrm>
          </p:grpSpPr>
          <p:sp>
            <p:nvSpPr>
              <p:cNvPr id="4" name="圆角矩形 3"/>
              <p:cNvSpPr>
                <a:spLocks noChangeAspect="1"/>
              </p:cNvSpPr>
              <p:nvPr/>
            </p:nvSpPr>
            <p:spPr>
              <a:xfrm>
                <a:off x="290945" y="346364"/>
                <a:ext cx="648000" cy="648000"/>
              </a:xfrm>
              <a:prstGeom prst="roundRect">
                <a:avLst/>
              </a:prstGeom>
              <a:noFill/>
              <a:ln w="539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5" name="圆角矩形 4"/>
              <p:cNvSpPr>
                <a:spLocks noChangeAspect="1"/>
              </p:cNvSpPr>
              <p:nvPr/>
            </p:nvSpPr>
            <p:spPr>
              <a:xfrm>
                <a:off x="528654" y="526125"/>
                <a:ext cx="540000" cy="540000"/>
              </a:xfrm>
              <a:prstGeom prst="roundRect">
                <a:avLst/>
              </a:prstGeom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圆角矩形 5"/>
              <p:cNvSpPr>
                <a:spLocks noChangeAspect="1"/>
              </p:cNvSpPr>
              <p:nvPr/>
            </p:nvSpPr>
            <p:spPr>
              <a:xfrm>
                <a:off x="610035" y="606089"/>
                <a:ext cx="540000" cy="540000"/>
              </a:xfrm>
              <a:prstGeom prst="roundRect">
                <a:avLst/>
              </a:prstGeom>
              <a:solidFill>
                <a:srgbClr val="C00000"/>
              </a:solidFill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27882" y="878865"/>
              <a:ext cx="5436000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941375" y="272323"/>
            <a:ext cx="4653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二、单相不可控整流电路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33475" y="1083310"/>
            <a:ext cx="3369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</a:t>
            </a:r>
            <a:r>
              <a:rPr lang="en-US" sz="2800"/>
              <a:t>3</a:t>
            </a:r>
            <a:r>
              <a:rPr lang="zh-CN" altLang="en-US" sz="2800"/>
              <a:t>仿真结果分析</a:t>
            </a:r>
            <a:endParaRPr lang="zh-CN" altLang="en-US" sz="2800"/>
          </a:p>
        </p:txBody>
      </p:sp>
      <p:sp>
        <p:nvSpPr>
          <p:cNvPr id="16" name="文本框 15"/>
          <p:cNvSpPr txBox="1"/>
          <p:nvPr/>
        </p:nvSpPr>
        <p:spPr>
          <a:xfrm>
            <a:off x="1205230" y="1706880"/>
            <a:ext cx="4125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畸变率随负载电阻变化曲线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2313940"/>
            <a:ext cx="4070350" cy="31857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4696460" y="2527935"/>
                <a:ext cx="4093210" cy="3702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457200" algn="l" fontAlgn="auto">
                  <a:lnSpc>
                    <a:spcPct val="150000"/>
                  </a:lnSpc>
                </a:pPr>
                <a:r>
                  <a:rPr lang="zh-CN" altLang="en-US"/>
                  <a:t>畸变率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𝑇𝐻𝐷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/>
                  <a:t>，式中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ℎ</m:t>
                        </m:r>
                      </m:sub>
                    </m:sSub>
                  </m:oMath>
                </a14:m>
                <a:r>
                  <a:rPr lang="zh-CN" altLang="en-US"/>
                  <a:t> 为总谢波电流有效值，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/>
                  <a:t>为基 波电流有效值。谐波与基波的关系是不固定的，ωRC越大，则谐波越 大，基波越小，即随着 R 增大，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ℎ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 </a:t>
                </a:r>
                <a:r>
                  <a:rPr lang="zh-CN" altLang="en-US"/>
                  <a:t>增大，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/>
                  <a:t> 减小，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𝑇𝐻𝐷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/>
                  <a:t>增大。这是因 为ωRC越大，意味着负载越轻，二极管的导通角越小，则交流侧电流 波形底部就越窄，波形畸变也就越严重。</a:t>
                </a:r>
                <a:endParaRPr lang="zh-CN" altLang="en-US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460" y="2527935"/>
                <a:ext cx="4093210" cy="3702685"/>
              </a:xfrm>
              <a:prstGeom prst="rect">
                <a:avLst/>
              </a:prstGeom>
              <a:blipFill rotWithShape="1">
                <a:blip r:embed="rId3"/>
                <a:stretch>
                  <a:fillRect r="-2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365381"/>
            <a:ext cx="9144000" cy="102841"/>
          </a:xfrm>
          <a:prstGeom prst="rect">
            <a:avLst/>
          </a:prstGeom>
          <a:gradFill>
            <a:gsLst>
              <a:gs pos="0">
                <a:srgbClr val="E30613"/>
              </a:gs>
              <a:gs pos="100000">
                <a:srgbClr val="81040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6" name="组合 105"/>
          <p:cNvGrpSpPr/>
          <p:nvPr/>
        </p:nvGrpSpPr>
        <p:grpSpPr>
          <a:xfrm>
            <a:off x="3901506" y="3838139"/>
            <a:ext cx="3856500" cy="1208703"/>
            <a:chOff x="322748" y="3665374"/>
            <a:chExt cx="5680529" cy="1027864"/>
          </a:xfrm>
        </p:grpSpPr>
        <p:sp>
          <p:nvSpPr>
            <p:cNvPr id="108" name="圆角矩形 107"/>
            <p:cNvSpPr/>
            <p:nvPr/>
          </p:nvSpPr>
          <p:spPr>
            <a:xfrm>
              <a:off x="322748" y="3665374"/>
              <a:ext cx="5680529" cy="102786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/>
                </a:gs>
                <a:gs pos="100000">
                  <a:srgbClr val="D1D1D1"/>
                </a:gs>
              </a:gsLst>
              <a:lin ang="5400000" scaled="0"/>
            </a:gradFill>
            <a:ln>
              <a:noFill/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圆角矩形 108"/>
            <p:cNvSpPr/>
            <p:nvPr/>
          </p:nvSpPr>
          <p:spPr>
            <a:xfrm>
              <a:off x="516699" y="3785998"/>
              <a:ext cx="5277329" cy="78422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/>
                </a:gs>
                <a:gs pos="100000">
                  <a:srgbClr val="D1D1D1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7" name="文本框 106"/>
          <p:cNvSpPr txBox="1"/>
          <p:nvPr/>
        </p:nvSpPr>
        <p:spPr>
          <a:xfrm>
            <a:off x="4140200" y="4181475"/>
            <a:ext cx="3475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6963"/>
            <a:ext cx="9144000" cy="1828800"/>
          </a:xfrm>
          <a:prstGeom prst="rect">
            <a:avLst/>
          </a:prstGeom>
        </p:spPr>
      </p:pic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708753" y="2932759"/>
            <a:ext cx="2484000" cy="2484000"/>
            <a:chOff x="836778" y="1675054"/>
            <a:chExt cx="2004782" cy="2673043"/>
          </a:xfrm>
        </p:grpSpPr>
        <p:sp>
          <p:nvSpPr>
            <p:cNvPr id="17" name="椭圆 16"/>
            <p:cNvSpPr/>
            <p:nvPr/>
          </p:nvSpPr>
          <p:spPr>
            <a:xfrm>
              <a:off x="836778" y="1675054"/>
              <a:ext cx="2004782" cy="267304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190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279400" dist="152400" dir="2700000" sx="102000" sy="102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034165" y="1914547"/>
              <a:ext cx="1631179" cy="2174905"/>
              <a:chOff x="3739822" y="2440887"/>
              <a:chExt cx="1970936" cy="1970936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3739822" y="2440887"/>
                <a:ext cx="1970936" cy="197093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837054" y="2549460"/>
                <a:ext cx="1776466" cy="1776466"/>
              </a:xfrm>
              <a:prstGeom prst="ellipse">
                <a:avLst/>
              </a:prstGeom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8000" dirty="0"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1194880" y="3548892"/>
            <a:ext cx="1537970" cy="1322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Arial Black" panose="020B0A04020102020204" pitchFamily="34" charset="0"/>
              </a:rPr>
              <a:t>03</a:t>
            </a:r>
            <a:endParaRPr lang="zh-CN" altLang="en-US" sz="8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2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>
            <a:fillRect/>
          </a:stretch>
        </p:blipFill>
        <p:spPr bwMode="auto">
          <a:xfrm>
            <a:off x="199951" y="237148"/>
            <a:ext cx="2674751" cy="74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54206" y="299118"/>
            <a:ext cx="8435588" cy="589667"/>
            <a:chOff x="533603" y="299118"/>
            <a:chExt cx="8435588" cy="589667"/>
          </a:xfrm>
        </p:grpSpPr>
        <p:pic>
          <p:nvPicPr>
            <p:cNvPr id="2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3" t="-1001" r="53439" b="77637"/>
            <a:stretch>
              <a:fillRect/>
            </a:stretch>
          </p:blipFill>
          <p:spPr bwMode="auto">
            <a:xfrm>
              <a:off x="6858003" y="299118"/>
              <a:ext cx="2111188" cy="58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组合 2"/>
            <p:cNvGrpSpPr/>
            <p:nvPr/>
          </p:nvGrpSpPr>
          <p:grpSpPr>
            <a:xfrm>
              <a:off x="533603" y="473621"/>
              <a:ext cx="435327" cy="405245"/>
              <a:chOff x="290945" y="346364"/>
              <a:chExt cx="859090" cy="799725"/>
            </a:xfrm>
          </p:grpSpPr>
          <p:sp>
            <p:nvSpPr>
              <p:cNvPr id="4" name="圆角矩形 3"/>
              <p:cNvSpPr>
                <a:spLocks noChangeAspect="1"/>
              </p:cNvSpPr>
              <p:nvPr/>
            </p:nvSpPr>
            <p:spPr>
              <a:xfrm>
                <a:off x="290945" y="346364"/>
                <a:ext cx="648000" cy="648000"/>
              </a:xfrm>
              <a:prstGeom prst="roundRect">
                <a:avLst/>
              </a:prstGeom>
              <a:noFill/>
              <a:ln w="539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5" name="圆角矩形 4"/>
              <p:cNvSpPr>
                <a:spLocks noChangeAspect="1"/>
              </p:cNvSpPr>
              <p:nvPr/>
            </p:nvSpPr>
            <p:spPr>
              <a:xfrm>
                <a:off x="528654" y="526125"/>
                <a:ext cx="540000" cy="540000"/>
              </a:xfrm>
              <a:prstGeom prst="roundRect">
                <a:avLst/>
              </a:prstGeom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圆角矩形 5"/>
              <p:cNvSpPr>
                <a:spLocks noChangeAspect="1"/>
              </p:cNvSpPr>
              <p:nvPr/>
            </p:nvSpPr>
            <p:spPr>
              <a:xfrm>
                <a:off x="610035" y="606089"/>
                <a:ext cx="540000" cy="540000"/>
              </a:xfrm>
              <a:prstGeom prst="roundRect">
                <a:avLst/>
              </a:prstGeom>
              <a:solidFill>
                <a:srgbClr val="C00000"/>
              </a:solidFill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27882" y="878865"/>
              <a:ext cx="5436000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941375" y="27232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三、总结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2625" y="1220470"/>
            <a:ext cx="79876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在本次研讨课中，我们通过 MATLAB Simulink 软件对三项桥式整流电 路和单相不可控整流电路进行仿真与分析，并与理论值进行对比，分 析其规律，也熟悉了仿真软件的基本操作。我们对电力电子技术及其 应该仿真有了进一步的理解与认识，为今后的学习打下坚实的基础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4266088" y="2557720"/>
            <a:ext cx="33906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5000" b="1" dirty="0" smtClean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谢谢大家！</a:t>
            </a:r>
            <a:endParaRPr lang="zh-CN" altLang="en-US" sz="50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7567" y="5691189"/>
            <a:ext cx="8890144" cy="432000"/>
            <a:chOff x="117567" y="5691189"/>
            <a:chExt cx="8890144" cy="432000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17567" y="5912402"/>
              <a:ext cx="810000" cy="0"/>
            </a:xfrm>
            <a:prstGeom prst="line">
              <a:avLst/>
            </a:prstGeom>
            <a:ln w="12700">
              <a:solidFill>
                <a:srgbClr val="E3061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72711" y="5907189"/>
              <a:ext cx="5535000" cy="0"/>
            </a:xfrm>
            <a:prstGeom prst="line">
              <a:avLst/>
            </a:prstGeom>
            <a:ln w="1270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0" scaled="0"/>
              </a:gra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1159868" y="5691189"/>
              <a:ext cx="2083154" cy="432000"/>
              <a:chOff x="1064303" y="5622335"/>
              <a:chExt cx="2083154" cy="432000"/>
            </a:xfrm>
          </p:grpSpPr>
          <p:sp>
            <p:nvSpPr>
              <p:cNvPr id="15" name="圆角矩形 14"/>
              <p:cNvSpPr>
                <a:spLocks noChangeAspect="1"/>
              </p:cNvSpPr>
              <p:nvPr/>
            </p:nvSpPr>
            <p:spPr>
              <a:xfrm>
                <a:off x="16145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latin typeface="Arial Black" panose="020B0A04020102020204" pitchFamily="34" charset="0"/>
                  </a:rPr>
                  <a:t>0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0" name="圆角矩形 29"/>
              <p:cNvSpPr>
                <a:spLocks noChangeAspect="1"/>
              </p:cNvSpPr>
              <p:nvPr/>
            </p:nvSpPr>
            <p:spPr>
              <a:xfrm>
                <a:off x="10643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latin typeface="Arial Black" panose="020B0A04020102020204" pitchFamily="34" charset="0"/>
                  </a:rPr>
                  <a:t>2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1" name="圆角矩形 30"/>
              <p:cNvSpPr>
                <a:spLocks noChangeAspect="1"/>
              </p:cNvSpPr>
              <p:nvPr/>
            </p:nvSpPr>
            <p:spPr>
              <a:xfrm>
                <a:off x="21647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latin typeface="Arial Black" panose="020B0A04020102020204" pitchFamily="34" charset="0"/>
                  </a:rPr>
                  <a:t>2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2" name="圆角矩形 31"/>
              <p:cNvSpPr>
                <a:spLocks noChangeAspect="1"/>
              </p:cNvSpPr>
              <p:nvPr/>
            </p:nvSpPr>
            <p:spPr>
              <a:xfrm>
                <a:off x="2714904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latin typeface="Arial Black" panose="020B0A04020102020204" pitchFamily="34" charset="0"/>
                  </a:rPr>
                  <a:t>1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39101" y="-8313"/>
            <a:ext cx="2612976" cy="4400343"/>
            <a:chOff x="439101" y="-8313"/>
            <a:chExt cx="2612976" cy="4400343"/>
          </a:xfrm>
        </p:grpSpPr>
        <p:sp>
          <p:nvSpPr>
            <p:cNvPr id="36" name="任意多边形 35"/>
            <p:cNvSpPr/>
            <p:nvPr/>
          </p:nvSpPr>
          <p:spPr>
            <a:xfrm rot="5400000">
              <a:off x="-454583" y="885371"/>
              <a:ext cx="4400343" cy="2612976"/>
            </a:xfrm>
            <a:custGeom>
              <a:avLst/>
              <a:gdLst>
                <a:gd name="connsiteX0" fmla="*/ 0 w 4400343"/>
                <a:gd name="connsiteY0" fmla="*/ 2612976 h 2612976"/>
                <a:gd name="connsiteX1" fmla="*/ 0 w 4400343"/>
                <a:gd name="connsiteY1" fmla="*/ 0 h 2612976"/>
                <a:gd name="connsiteX2" fmla="*/ 3093855 w 4400343"/>
                <a:gd name="connsiteY2" fmla="*/ 0 h 2612976"/>
                <a:gd name="connsiteX3" fmla="*/ 4400343 w 4400343"/>
                <a:gd name="connsiteY3" fmla="*/ 1306488 h 2612976"/>
                <a:gd name="connsiteX4" fmla="*/ 3093855 w 4400343"/>
                <a:gd name="connsiteY4" fmla="*/ 2612976 h 26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0343" h="2612976">
                  <a:moveTo>
                    <a:pt x="0" y="2612976"/>
                  </a:moveTo>
                  <a:lnTo>
                    <a:pt x="0" y="0"/>
                  </a:lnTo>
                  <a:lnTo>
                    <a:pt x="3093855" y="0"/>
                  </a:lnTo>
                  <a:cubicBezTo>
                    <a:pt x="3815408" y="0"/>
                    <a:pt x="4400343" y="584935"/>
                    <a:pt x="4400343" y="1306488"/>
                  </a:cubicBezTo>
                  <a:cubicBezTo>
                    <a:pt x="4400343" y="2028041"/>
                    <a:pt x="3815408" y="2612976"/>
                    <a:pt x="3093855" y="2612976"/>
                  </a:cubicBezTo>
                  <a:close/>
                </a:path>
              </a:pathLst>
            </a:custGeom>
            <a:gradFill>
              <a:gsLst>
                <a:gs pos="0">
                  <a:srgbClr val="8E040D"/>
                </a:gs>
                <a:gs pos="100000">
                  <a:srgbClr val="E40613"/>
                </a:gs>
              </a:gsLst>
              <a:lin ang="10800000" scaled="0"/>
            </a:gradFill>
            <a:ln w="25400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>
              <a:grpSpLocks noChangeAspect="1"/>
            </p:cNvGrpSpPr>
            <p:nvPr/>
          </p:nvGrpSpPr>
          <p:grpSpPr>
            <a:xfrm>
              <a:off x="583589" y="1834933"/>
              <a:ext cx="2323999" cy="2323999"/>
              <a:chOff x="3393105" y="2094170"/>
              <a:chExt cx="2664367" cy="2664367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3393105" y="2094170"/>
                <a:ext cx="2664367" cy="26643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190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279400" dist="152400" dir="2700000" sx="102000" sy="102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3655434" y="2332885"/>
                <a:ext cx="2167846" cy="216784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pic>
          <p:nvPicPr>
            <p:cNvPr id="29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1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3" t="76636" r="53439"/>
            <a:stretch>
              <a:fillRect/>
            </a:stretch>
          </p:blipFill>
          <p:spPr bwMode="auto">
            <a:xfrm>
              <a:off x="579253" y="503503"/>
              <a:ext cx="2332671" cy="651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87" t="7404" r="17787" b="7404"/>
            <a:stretch>
              <a:fillRect/>
            </a:stretch>
          </p:blipFill>
          <p:spPr>
            <a:xfrm>
              <a:off x="884497" y="2135841"/>
              <a:ext cx="1722182" cy="1722182"/>
            </a:xfrm>
            <a:custGeom>
              <a:avLst/>
              <a:gdLst>
                <a:gd name="connsiteX0" fmla="*/ 1944000 w 3888000"/>
                <a:gd name="connsiteY0" fmla="*/ 0 h 3888000"/>
                <a:gd name="connsiteX1" fmla="*/ 3888000 w 3888000"/>
                <a:gd name="connsiteY1" fmla="*/ 1944000 h 3888000"/>
                <a:gd name="connsiteX2" fmla="*/ 1944000 w 3888000"/>
                <a:gd name="connsiteY2" fmla="*/ 3888000 h 3888000"/>
                <a:gd name="connsiteX3" fmla="*/ 0 w 3888000"/>
                <a:gd name="connsiteY3" fmla="*/ 1944000 h 3888000"/>
                <a:gd name="connsiteX4" fmla="*/ 1944000 w 3888000"/>
                <a:gd name="connsiteY4" fmla="*/ 0 h 38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000" h="3888000">
                  <a:moveTo>
                    <a:pt x="1944000" y="0"/>
                  </a:moveTo>
                  <a:cubicBezTo>
                    <a:pt x="3017642" y="0"/>
                    <a:pt x="3888000" y="870358"/>
                    <a:pt x="3888000" y="1944000"/>
                  </a:cubicBezTo>
                  <a:cubicBezTo>
                    <a:pt x="3888000" y="3017642"/>
                    <a:pt x="3017642" y="3888000"/>
                    <a:pt x="1944000" y="3888000"/>
                  </a:cubicBezTo>
                  <a:cubicBezTo>
                    <a:pt x="870358" y="3888000"/>
                    <a:pt x="0" y="3017642"/>
                    <a:pt x="0" y="1944000"/>
                  </a:cubicBezTo>
                  <a:cubicBezTo>
                    <a:pt x="0" y="870358"/>
                    <a:pt x="870358" y="0"/>
                    <a:pt x="1944000" y="0"/>
                  </a:cubicBezTo>
                  <a:close/>
                </a:path>
              </a:pathLst>
            </a:cu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365381"/>
            <a:ext cx="9144000" cy="102841"/>
          </a:xfrm>
          <a:prstGeom prst="rect">
            <a:avLst/>
          </a:prstGeom>
          <a:gradFill>
            <a:gsLst>
              <a:gs pos="0">
                <a:srgbClr val="E30613"/>
              </a:gs>
              <a:gs pos="100000">
                <a:srgbClr val="81040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6" name="组合 105"/>
          <p:cNvGrpSpPr/>
          <p:nvPr/>
        </p:nvGrpSpPr>
        <p:grpSpPr>
          <a:xfrm>
            <a:off x="3901506" y="3838139"/>
            <a:ext cx="3856500" cy="1208703"/>
            <a:chOff x="322748" y="3665374"/>
            <a:chExt cx="5680529" cy="1027864"/>
          </a:xfrm>
        </p:grpSpPr>
        <p:sp>
          <p:nvSpPr>
            <p:cNvPr id="108" name="圆角矩形 107"/>
            <p:cNvSpPr/>
            <p:nvPr/>
          </p:nvSpPr>
          <p:spPr>
            <a:xfrm>
              <a:off x="322748" y="3665374"/>
              <a:ext cx="5680529" cy="102786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/>
                </a:gs>
                <a:gs pos="100000">
                  <a:srgbClr val="D1D1D1"/>
                </a:gs>
              </a:gsLst>
              <a:lin ang="5400000" scaled="0"/>
            </a:gradFill>
            <a:ln>
              <a:noFill/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圆角矩形 108"/>
            <p:cNvSpPr/>
            <p:nvPr/>
          </p:nvSpPr>
          <p:spPr>
            <a:xfrm>
              <a:off x="516699" y="3785998"/>
              <a:ext cx="5277329" cy="78422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/>
                </a:gs>
                <a:gs pos="100000">
                  <a:srgbClr val="D1D1D1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7" name="文本框 106"/>
          <p:cNvSpPr txBox="1"/>
          <p:nvPr/>
        </p:nvSpPr>
        <p:spPr>
          <a:xfrm>
            <a:off x="4281805" y="4181475"/>
            <a:ext cx="3096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三相桥式整流电路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6963"/>
            <a:ext cx="9144000" cy="1828800"/>
          </a:xfrm>
          <a:prstGeom prst="rect">
            <a:avLst/>
          </a:prstGeom>
        </p:spPr>
      </p:pic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708753" y="2932759"/>
            <a:ext cx="2484000" cy="2484000"/>
            <a:chOff x="836778" y="1675054"/>
            <a:chExt cx="2004782" cy="2673043"/>
          </a:xfrm>
        </p:grpSpPr>
        <p:sp>
          <p:nvSpPr>
            <p:cNvPr id="17" name="椭圆 16"/>
            <p:cNvSpPr/>
            <p:nvPr/>
          </p:nvSpPr>
          <p:spPr>
            <a:xfrm>
              <a:off x="836778" y="1675054"/>
              <a:ext cx="2004782" cy="267304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190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279400" dist="152400" dir="2700000" sx="102000" sy="102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034165" y="1914547"/>
              <a:ext cx="1631179" cy="2174905"/>
              <a:chOff x="3739822" y="2440887"/>
              <a:chExt cx="1970936" cy="1970936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3739822" y="2440887"/>
                <a:ext cx="1970936" cy="197093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837054" y="2549460"/>
                <a:ext cx="1776466" cy="1776466"/>
              </a:xfrm>
              <a:prstGeom prst="ellipse">
                <a:avLst/>
              </a:prstGeom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8000" dirty="0"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1187049" y="3548892"/>
            <a:ext cx="15536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zh-CN" altLang="en-US" sz="8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2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>
            <a:fillRect/>
          </a:stretch>
        </p:blipFill>
        <p:spPr bwMode="auto">
          <a:xfrm>
            <a:off x="199951" y="237148"/>
            <a:ext cx="2674751" cy="74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54206" y="299118"/>
            <a:ext cx="8435588" cy="589667"/>
            <a:chOff x="533603" y="299118"/>
            <a:chExt cx="8435588" cy="589667"/>
          </a:xfrm>
        </p:grpSpPr>
        <p:pic>
          <p:nvPicPr>
            <p:cNvPr id="2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3" t="-1001" r="53439" b="77637"/>
            <a:stretch>
              <a:fillRect/>
            </a:stretch>
          </p:blipFill>
          <p:spPr bwMode="auto">
            <a:xfrm>
              <a:off x="6858003" y="299118"/>
              <a:ext cx="2111188" cy="58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组合 2"/>
            <p:cNvGrpSpPr/>
            <p:nvPr/>
          </p:nvGrpSpPr>
          <p:grpSpPr>
            <a:xfrm>
              <a:off x="533603" y="473621"/>
              <a:ext cx="435327" cy="405245"/>
              <a:chOff x="290945" y="346364"/>
              <a:chExt cx="859090" cy="799725"/>
            </a:xfrm>
          </p:grpSpPr>
          <p:sp>
            <p:nvSpPr>
              <p:cNvPr id="4" name="圆角矩形 3"/>
              <p:cNvSpPr>
                <a:spLocks noChangeAspect="1"/>
              </p:cNvSpPr>
              <p:nvPr/>
            </p:nvSpPr>
            <p:spPr>
              <a:xfrm>
                <a:off x="290945" y="346364"/>
                <a:ext cx="648000" cy="648000"/>
              </a:xfrm>
              <a:prstGeom prst="roundRect">
                <a:avLst/>
              </a:prstGeom>
              <a:noFill/>
              <a:ln w="539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5" name="圆角矩形 4"/>
              <p:cNvSpPr>
                <a:spLocks noChangeAspect="1"/>
              </p:cNvSpPr>
              <p:nvPr/>
            </p:nvSpPr>
            <p:spPr>
              <a:xfrm>
                <a:off x="528654" y="526125"/>
                <a:ext cx="540000" cy="540000"/>
              </a:xfrm>
              <a:prstGeom prst="roundRect">
                <a:avLst/>
              </a:prstGeom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圆角矩形 5"/>
              <p:cNvSpPr>
                <a:spLocks noChangeAspect="1"/>
              </p:cNvSpPr>
              <p:nvPr/>
            </p:nvSpPr>
            <p:spPr>
              <a:xfrm>
                <a:off x="610035" y="606089"/>
                <a:ext cx="540000" cy="540000"/>
              </a:xfrm>
              <a:prstGeom prst="roundRect">
                <a:avLst/>
              </a:prstGeom>
              <a:solidFill>
                <a:srgbClr val="C00000"/>
              </a:solidFill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27882" y="878865"/>
              <a:ext cx="5436000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941375" y="272323"/>
            <a:ext cx="4246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一、三相桥式整流电路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42060" y="1129030"/>
            <a:ext cx="3369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题目</a:t>
            </a:r>
            <a:endParaRPr lang="zh-CN" altLang="en-US" sz="2800"/>
          </a:p>
        </p:txBody>
      </p:sp>
      <p:sp>
        <p:nvSpPr>
          <p:cNvPr id="11" name="文本框 10"/>
          <p:cNvSpPr txBox="1"/>
          <p:nvPr/>
        </p:nvSpPr>
        <p:spPr>
          <a:xfrm>
            <a:off x="1242060" y="1760220"/>
            <a:ext cx="718502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 sz="2400"/>
              <a:t>依据所给定的电路参数和移相角，分别使变流器工作于整流或有源逆变状态，仿真电路，观察波形，分析各个驱动脉冲时序和晶闸管导通状态，依据参数，分别计算直流侧电压平均值，直流侧电流平均值，交流侧电流有效值，任意一只晶闸管电流有效值，并将计算结果与仿真结果相比对。</a:t>
            </a:r>
            <a:endParaRPr lang="zh-CN" altLang="en-US" sz="2400"/>
          </a:p>
          <a:p>
            <a:pPr indent="457200" fontAlgn="auto">
              <a:lnSpc>
                <a:spcPct val="150000"/>
              </a:lnSpc>
            </a:pPr>
            <a:r>
              <a:rPr lang="zh-CN" altLang="en-US" sz="2400"/>
              <a:t>仿真条件：，电源相电压有效值220V，频率50Hz，电阻负载R=3Ω / 阻感负载R=3Ω，L=0.02H。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54206" y="299118"/>
            <a:ext cx="8435588" cy="589667"/>
            <a:chOff x="533603" y="299118"/>
            <a:chExt cx="8435588" cy="589667"/>
          </a:xfrm>
        </p:grpSpPr>
        <p:pic>
          <p:nvPicPr>
            <p:cNvPr id="2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3" t="-1001" r="53439" b="77637"/>
            <a:stretch>
              <a:fillRect/>
            </a:stretch>
          </p:blipFill>
          <p:spPr bwMode="auto">
            <a:xfrm>
              <a:off x="6858003" y="299118"/>
              <a:ext cx="2111188" cy="58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组合 2"/>
            <p:cNvGrpSpPr/>
            <p:nvPr/>
          </p:nvGrpSpPr>
          <p:grpSpPr>
            <a:xfrm>
              <a:off x="533603" y="473621"/>
              <a:ext cx="435327" cy="405245"/>
              <a:chOff x="290945" y="346364"/>
              <a:chExt cx="859090" cy="799725"/>
            </a:xfrm>
          </p:grpSpPr>
          <p:sp>
            <p:nvSpPr>
              <p:cNvPr id="4" name="圆角矩形 3"/>
              <p:cNvSpPr>
                <a:spLocks noChangeAspect="1"/>
              </p:cNvSpPr>
              <p:nvPr/>
            </p:nvSpPr>
            <p:spPr>
              <a:xfrm>
                <a:off x="290945" y="346364"/>
                <a:ext cx="648000" cy="648000"/>
              </a:xfrm>
              <a:prstGeom prst="roundRect">
                <a:avLst/>
              </a:prstGeom>
              <a:noFill/>
              <a:ln w="539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5" name="圆角矩形 4"/>
              <p:cNvSpPr>
                <a:spLocks noChangeAspect="1"/>
              </p:cNvSpPr>
              <p:nvPr/>
            </p:nvSpPr>
            <p:spPr>
              <a:xfrm>
                <a:off x="528654" y="526125"/>
                <a:ext cx="540000" cy="540000"/>
              </a:xfrm>
              <a:prstGeom prst="roundRect">
                <a:avLst/>
              </a:prstGeom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圆角矩形 5"/>
              <p:cNvSpPr>
                <a:spLocks noChangeAspect="1"/>
              </p:cNvSpPr>
              <p:nvPr/>
            </p:nvSpPr>
            <p:spPr>
              <a:xfrm>
                <a:off x="610035" y="606089"/>
                <a:ext cx="540000" cy="540000"/>
              </a:xfrm>
              <a:prstGeom prst="roundRect">
                <a:avLst/>
              </a:prstGeom>
              <a:solidFill>
                <a:srgbClr val="C00000"/>
              </a:solidFill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27882" y="878865"/>
              <a:ext cx="5436000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941375" y="272323"/>
            <a:ext cx="4246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一、三相桥式整流电路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42695" y="1083310"/>
            <a:ext cx="3369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1.1</a:t>
            </a:r>
            <a:r>
              <a:rPr lang="zh-CN" altLang="en-US" sz="2800"/>
              <a:t>仿真模型建立</a:t>
            </a:r>
            <a:endParaRPr lang="zh-CN" altLang="en-US" sz="28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1732280"/>
            <a:ext cx="5822315" cy="4538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54206" y="299118"/>
            <a:ext cx="8435588" cy="589667"/>
            <a:chOff x="533603" y="299118"/>
            <a:chExt cx="8435588" cy="589667"/>
          </a:xfrm>
        </p:grpSpPr>
        <p:pic>
          <p:nvPicPr>
            <p:cNvPr id="2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3" t="-1001" r="53439" b="77637"/>
            <a:stretch>
              <a:fillRect/>
            </a:stretch>
          </p:blipFill>
          <p:spPr bwMode="auto">
            <a:xfrm>
              <a:off x="6858003" y="299118"/>
              <a:ext cx="2111188" cy="58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组合 2"/>
            <p:cNvGrpSpPr/>
            <p:nvPr/>
          </p:nvGrpSpPr>
          <p:grpSpPr>
            <a:xfrm>
              <a:off x="533603" y="473621"/>
              <a:ext cx="435327" cy="405245"/>
              <a:chOff x="290945" y="346364"/>
              <a:chExt cx="859090" cy="799725"/>
            </a:xfrm>
          </p:grpSpPr>
          <p:sp>
            <p:nvSpPr>
              <p:cNvPr id="4" name="圆角矩形 3"/>
              <p:cNvSpPr>
                <a:spLocks noChangeAspect="1"/>
              </p:cNvSpPr>
              <p:nvPr/>
            </p:nvSpPr>
            <p:spPr>
              <a:xfrm>
                <a:off x="290945" y="346364"/>
                <a:ext cx="648000" cy="648000"/>
              </a:xfrm>
              <a:prstGeom prst="roundRect">
                <a:avLst/>
              </a:prstGeom>
              <a:noFill/>
              <a:ln w="539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5" name="圆角矩形 4"/>
              <p:cNvSpPr>
                <a:spLocks noChangeAspect="1"/>
              </p:cNvSpPr>
              <p:nvPr/>
            </p:nvSpPr>
            <p:spPr>
              <a:xfrm>
                <a:off x="528654" y="526125"/>
                <a:ext cx="540000" cy="540000"/>
              </a:xfrm>
              <a:prstGeom prst="roundRect">
                <a:avLst/>
              </a:prstGeom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圆角矩形 5"/>
              <p:cNvSpPr>
                <a:spLocks noChangeAspect="1"/>
              </p:cNvSpPr>
              <p:nvPr/>
            </p:nvSpPr>
            <p:spPr>
              <a:xfrm>
                <a:off x="610035" y="606089"/>
                <a:ext cx="540000" cy="540000"/>
              </a:xfrm>
              <a:prstGeom prst="roundRect">
                <a:avLst/>
              </a:prstGeom>
              <a:solidFill>
                <a:srgbClr val="C00000"/>
              </a:solidFill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27882" y="878865"/>
              <a:ext cx="5436000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941375" y="272323"/>
            <a:ext cx="4246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一、三相桥式整流电路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855" y="1470025"/>
            <a:ext cx="6116320" cy="4721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979"/>
            <a:ext cx="9144000" cy="1828800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655017" y="492963"/>
            <a:ext cx="3425588" cy="828135"/>
          </a:xfrm>
          <a:prstGeom prst="rect">
            <a:avLst/>
          </a:prstGeom>
          <a:gradFill>
            <a:gsLst>
              <a:gs pos="0">
                <a:srgbClr val="E30613">
                  <a:alpha val="79000"/>
                </a:srgbClr>
              </a:gs>
              <a:gs pos="100000">
                <a:srgbClr val="81040B">
                  <a:alpha val="7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1.2</a:t>
            </a:r>
            <a:r>
              <a:rPr lang="zh-CN" altLang="en-US" sz="3600" b="1" dirty="0"/>
              <a:t>仿真结果</a:t>
            </a:r>
            <a:endParaRPr lang="zh-CN" altLang="en-US" sz="36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729615" y="2029460"/>
            <a:ext cx="6612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带电阻负载</a:t>
            </a:r>
            <a:r>
              <a:rPr lang="en-US" altLang="zh-CN" sz="2400"/>
              <a:t>R=3Ω</a:t>
            </a:r>
            <a:r>
              <a:rPr lang="zh-CN" altLang="en-US" sz="2400"/>
              <a:t>时，输出电压与电流波形</a:t>
            </a:r>
            <a:endParaRPr lang="zh-CN" altLang="en-US" sz="2400"/>
          </a:p>
        </p:txBody>
      </p:sp>
      <p:pic>
        <p:nvPicPr>
          <p:cNvPr id="4" name="图片 3" descr="tri_R_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40055" y="2653665"/>
            <a:ext cx="8263890" cy="3936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979"/>
            <a:ext cx="9144000" cy="1828800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655017" y="492963"/>
            <a:ext cx="3425588" cy="828135"/>
          </a:xfrm>
          <a:prstGeom prst="rect">
            <a:avLst/>
          </a:prstGeom>
          <a:gradFill>
            <a:gsLst>
              <a:gs pos="0">
                <a:srgbClr val="E30613">
                  <a:alpha val="79000"/>
                </a:srgbClr>
              </a:gs>
              <a:gs pos="100000">
                <a:srgbClr val="81040B">
                  <a:alpha val="7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1.2</a:t>
            </a:r>
            <a:r>
              <a:rPr lang="zh-CN" altLang="en-US" sz="3600" b="1" dirty="0"/>
              <a:t>仿真结果</a:t>
            </a:r>
            <a:endParaRPr lang="zh-CN" altLang="en-US" sz="36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729615" y="2029460"/>
            <a:ext cx="7232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带电阻负载</a:t>
            </a:r>
            <a:r>
              <a:rPr lang="en-US" altLang="zh-CN" sz="2400"/>
              <a:t>R=3Ω</a:t>
            </a:r>
            <a:r>
              <a:rPr lang="zh-CN" altLang="en-US" sz="2400"/>
              <a:t>时，晶闸管电压与电流波形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5" y="2489835"/>
            <a:ext cx="7904480" cy="3765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979"/>
            <a:ext cx="9144000" cy="1828800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655017" y="492963"/>
            <a:ext cx="3425588" cy="828135"/>
          </a:xfrm>
          <a:prstGeom prst="rect">
            <a:avLst/>
          </a:prstGeom>
          <a:gradFill>
            <a:gsLst>
              <a:gs pos="0">
                <a:srgbClr val="E30613">
                  <a:alpha val="79000"/>
                </a:srgbClr>
              </a:gs>
              <a:gs pos="100000">
                <a:srgbClr val="81040B">
                  <a:alpha val="7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1.2</a:t>
            </a:r>
            <a:r>
              <a:rPr lang="zh-CN" altLang="en-US" sz="3600" b="1" dirty="0"/>
              <a:t>仿真结果</a:t>
            </a:r>
            <a:endParaRPr lang="zh-CN" altLang="en-US" sz="36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729615" y="2029460"/>
            <a:ext cx="7605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带阻感负载</a:t>
            </a:r>
            <a:r>
              <a:rPr lang="en-US" altLang="zh-CN" sz="2400"/>
              <a:t>R=3Ω</a:t>
            </a:r>
            <a:r>
              <a:rPr lang="zh-CN" altLang="en-US" sz="2400"/>
              <a:t>，</a:t>
            </a:r>
            <a:r>
              <a:rPr lang="en-US" altLang="zh-CN" sz="2400"/>
              <a:t>L=0.02H</a:t>
            </a:r>
            <a:r>
              <a:rPr lang="zh-CN" altLang="en-US" sz="2400"/>
              <a:t>时，输出电压与电流波形</a:t>
            </a:r>
            <a:endParaRPr lang="zh-CN" altLang="en-US" sz="2400"/>
          </a:p>
        </p:txBody>
      </p:sp>
      <p:pic>
        <p:nvPicPr>
          <p:cNvPr id="4" name="图片 3" descr="tri_RL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0" y="2594610"/>
            <a:ext cx="8196580" cy="3903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2880,&quot;width&quot;:14400}"/>
</p:tagLst>
</file>

<file path=ppt/tags/tag2.xml><?xml version="1.0" encoding="utf-8"?>
<p:tagLst xmlns:p="http://schemas.openxmlformats.org/presentationml/2006/main">
  <p:tag name="KSO_WM_UNIT_PLACING_PICTURE_USER_VIEWPORT" val="{&quot;height&quot;:6859,&quot;width&quot;:14400}"/>
</p:tagLst>
</file>

<file path=ppt/tags/tag3.xml><?xml version="1.0" encoding="utf-8"?>
<p:tagLst xmlns:p="http://schemas.openxmlformats.org/presentationml/2006/main">
  <p:tag name="KSO_WM_UNIT_TABLE_BEAUTIFY" val="smartTable{65927242-6f36-40ca-9a45-6c785063f4b1}"/>
  <p:tag name="TABLE_ENDDRAG_ORIGIN_RECT" val="594*149"/>
  <p:tag name="TABLE_ENDDRAG_RECT" val="62*382*594*149"/>
</p:tagLst>
</file>

<file path=ppt/tags/tag4.xml><?xml version="1.0" encoding="utf-8"?>
<p:tagLst xmlns:p="http://schemas.openxmlformats.org/presentationml/2006/main">
  <p:tag name="KSO_WM_UNIT_TABLE_BEAUTIFY" val="smartTable{65927242-6f36-40ca-9a45-6c785063f4b1}"/>
  <p:tag name="TABLE_ENDDRAG_ORIGIN_RECT" val="594*149"/>
  <p:tag name="TABLE_ENDDRAG_RECT" val="62*382*594*149"/>
</p:tagLst>
</file>

<file path=ppt/tags/tag5.xml><?xml version="1.0" encoding="utf-8"?>
<p:tagLst xmlns:p="http://schemas.openxmlformats.org/presentationml/2006/main">
  <p:tag name="KSO_WM_UNIT_PLACING_PICTURE_USER_VIEWPORT" val="{&quot;height&quot;:2880,&quot;width&quot;:14400}"/>
</p:tagLst>
</file>

<file path=ppt/tags/tag6.xml><?xml version="1.0" encoding="utf-8"?>
<p:tagLst xmlns:p="http://schemas.openxmlformats.org/presentationml/2006/main">
  <p:tag name="KSO_WM_UNIT_PLACING_PICTURE_USER_VIEWPORT" val="{&quot;height&quot;:2880,&quot;width&quot;:14400}"/>
</p:tagLst>
</file>

<file path=ppt/tags/tag7.xml><?xml version="1.0" encoding="utf-8"?>
<p:tagLst xmlns:p="http://schemas.openxmlformats.org/presentationml/2006/main">
  <p:tag name="KSO_WM_UNIT_PLACING_PICTURE_USER_VIEWPORT" val="{&quot;height&quot;:2880,&quot;width&quot;:14400}"/>
</p:tagLst>
</file>

<file path=ppt/tags/tag8.xml><?xml version="1.0" encoding="utf-8"?>
<p:tagLst xmlns:p="http://schemas.openxmlformats.org/presentationml/2006/main">
  <p:tag name="ISPRING_PRESENTATION_TITLE" val="红色微粒体工作述职报告ppt模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Microsoft Sans Serif"/>
        <a:ea typeface="微软雅黑"/>
        <a:cs typeface="Heiti SC Light"/>
      </a:majorFont>
      <a:minorFont>
        <a:latin typeface="Calibri"/>
        <a:ea typeface="微软雅黑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2066</Words>
  <Application>WPS 演示</Application>
  <PresentationFormat>全屏显示(4:3)</PresentationFormat>
  <Paragraphs>224</Paragraphs>
  <Slides>29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Kartika</vt:lpstr>
      <vt:lpstr>DejaVu Math TeX Gyre</vt:lpstr>
      <vt:lpstr>Arial Black</vt:lpstr>
      <vt:lpstr>Calibri</vt:lpstr>
      <vt:lpstr>Arial Unicode MS</vt:lpstr>
      <vt:lpstr>Cambria Math</vt:lpstr>
      <vt:lpstr>Microsoft Sans Serif</vt:lpstr>
      <vt:lpstr>Heiti SC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红色微粒体工作述职报告ppt模板</dc:title>
  <dc:creator/>
  <cp:lastModifiedBy>斯丢披德</cp:lastModifiedBy>
  <cp:revision>13</cp:revision>
  <dcterms:created xsi:type="dcterms:W3CDTF">2017-02-16T14:15:00Z</dcterms:created>
  <dcterms:modified xsi:type="dcterms:W3CDTF">2021-10-25T14:06:41Z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7D495307175D4C4CA108D6AF6AADFF7F</vt:lpwstr>
  </property>
  <property fmtid="{D5CDD505-2E9C-101B-9397-08002B2CF9AE}" pid="3" name="KSOProductBuildVer">
    <vt:lpwstr>2052-11.1.0.10938</vt:lpwstr>
  </property>
</Properties>
</file>