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1"/>
  </p:notesMasterIdLst>
  <p:sldIdLst>
    <p:sldId id="595" r:id="rId2"/>
    <p:sldId id="569" r:id="rId3"/>
    <p:sldId id="572" r:id="rId4"/>
    <p:sldId id="609" r:id="rId5"/>
    <p:sldId id="586" r:id="rId6"/>
    <p:sldId id="610" r:id="rId7"/>
    <p:sldId id="611" r:id="rId8"/>
    <p:sldId id="618" r:id="rId9"/>
    <p:sldId id="619" r:id="rId10"/>
    <p:sldId id="620" r:id="rId11"/>
    <p:sldId id="626" r:id="rId12"/>
    <p:sldId id="622" r:id="rId13"/>
    <p:sldId id="623" r:id="rId14"/>
    <p:sldId id="628" r:id="rId15"/>
    <p:sldId id="627" r:id="rId16"/>
    <p:sldId id="629" r:id="rId17"/>
    <p:sldId id="625" r:id="rId18"/>
    <p:sldId id="630" r:id="rId19"/>
    <p:sldId id="608" r:id="rId20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83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83"/>
      </c:doughnutChart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5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24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4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9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765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31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4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3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6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DAF-7A11-4887-8CD5-B116BE4C23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099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4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B19A-EDBD-432A-9EB2-33ED3789B4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0D1F4-EE84-4270-98B3-B0E23E81FA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9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27A5AF-27D9-47DC-8AB2-8E6B8E983B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5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5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A4F2E-6A34-4E3A-96F7-EC0C0931D7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84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65C9A-F863-4B53-BF18-B9F895775B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38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0D1F4-EE84-4270-98B3-B0E23E81FA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27A5AF-27D9-47DC-8AB2-8E6B8E983B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99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2195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94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509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DD28F4-9565-472B-BFBB-19A9FF75C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6073E6-A872-438D-82CD-4E37260ABD6C}"/>
              </a:ext>
            </a:extLst>
          </p:cNvPr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8FCCA11-1628-4B8D-825E-0A820AADF2D7}"/>
              </a:ext>
            </a:extLst>
          </p:cNvPr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4880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A4B7AC-50DC-4044-83F8-E764F15877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C98275-0D6D-4F6F-B778-814E1258C467}"/>
              </a:ext>
            </a:extLst>
          </p:cNvPr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57036D9-6FF4-467D-9B90-6A0D5AD6CFE4}"/>
              </a:ext>
            </a:extLst>
          </p:cNvPr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产品运行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118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CD6947-6B4A-4E60-A592-D018A29E8D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BC590C-D68C-4439-AD65-51E2A63FB17A}"/>
              </a:ext>
            </a:extLst>
          </p:cNvPr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D7DFF37-B3AD-4793-AB4B-F2BDDC65F907}"/>
              </a:ext>
            </a:extLst>
          </p:cNvPr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092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53CFDE-8619-45C7-9C66-3A015AB50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2689EC-48F4-4AA3-82B9-F92819CD8444}"/>
              </a:ext>
            </a:extLst>
          </p:cNvPr>
          <p:cNvSpPr/>
          <p:nvPr userDrawn="1"/>
        </p:nvSpPr>
        <p:spPr>
          <a:xfrm>
            <a:off x="195943" y="205271"/>
            <a:ext cx="8696130" cy="471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E7FF0ED-E0FB-49A2-84C0-C5E3E3DB5621}"/>
              </a:ext>
            </a:extLst>
          </p:cNvPr>
          <p:cNvSpPr/>
          <p:nvPr userDrawn="1"/>
        </p:nvSpPr>
        <p:spPr>
          <a:xfrm>
            <a:off x="7996335" y="-65314"/>
            <a:ext cx="1156996" cy="1427583"/>
          </a:xfrm>
          <a:custGeom>
            <a:avLst/>
            <a:gdLst>
              <a:gd name="connsiteX0" fmla="*/ 0 w 1156996"/>
              <a:gd name="connsiteY0" fmla="*/ 0 h 1427583"/>
              <a:gd name="connsiteX1" fmla="*/ 1156996 w 1156996"/>
              <a:gd name="connsiteY1" fmla="*/ 1427583 h 1427583"/>
              <a:gd name="connsiteX2" fmla="*/ 1138334 w 1156996"/>
              <a:gd name="connsiteY2" fmla="*/ 755779 h 1427583"/>
              <a:gd name="connsiteX3" fmla="*/ 541175 w 1156996"/>
              <a:gd name="connsiteY3" fmla="*/ 65314 h 1427583"/>
              <a:gd name="connsiteX4" fmla="*/ 37322 w 1156996"/>
              <a:gd name="connsiteY4" fmla="*/ 559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427583">
                <a:moveTo>
                  <a:pt x="0" y="0"/>
                </a:moveTo>
                <a:lnTo>
                  <a:pt x="1156996" y="1427583"/>
                </a:lnTo>
                <a:lnTo>
                  <a:pt x="1138334" y="755779"/>
                </a:lnTo>
                <a:lnTo>
                  <a:pt x="541175" y="65314"/>
                </a:lnTo>
                <a:lnTo>
                  <a:pt x="37322" y="5598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投资回报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27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2044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17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51" y="368823"/>
            <a:ext cx="1292662" cy="30017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lvl="0" algn="ctr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8" y="710767"/>
            <a:ext cx="2562232" cy="34635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722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6068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769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800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39454" y="120290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3108" y="1207173"/>
            <a:ext cx="2464594" cy="1628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159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5867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4430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2697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787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840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423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675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390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254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683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617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66" r:id="rId12"/>
    <p:sldLayoutId id="2147483667" r:id="rId13"/>
    <p:sldLayoutId id="2147483668" r:id="rId14"/>
    <p:sldLayoutId id="2147483669" r:id="rId15"/>
    <p:sldLayoutId id="2147483664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microsoft.com/office/2007/relationships/hdphoto" Target="../media/hdphoto3.wdp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74BA25-234E-4524-B516-E1D6FFB7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2756" y="2913815"/>
            <a:ext cx="4637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第一小组汇报展示</a:t>
            </a:r>
          </a:p>
        </p:txBody>
      </p:sp>
      <p:sp>
        <p:nvSpPr>
          <p:cNvPr id="9" name="矩形 8"/>
          <p:cNvSpPr/>
          <p:nvPr/>
        </p:nvSpPr>
        <p:spPr>
          <a:xfrm>
            <a:off x="557827" y="818218"/>
            <a:ext cx="44124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5400" spc="3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微软雅黑" pitchFamily="34" charset="-122"/>
              </a:rPr>
              <a:t>电力电子第四次研讨课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89B9A5-591E-43DD-96FC-42A4797D6BB4}"/>
              </a:ext>
            </a:extLst>
          </p:cNvPr>
          <p:cNvSpPr/>
          <p:nvPr/>
        </p:nvSpPr>
        <p:spPr>
          <a:xfrm>
            <a:off x="622756" y="3809083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小组成员：师昊南、梁峰、孔子杨</a:t>
            </a:r>
          </a:p>
        </p:txBody>
      </p:sp>
    </p:spTree>
    <p:extLst>
      <p:ext uri="{BB962C8B-B14F-4D97-AF65-F5344CB8AC3E}">
        <p14:creationId xmlns:p14="http://schemas.microsoft.com/office/powerpoint/2010/main" val="2296640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EF85CF7-265B-4F35-A75B-CB917FB9C11F}"/>
              </a:ext>
            </a:extLst>
          </p:cNvPr>
          <p:cNvSpPr/>
          <p:nvPr/>
        </p:nvSpPr>
        <p:spPr>
          <a:xfrm>
            <a:off x="3300260" y="277724"/>
            <a:ext cx="2543478" cy="2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搭建仿真电路图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4CE61-DBB6-4E19-A6FC-6A77C3F225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475" y="2345387"/>
            <a:ext cx="7041287" cy="25219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3E0ADB-805A-4004-ABF5-3AF91A8E66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475" y="1601428"/>
            <a:ext cx="1323775" cy="430040"/>
          </a:xfrm>
          <a:prstGeom prst="rect">
            <a:avLst/>
          </a:prstGeom>
        </p:spPr>
      </p:pic>
      <p:cxnSp>
        <p:nvCxnSpPr>
          <p:cNvPr id="23" name="淘宝网Chenying0907出品 9">
            <a:extLst>
              <a:ext uri="{FF2B5EF4-FFF2-40B4-BE49-F238E27FC236}">
                <a16:creationId xmlns:a16="http://schemas.microsoft.com/office/drawing/2014/main" id="{23B7BA45-F672-4C82-B9AB-2E2170ABCC35}"/>
              </a:ext>
            </a:extLst>
          </p:cNvPr>
          <p:cNvCxnSpPr>
            <a:cxnSpLocks/>
          </p:cNvCxnSpPr>
          <p:nvPr/>
        </p:nvCxnSpPr>
        <p:spPr>
          <a:xfrm flipH="1">
            <a:off x="806475" y="2345387"/>
            <a:ext cx="7624092" cy="0"/>
          </a:xfrm>
          <a:prstGeom prst="line">
            <a:avLst/>
          </a:prstGeom>
          <a:ln w="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64699E-D7E6-4745-80BB-210127053FBD}"/>
              </a:ext>
            </a:extLst>
          </p:cNvPr>
          <p:cNvSpPr txBox="1"/>
          <p:nvPr/>
        </p:nvSpPr>
        <p:spPr>
          <a:xfrm>
            <a:off x="806475" y="982803"/>
            <a:ext cx="6697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根据所给仿真参数，计算占空比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9351003-6ECB-412C-A793-52FC38DB4D3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1939" y="1606195"/>
            <a:ext cx="1960787" cy="4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2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EF85CF7-265B-4F35-A75B-CB917FB9C11F}"/>
              </a:ext>
            </a:extLst>
          </p:cNvPr>
          <p:cNvSpPr/>
          <p:nvPr/>
        </p:nvSpPr>
        <p:spPr>
          <a:xfrm>
            <a:off x="3300260" y="277724"/>
            <a:ext cx="2543478" cy="2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kern="0" dirty="0">
                <a:solidFill>
                  <a:srgbClr val="86B6BD"/>
                </a:solidFill>
                <a:latin typeface="微软雅黑" pitchFamily="34" charset="-122"/>
                <a:ea typeface="微软雅黑" pitchFamily="34" charset="-122"/>
              </a:rPr>
              <a:t>仿真结果及分析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4559CD-20A5-4CCB-8028-5C85945C2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4" y="882864"/>
            <a:ext cx="4778893" cy="33793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7B6898-C83D-40F1-9A81-C243C1527F7E}"/>
              </a:ext>
            </a:extLst>
          </p:cNvPr>
          <p:cNvSpPr txBox="1"/>
          <p:nvPr/>
        </p:nvSpPr>
        <p:spPr>
          <a:xfrm>
            <a:off x="2920082" y="105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负载电压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4DDFBD-A09F-4AEB-A72C-592725AB0E69}"/>
              </a:ext>
            </a:extLst>
          </p:cNvPr>
          <p:cNvSpPr txBox="1"/>
          <p:nvPr/>
        </p:nvSpPr>
        <p:spPr>
          <a:xfrm>
            <a:off x="2920082" y="3121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电感电流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29DBE6-0402-453C-9140-2BA27B9EA73C}"/>
              </a:ext>
            </a:extLst>
          </p:cNvPr>
          <p:cNvSpPr txBox="1"/>
          <p:nvPr/>
        </p:nvSpPr>
        <p:spPr>
          <a:xfrm>
            <a:off x="6010103" y="1057431"/>
            <a:ext cx="231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可以看出负载电压和电感电流都有一个暂态过程。</a:t>
            </a:r>
          </a:p>
        </p:txBody>
      </p:sp>
    </p:spTree>
    <p:extLst>
      <p:ext uri="{BB962C8B-B14F-4D97-AF65-F5344CB8AC3E}">
        <p14:creationId xmlns:p14="http://schemas.microsoft.com/office/powerpoint/2010/main" val="7413156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2787977" y="2074753"/>
            <a:ext cx="5859883" cy="25395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CE65C4-A591-47C4-BF28-B4FFB55A5F16}"/>
              </a:ext>
            </a:extLst>
          </p:cNvPr>
          <p:cNvSpPr/>
          <p:nvPr/>
        </p:nvSpPr>
        <p:spPr>
          <a:xfrm>
            <a:off x="3499166" y="235671"/>
            <a:ext cx="2055043" cy="27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仿真结果及分析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8A92B1B-2751-4F1C-9091-B68C37A6B727}"/>
              </a:ext>
            </a:extLst>
          </p:cNvPr>
          <p:cNvGrpSpPr/>
          <p:nvPr/>
        </p:nvGrpSpPr>
        <p:grpSpPr>
          <a:xfrm>
            <a:off x="1336517" y="1037508"/>
            <a:ext cx="3610903" cy="3840041"/>
            <a:chOff x="701952" y="414366"/>
            <a:chExt cx="2528805" cy="424282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1EFAF4B-A6A0-482E-B5F3-A372E7AF6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1952" y="414366"/>
              <a:ext cx="2055041" cy="1884226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416A8BB-653F-434E-A143-98113496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831" y="2298593"/>
              <a:ext cx="2041161" cy="1954908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D99FF2-3F70-4787-8821-06CBD1D406B9}"/>
                </a:ext>
              </a:extLst>
            </p:cNvPr>
            <p:cNvSpPr txBox="1"/>
            <p:nvPr/>
          </p:nvSpPr>
          <p:spPr>
            <a:xfrm>
              <a:off x="723864" y="4226308"/>
              <a:ext cx="25068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开关导通波形、开关电压电流波形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整流电路中二极管电流波形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5BFD196-4FE4-4AA7-87A9-7938F5CAD9D0}"/>
              </a:ext>
            </a:extLst>
          </p:cNvPr>
          <p:cNvSpPr txBox="1"/>
          <p:nvPr/>
        </p:nvSpPr>
        <p:spPr>
          <a:xfrm>
            <a:off x="4876686" y="998674"/>
            <a:ext cx="4938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0~0.4T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全波整流电路的二极管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处于通态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电流上升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此时关断的开关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承受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0.4T~0.5T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四个开关都关断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四个开关都承受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两个二极管都开通，各分担一半的电感电流，且逐渐下降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0.5T~0.9T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二极管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处于通态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中的电流上升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承受输入电压 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0.9T~1.0T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四个开关都关断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四个开关都承受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两个二极管都开通，各分担一半的电感电流，且逐渐下降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6FA16833-C1EA-43BC-9881-94BEC7D4C9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949" y="1769640"/>
            <a:ext cx="863163" cy="203576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760419E0-50E1-4257-BEDC-3BAE4BCC5E29}"/>
              </a:ext>
            </a:extLst>
          </p:cNvPr>
          <p:cNvGrpSpPr/>
          <p:nvPr/>
        </p:nvGrpSpPr>
        <p:grpSpPr>
          <a:xfrm>
            <a:off x="241301" y="558533"/>
            <a:ext cx="2795814" cy="1995073"/>
            <a:chOff x="1022131" y="3562350"/>
            <a:chExt cx="4064220" cy="2400099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2931A1-097D-4CF3-8430-F275221D4B3E}"/>
                </a:ext>
              </a:extLst>
            </p:cNvPr>
            <p:cNvSpPr/>
            <p:nvPr/>
          </p:nvSpPr>
          <p:spPr>
            <a:xfrm>
              <a:off x="1104899" y="3562350"/>
              <a:ext cx="2493473" cy="427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B13527F-BF14-4EB6-BC9D-CC4C5C74C664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B4FBBC0-38A3-4001-A2FC-89C35638AB9D}"/>
                </a:ext>
              </a:extLst>
            </p:cNvPr>
            <p:cNvSpPr txBox="1"/>
            <p:nvPr/>
          </p:nvSpPr>
          <p:spPr bwMode="auto">
            <a:xfrm>
              <a:off x="1022131" y="5603718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64" name="文本框 24">
              <a:extLst>
                <a:ext uri="{FF2B5EF4-FFF2-40B4-BE49-F238E27FC236}">
                  <a16:creationId xmlns:a16="http://schemas.microsoft.com/office/drawing/2014/main" id="{022BED03-223D-4F78-9BF9-C6F146525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745" y="3562350"/>
              <a:ext cx="2609212" cy="388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1.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分析工作时序</a:t>
              </a:r>
              <a:endParaRPr kumimoji="0" lang="id-ID" altLang="zh-CN" sz="1500" b="1" i="0" u="none" strike="noStrike" kern="12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E9922167-FBC9-4854-99AB-F1F7456AA1C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0526" y="2492903"/>
            <a:ext cx="763935" cy="20048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CE74419-683E-40EC-8B4E-6E36BC2E808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610" y="3803572"/>
            <a:ext cx="803701" cy="16695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7666CF6F-3737-48AB-83C5-F174025D7A0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954" y="4520751"/>
            <a:ext cx="763935" cy="177342"/>
          </a:xfrm>
          <a:prstGeom prst="rect">
            <a:avLst/>
          </a:prstGeom>
        </p:spPr>
      </p:pic>
      <p:cxnSp>
        <p:nvCxnSpPr>
          <p:cNvPr id="21" name="淘宝网Chenying0907出品 9">
            <a:extLst>
              <a:ext uri="{FF2B5EF4-FFF2-40B4-BE49-F238E27FC236}">
                <a16:creationId xmlns:a16="http://schemas.microsoft.com/office/drawing/2014/main" id="{C196147F-C125-4229-A6D0-021D64286544}"/>
              </a:ext>
            </a:extLst>
          </p:cNvPr>
          <p:cNvCxnSpPr>
            <a:cxnSpLocks/>
          </p:cNvCxnSpPr>
          <p:nvPr/>
        </p:nvCxnSpPr>
        <p:spPr>
          <a:xfrm flipH="1">
            <a:off x="4845226" y="2077698"/>
            <a:ext cx="4485549" cy="0"/>
          </a:xfrm>
          <a:prstGeom prst="line">
            <a:avLst/>
          </a:prstGeom>
          <a:ln w="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淘宝网Chenying0907出品 9">
            <a:extLst>
              <a:ext uri="{FF2B5EF4-FFF2-40B4-BE49-F238E27FC236}">
                <a16:creationId xmlns:a16="http://schemas.microsoft.com/office/drawing/2014/main" id="{6973AA3C-3E78-4453-A65B-6A23DC72C656}"/>
              </a:ext>
            </a:extLst>
          </p:cNvPr>
          <p:cNvCxnSpPr>
            <a:cxnSpLocks/>
          </p:cNvCxnSpPr>
          <p:nvPr/>
        </p:nvCxnSpPr>
        <p:spPr>
          <a:xfrm flipH="1" flipV="1">
            <a:off x="4845226" y="2978945"/>
            <a:ext cx="4485549" cy="37126"/>
          </a:xfrm>
          <a:prstGeom prst="line">
            <a:avLst/>
          </a:prstGeom>
          <a:ln w="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淘宝网Chenying0907出品 9">
            <a:extLst>
              <a:ext uri="{FF2B5EF4-FFF2-40B4-BE49-F238E27FC236}">
                <a16:creationId xmlns:a16="http://schemas.microsoft.com/office/drawing/2014/main" id="{78FEAC34-A59C-4812-8ABA-2C3160F50754}"/>
              </a:ext>
            </a:extLst>
          </p:cNvPr>
          <p:cNvCxnSpPr>
            <a:cxnSpLocks/>
          </p:cNvCxnSpPr>
          <p:nvPr/>
        </p:nvCxnSpPr>
        <p:spPr>
          <a:xfrm flipH="1">
            <a:off x="4845226" y="4098282"/>
            <a:ext cx="4531449" cy="0"/>
          </a:xfrm>
          <a:prstGeom prst="line">
            <a:avLst/>
          </a:prstGeom>
          <a:ln w="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淘宝网Chenying0907出品 9">
            <a:extLst>
              <a:ext uri="{FF2B5EF4-FFF2-40B4-BE49-F238E27FC236}">
                <a16:creationId xmlns:a16="http://schemas.microsoft.com/office/drawing/2014/main" id="{5D3CF35E-366F-4CE6-AB50-FD3CFC4B57DB}"/>
              </a:ext>
            </a:extLst>
          </p:cNvPr>
          <p:cNvCxnSpPr>
            <a:cxnSpLocks/>
          </p:cNvCxnSpPr>
          <p:nvPr/>
        </p:nvCxnSpPr>
        <p:spPr>
          <a:xfrm flipH="1" flipV="1">
            <a:off x="4845225" y="1022851"/>
            <a:ext cx="4485550" cy="11771"/>
          </a:xfrm>
          <a:prstGeom prst="line">
            <a:avLst/>
          </a:prstGeom>
          <a:ln w="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7BFE1FD-EDF0-4557-A6D5-AA9CC23F6BF8}"/>
              </a:ext>
            </a:extLst>
          </p:cNvPr>
          <p:cNvSpPr txBox="1"/>
          <p:nvPr/>
        </p:nvSpPr>
        <p:spPr>
          <a:xfrm>
            <a:off x="2013522" y="535776"/>
            <a:ext cx="5859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调整示波器显示范围，待负载电压和电感电流波形稳定后，测量逆变电路中开关导通波形和开关电压电流波形、整流电路中二极管电流波形</a:t>
            </a:r>
          </a:p>
        </p:txBody>
      </p:sp>
    </p:spTree>
    <p:extLst>
      <p:ext uri="{BB962C8B-B14F-4D97-AF65-F5344CB8AC3E}">
        <p14:creationId xmlns:p14="http://schemas.microsoft.com/office/powerpoint/2010/main" val="1996132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2787977" y="2074753"/>
            <a:ext cx="5859883" cy="25395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CE65C4-A591-47C4-BF28-B4FFB55A5F16}"/>
              </a:ext>
            </a:extLst>
          </p:cNvPr>
          <p:cNvSpPr/>
          <p:nvPr/>
        </p:nvSpPr>
        <p:spPr>
          <a:xfrm>
            <a:off x="3499166" y="235671"/>
            <a:ext cx="2055043" cy="27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仿真结果及分析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4D2F2E-27CB-4B23-8BD5-92DAA30941EA}"/>
              </a:ext>
            </a:extLst>
          </p:cNvPr>
          <p:cNvGrpSpPr/>
          <p:nvPr/>
        </p:nvGrpSpPr>
        <p:grpSpPr>
          <a:xfrm>
            <a:off x="183692" y="557399"/>
            <a:ext cx="7287047" cy="1820144"/>
            <a:chOff x="1022131" y="3535589"/>
            <a:chExt cx="4064220" cy="24268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74581EE-F00C-463D-B32F-54A3D5D85684}"/>
                </a:ext>
              </a:extLst>
            </p:cNvPr>
            <p:cNvSpPr/>
            <p:nvPr/>
          </p:nvSpPr>
          <p:spPr>
            <a:xfrm>
              <a:off x="1104900" y="3562350"/>
              <a:ext cx="2364731" cy="427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80555C-A6B9-4CC6-B15C-A06F7FA4CEEA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6AAADF-94EE-4072-8607-FBA634FE745E}"/>
                </a:ext>
              </a:extLst>
            </p:cNvPr>
            <p:cNvSpPr txBox="1"/>
            <p:nvPr/>
          </p:nvSpPr>
          <p:spPr bwMode="auto">
            <a:xfrm>
              <a:off x="1022131" y="5603718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1" name="文本框 24">
              <a:extLst>
                <a:ext uri="{FF2B5EF4-FFF2-40B4-BE49-F238E27FC236}">
                  <a16:creationId xmlns:a16="http://schemas.microsoft.com/office/drawing/2014/main" id="{90469092-028E-43B3-A2E9-8B760BAD7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535589"/>
              <a:ext cx="28010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2.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调节负载电阻</a:t>
              </a: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RL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，实现电流连续和断续</a:t>
              </a:r>
              <a:endParaRPr kumimoji="0" lang="id-ID" altLang="zh-CN" sz="1500" b="1" i="0" u="none" strike="noStrike" kern="12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44FE7CD-62F5-4D2C-A6DF-5133EE791DBD}"/>
              </a:ext>
            </a:extLst>
          </p:cNvPr>
          <p:cNvSpPr txBox="1"/>
          <p:nvPr/>
        </p:nvSpPr>
        <p:spPr>
          <a:xfrm>
            <a:off x="869400" y="1066452"/>
            <a:ext cx="46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当电感电流处于断续和连续临界状态时，有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FA817D-F722-434A-A7A5-888596CC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790" y="1719050"/>
            <a:ext cx="1691787" cy="6096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0280A5-9B1E-4D69-8E3E-1EC8D74E2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675" y="2572544"/>
            <a:ext cx="1272650" cy="5944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BEACF2-E5F8-416C-8B07-8A8A2B0C515C}"/>
              </a:ext>
            </a:extLst>
          </p:cNvPr>
          <p:cNvSpPr txBox="1"/>
          <p:nvPr/>
        </p:nvSpPr>
        <p:spPr>
          <a:xfrm>
            <a:off x="869400" y="32900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由数学方法推导得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22A63A-8A8C-4657-B2F5-67FA18624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340" y="3773806"/>
            <a:ext cx="990686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99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2787977" y="2074753"/>
            <a:ext cx="5859883" cy="25395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CE65C4-A591-47C4-BF28-B4FFB55A5F16}"/>
              </a:ext>
            </a:extLst>
          </p:cNvPr>
          <p:cNvSpPr/>
          <p:nvPr/>
        </p:nvSpPr>
        <p:spPr>
          <a:xfrm>
            <a:off x="3499166" y="235671"/>
            <a:ext cx="2055043" cy="27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仿真结果及分析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4D2F2E-27CB-4B23-8BD5-92DAA30941EA}"/>
              </a:ext>
            </a:extLst>
          </p:cNvPr>
          <p:cNvGrpSpPr/>
          <p:nvPr/>
        </p:nvGrpSpPr>
        <p:grpSpPr>
          <a:xfrm>
            <a:off x="183692" y="557399"/>
            <a:ext cx="7287047" cy="1820144"/>
            <a:chOff x="1022131" y="3535589"/>
            <a:chExt cx="4064220" cy="24268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74581EE-F00C-463D-B32F-54A3D5D85684}"/>
                </a:ext>
              </a:extLst>
            </p:cNvPr>
            <p:cNvSpPr/>
            <p:nvPr/>
          </p:nvSpPr>
          <p:spPr>
            <a:xfrm>
              <a:off x="1104900" y="3562350"/>
              <a:ext cx="2364731" cy="427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80555C-A6B9-4CC6-B15C-A06F7FA4CEEA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6AAADF-94EE-4072-8607-FBA634FE745E}"/>
                </a:ext>
              </a:extLst>
            </p:cNvPr>
            <p:cNvSpPr txBox="1"/>
            <p:nvPr/>
          </p:nvSpPr>
          <p:spPr bwMode="auto">
            <a:xfrm>
              <a:off x="1022131" y="5603718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1" name="文本框 24">
              <a:extLst>
                <a:ext uri="{FF2B5EF4-FFF2-40B4-BE49-F238E27FC236}">
                  <a16:creationId xmlns:a16="http://schemas.microsoft.com/office/drawing/2014/main" id="{90469092-028E-43B3-A2E9-8B760BAD7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535589"/>
              <a:ext cx="28010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2.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调节负载电阻</a:t>
              </a: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RL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，实现电流连续和断续</a:t>
              </a:r>
              <a:endParaRPr kumimoji="0" lang="id-ID" altLang="zh-CN" sz="1500" b="1" i="0" u="none" strike="noStrike" kern="12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12E22-538F-4D76-98FE-9A16EC3A23AB}"/>
                  </a:ext>
                </a:extLst>
              </p:cNvPr>
              <p:cNvSpPr txBox="1"/>
              <p:nvPr/>
            </p:nvSpPr>
            <p:spPr>
              <a:xfrm>
                <a:off x="601038" y="1149042"/>
                <a:ext cx="80754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由理论计算结果，调节负载电阻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500Ω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，观察电感电流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12E22-538F-4D76-98FE-9A16EC3A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8" y="1149042"/>
                <a:ext cx="8075488" cy="307777"/>
              </a:xfrm>
              <a:prstGeom prst="rect">
                <a:avLst/>
              </a:prstGeom>
              <a:blipFill>
                <a:blip r:embed="rId3"/>
                <a:stretch>
                  <a:fillRect l="-227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140C9D0-A0D8-4EC9-8942-F4CC24E1C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38" y="1583923"/>
            <a:ext cx="4262468" cy="30141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CA77E17-A3D2-4BA2-964F-5D4F108E8903}"/>
              </a:ext>
            </a:extLst>
          </p:cNvPr>
          <p:cNvSpPr/>
          <p:nvPr/>
        </p:nvSpPr>
        <p:spPr>
          <a:xfrm>
            <a:off x="4863506" y="2411285"/>
            <a:ext cx="3679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可以看到，此时电感电流最小值达到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en-US" sz="1600" dirty="0">
                <a:latin typeface="+mn-ea"/>
              </a:rPr>
              <a:t>，处于连续和断续的临界状态。</a:t>
            </a:r>
          </a:p>
        </p:txBody>
      </p:sp>
    </p:spTree>
    <p:extLst>
      <p:ext uri="{BB962C8B-B14F-4D97-AF65-F5344CB8AC3E}">
        <p14:creationId xmlns:p14="http://schemas.microsoft.com/office/powerpoint/2010/main" val="4650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1DC9E3-C8EA-49A1-8854-886A7B6B56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044" y="1737818"/>
            <a:ext cx="3548346" cy="26612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ADA6C7-1CC8-499F-A3CD-0F838B3AE7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214" y="1672262"/>
            <a:ext cx="3548346" cy="26612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2787977" y="2074753"/>
            <a:ext cx="5859883" cy="25395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CE65C4-A591-47C4-BF28-B4FFB55A5F16}"/>
              </a:ext>
            </a:extLst>
          </p:cNvPr>
          <p:cNvSpPr/>
          <p:nvPr/>
        </p:nvSpPr>
        <p:spPr>
          <a:xfrm>
            <a:off x="3499166" y="235671"/>
            <a:ext cx="2055043" cy="27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仿真结果及分析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4D2F2E-27CB-4B23-8BD5-92DAA30941EA}"/>
              </a:ext>
            </a:extLst>
          </p:cNvPr>
          <p:cNvGrpSpPr/>
          <p:nvPr/>
        </p:nvGrpSpPr>
        <p:grpSpPr>
          <a:xfrm>
            <a:off x="183692" y="557399"/>
            <a:ext cx="7287047" cy="1820144"/>
            <a:chOff x="1022131" y="3535589"/>
            <a:chExt cx="4064220" cy="24268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74581EE-F00C-463D-B32F-54A3D5D85684}"/>
                </a:ext>
              </a:extLst>
            </p:cNvPr>
            <p:cNvSpPr/>
            <p:nvPr/>
          </p:nvSpPr>
          <p:spPr>
            <a:xfrm>
              <a:off x="1104900" y="3562350"/>
              <a:ext cx="2364731" cy="427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80555C-A6B9-4CC6-B15C-A06F7FA4CEEA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6AAADF-94EE-4072-8607-FBA634FE745E}"/>
                </a:ext>
              </a:extLst>
            </p:cNvPr>
            <p:cNvSpPr txBox="1"/>
            <p:nvPr/>
          </p:nvSpPr>
          <p:spPr bwMode="auto">
            <a:xfrm>
              <a:off x="1022131" y="5603718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1" name="文本框 24">
              <a:extLst>
                <a:ext uri="{FF2B5EF4-FFF2-40B4-BE49-F238E27FC236}">
                  <a16:creationId xmlns:a16="http://schemas.microsoft.com/office/drawing/2014/main" id="{90469092-028E-43B3-A2E9-8B760BAD7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535589"/>
              <a:ext cx="28010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2.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调节负载电阻</a:t>
              </a: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RL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，实现电流连续和断续</a:t>
              </a:r>
              <a:endParaRPr kumimoji="0" lang="id-ID" altLang="zh-CN" sz="1500" b="1" i="0" u="none" strike="noStrike" kern="12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12E22-538F-4D76-98FE-9A16EC3A23AB}"/>
                  </a:ext>
                </a:extLst>
              </p:cNvPr>
              <p:cNvSpPr txBox="1"/>
              <p:nvPr/>
            </p:nvSpPr>
            <p:spPr>
              <a:xfrm>
                <a:off x="601038" y="1149042"/>
                <a:ext cx="8075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接下来使用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Simulink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模块文件，更改负载电压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，利用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Simulink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workspace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模块，将电感电流和负载电压导入到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绘图。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12E22-538F-4D76-98FE-9A16EC3A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8" y="1149042"/>
                <a:ext cx="8075488" cy="523220"/>
              </a:xfrm>
              <a:prstGeom prst="rect">
                <a:avLst/>
              </a:prstGeom>
              <a:blipFill>
                <a:blip r:embed="rId5"/>
                <a:stretch>
                  <a:fillRect l="-227" t="-1163" r="-2568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5C379FAC-7667-45F5-B45B-9DE9FCA076B5}"/>
              </a:ext>
            </a:extLst>
          </p:cNvPr>
          <p:cNvSpPr txBox="1"/>
          <p:nvPr/>
        </p:nvSpPr>
        <p:spPr>
          <a:xfrm>
            <a:off x="2391170" y="4399077"/>
            <a:ext cx="1033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负载电压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8EDCE0-A11D-4981-BB92-9510131CB729}"/>
              </a:ext>
            </a:extLst>
          </p:cNvPr>
          <p:cNvSpPr txBox="1"/>
          <p:nvPr/>
        </p:nvSpPr>
        <p:spPr>
          <a:xfrm>
            <a:off x="6293284" y="4404097"/>
            <a:ext cx="113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电感电流</a:t>
            </a:r>
          </a:p>
        </p:txBody>
      </p:sp>
    </p:spTree>
    <p:extLst>
      <p:ext uri="{BB962C8B-B14F-4D97-AF65-F5344CB8AC3E}">
        <p14:creationId xmlns:p14="http://schemas.microsoft.com/office/powerpoint/2010/main" val="36959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2787977" y="2074753"/>
            <a:ext cx="5859883" cy="25395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CE65C4-A591-47C4-BF28-B4FFB55A5F16}"/>
              </a:ext>
            </a:extLst>
          </p:cNvPr>
          <p:cNvSpPr/>
          <p:nvPr/>
        </p:nvSpPr>
        <p:spPr>
          <a:xfrm>
            <a:off x="3499166" y="235671"/>
            <a:ext cx="2055043" cy="27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仿真结果及分析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4D2F2E-27CB-4B23-8BD5-92DAA30941EA}"/>
              </a:ext>
            </a:extLst>
          </p:cNvPr>
          <p:cNvGrpSpPr/>
          <p:nvPr/>
        </p:nvGrpSpPr>
        <p:grpSpPr>
          <a:xfrm>
            <a:off x="183692" y="557399"/>
            <a:ext cx="7287047" cy="1820144"/>
            <a:chOff x="1022131" y="3535589"/>
            <a:chExt cx="4064220" cy="242686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74581EE-F00C-463D-B32F-54A3D5D85684}"/>
                </a:ext>
              </a:extLst>
            </p:cNvPr>
            <p:cNvSpPr/>
            <p:nvPr/>
          </p:nvSpPr>
          <p:spPr>
            <a:xfrm>
              <a:off x="1104900" y="3562350"/>
              <a:ext cx="2364731" cy="427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80555C-A6B9-4CC6-B15C-A06F7FA4CEEA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6AAADF-94EE-4072-8607-FBA634FE745E}"/>
                </a:ext>
              </a:extLst>
            </p:cNvPr>
            <p:cNvSpPr txBox="1"/>
            <p:nvPr/>
          </p:nvSpPr>
          <p:spPr bwMode="auto">
            <a:xfrm>
              <a:off x="1022131" y="5603718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1" name="文本框 24">
              <a:extLst>
                <a:ext uri="{FF2B5EF4-FFF2-40B4-BE49-F238E27FC236}">
                  <a16:creationId xmlns:a16="http://schemas.microsoft.com/office/drawing/2014/main" id="{90469092-028E-43B3-A2E9-8B760BAD7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535589"/>
              <a:ext cx="28010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2.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调节负载电阻</a:t>
              </a: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RL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，实现电流连续和断续</a:t>
              </a:r>
              <a:endParaRPr kumimoji="0" lang="id-ID" altLang="zh-CN" sz="1500" b="1" i="0" u="none" strike="noStrike" kern="12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EFCCABE-118A-4524-9122-A4311BF2C7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095" y="1471669"/>
            <a:ext cx="3649218" cy="2736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980D7FA-53C5-427A-800D-4CD627973AFF}"/>
                  </a:ext>
                </a:extLst>
              </p:cNvPr>
              <p:cNvSpPr/>
              <p:nvPr/>
            </p:nvSpPr>
            <p:spPr>
              <a:xfrm>
                <a:off x="4048298" y="1220182"/>
                <a:ext cx="4572000" cy="28007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altLang="zh-CN" sz="1600" dirty="0"/>
              </a:p>
              <a:p>
                <a:r>
                  <a:rPr lang="zh-CN" altLang="en-US" sz="1600" dirty="0"/>
                  <a:t>从图中看出，当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&lt;500Ω</a:t>
                </a:r>
                <a:r>
                  <a:rPr lang="zh-CN" altLang="en-US" sz="1600" dirty="0"/>
                  <a:t>，输出电压平均值为</a:t>
                </a:r>
                <a:r>
                  <a:rPr lang="en-US" altLang="zh-CN" sz="1600" dirty="0"/>
                  <a:t>47.7V</a:t>
                </a:r>
                <a:r>
                  <a:rPr lang="zh-CN" altLang="en-US" sz="1600" dirty="0"/>
                  <a:t>左右，当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=500Ω</a:t>
                </a:r>
                <a:r>
                  <a:rPr lang="zh-CN" altLang="en-US" sz="1600" dirty="0"/>
                  <a:t>时，输出电压曲线出现转折，之后快速上升。</a:t>
                </a:r>
                <a:endParaRPr lang="en-US" altLang="zh-CN" sz="1600" dirty="0"/>
              </a:p>
              <a:p>
                <a:endParaRPr lang="zh-CN" altLang="en-US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当滤波电感电流连续时，根据</a:t>
                </a:r>
                <a:endParaRPr lang="en-US" altLang="zh-CN" sz="1600" dirty="0"/>
              </a:p>
              <a:p>
                <a:r>
                  <a:rPr lang="zh-CN" altLang="en-US" sz="1600" dirty="0"/>
                  <a:t>理论上输出为</a:t>
                </a:r>
                <a:r>
                  <a:rPr lang="en-US" altLang="zh-CN" sz="1600" dirty="0"/>
                  <a:t>48V</a:t>
                </a:r>
                <a:r>
                  <a:rPr lang="zh-CN" altLang="en-US" sz="1600" dirty="0"/>
                  <a:t>，是稳定值。</a:t>
                </a:r>
              </a:p>
              <a:p>
                <a:endParaRPr lang="zh-CN" altLang="en-US" sz="1600" dirty="0"/>
              </a:p>
              <a:p>
                <a:r>
                  <a:rPr lang="zh-CN" altLang="en-US" sz="1600" dirty="0"/>
                  <a:t>当输出电感电流不连续时，输出电压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1600" dirty="0"/>
                  <a:t>将高于</a:t>
                </a:r>
                <a:r>
                  <a:rPr lang="en-US" altLang="zh-CN" sz="1600" dirty="0"/>
                  <a:t>48V</a:t>
                </a:r>
                <a:r>
                  <a:rPr lang="zh-CN" altLang="en-US" sz="1600" dirty="0"/>
                  <a:t>，开始随着负载减小</a:t>
                </a: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1600" dirty="0"/>
                  <a:t>增大</a:t>
                </a:r>
                <a:r>
                  <a:rPr lang="en-US" altLang="zh-CN" sz="1600" dirty="0"/>
                  <a:t>)</a:t>
                </a:r>
                <a:r>
                  <a:rPr lang="zh-CN" altLang="en-US" sz="1600" dirty="0"/>
                  <a:t>而增大。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980D7FA-53C5-427A-800D-4CD627973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98" y="1220182"/>
                <a:ext cx="4572000" cy="2800767"/>
              </a:xfrm>
              <a:prstGeom prst="rect">
                <a:avLst/>
              </a:prstGeom>
              <a:blipFill>
                <a:blip r:embed="rId4"/>
                <a:stretch>
                  <a:fillRect l="-667" b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1A07589-9FBC-4973-9F5F-270F99E87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561" y="2648874"/>
            <a:ext cx="1284814" cy="3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8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2787977" y="2074753"/>
            <a:ext cx="5859883" cy="25395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CE65C4-A591-47C4-BF28-B4FFB55A5F16}"/>
              </a:ext>
            </a:extLst>
          </p:cNvPr>
          <p:cNvSpPr/>
          <p:nvPr/>
        </p:nvSpPr>
        <p:spPr>
          <a:xfrm>
            <a:off x="3499166" y="235671"/>
            <a:ext cx="2055043" cy="27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仿真结果及分析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4D2F2E-27CB-4B23-8BD5-92DAA30941EA}"/>
              </a:ext>
            </a:extLst>
          </p:cNvPr>
          <p:cNvGrpSpPr/>
          <p:nvPr/>
        </p:nvGrpSpPr>
        <p:grpSpPr>
          <a:xfrm>
            <a:off x="188829" y="577469"/>
            <a:ext cx="5569036" cy="1800072"/>
            <a:chOff x="1022131" y="3562350"/>
            <a:chExt cx="4064220" cy="240009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74581EE-F00C-463D-B32F-54A3D5D85684}"/>
                </a:ext>
              </a:extLst>
            </p:cNvPr>
            <p:cNvSpPr/>
            <p:nvPr/>
          </p:nvSpPr>
          <p:spPr>
            <a:xfrm>
              <a:off x="1104899" y="3562350"/>
              <a:ext cx="2588232" cy="427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80555C-A6B9-4CC6-B15C-A06F7FA4CEEA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6AAADF-94EE-4072-8607-FBA634FE745E}"/>
                </a:ext>
              </a:extLst>
            </p:cNvPr>
            <p:cNvSpPr txBox="1"/>
            <p:nvPr/>
          </p:nvSpPr>
          <p:spPr bwMode="auto">
            <a:xfrm>
              <a:off x="1022131" y="5603718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1" name="文本框 24">
              <a:extLst>
                <a:ext uri="{FF2B5EF4-FFF2-40B4-BE49-F238E27FC236}">
                  <a16:creationId xmlns:a16="http://schemas.microsoft.com/office/drawing/2014/main" id="{90469092-028E-43B3-A2E9-8B760BAD7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899" y="3571166"/>
              <a:ext cx="254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3.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分析占空比与电压增益的关系</a:t>
              </a:r>
              <a:endParaRPr kumimoji="0" lang="id-ID" altLang="zh-CN" sz="1500" b="1" i="0" u="none" strike="noStrike" kern="12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A76BE67-E1A4-47E4-AF87-5EF12A65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3" y="971351"/>
            <a:ext cx="4580017" cy="4267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F4241C-210C-4ED2-9360-9DAD058298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83" y="1508453"/>
            <a:ext cx="3748643" cy="2811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A7BC3F-DC34-436E-8709-874B033BC6A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1179" y="1488273"/>
            <a:ext cx="3748643" cy="28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7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2787977" y="2074753"/>
            <a:ext cx="5859883" cy="25395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CE65C4-A591-47C4-BF28-B4FFB55A5F16}"/>
              </a:ext>
            </a:extLst>
          </p:cNvPr>
          <p:cNvSpPr/>
          <p:nvPr/>
        </p:nvSpPr>
        <p:spPr>
          <a:xfrm>
            <a:off x="3499166" y="235671"/>
            <a:ext cx="2055043" cy="27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仿真结果及分析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4D2F2E-27CB-4B23-8BD5-92DAA30941EA}"/>
              </a:ext>
            </a:extLst>
          </p:cNvPr>
          <p:cNvGrpSpPr/>
          <p:nvPr/>
        </p:nvGrpSpPr>
        <p:grpSpPr>
          <a:xfrm>
            <a:off x="188829" y="577469"/>
            <a:ext cx="5569036" cy="1800072"/>
            <a:chOff x="1022131" y="3562350"/>
            <a:chExt cx="4064220" cy="240009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74581EE-F00C-463D-B32F-54A3D5D85684}"/>
                </a:ext>
              </a:extLst>
            </p:cNvPr>
            <p:cNvSpPr/>
            <p:nvPr/>
          </p:nvSpPr>
          <p:spPr>
            <a:xfrm>
              <a:off x="1104899" y="3562350"/>
              <a:ext cx="2588232" cy="427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80555C-A6B9-4CC6-B15C-A06F7FA4CEEA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6AAADF-94EE-4072-8607-FBA634FE745E}"/>
                </a:ext>
              </a:extLst>
            </p:cNvPr>
            <p:cNvSpPr txBox="1"/>
            <p:nvPr/>
          </p:nvSpPr>
          <p:spPr bwMode="auto">
            <a:xfrm>
              <a:off x="1022131" y="5603718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5852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225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endParaRPr>
            </a:p>
          </p:txBody>
        </p:sp>
        <p:sp>
          <p:nvSpPr>
            <p:cNvPr id="31" name="文本框 24">
              <a:extLst>
                <a:ext uri="{FF2B5EF4-FFF2-40B4-BE49-F238E27FC236}">
                  <a16:creationId xmlns:a16="http://schemas.microsoft.com/office/drawing/2014/main" id="{90469092-028E-43B3-A2E9-8B760BAD7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899" y="3571166"/>
              <a:ext cx="254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3.</a:t>
              </a:r>
              <a:r>
                <a:rPr kumimoji="0" lang="zh-CN" altLang="en-US" sz="1500" b="1" i="0" u="none" strike="noStrike" kern="1200" cap="none" spc="225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分析占空比与电压增益的关系</a:t>
              </a:r>
              <a:endParaRPr kumimoji="0" lang="id-ID" altLang="zh-CN" sz="1500" b="1" i="0" u="none" strike="noStrike" kern="1200" cap="none" spc="2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883F02C-E0A8-4D85-895B-0F1EF4F6ACF1}"/>
              </a:ext>
            </a:extLst>
          </p:cNvPr>
          <p:cNvSpPr txBox="1"/>
          <p:nvPr/>
        </p:nvSpPr>
        <p:spPr>
          <a:xfrm>
            <a:off x="1370250" y="976979"/>
            <a:ext cx="631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占空比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增大，电压增益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大致成线性增长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F3BD3D-FFBD-45EB-9070-B08BD63DC3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486" y="947728"/>
            <a:ext cx="267921" cy="38274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49788F-0270-4E40-8525-64B762E2001F}"/>
              </a:ext>
            </a:extLst>
          </p:cNvPr>
          <p:cNvSpPr txBox="1"/>
          <p:nvPr/>
        </p:nvSpPr>
        <p:spPr>
          <a:xfrm>
            <a:off x="1370250" y="1366950"/>
            <a:ext cx="50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改变占空比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，负载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未改变，电感电流不断续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51DD882-007B-4E32-9249-ADA79D7973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0250" y="2115556"/>
            <a:ext cx="2103112" cy="34228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2417A0E-D5F5-46BD-80A4-FD0B536877A4}"/>
              </a:ext>
            </a:extLst>
          </p:cNvPr>
          <p:cNvSpPr txBox="1"/>
          <p:nvPr/>
        </p:nvSpPr>
        <p:spPr>
          <a:xfrm>
            <a:off x="3499166" y="2132810"/>
            <a:ext cx="464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占空比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的单位为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             与仿真吻合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62DB00B-298C-44FA-AC8C-37192BA1EF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429" y="2136906"/>
            <a:ext cx="860033" cy="3118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DED593B-605E-4854-B21C-7BBEE6168B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632" y="4565662"/>
            <a:ext cx="750934" cy="21886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458EA6C-D788-4F9A-92F4-BD1D974FA2C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926" y="4505388"/>
            <a:ext cx="1353987" cy="26206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535E811-B8CA-4EEC-9B82-E3194468256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751" y="2523452"/>
            <a:ext cx="2584696" cy="19385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2A2751-E707-4E71-BE41-ED92B9E35DE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129" y="2635818"/>
            <a:ext cx="4473129" cy="168322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803432E-A4A4-4E34-80CC-87D61326FADD}"/>
              </a:ext>
            </a:extLst>
          </p:cNvPr>
          <p:cNvSpPr txBox="1"/>
          <p:nvPr/>
        </p:nvSpPr>
        <p:spPr>
          <a:xfrm>
            <a:off x="1373022" y="1685605"/>
            <a:ext cx="50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cftool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拟合曲线，得到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ABE356-5A93-4F70-99C6-870361506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2407" y="1686918"/>
            <a:ext cx="1992447" cy="4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86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74BA25-234E-4524-B516-E1D6FFB7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" y="3522"/>
            <a:ext cx="9140036" cy="5141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7222" y="2934890"/>
            <a:ext cx="4992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608086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BD98AA00-83C0-422D-A7F5-127B33DC4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62"/>
          <a:stretch/>
        </p:blipFill>
        <p:spPr>
          <a:xfrm>
            <a:off x="2710" y="3522"/>
            <a:ext cx="3431023" cy="514127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114348" y="1427561"/>
            <a:ext cx="1288867" cy="2228172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38" y="2085718"/>
            <a:ext cx="2180262" cy="60092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36198" y="3966774"/>
            <a:ext cx="282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cs typeface="+mn-ea"/>
                <a:sym typeface="+mn-lt"/>
              </a:rPr>
              <a:t>4</a:t>
            </a:r>
            <a:endParaRPr lang="en-GB" sz="15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064793" y="1527190"/>
            <a:ext cx="3461657" cy="369332"/>
            <a:chOff x="6677642" y="2156240"/>
            <a:chExt cx="4615543" cy="492441"/>
          </a:xfrm>
        </p:grpSpPr>
        <p:sp>
          <p:nvSpPr>
            <p:cNvPr id="73" name="TextBox 72"/>
            <p:cNvSpPr txBox="1"/>
            <p:nvPr/>
          </p:nvSpPr>
          <p:spPr>
            <a:xfrm>
              <a:off x="7426009" y="2156240"/>
              <a:ext cx="3242768" cy="492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69"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Buck 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变换器仿真分析</a:t>
              </a:r>
              <a:endParaRPr lang="zh-CN" altLang="en-US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77642" y="2226106"/>
              <a:ext cx="4615543" cy="307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900" dirty="0">
                <a:cs typeface="+mn-ea"/>
                <a:sym typeface="+mn-l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64792" y="2484608"/>
            <a:ext cx="4153926" cy="627545"/>
            <a:chOff x="6677642" y="2238673"/>
            <a:chExt cx="5538568" cy="836724"/>
          </a:xfrm>
        </p:grpSpPr>
        <p:sp>
          <p:nvSpPr>
            <p:cNvPr id="76" name="TextBox 75"/>
            <p:cNvSpPr txBox="1"/>
            <p:nvPr/>
          </p:nvSpPr>
          <p:spPr>
            <a:xfrm>
              <a:off x="7426010" y="2582956"/>
              <a:ext cx="4790200" cy="492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全桥逆变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全波整流电路仿真分析</a:t>
              </a:r>
              <a:endParaRPr lang="zh-CN" altLang="en-US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677642" y="2238673"/>
              <a:ext cx="4615543" cy="307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4697145" y="2965005"/>
            <a:ext cx="34616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32920" y="933110"/>
            <a:ext cx="3461657" cy="384721"/>
            <a:chOff x="6677642" y="2096339"/>
            <a:chExt cx="4615543" cy="512964"/>
          </a:xfrm>
        </p:grpSpPr>
        <p:sp>
          <p:nvSpPr>
            <p:cNvPr id="82" name="TextBox 81"/>
            <p:cNvSpPr txBox="1"/>
            <p:nvPr/>
          </p:nvSpPr>
          <p:spPr>
            <a:xfrm>
              <a:off x="7241898" y="2096339"/>
              <a:ext cx="246308" cy="41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77642" y="2301525"/>
              <a:ext cx="4615543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DD2926-09F5-4F4D-A1F4-62DC7367812D}"/>
              </a:ext>
            </a:extLst>
          </p:cNvPr>
          <p:cNvGrpSpPr/>
          <p:nvPr/>
        </p:nvGrpSpPr>
        <p:grpSpPr>
          <a:xfrm>
            <a:off x="3752840" y="1427561"/>
            <a:ext cx="1794834" cy="1722105"/>
            <a:chOff x="3696279" y="1245824"/>
            <a:chExt cx="1202694" cy="1259892"/>
          </a:xfrm>
        </p:grpSpPr>
        <p:sp>
          <p:nvSpPr>
            <p:cNvPr id="56" name="Oval 55"/>
            <p:cNvSpPr/>
            <p:nvPr/>
          </p:nvSpPr>
          <p:spPr>
            <a:xfrm>
              <a:off x="4680456" y="1318303"/>
              <a:ext cx="218517" cy="2185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680456" y="2214721"/>
              <a:ext cx="218517" cy="21851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696279" y="1245824"/>
              <a:ext cx="733806" cy="363474"/>
              <a:chOff x="4928372" y="1814284"/>
              <a:chExt cx="978408" cy="484632"/>
            </a:xfrm>
          </p:grpSpPr>
          <p:sp>
            <p:nvSpPr>
              <p:cNvPr id="61" name="Pentagon 60"/>
              <p:cNvSpPr/>
              <p:nvPr/>
            </p:nvSpPr>
            <p:spPr>
              <a:xfrm>
                <a:off x="4928372" y="1814284"/>
                <a:ext cx="978408" cy="484632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>
                  <a:cs typeface="+mn-ea"/>
                  <a:sym typeface="+mn-lt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104726" y="1856545"/>
                <a:ext cx="397006" cy="39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2"/>
                    </a:solidFill>
                    <a:cs typeface="+mn-ea"/>
                    <a:sym typeface="+mn-lt"/>
                  </a:rPr>
                  <a:t>01</a:t>
                </a:r>
                <a:endParaRPr lang="en-GB" sz="2000" b="1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696279" y="2142242"/>
              <a:ext cx="733806" cy="363474"/>
              <a:chOff x="4928372" y="3009508"/>
              <a:chExt cx="978408" cy="484632"/>
            </a:xfrm>
          </p:grpSpPr>
          <p:sp>
            <p:nvSpPr>
              <p:cNvPr id="70" name="Pentagon 69"/>
              <p:cNvSpPr/>
              <p:nvPr/>
            </p:nvSpPr>
            <p:spPr>
              <a:xfrm>
                <a:off x="4928372" y="3009508"/>
                <a:ext cx="978408" cy="484632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>
                  <a:cs typeface="+mn-ea"/>
                  <a:sym typeface="+mn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104725" y="3046076"/>
                <a:ext cx="397006" cy="39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2"/>
                    </a:solidFill>
                    <a:cs typeface="+mn-ea"/>
                    <a:sym typeface="+mn-lt"/>
                  </a:rPr>
                  <a:t>02</a:t>
                </a:r>
                <a:endParaRPr lang="en-GB" sz="2000" b="1" dirty="0"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4" name="Straight Connector 83"/>
            <p:cNvCxnSpPr>
              <a:stCxn id="56" idx="4"/>
              <a:endCxn id="57" idx="0"/>
            </p:cNvCxnSpPr>
            <p:nvPr/>
          </p:nvCxnSpPr>
          <p:spPr>
            <a:xfrm>
              <a:off x="4789715" y="1536820"/>
              <a:ext cx="0" cy="6779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268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B1A4FBF-759D-4D04-97F7-895BB0E8F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36"/>
          <a:stretch/>
        </p:blipFill>
        <p:spPr>
          <a:xfrm>
            <a:off x="335902" y="746449"/>
            <a:ext cx="8528180" cy="3735870"/>
          </a:xfrm>
          <a:prstGeom prst="rect">
            <a:avLst/>
          </a:prstGeom>
        </p:spPr>
      </p:pic>
      <p:sp>
        <p:nvSpPr>
          <p:cNvPr id="14" name="Oval 55">
            <a:extLst>
              <a:ext uri="{FF2B5EF4-FFF2-40B4-BE49-F238E27FC236}">
                <a16:creationId xmlns:a16="http://schemas.microsoft.com/office/drawing/2014/main" id="{0E763EA2-7405-49FA-B9EC-00A25D3DF3DF}"/>
              </a:ext>
            </a:extLst>
          </p:cNvPr>
          <p:cNvSpPr/>
          <p:nvPr/>
        </p:nvSpPr>
        <p:spPr>
          <a:xfrm>
            <a:off x="2430078" y="2505125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cs typeface="+mn-ea"/>
              <a:sym typeface="+mn-lt"/>
            </a:endParaRPr>
          </a:p>
        </p:txBody>
      </p:sp>
      <p:grpSp>
        <p:nvGrpSpPr>
          <p:cNvPr id="15" name="Group 59">
            <a:extLst>
              <a:ext uri="{FF2B5EF4-FFF2-40B4-BE49-F238E27FC236}">
                <a16:creationId xmlns:a16="http://schemas.microsoft.com/office/drawing/2014/main" id="{BACBFF5A-22C3-4318-A5B8-EC5DCAF53152}"/>
              </a:ext>
            </a:extLst>
          </p:cNvPr>
          <p:cNvGrpSpPr/>
          <p:nvPr/>
        </p:nvGrpSpPr>
        <p:grpSpPr>
          <a:xfrm>
            <a:off x="1128876" y="2318375"/>
            <a:ext cx="1202694" cy="646331"/>
            <a:chOff x="4928372" y="1811168"/>
            <a:chExt cx="978408" cy="525799"/>
          </a:xfrm>
        </p:grpSpPr>
        <p:sp>
          <p:nvSpPr>
            <p:cNvPr id="16" name="Pentagon 60">
              <a:extLst>
                <a:ext uri="{FF2B5EF4-FFF2-40B4-BE49-F238E27FC236}">
                  <a16:creationId xmlns:a16="http://schemas.microsoft.com/office/drawing/2014/main" id="{CB4B9554-0A21-4BE6-B83B-269BED5F9F69}"/>
                </a:ext>
              </a:extLst>
            </p:cNvPr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cs typeface="+mn-ea"/>
                <a:sym typeface="+mn-lt"/>
              </a:endParaRPr>
            </a:p>
          </p:txBody>
        </p:sp>
        <p:sp>
          <p:nvSpPr>
            <p:cNvPr id="17" name="TextBox 61">
              <a:extLst>
                <a:ext uri="{FF2B5EF4-FFF2-40B4-BE49-F238E27FC236}">
                  <a16:creationId xmlns:a16="http://schemas.microsoft.com/office/drawing/2014/main" id="{D9B5B5D0-DB2F-440A-A262-EE4940C1D4DE}"/>
                </a:ext>
              </a:extLst>
            </p:cNvPr>
            <p:cNvSpPr txBox="1"/>
            <p:nvPr/>
          </p:nvSpPr>
          <p:spPr>
            <a:xfrm>
              <a:off x="5037722" y="1811168"/>
              <a:ext cx="531015" cy="52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GB" sz="36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TextBox 72">
            <a:extLst>
              <a:ext uri="{FF2B5EF4-FFF2-40B4-BE49-F238E27FC236}">
                <a16:creationId xmlns:a16="http://schemas.microsoft.com/office/drawing/2014/main" id="{69BF2D9D-765A-4E57-B80A-85463E4F1247}"/>
              </a:ext>
            </a:extLst>
          </p:cNvPr>
          <p:cNvSpPr txBox="1"/>
          <p:nvPr/>
        </p:nvSpPr>
        <p:spPr>
          <a:xfrm>
            <a:off x="2650267" y="2352774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69">
              <a:defRPr/>
            </a:pPr>
            <a:r>
              <a:rPr lang="en-US" altLang="zh-CN" sz="2800" kern="0" dirty="0">
                <a:latin typeface="微软雅黑" pitchFamily="34" charset="-122"/>
                <a:ea typeface="微软雅黑" pitchFamily="34" charset="-122"/>
              </a:rPr>
              <a:t>Buck </a:t>
            </a:r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变换器仿真分析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466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480808117"/>
              </p:ext>
            </p:extLst>
          </p:nvPr>
        </p:nvGraphicFramePr>
        <p:xfrm>
          <a:off x="114300" y="774717"/>
          <a:ext cx="1216808" cy="1736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淘宝网Chenying0907出品 9"/>
          <p:cNvCxnSpPr>
            <a:cxnSpLocks/>
          </p:cNvCxnSpPr>
          <p:nvPr/>
        </p:nvCxnSpPr>
        <p:spPr>
          <a:xfrm flipH="1">
            <a:off x="266282" y="2726959"/>
            <a:ext cx="8711921" cy="0"/>
          </a:xfrm>
          <a:prstGeom prst="line">
            <a:avLst/>
          </a:prstGeom>
          <a:ln w="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/>
          <p:nvPr/>
        </p:nvSpPr>
        <p:spPr>
          <a:xfrm>
            <a:off x="755464" y="774717"/>
            <a:ext cx="7633070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为例</a:t>
            </a:r>
          </a:p>
          <a:p>
            <a:pPr lvl="0">
              <a:lnSpc>
                <a:spcPct val="150000"/>
              </a:lnSpc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给定输入电压、输出电压和主电路参数，理论计算电感电流纹波、电容电压纹波，并进行仿真验证；</a:t>
            </a:r>
          </a:p>
          <a:p>
            <a:pPr lvl="0"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变换器，调节占空比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0~0.8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，描述占空比和电感纹波、电容纹波、电压增益（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Vo/Vin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）之间关系，并进行仿真验证；</a:t>
            </a:r>
          </a:p>
          <a:p>
            <a:pPr lvl="0">
              <a:lnSpc>
                <a:spcPct val="150000"/>
              </a:lnSpc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Boost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变换器，调节占空比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0.3-0.8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；描述占空比和电感纹波、电容纹波、电压增益（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Vo/Vin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）之间关系，并进行仿真验证；</a:t>
            </a:r>
          </a:p>
          <a:p>
            <a:pPr lvl="0">
              <a:lnSpc>
                <a:spcPct val="150000"/>
              </a:lnSpc>
            </a:pPr>
            <a:endParaRPr kumimoji="0" lang="zh-CN" altLang="en-US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淘宝网Chenying0907出品 22"/>
          <p:cNvSpPr/>
          <p:nvPr/>
        </p:nvSpPr>
        <p:spPr>
          <a:xfrm>
            <a:off x="755464" y="488515"/>
            <a:ext cx="1216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4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Impact"/>
              </a:rPr>
              <a:t>题目内容</a:t>
            </a:r>
            <a:endParaRPr kumimoji="1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9" name="淘宝网Chenying0907出品 28"/>
          <p:cNvSpPr/>
          <p:nvPr/>
        </p:nvSpPr>
        <p:spPr>
          <a:xfrm>
            <a:off x="1021079" y="3226254"/>
            <a:ext cx="710184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仿真参数为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Vin=300V, Vo=250V, RL=50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Ω,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fs=50kHz, L=2mH, C=50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淘宝网Chenying0907出品 29"/>
          <p:cNvSpPr/>
          <p:nvPr/>
        </p:nvSpPr>
        <p:spPr>
          <a:xfrm>
            <a:off x="785301" y="291847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Impact"/>
              </a:rPr>
              <a:t>题目条件</a:t>
            </a:r>
            <a:endParaRPr kumimoji="1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A369A-8D7F-45BA-B939-F9ACF1E50538}"/>
              </a:ext>
            </a:extLst>
          </p:cNvPr>
          <p:cNvSpPr/>
          <p:nvPr/>
        </p:nvSpPr>
        <p:spPr>
          <a:xfrm>
            <a:off x="3544478" y="279132"/>
            <a:ext cx="2055043" cy="230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题目内容及条件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76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2" grpId="0"/>
      <p:bldP spid="23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A57253E-6151-4FA5-82C3-AC853184E5BC}"/>
              </a:ext>
            </a:extLst>
          </p:cNvPr>
          <p:cNvSpPr/>
          <p:nvPr/>
        </p:nvSpPr>
        <p:spPr>
          <a:xfrm>
            <a:off x="3357276" y="239524"/>
            <a:ext cx="2543478" cy="2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搭建仿真电路图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1555E-4B7A-4C63-BF09-85B7FC19F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8" y="901339"/>
            <a:ext cx="7201598" cy="33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61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​​ 14"/>
          <p:cNvCxnSpPr>
            <a:cxnSpLocks/>
          </p:cNvCxnSpPr>
          <p:nvPr/>
        </p:nvCxnSpPr>
        <p:spPr>
          <a:xfrm flipV="1">
            <a:off x="370428" y="2685796"/>
            <a:ext cx="8259745" cy="3849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DEC7174-639E-4126-A399-00DDC9FA4A69}"/>
              </a:ext>
            </a:extLst>
          </p:cNvPr>
          <p:cNvSpPr/>
          <p:nvPr/>
        </p:nvSpPr>
        <p:spPr>
          <a:xfrm>
            <a:off x="3328565" y="232337"/>
            <a:ext cx="2339221" cy="2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理论计算与仿真验证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ABDAE1-E928-41FA-A6B7-C36DE524F815}"/>
              </a:ext>
            </a:extLst>
          </p:cNvPr>
          <p:cNvGrpSpPr/>
          <p:nvPr/>
        </p:nvGrpSpPr>
        <p:grpSpPr>
          <a:xfrm>
            <a:off x="243771" y="582184"/>
            <a:ext cx="3936343" cy="1312901"/>
            <a:chOff x="1047751" y="3562350"/>
            <a:chExt cx="4038600" cy="175053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AE374C-E03B-4697-8408-EF0210DD8A56}"/>
                </a:ext>
              </a:extLst>
            </p:cNvPr>
            <p:cNvSpPr/>
            <p:nvPr/>
          </p:nvSpPr>
          <p:spPr>
            <a:xfrm>
              <a:off x="1104900" y="3562350"/>
              <a:ext cx="2266950" cy="427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490FF4D-3549-445F-8F16-6116600ADFBF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defTabSz="658525">
                <a:lnSpc>
                  <a:spcPct val="120000"/>
                </a:lnSpc>
                <a:defRPr/>
              </a:pPr>
              <a:endParaRPr lang="zh-CN" altLang="en-US" sz="1050" spc="225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sym typeface="微软雅黑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8AEE986-2204-4F62-B61E-2D67418E675E}"/>
                </a:ext>
              </a:extLst>
            </p:cNvPr>
            <p:cNvSpPr txBox="1"/>
            <p:nvPr/>
          </p:nvSpPr>
          <p:spPr bwMode="auto">
            <a:xfrm>
              <a:off x="1047751" y="49541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defTabSz="658525">
                <a:lnSpc>
                  <a:spcPct val="120000"/>
                </a:lnSpc>
                <a:defRPr/>
              </a:pPr>
              <a:endParaRPr lang="zh-CN" altLang="en-US" sz="1050" spc="225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sym typeface="微软雅黑" pitchFamily="34" charset="-122"/>
              </a:endParaRPr>
            </a:p>
          </p:txBody>
        </p:sp>
        <p:sp>
          <p:nvSpPr>
            <p:cNvPr id="17" name="文本框 24">
              <a:extLst>
                <a:ext uri="{FF2B5EF4-FFF2-40B4-BE49-F238E27FC236}">
                  <a16:creationId xmlns:a16="http://schemas.microsoft.com/office/drawing/2014/main" id="{B4F24BBB-9DBA-4D65-8145-C3CE245FD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743" y="3562350"/>
              <a:ext cx="278072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500" b="1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纹波电压与纹波电流</a:t>
              </a:r>
              <a:endParaRPr lang="id-ID" altLang="zh-CN" sz="1500" b="1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8F4952C-1B40-4882-8B6B-955B70D15997}"/>
              </a:ext>
            </a:extLst>
          </p:cNvPr>
          <p:cNvSpPr txBox="1"/>
          <p:nvPr/>
        </p:nvSpPr>
        <p:spPr>
          <a:xfrm>
            <a:off x="1703195" y="1198783"/>
            <a:ext cx="1803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理论值：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BABE98-311F-4DA0-9A6C-653BFF5D94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0542" y="1168274"/>
            <a:ext cx="1993528" cy="39412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9331E05-4E01-40A9-BD30-A0A2A8F3B58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18" y="1209569"/>
            <a:ext cx="1990800" cy="36685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27FE913-122B-4AB1-B656-5D976DCC02D0}"/>
              </a:ext>
            </a:extLst>
          </p:cNvPr>
          <p:cNvSpPr txBox="1"/>
          <p:nvPr/>
        </p:nvSpPr>
        <p:spPr>
          <a:xfrm>
            <a:off x="4127492" y="2393873"/>
            <a:ext cx="203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对比图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EEF7626-C64B-49F9-B4DC-AA2F798C6BE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626" y="1620592"/>
            <a:ext cx="6566517" cy="10204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471B082-1CBD-4977-A24A-D68F19013AB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093" y="2836702"/>
            <a:ext cx="3873707" cy="130614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05277B2-FE74-4A42-B298-B937A5DAD4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884" y="2847647"/>
            <a:ext cx="4093907" cy="129520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0B9F593-C547-4AFE-B91A-5CA9611799C9}"/>
              </a:ext>
            </a:extLst>
          </p:cNvPr>
          <p:cNvSpPr txBox="1"/>
          <p:nvPr/>
        </p:nvSpPr>
        <p:spPr>
          <a:xfrm>
            <a:off x="2024675" y="4185139"/>
            <a:ext cx="179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纹波电压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08E50E-F790-42A0-AD31-6B228896A416}"/>
              </a:ext>
            </a:extLst>
          </p:cNvPr>
          <p:cNvSpPr txBox="1"/>
          <p:nvPr/>
        </p:nvSpPr>
        <p:spPr>
          <a:xfrm>
            <a:off x="6318700" y="4142848"/>
            <a:ext cx="146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纹波电流</a:t>
            </a:r>
          </a:p>
        </p:txBody>
      </p:sp>
    </p:spTree>
    <p:extLst>
      <p:ext uri="{BB962C8B-B14F-4D97-AF65-F5344CB8AC3E}">
        <p14:creationId xmlns:p14="http://schemas.microsoft.com/office/powerpoint/2010/main" val="1489598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8"/>
          <p:cNvSpPr txBox="1"/>
          <p:nvPr/>
        </p:nvSpPr>
        <p:spPr>
          <a:xfrm>
            <a:off x="334941" y="822728"/>
            <a:ext cx="3605197" cy="500151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电压增益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334941" y="2094849"/>
            <a:ext cx="3605197" cy="500151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6B6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lang="zh-CN" altLang="en-US" sz="1100" noProof="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纹波电流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334941" y="3275543"/>
            <a:ext cx="3605197" cy="500151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2800" b="1" dirty="0">
                <a:solidFill>
                  <a:srgbClr val="86B6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纹波电压</a:t>
            </a:r>
            <a:endParaRPr lang="en-US" altLang="zh-CN" sz="11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8850"/>
            <a:ext cx="2057400" cy="273050"/>
          </a:xfrm>
          <a:prstGeom prst="rect">
            <a:avLst/>
          </a:prstGeom>
        </p:spPr>
        <p:txBody>
          <a:bodyPr lIns="91458" tIns="45729" rIns="91458" bIns="45729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0F338-EFDA-4F8E-882C-DA95E7E9D7D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43FAB8-3281-474F-9CD3-2CAC04632163}"/>
              </a:ext>
            </a:extLst>
          </p:cNvPr>
          <p:cNvSpPr/>
          <p:nvPr/>
        </p:nvSpPr>
        <p:spPr>
          <a:xfrm>
            <a:off x="3664669" y="236577"/>
            <a:ext cx="1814661" cy="295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仿真验证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BBD8E3-E804-4B8D-98E2-AFAA6095BDF6}"/>
              </a:ext>
            </a:extLst>
          </p:cNvPr>
          <p:cNvGrpSpPr/>
          <p:nvPr/>
        </p:nvGrpSpPr>
        <p:grpSpPr>
          <a:xfrm>
            <a:off x="53367" y="531993"/>
            <a:ext cx="6588876" cy="1267163"/>
            <a:chOff x="1047751" y="3562350"/>
            <a:chExt cx="4038600" cy="17505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5F1CF96-8619-47AF-A320-9DAF3E50D406}"/>
                </a:ext>
              </a:extLst>
            </p:cNvPr>
            <p:cNvSpPr/>
            <p:nvPr/>
          </p:nvSpPr>
          <p:spPr>
            <a:xfrm>
              <a:off x="1167743" y="3562350"/>
              <a:ext cx="2262374" cy="427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3C27082-8A63-48F3-AB31-8F6A487E32B2}"/>
                </a:ext>
              </a:extLst>
            </p:cNvPr>
            <p:cNvSpPr txBox="1"/>
            <p:nvPr/>
          </p:nvSpPr>
          <p:spPr bwMode="auto">
            <a:xfrm>
              <a:off x="1047751" y="42346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defTabSz="658525">
                <a:lnSpc>
                  <a:spcPct val="120000"/>
                </a:lnSpc>
                <a:defRPr/>
              </a:pPr>
              <a:endParaRPr lang="zh-CN" altLang="en-US" sz="1050" spc="225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sym typeface="微软雅黑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0738CEC-CED1-4057-A308-DD339D4F0809}"/>
                </a:ext>
              </a:extLst>
            </p:cNvPr>
            <p:cNvSpPr txBox="1"/>
            <p:nvPr/>
          </p:nvSpPr>
          <p:spPr bwMode="auto">
            <a:xfrm>
              <a:off x="1047751" y="4954154"/>
              <a:ext cx="4038600" cy="358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defTabSz="658525">
                <a:lnSpc>
                  <a:spcPct val="120000"/>
                </a:lnSpc>
                <a:defRPr/>
              </a:pPr>
              <a:endParaRPr lang="zh-CN" altLang="en-US" sz="1050" spc="225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sym typeface="微软雅黑" pitchFamily="34" charset="-122"/>
              </a:endParaRPr>
            </a:p>
          </p:txBody>
        </p:sp>
        <p:sp>
          <p:nvSpPr>
            <p:cNvPr id="33" name="文本框 24">
              <a:extLst>
                <a:ext uri="{FF2B5EF4-FFF2-40B4-BE49-F238E27FC236}">
                  <a16:creationId xmlns:a16="http://schemas.microsoft.com/office/drawing/2014/main" id="{8E2818A6-8BFF-4DCC-BA7A-1B0A14543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744" y="3562350"/>
              <a:ext cx="2406706" cy="4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500" b="1" spc="2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电压增益、纹波电流、纹波电压验证</a:t>
              </a:r>
              <a:endParaRPr lang="id-ID" altLang="zh-CN" sz="1500" b="1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19E797-4E2E-4F19-A171-8DF5569F3365}"/>
              </a:ext>
            </a:extLst>
          </p:cNvPr>
          <p:cNvGrpSpPr/>
          <p:nvPr/>
        </p:nvGrpSpPr>
        <p:grpSpPr>
          <a:xfrm>
            <a:off x="1540987" y="1058272"/>
            <a:ext cx="3201971" cy="747390"/>
            <a:chOff x="609740" y="1130024"/>
            <a:chExt cx="3201971" cy="74739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E8A2054-2E3E-4B9F-9CC0-03B985E64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6385" y="1130024"/>
              <a:ext cx="1224334" cy="47000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2810C2-A12C-4393-97D5-A42981B44FF9}"/>
                </a:ext>
              </a:extLst>
            </p:cNvPr>
            <p:cNvSpPr txBox="1"/>
            <p:nvPr/>
          </p:nvSpPr>
          <p:spPr>
            <a:xfrm>
              <a:off x="609740" y="1569637"/>
              <a:ext cx="3201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电压增益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成正比，与仿真图符合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9CC9379-B452-45D9-B452-B956E123B296}"/>
              </a:ext>
            </a:extLst>
          </p:cNvPr>
          <p:cNvGrpSpPr/>
          <p:nvPr/>
        </p:nvGrpSpPr>
        <p:grpSpPr>
          <a:xfrm>
            <a:off x="3664669" y="2319610"/>
            <a:ext cx="4577136" cy="823719"/>
            <a:chOff x="609740" y="2281696"/>
            <a:chExt cx="4577136" cy="82371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637F63A-1C36-4369-AF1B-F9FD27DF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6385" y="2281696"/>
              <a:ext cx="2056542" cy="34887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C51214D-B2FA-40A7-9F0C-96E6BDBE7791}"/>
                </a:ext>
              </a:extLst>
            </p:cNvPr>
            <p:cNvSpPr txBox="1"/>
            <p:nvPr/>
          </p:nvSpPr>
          <p:spPr>
            <a:xfrm>
              <a:off x="609740" y="2582195"/>
              <a:ext cx="45771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为定值，纹波电流与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为二次函数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曲线与仿真图相符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5B94C28-75F3-404E-B54C-1540DF4D6F09}"/>
              </a:ext>
            </a:extLst>
          </p:cNvPr>
          <p:cNvGrpSpPr/>
          <p:nvPr/>
        </p:nvGrpSpPr>
        <p:grpSpPr>
          <a:xfrm>
            <a:off x="1393930" y="3579206"/>
            <a:ext cx="4737959" cy="877031"/>
            <a:chOff x="2446616" y="3183184"/>
            <a:chExt cx="4737959" cy="87703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4ED6054-9DC5-417C-949A-4A249063F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261" y="3183184"/>
              <a:ext cx="2226064" cy="38006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FECF5A-CB97-40FD-B1C0-832B395450EB}"/>
                </a:ext>
              </a:extLst>
            </p:cNvPr>
            <p:cNvSpPr txBox="1"/>
            <p:nvPr/>
          </p:nvSpPr>
          <p:spPr>
            <a:xfrm>
              <a:off x="2446616" y="3536995"/>
              <a:ext cx="47379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为定值，纹波电压与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为二次函数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曲线与仿真图相符</a:t>
              </a:r>
            </a:p>
          </p:txBody>
        </p:sp>
      </p:grpSp>
      <p:cxnSp>
        <p:nvCxnSpPr>
          <p:cNvPr id="41" name="直接连接符​​ 14">
            <a:extLst>
              <a:ext uri="{FF2B5EF4-FFF2-40B4-BE49-F238E27FC236}">
                <a16:creationId xmlns:a16="http://schemas.microsoft.com/office/drawing/2014/main" id="{477BD9E8-6B3C-4B11-8E47-2ABE603E3494}"/>
              </a:ext>
            </a:extLst>
          </p:cNvPr>
          <p:cNvCxnSpPr>
            <a:cxnSpLocks/>
          </p:cNvCxnSpPr>
          <p:nvPr/>
        </p:nvCxnSpPr>
        <p:spPr>
          <a:xfrm flipV="1">
            <a:off x="1474342" y="2150896"/>
            <a:ext cx="5357974" cy="146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​​ 14">
            <a:extLst>
              <a:ext uri="{FF2B5EF4-FFF2-40B4-BE49-F238E27FC236}">
                <a16:creationId xmlns:a16="http://schemas.microsoft.com/office/drawing/2014/main" id="{542F2BFD-1F03-4D06-8152-1B6526085996}"/>
              </a:ext>
            </a:extLst>
          </p:cNvPr>
          <p:cNvCxnSpPr>
            <a:cxnSpLocks/>
          </p:cNvCxnSpPr>
          <p:nvPr/>
        </p:nvCxnSpPr>
        <p:spPr>
          <a:xfrm flipV="1">
            <a:off x="1509470" y="3494290"/>
            <a:ext cx="5332287" cy="128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74C9E2F-4B51-4B62-91BF-FA51C4E00DC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7962" y="1908969"/>
            <a:ext cx="2007792" cy="16109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9A7F299-0429-43BD-BD27-44698BC3250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585" y="571044"/>
            <a:ext cx="2131731" cy="16752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494493-1380-4FE4-867B-1C0F17A1068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810" y="3168826"/>
            <a:ext cx="2056542" cy="16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41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B1A4FBF-759D-4D04-97F7-895BB0E8F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36"/>
          <a:stretch/>
        </p:blipFill>
        <p:spPr>
          <a:xfrm>
            <a:off x="335902" y="746449"/>
            <a:ext cx="8528180" cy="3735870"/>
          </a:xfrm>
          <a:prstGeom prst="rect">
            <a:avLst/>
          </a:prstGeom>
        </p:spPr>
      </p:pic>
      <p:sp>
        <p:nvSpPr>
          <p:cNvPr id="14" name="Oval 55">
            <a:extLst>
              <a:ext uri="{FF2B5EF4-FFF2-40B4-BE49-F238E27FC236}">
                <a16:creationId xmlns:a16="http://schemas.microsoft.com/office/drawing/2014/main" id="{0E763EA2-7405-49FA-B9EC-00A25D3DF3DF}"/>
              </a:ext>
            </a:extLst>
          </p:cNvPr>
          <p:cNvSpPr/>
          <p:nvPr/>
        </p:nvSpPr>
        <p:spPr>
          <a:xfrm>
            <a:off x="1841386" y="2529662"/>
            <a:ext cx="218517" cy="21851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grpSp>
        <p:nvGrpSpPr>
          <p:cNvPr id="15" name="Group 59">
            <a:extLst>
              <a:ext uri="{FF2B5EF4-FFF2-40B4-BE49-F238E27FC236}">
                <a16:creationId xmlns:a16="http://schemas.microsoft.com/office/drawing/2014/main" id="{BACBFF5A-22C3-4318-A5B8-EC5DCAF53152}"/>
              </a:ext>
            </a:extLst>
          </p:cNvPr>
          <p:cNvGrpSpPr/>
          <p:nvPr/>
        </p:nvGrpSpPr>
        <p:grpSpPr>
          <a:xfrm>
            <a:off x="582121" y="2337228"/>
            <a:ext cx="1202694" cy="646331"/>
            <a:chOff x="4928372" y="1811168"/>
            <a:chExt cx="978408" cy="525799"/>
          </a:xfrm>
        </p:grpSpPr>
        <p:sp>
          <p:nvSpPr>
            <p:cNvPr id="16" name="Pentagon 60">
              <a:extLst>
                <a:ext uri="{FF2B5EF4-FFF2-40B4-BE49-F238E27FC236}">
                  <a16:creationId xmlns:a16="http://schemas.microsoft.com/office/drawing/2014/main" id="{CB4B9554-0A21-4BE6-B83B-269BED5F9F69}"/>
                </a:ext>
              </a:extLst>
            </p:cNvPr>
            <p:cNvSpPr/>
            <p:nvPr/>
          </p:nvSpPr>
          <p:spPr>
            <a:xfrm>
              <a:off x="4928372" y="1814284"/>
              <a:ext cx="978408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7" name="TextBox 61">
              <a:extLst>
                <a:ext uri="{FF2B5EF4-FFF2-40B4-BE49-F238E27FC236}">
                  <a16:creationId xmlns:a16="http://schemas.microsoft.com/office/drawing/2014/main" id="{D9B5B5D0-DB2F-440A-A262-EE4940C1D4DE}"/>
                </a:ext>
              </a:extLst>
            </p:cNvPr>
            <p:cNvSpPr txBox="1"/>
            <p:nvPr/>
          </p:nvSpPr>
          <p:spPr>
            <a:xfrm>
              <a:off x="5037721" y="1811168"/>
              <a:ext cx="531015" cy="52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DEF5F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+mn-lt"/>
                </a:rPr>
                <a:t>02</a:t>
              </a:r>
              <a:endPara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DEF5FA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19" name="TextBox 72">
            <a:extLst>
              <a:ext uri="{FF2B5EF4-FFF2-40B4-BE49-F238E27FC236}">
                <a16:creationId xmlns:a16="http://schemas.microsoft.com/office/drawing/2014/main" id="{69BF2D9D-765A-4E57-B80A-85463E4F1247}"/>
              </a:ext>
            </a:extLst>
          </p:cNvPr>
          <p:cNvSpPr txBox="1"/>
          <p:nvPr/>
        </p:nvSpPr>
        <p:spPr>
          <a:xfrm>
            <a:off x="2031034" y="2446679"/>
            <a:ext cx="396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全桥逆变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全波整流电路仿真分析</a:t>
            </a:r>
          </a:p>
          <a:p>
            <a:pPr marL="0" marR="0" lvl="0" indent="0" algn="l" defTabSz="6858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430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596941904"/>
              </p:ext>
            </p:extLst>
          </p:nvPr>
        </p:nvGraphicFramePr>
        <p:xfrm>
          <a:off x="401818" y="1451730"/>
          <a:ext cx="2152846" cy="1507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淘宝网Chenying0907出品 21"/>
          <p:cNvSpPr/>
          <p:nvPr/>
        </p:nvSpPr>
        <p:spPr>
          <a:xfrm>
            <a:off x="543011" y="1216086"/>
            <a:ext cx="8199171" cy="167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以全桥逆变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+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全波整流结构为例。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1.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给定输入电压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Vin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，输出电压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Vo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和主电路参数（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为变压器变比，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fs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为开关频率，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C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为输出滤波器</a:t>
            </a: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参数），仿真研究电路工作原理，分析工作时序；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2.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调节负载电阻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RL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，实现电流连续和断续，并仿真验证；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3.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调节占空比，分析占空比与电压增益（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Vo/Vin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）关系。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3" name="淘宝网Chenying0907出品 22"/>
          <p:cNvSpPr/>
          <p:nvPr/>
        </p:nvSpPr>
        <p:spPr>
          <a:xfrm>
            <a:off x="543011" y="840864"/>
            <a:ext cx="1372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4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题目内容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30" name="淘宝网Chenying0907出品 29"/>
          <p:cNvSpPr/>
          <p:nvPr/>
        </p:nvSpPr>
        <p:spPr>
          <a:xfrm>
            <a:off x="464502" y="3349226"/>
            <a:ext cx="1013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42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>
                <a:latin typeface="Century Gothic" panose="020B0502020202020204" pitchFamily="34" charset="0"/>
                <a:ea typeface="微软雅黑" panose="020B0503020204020204" pitchFamily="34" charset="-122"/>
                <a:cs typeface="Impact"/>
              </a:rPr>
              <a:t>题目条件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Impac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B8B5F0-2376-420B-9866-57800A339226}"/>
              </a:ext>
            </a:extLst>
          </p:cNvPr>
          <p:cNvSpPr/>
          <p:nvPr/>
        </p:nvSpPr>
        <p:spPr>
          <a:xfrm>
            <a:off x="3544478" y="279132"/>
            <a:ext cx="2055043" cy="230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题目内容及条件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53463C-66DD-466C-BA3A-DDAF968DC7EC}"/>
              </a:ext>
            </a:extLst>
          </p:cNvPr>
          <p:cNvGrpSpPr/>
          <p:nvPr/>
        </p:nvGrpSpPr>
        <p:grpSpPr>
          <a:xfrm>
            <a:off x="543011" y="2232670"/>
            <a:ext cx="7682843" cy="948157"/>
            <a:chOff x="2700342" y="1351444"/>
            <a:chExt cx="5400675" cy="593233"/>
          </a:xfrm>
        </p:grpSpPr>
        <p:cxnSp>
          <p:nvCxnSpPr>
            <p:cNvPr id="13" name="直接连接符​​ 14">
              <a:extLst>
                <a:ext uri="{FF2B5EF4-FFF2-40B4-BE49-F238E27FC236}">
                  <a16:creationId xmlns:a16="http://schemas.microsoft.com/office/drawing/2014/main" id="{33064ACC-C5E1-4A1F-AC9C-B953382CD2F6}"/>
                </a:ext>
              </a:extLst>
            </p:cNvPr>
            <p:cNvCxnSpPr/>
            <p:nvPr/>
          </p:nvCxnSpPr>
          <p:spPr>
            <a:xfrm>
              <a:off x="2700342" y="1944677"/>
              <a:ext cx="540067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B121DB2E-1867-46A7-8036-43C455C52CA8}"/>
                </a:ext>
              </a:extLst>
            </p:cNvPr>
            <p:cNvSpPr txBox="1"/>
            <p:nvPr/>
          </p:nvSpPr>
          <p:spPr>
            <a:xfrm>
              <a:off x="4820869" y="1351444"/>
              <a:ext cx="178321" cy="1092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7D2077-20AA-4920-BC42-A0D3F7952280}"/>
              </a:ext>
            </a:extLst>
          </p:cNvPr>
          <p:cNvSpPr txBox="1"/>
          <p:nvPr/>
        </p:nvSpPr>
        <p:spPr>
          <a:xfrm>
            <a:off x="709627" y="3708181"/>
            <a:ext cx="7724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仿真参数：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Vin=300V, Vo=48V, T=5:1:1, RL=10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Ω,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fs=50kHz, L=500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H, C=50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34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2" grpId="0"/>
      <p:bldP spid="23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6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603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自定义 1870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86B6BD"/>
      </a:accent1>
      <a:accent2>
        <a:srgbClr val="86B6BD"/>
      </a:accent2>
      <a:accent3>
        <a:srgbClr val="86B6BD"/>
      </a:accent3>
      <a:accent4>
        <a:srgbClr val="86B6BD"/>
      </a:accent4>
      <a:accent5>
        <a:srgbClr val="86B6BD"/>
      </a:accent5>
      <a:accent6>
        <a:srgbClr val="86B6BD"/>
      </a:accent6>
      <a:hlink>
        <a:srgbClr val="FF8119"/>
      </a:hlink>
      <a:folHlink>
        <a:srgbClr val="44B9E8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2774</TotalTime>
  <Words>907</Words>
  <Application>Microsoft Office PowerPoint</Application>
  <PresentationFormat>自定义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Glegoo</vt:lpstr>
      <vt:lpstr>Lato Light</vt:lpstr>
      <vt:lpstr>Lato Regular</vt:lpstr>
      <vt:lpstr>Mission Gothic Regular</vt:lpstr>
      <vt:lpstr>Open Sans</vt:lpstr>
      <vt:lpstr>等线</vt:lpstr>
      <vt:lpstr>等线 Light</vt:lpstr>
      <vt:lpstr>方正姚体</vt:lpstr>
      <vt:lpstr>微软雅黑</vt:lpstr>
      <vt:lpstr>微软雅黑 Light</vt:lpstr>
      <vt:lpstr>Arial</vt:lpstr>
      <vt:lpstr>Calibri</vt:lpstr>
      <vt:lpstr>Calibri Light</vt:lpstr>
      <vt:lpstr>Cambria Math</vt:lpstr>
      <vt:lpstr>Century Gothic</vt:lpstr>
      <vt:lpstr>Impact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</dc:title>
  <dc:creator>Administrator</dc:creator>
  <cp:lastModifiedBy>crisi 7</cp:lastModifiedBy>
  <cp:revision>487</cp:revision>
  <dcterms:created xsi:type="dcterms:W3CDTF">2017-06-23T03:09:21Z</dcterms:created>
  <dcterms:modified xsi:type="dcterms:W3CDTF">2021-11-15T17:11:35Z</dcterms:modified>
</cp:coreProperties>
</file>