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257" r:id="rId3"/>
    <p:sldId id="258" r:id="rId5"/>
    <p:sldId id="262" r:id="rId6"/>
    <p:sldId id="279" r:id="rId7"/>
    <p:sldId id="263" r:id="rId8"/>
    <p:sldId id="297" r:id="rId9"/>
    <p:sldId id="265" r:id="rId10"/>
    <p:sldId id="301" r:id="rId11"/>
    <p:sldId id="300" r:id="rId12"/>
    <p:sldId id="259" r:id="rId13"/>
    <p:sldId id="267" r:id="rId14"/>
    <p:sldId id="302" r:id="rId15"/>
    <p:sldId id="268" r:id="rId16"/>
    <p:sldId id="303" r:id="rId17"/>
    <p:sldId id="304" r:id="rId18"/>
    <p:sldId id="306" r:id="rId19"/>
    <p:sldId id="307" r:id="rId20"/>
    <p:sldId id="260" r:id="rId21"/>
    <p:sldId id="270" r:id="rId22"/>
    <p:sldId id="269" r:id="rId23"/>
    <p:sldId id="271" r:id="rId24"/>
    <p:sldId id="308" r:id="rId25"/>
    <p:sldId id="310" r:id="rId26"/>
    <p:sldId id="311" r:id="rId27"/>
    <p:sldId id="277" r:id="rId28"/>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67FBD"/>
    <a:srgbClr val="7A99B8"/>
    <a:srgbClr val="91AAC5"/>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725" y="24"/>
      </p:cViewPr>
      <p:guideLst>
        <p:guide orient="horz" pos="2147"/>
        <p:guide pos="3849"/>
      </p:guideLst>
    </p:cSldViewPr>
  </p:slideViewPr>
  <p:notesTextViewPr>
    <p:cViewPr>
      <p:scale>
        <a:sx n="1" d="1"/>
        <a:sy n="1" d="1"/>
      </p:scale>
      <p:origin x="0" y="0"/>
    </p:cViewPr>
  </p:notesTextViewPr>
  <p:sorterViewPr>
    <p:cViewPr>
      <p:scale>
        <a:sx n="150" d="100"/>
        <a:sy n="150" d="100"/>
      </p:scale>
      <p:origin x="0" y="-106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 name="任意多边形 18"/>
          <p:cNvSpPr/>
          <p:nvPr userDrawn="1"/>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userDrawn="1"/>
        </p:nvPicPr>
        <p:blipFill>
          <a:blip r:embed="rId2"/>
          <a:stretch>
            <a:fillRect/>
          </a:stretch>
        </p:blipFill>
        <p:spPr>
          <a:xfrm>
            <a:off x="17780" y="579120"/>
            <a:ext cx="12186920" cy="5699125"/>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 Id="rId3" Type="http://schemas.openxmlformats.org/officeDocument/2006/relationships/image" Target="../media/image30.jpeg"/><Relationship Id="rId2" Type="http://schemas.openxmlformats.org/officeDocument/2006/relationships/image" Target="../media/image13.jpe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44.jpe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9.png"/><Relationship Id="rId7" Type="http://schemas.openxmlformats.org/officeDocument/2006/relationships/image" Target="../media/image18.jpeg"/><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0" Type="http://schemas.openxmlformats.org/officeDocument/2006/relationships/notesSlide" Target="../notesSlides/notesSlide8.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p:nvPicPr>
        <p:blipFill>
          <a:blip r:embed="rId1"/>
          <a:stretch>
            <a:fillRect/>
          </a:stretch>
        </p:blipFill>
        <p:spPr>
          <a:xfrm>
            <a:off x="2540" y="1524635"/>
            <a:ext cx="12186920" cy="3808730"/>
          </a:xfrm>
          <a:prstGeom prst="rect">
            <a:avLst/>
          </a:prstGeom>
        </p:spPr>
      </p:pic>
      <p:sp>
        <p:nvSpPr>
          <p:cNvPr id="14" name="文本框 13"/>
          <p:cNvSpPr txBox="1"/>
          <p:nvPr/>
        </p:nvSpPr>
        <p:spPr>
          <a:xfrm>
            <a:off x="4128135" y="3799205"/>
            <a:ext cx="3733165" cy="922020"/>
          </a:xfrm>
          <a:prstGeom prst="rect">
            <a:avLst/>
          </a:prstGeom>
          <a:noFill/>
        </p:spPr>
        <p:txBody>
          <a:bodyPr wrap="square" rtlCol="0">
            <a:spAutoFit/>
          </a:bodyPr>
          <a:lstStyle/>
          <a:p>
            <a:pPr algn="ctr">
              <a:lnSpc>
                <a:spcPct val="150000"/>
              </a:lnSpc>
            </a:pPr>
            <a:r>
              <a:rPr lang="zh-CN" altLang="en-US" b="1" dirty="0">
                <a:solidFill>
                  <a:schemeClr val="tx1"/>
                </a:solidFill>
                <a:latin typeface="微软雅黑" panose="020B0503020204020204" pitchFamily="34" charset="-122"/>
                <a:ea typeface="微软雅黑" panose="020B0503020204020204" pitchFamily="34" charset="-122"/>
              </a:rPr>
              <a:t>组别：</a:t>
            </a:r>
            <a:r>
              <a:rPr lang="en-US" altLang="zh-CN" b="1" dirty="0">
                <a:solidFill>
                  <a:schemeClr val="tx1"/>
                </a:solidFill>
                <a:latin typeface="微软雅黑" panose="020B0503020204020204" pitchFamily="34" charset="-122"/>
                <a:ea typeface="微软雅黑" panose="020B0503020204020204" pitchFamily="34" charset="-122"/>
              </a:rPr>
              <a:t>7</a:t>
            </a:r>
            <a:r>
              <a:rPr lang="zh-CN" altLang="en-US" b="1" dirty="0">
                <a:solidFill>
                  <a:schemeClr val="tx1"/>
                </a:solidFill>
                <a:latin typeface="微软雅黑" panose="020B0503020204020204" pitchFamily="34" charset="-122"/>
                <a:ea typeface="微软雅黑" panose="020B0503020204020204" pitchFamily="34" charset="-122"/>
              </a:rPr>
              <a:t>组</a:t>
            </a:r>
            <a:endParaRPr lang="zh-CN" altLang="en-US" b="1"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tx1"/>
                </a:solidFill>
                <a:latin typeface="微软雅黑" panose="020B0503020204020204" pitchFamily="34" charset="-122"/>
                <a:ea typeface="微软雅黑" panose="020B0503020204020204" pitchFamily="34" charset="-122"/>
              </a:rPr>
              <a:t>组员：刘懋源</a:t>
            </a:r>
            <a:r>
              <a:rPr lang="en-US" altLang="zh-CN" b="1" dirty="0">
                <a:solidFill>
                  <a:schemeClr val="tx1"/>
                </a:solidFill>
                <a:latin typeface="微软雅黑" panose="020B0503020204020204" pitchFamily="34" charset="-122"/>
                <a:ea typeface="微软雅黑" panose="020B0503020204020204" pitchFamily="34" charset="-122"/>
              </a:rPr>
              <a:t> </a:t>
            </a:r>
            <a:r>
              <a:rPr lang="zh-CN" altLang="en-US" b="1" dirty="0">
                <a:solidFill>
                  <a:schemeClr val="tx1"/>
                </a:solidFill>
                <a:latin typeface="微软雅黑" panose="020B0503020204020204" pitchFamily="34" charset="-122"/>
                <a:ea typeface="微软雅黑" panose="020B0503020204020204" pitchFamily="34" charset="-122"/>
              </a:rPr>
              <a:t>梁峰</a:t>
            </a:r>
            <a:r>
              <a:rPr lang="en-US" altLang="zh-CN" b="1" dirty="0">
                <a:solidFill>
                  <a:schemeClr val="tx1"/>
                </a:solidFill>
                <a:latin typeface="微软雅黑" panose="020B0503020204020204" pitchFamily="34" charset="-122"/>
                <a:ea typeface="微软雅黑" panose="020B0503020204020204" pitchFamily="34" charset="-122"/>
              </a:rPr>
              <a:t> </a:t>
            </a:r>
            <a:r>
              <a:rPr lang="zh-CN" altLang="en-US" b="1" dirty="0">
                <a:solidFill>
                  <a:schemeClr val="tx1"/>
                </a:solidFill>
                <a:latin typeface="微软雅黑" panose="020B0503020204020204" pitchFamily="34" charset="-122"/>
                <a:ea typeface="微软雅黑" panose="020B0503020204020204" pitchFamily="34" charset="-122"/>
              </a:rPr>
              <a:t>马耀园</a:t>
            </a:r>
            <a:r>
              <a:rPr lang="en-US" altLang="zh-CN" b="1" dirty="0">
                <a:solidFill>
                  <a:schemeClr val="tx1"/>
                </a:solidFill>
                <a:latin typeface="微软雅黑" panose="020B0503020204020204" pitchFamily="34" charset="-122"/>
                <a:ea typeface="微软雅黑" panose="020B0503020204020204" pitchFamily="34" charset="-122"/>
              </a:rPr>
              <a:t> </a:t>
            </a:r>
            <a:r>
              <a:rPr lang="zh-CN" altLang="en-US" b="1" dirty="0">
                <a:solidFill>
                  <a:schemeClr val="tx1"/>
                </a:solidFill>
                <a:latin typeface="微软雅黑" panose="020B0503020204020204" pitchFamily="34" charset="-122"/>
                <a:ea typeface="微软雅黑" panose="020B0503020204020204" pitchFamily="34" charset="-122"/>
              </a:rPr>
              <a:t>王瀚</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156962" y="2084590"/>
            <a:ext cx="7877723" cy="1014730"/>
          </a:xfrm>
          <a:prstGeom prst="rect">
            <a:avLst/>
          </a:prstGeom>
          <a:noFill/>
        </p:spPr>
        <p:txBody>
          <a:bodyPr wrap="square" rtlCol="0">
            <a:spAutoFit/>
          </a:bodyPr>
          <a:lstStyle/>
          <a:p>
            <a:pPr algn="dist"/>
            <a:r>
              <a:rPr lang="zh-CN" altLang="en-US" sz="6000" b="1" dirty="0">
                <a:solidFill>
                  <a:schemeClr val="tx1"/>
                </a:solidFill>
                <a:latin typeface="微软雅黑" panose="020B0503020204020204" pitchFamily="34" charset="-122"/>
                <a:ea typeface="微软雅黑" panose="020B0503020204020204" pitchFamily="34" charset="-122"/>
              </a:rPr>
              <a:t>电力电子研讨课</a:t>
            </a:r>
            <a:endParaRPr lang="zh-CN" altLang="en-US" sz="6000" b="1" dirty="0">
              <a:solidFill>
                <a:schemeClr val="tx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834005" y="3416935"/>
            <a:ext cx="6385560" cy="0"/>
          </a:xfrm>
          <a:prstGeom prst="line">
            <a:avLst/>
          </a:prstGeom>
          <a:ln cap="rnd">
            <a:solidFill>
              <a:schemeClr val="bg1">
                <a:lumMod val="6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042" y="-441325"/>
            <a:ext cx="3232395" cy="246114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333365" y="1586865"/>
            <a:ext cx="1555750" cy="1107440"/>
          </a:xfrm>
          <a:prstGeom prst="rect">
            <a:avLst/>
          </a:prstGeom>
          <a:ln>
            <a:solidFill>
              <a:schemeClr val="bg1">
                <a:lumMod val="50000"/>
              </a:schemeClr>
            </a:solidFill>
          </a:ln>
        </p:spPr>
        <p:txBody>
          <a:bodyPr wrap="square" lIns="0" tIns="0" rIns="0" bIns="0">
            <a:spAutoFit/>
          </a:bodyPr>
          <a:lstStyle/>
          <a:p>
            <a:pPr algn="ctr"/>
            <a:r>
              <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3424555" y="3090545"/>
            <a:ext cx="5414010" cy="738505"/>
          </a:xfrm>
          <a:prstGeom prst="rect">
            <a:avLst/>
          </a:prstGeom>
          <a:ln>
            <a:solidFill>
              <a:schemeClr val="bg1">
                <a:lumMod val="50000"/>
              </a:schemeClr>
            </a:solidFill>
          </a:ln>
        </p:spPr>
        <p:txBody>
          <a:bodyPr wrap="square" lIns="0" tIns="0" rIns="0" bIns="0">
            <a:spAutoFit/>
          </a:bodyPr>
          <a:lstStyle/>
          <a:p>
            <a:pPr algn="dist"/>
            <a:r>
              <a:rPr lang="zh-CN" altLang="en-US" sz="4800">
                <a:solidFill>
                  <a:schemeClr val="tx1"/>
                </a:solidFill>
                <a:latin typeface="微软雅黑" panose="020B0503020204020204" pitchFamily="34" charset="-122"/>
                <a:ea typeface="微软雅黑" panose="020B0503020204020204" pitchFamily="34" charset="-122"/>
                <a:cs typeface="Arial" panose="020B0604020202020204" pitchFamily="34" charset="0"/>
              </a:rPr>
              <a:t>单相斩控调压电路</a:t>
            </a:r>
            <a:endParaRPr lang="zh-CN" altLang="en-US" sz="480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0451" y="832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895" y="894080"/>
            <a:ext cx="1830070" cy="430530"/>
          </a:xfrm>
          <a:prstGeom prst="rect">
            <a:avLst/>
          </a:prstGeom>
        </p:spPr>
        <p:txBody>
          <a:bodyPr wrap="square" lIns="0" tIns="0" rIns="0" bIns="0">
            <a:spAutoFit/>
          </a:bodyPr>
          <a:lstStyle/>
          <a:p>
            <a:pPr algn="dist"/>
            <a:r>
              <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题目条件</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3" name="图片 4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115" name="文本框 114"/>
          <p:cNvSpPr txBox="1"/>
          <p:nvPr/>
        </p:nvSpPr>
        <p:spPr>
          <a:xfrm>
            <a:off x="806450" y="1532255"/>
            <a:ext cx="10921365" cy="1568450"/>
          </a:xfrm>
          <a:prstGeom prst="rect">
            <a:avLst/>
          </a:prstGeom>
          <a:noFill/>
          <a:ln w="9525">
            <a:noFill/>
          </a:ln>
        </p:spPr>
        <p:txBody>
          <a:bodyPr wrap="square">
            <a:spAutoFit/>
          </a:bodyPr>
          <a:lstStyle/>
          <a:p>
            <a:pPr indent="304800"/>
            <a:r>
              <a:rPr lang="zh-CN" sz="2400" b="0" dirty="0">
                <a:latin typeface="微软雅黑" panose="020B0503020204020204" pitchFamily="34" charset="-122"/>
                <a:ea typeface="微软雅黑" panose="020B0503020204020204" pitchFamily="34" charset="-122"/>
              </a:rPr>
              <a:t>采用相同的电压与负载条件，针对单相斩控调压电路，仿真研究不同占空比控制下，输出电压与输入电流的波形（对照电网电压），分析换流过程，研究输出电压有效值随占空比变化的规律。仿真中，建议使用元件库中的</a:t>
            </a:r>
            <a:r>
              <a:rPr lang="en-US" sz="2400" b="0" dirty="0">
                <a:latin typeface="微软雅黑" panose="020B0503020204020204" pitchFamily="34" charset="-122"/>
                <a:ea typeface="微软雅黑" panose="020B0503020204020204" pitchFamily="34" charset="-122"/>
              </a:rPr>
              <a:t>IGBT</a:t>
            </a:r>
            <a:r>
              <a:rPr lang="zh-CN" sz="2400" b="0" dirty="0">
                <a:latin typeface="微软雅黑" panose="020B0503020204020204" pitchFamily="34" charset="-122"/>
                <a:ea typeface="微软雅黑" panose="020B0503020204020204" pitchFamily="34" charset="-122"/>
              </a:rPr>
              <a:t>模型，开关频率建议为</a:t>
            </a:r>
            <a:r>
              <a:rPr lang="en-US" sz="2400" b="0" dirty="0">
                <a:latin typeface="微软雅黑" panose="020B0503020204020204" pitchFamily="34" charset="-122"/>
                <a:ea typeface="微软雅黑" panose="020B0503020204020204" pitchFamily="34" charset="-122"/>
              </a:rPr>
              <a:t>1kHz</a:t>
            </a:r>
            <a:r>
              <a:rPr lang="zh-CN" sz="2400" b="0" dirty="0">
                <a:latin typeface="微软雅黑" panose="020B0503020204020204" pitchFamily="34" charset="-122"/>
                <a:ea typeface="微软雅黑" panose="020B0503020204020204" pitchFamily="34" charset="-122"/>
              </a:rPr>
              <a:t>，不考虑半导体器件的开关暂态过程。</a:t>
            </a:r>
            <a:endParaRPr lang="zh-CN" altLang="en-US" sz="2400" b="0" dirty="0">
              <a:latin typeface="微软雅黑" panose="020B0503020204020204" pitchFamily="34" charset="-122"/>
              <a:ea typeface="微软雅黑" panose="020B0503020204020204" pitchFamily="34" charset="-122"/>
            </a:endParaRPr>
          </a:p>
        </p:txBody>
      </p:sp>
      <p:pic>
        <p:nvPicPr>
          <p:cNvPr id="2" name="图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424295" y="3402965"/>
            <a:ext cx="5159375" cy="2404745"/>
          </a:xfrm>
          <a:prstGeom prst="rect">
            <a:avLst/>
          </a:prstGeom>
          <a:noFill/>
          <a:ln>
            <a:noFill/>
          </a:ln>
        </p:spPr>
      </p:pic>
      <p:sp>
        <p:nvSpPr>
          <p:cNvPr id="3" name="文本框 2"/>
          <p:cNvSpPr txBox="1"/>
          <p:nvPr/>
        </p:nvSpPr>
        <p:spPr>
          <a:xfrm>
            <a:off x="968375" y="3739515"/>
            <a:ext cx="5080000" cy="829945"/>
          </a:xfrm>
          <a:prstGeom prst="rect">
            <a:avLst/>
          </a:prstGeom>
          <a:noFill/>
          <a:ln w="9525">
            <a:noFill/>
          </a:ln>
        </p:spPr>
        <p:txBody>
          <a:bodyPr>
            <a:spAutoFit/>
          </a:bodyPr>
          <a:lstStyle/>
          <a:p>
            <a:pPr indent="266700"/>
            <a:r>
              <a:rPr lang="zh-CN" sz="2400" b="0" dirty="0">
                <a:latin typeface="微软雅黑" panose="020B0503020204020204" pitchFamily="34" charset="-122"/>
                <a:ea typeface="微软雅黑" panose="020B0503020204020204" pitchFamily="34" charset="-122"/>
              </a:rPr>
              <a:t>输入电压220V，频率50Hz；</a:t>
            </a:r>
            <a:endParaRPr lang="en-US" altLang="zh-CN" sz="2400" b="0" dirty="0">
              <a:latin typeface="微软雅黑" panose="020B0503020204020204" pitchFamily="34" charset="-122"/>
              <a:ea typeface="微软雅黑" panose="020B0503020204020204" pitchFamily="34" charset="-122"/>
            </a:endParaRPr>
          </a:p>
          <a:p>
            <a:pPr indent="266700"/>
            <a:r>
              <a:rPr lang="zh-CN" sz="2400" b="0" dirty="0">
                <a:latin typeface="微软雅黑" panose="020B0503020204020204" pitchFamily="34" charset="-122"/>
                <a:ea typeface="微软雅黑" panose="020B0503020204020204" pitchFamily="34" charset="-122"/>
              </a:rPr>
              <a:t>负载R=10</a:t>
            </a:r>
            <a:r>
              <a:rPr lang="en-US" altLang="zh-CN" sz="2400" b="0" dirty="0">
                <a:latin typeface="微软雅黑" panose="020B0503020204020204" pitchFamily="34" charset="-122"/>
                <a:ea typeface="微软雅黑" panose="020B0503020204020204" pitchFamily="34" charset="-122"/>
              </a:rPr>
              <a:t>Ω</a:t>
            </a:r>
            <a:r>
              <a:rPr lang="zh-CN" sz="2400" b="0" dirty="0">
                <a:latin typeface="微软雅黑" panose="020B0503020204020204" pitchFamily="34" charset="-122"/>
                <a:ea typeface="微软雅黑" panose="020B0503020204020204" pitchFamily="34" charset="-122"/>
              </a:rPr>
              <a:t>，电感L=0.0223H</a:t>
            </a:r>
            <a:endParaRPr lang="zh-CN" altLang="en-US" sz="2400" b="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0451" y="832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pic>
        <p:nvPicPr>
          <p:cNvPr id="43" name="图片 4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pic>
        <p:nvPicPr>
          <p:cNvPr id="10" name="图片 1" descr="IMG_256"/>
          <p:cNvPicPr>
            <a:picLocks noChangeAspect="1"/>
          </p:cNvPicPr>
          <p:nvPr/>
        </p:nvPicPr>
        <p:blipFill>
          <a:blip r:embed="rId2"/>
          <a:stretch>
            <a:fillRect/>
          </a:stretch>
        </p:blipFill>
        <p:spPr>
          <a:xfrm>
            <a:off x="1059815" y="1467485"/>
            <a:ext cx="10072370" cy="4472940"/>
          </a:xfrm>
          <a:prstGeom prst="rect">
            <a:avLst/>
          </a:prstGeom>
          <a:noFill/>
          <a:ln w="9525">
            <a:noFill/>
          </a:ln>
        </p:spPr>
      </p:pic>
      <p:sp>
        <p:nvSpPr>
          <p:cNvPr id="115" name="文本框 114"/>
          <p:cNvSpPr txBox="1"/>
          <p:nvPr/>
        </p:nvSpPr>
        <p:spPr>
          <a:xfrm>
            <a:off x="1699895" y="803275"/>
            <a:ext cx="5080000" cy="521970"/>
          </a:xfrm>
          <a:prstGeom prst="rect">
            <a:avLst/>
          </a:prstGeom>
          <a:noFill/>
          <a:ln w="9525">
            <a:noFill/>
          </a:ln>
        </p:spPr>
        <p:txBody>
          <a:bodyPr>
            <a:spAutoFit/>
          </a:bodyPr>
          <a:lstStyle/>
          <a:p>
            <a:pPr indent="0"/>
            <a:r>
              <a:rPr lang="zh-CN" sz="2800" b="1">
                <a:latin typeface="微软雅黑" panose="020B0503020204020204" pitchFamily="34" charset="-122"/>
                <a:ea typeface="微软雅黑" panose="020B0503020204020204" pitchFamily="34" charset="-122"/>
              </a:rPr>
              <a:t>仿真电路搭建</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70621" y="832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710055" y="863600"/>
            <a:ext cx="3048000" cy="430530"/>
          </a:xfrm>
          <a:prstGeom prst="rect">
            <a:avLst/>
          </a:prstGeom>
        </p:spPr>
        <p:txBody>
          <a:bodyPr wrap="square" lIns="0" tIns="0" rIns="0" bIns="0">
            <a:spAutoFit/>
          </a:bodyPr>
          <a:lstStyle/>
          <a:p>
            <a:pPr algn="dist"/>
            <a:r>
              <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仿真波形及分析</a:t>
            </a:r>
            <a:endParaRPr lang="en-US" altLang="zh-CN"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pic>
        <p:nvPicPr>
          <p:cNvPr id="2" name="图片 11" descr="a_10"/>
          <p:cNvPicPr>
            <a:picLocks noChangeAspect="1"/>
          </p:cNvPicPr>
          <p:nvPr/>
        </p:nvPicPr>
        <p:blipFill>
          <a:blip r:embed="rId2"/>
          <a:stretch>
            <a:fillRect/>
          </a:stretch>
        </p:blipFill>
        <p:spPr>
          <a:xfrm>
            <a:off x="143510" y="1376680"/>
            <a:ext cx="5799455" cy="3627755"/>
          </a:xfrm>
          <a:prstGeom prst="rect">
            <a:avLst/>
          </a:prstGeom>
        </p:spPr>
      </p:pic>
      <p:pic>
        <p:nvPicPr>
          <p:cNvPr id="3" name="图片 12" descr="a_30"/>
          <p:cNvPicPr>
            <a:picLocks noChangeAspect="1"/>
          </p:cNvPicPr>
          <p:nvPr/>
        </p:nvPicPr>
        <p:blipFill>
          <a:blip r:embed="rId3"/>
          <a:stretch>
            <a:fillRect/>
          </a:stretch>
        </p:blipFill>
        <p:spPr>
          <a:xfrm>
            <a:off x="6139180" y="1377315"/>
            <a:ext cx="5939790" cy="3627755"/>
          </a:xfrm>
          <a:prstGeom prst="rect">
            <a:avLst/>
          </a:prstGeom>
        </p:spPr>
      </p:pic>
      <p:sp>
        <p:nvSpPr>
          <p:cNvPr id="115" name="文本框 114"/>
          <p:cNvSpPr txBox="1"/>
          <p:nvPr/>
        </p:nvSpPr>
        <p:spPr>
          <a:xfrm>
            <a:off x="2283460" y="5148580"/>
            <a:ext cx="1520190" cy="460375"/>
          </a:xfrm>
          <a:prstGeom prst="rect">
            <a:avLst/>
          </a:prstGeom>
          <a:noFill/>
          <a:ln w="9525">
            <a:noFill/>
          </a:ln>
        </p:spPr>
        <p:txBody>
          <a:bodyPr wrap="square">
            <a:spAutoFit/>
          </a:bodyPr>
          <a:lstStyle/>
          <a:p>
            <a:pPr indent="0"/>
            <a:r>
              <a:rPr lang="en-US" b="0" dirty="0">
                <a:latin typeface="微软雅黑" panose="020B0503020204020204" pitchFamily="34" charset="-122"/>
                <a:ea typeface="微软雅黑" panose="020B0503020204020204" pitchFamily="34" charset="-122"/>
                <a:cs typeface="Times New Roman" panose="02020603050405020304" charset="0"/>
              </a:rPr>
              <a:t> </a:t>
            </a:r>
            <a:r>
              <a:rPr lang="en-US" sz="2400" b="0" dirty="0">
                <a:latin typeface="微软雅黑" panose="020B0503020204020204" pitchFamily="34" charset="-122"/>
                <a:ea typeface="微软雅黑" panose="020B0503020204020204" pitchFamily="34" charset="-122"/>
              </a:rPr>
              <a:t>D=10%</a:t>
            </a:r>
            <a:endParaRPr lang="en-US" altLang="en-US" sz="2400" b="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542020" y="5148580"/>
            <a:ext cx="1282723" cy="461665"/>
          </a:xfrm>
          <a:prstGeom prst="rect">
            <a:avLst/>
          </a:prstGeom>
          <a:noFill/>
        </p:spPr>
        <p:txBody>
          <a:bodyPr wrap="none" rtlCol="0" anchor="t">
            <a:spAutoFit/>
          </a:bodyPr>
          <a:lstStyle/>
          <a:p>
            <a:pPr indent="0"/>
            <a:r>
              <a:rPr lang="en-US" sz="2400" dirty="0">
                <a:latin typeface="微软雅黑" panose="020B0503020204020204" pitchFamily="34" charset="-122"/>
                <a:ea typeface="微软雅黑" panose="020B0503020204020204" pitchFamily="34" charset="-122"/>
                <a:sym typeface="+mn-ea"/>
              </a:rPr>
              <a:t>D=30%</a:t>
            </a:r>
            <a:endParaRPr lang="en-US"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70621" y="832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710055" y="863600"/>
            <a:ext cx="3048000" cy="430530"/>
          </a:xfrm>
          <a:prstGeom prst="rect">
            <a:avLst/>
          </a:prstGeom>
        </p:spPr>
        <p:txBody>
          <a:bodyPr wrap="square" lIns="0" tIns="0" rIns="0" bIns="0">
            <a:spAutoFit/>
          </a:bodyPr>
          <a:lstStyle/>
          <a:p>
            <a:pPr algn="dist"/>
            <a:r>
              <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仿真波形及分析</a:t>
            </a:r>
            <a:endParaRPr lang="en-US" altLang="zh-CN"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115" name="文本框 114"/>
          <p:cNvSpPr txBox="1"/>
          <p:nvPr/>
        </p:nvSpPr>
        <p:spPr>
          <a:xfrm>
            <a:off x="1170305" y="5017135"/>
            <a:ext cx="1520190" cy="460375"/>
          </a:xfrm>
          <a:prstGeom prst="rect">
            <a:avLst/>
          </a:prstGeom>
          <a:noFill/>
          <a:ln w="9525">
            <a:noFill/>
          </a:ln>
        </p:spPr>
        <p:txBody>
          <a:bodyPr wrap="square">
            <a:spAutoFit/>
          </a:bodyPr>
          <a:lstStyle/>
          <a:p>
            <a:pPr indent="0"/>
            <a:r>
              <a:rPr lang="en-US" b="0" dirty="0">
                <a:latin typeface="Times New Roman" panose="02020603050405020304" charset="0"/>
                <a:ea typeface="宋体" panose="02010600030101010101" pitchFamily="2" charset="-122"/>
                <a:cs typeface="Times New Roman" panose="02020603050405020304" charset="0"/>
              </a:rPr>
              <a:t> </a:t>
            </a:r>
            <a:r>
              <a:rPr lang="en-US" sz="2400" b="0" dirty="0">
                <a:latin typeface="Times New Roman" panose="02020603050405020304" charset="0"/>
                <a:ea typeface="宋体" panose="02010600030101010101" pitchFamily="2" charset="-122"/>
              </a:rPr>
              <a:t>D=50%</a:t>
            </a:r>
            <a:endParaRPr lang="en-US" altLang="en-US" sz="2400" b="0" dirty="0">
              <a:latin typeface="Times New Roman" panose="02020603050405020304" charset="0"/>
              <a:ea typeface="宋体" panose="02010600030101010101" pitchFamily="2" charset="-122"/>
            </a:endParaRPr>
          </a:p>
        </p:txBody>
      </p:sp>
      <p:sp>
        <p:nvSpPr>
          <p:cNvPr id="4" name="文本框 3"/>
          <p:cNvSpPr txBox="1"/>
          <p:nvPr/>
        </p:nvSpPr>
        <p:spPr>
          <a:xfrm>
            <a:off x="5417820" y="5005705"/>
            <a:ext cx="1134110" cy="460375"/>
          </a:xfrm>
          <a:prstGeom prst="rect">
            <a:avLst/>
          </a:prstGeom>
          <a:noFill/>
        </p:spPr>
        <p:txBody>
          <a:bodyPr wrap="none" rtlCol="0" anchor="t">
            <a:spAutoFit/>
          </a:bodyPr>
          <a:lstStyle/>
          <a:p>
            <a:pPr indent="0"/>
            <a:r>
              <a:rPr lang="en-US" sz="2400" dirty="0">
                <a:latin typeface="Times New Roman" panose="02020603050405020304" charset="0"/>
                <a:ea typeface="宋体" panose="02010600030101010101" pitchFamily="2" charset="-122"/>
                <a:sym typeface="+mn-ea"/>
              </a:rPr>
              <a:t>D=70%</a:t>
            </a:r>
            <a:endParaRPr lang="en-US" altLang="en-US" sz="2400" dirty="0">
              <a:latin typeface="Times New Roman" panose="02020603050405020304" charset="0"/>
              <a:ea typeface="宋体" panose="02010600030101010101" pitchFamily="2" charset="-122"/>
              <a:sym typeface="+mn-ea"/>
            </a:endParaRPr>
          </a:p>
        </p:txBody>
      </p:sp>
      <p:pic>
        <p:nvPicPr>
          <p:cNvPr id="13" name="图片 13" descr="a_50"/>
          <p:cNvPicPr>
            <a:picLocks noChangeAspect="1"/>
          </p:cNvPicPr>
          <p:nvPr/>
        </p:nvPicPr>
        <p:blipFill>
          <a:blip r:embed="rId2"/>
          <a:stretch>
            <a:fillRect/>
          </a:stretch>
        </p:blipFill>
        <p:spPr>
          <a:xfrm>
            <a:off x="100330" y="1377315"/>
            <a:ext cx="3703320" cy="3628390"/>
          </a:xfrm>
          <a:prstGeom prst="rect">
            <a:avLst/>
          </a:prstGeom>
        </p:spPr>
      </p:pic>
      <p:pic>
        <p:nvPicPr>
          <p:cNvPr id="14" name="图片 14" descr="a_70"/>
          <p:cNvPicPr>
            <a:picLocks noChangeAspect="1"/>
          </p:cNvPicPr>
          <p:nvPr/>
        </p:nvPicPr>
        <p:blipFill>
          <a:blip r:embed="rId3"/>
          <a:stretch>
            <a:fillRect/>
          </a:stretch>
        </p:blipFill>
        <p:spPr>
          <a:xfrm>
            <a:off x="3898900" y="1377315"/>
            <a:ext cx="3957955" cy="3628390"/>
          </a:xfrm>
          <a:prstGeom prst="rect">
            <a:avLst/>
          </a:prstGeom>
        </p:spPr>
      </p:pic>
      <p:pic>
        <p:nvPicPr>
          <p:cNvPr id="15" name="图片 15" descr="a_90"/>
          <p:cNvPicPr>
            <a:picLocks noChangeAspect="1"/>
          </p:cNvPicPr>
          <p:nvPr/>
        </p:nvPicPr>
        <p:blipFill>
          <a:blip r:embed="rId4"/>
          <a:stretch>
            <a:fillRect/>
          </a:stretch>
        </p:blipFill>
        <p:spPr>
          <a:xfrm>
            <a:off x="7951470" y="1377315"/>
            <a:ext cx="4189730" cy="3628390"/>
          </a:xfrm>
          <a:prstGeom prst="rect">
            <a:avLst/>
          </a:prstGeom>
        </p:spPr>
      </p:pic>
      <p:sp>
        <p:nvSpPr>
          <p:cNvPr id="5" name="文本框 4"/>
          <p:cNvSpPr txBox="1"/>
          <p:nvPr/>
        </p:nvSpPr>
        <p:spPr>
          <a:xfrm>
            <a:off x="9697720" y="5017135"/>
            <a:ext cx="1134110" cy="460375"/>
          </a:xfrm>
          <a:prstGeom prst="rect">
            <a:avLst/>
          </a:prstGeom>
          <a:noFill/>
        </p:spPr>
        <p:txBody>
          <a:bodyPr wrap="none" rtlCol="0" anchor="t">
            <a:spAutoFit/>
          </a:bodyPr>
          <a:lstStyle/>
          <a:p>
            <a:pPr indent="0"/>
            <a:r>
              <a:rPr lang="en-US" sz="2400" dirty="0">
                <a:latin typeface="Times New Roman" panose="02020603050405020304" charset="0"/>
                <a:ea typeface="宋体" panose="02010600030101010101" pitchFamily="2" charset="-122"/>
                <a:sym typeface="+mn-ea"/>
              </a:rPr>
              <a:t>D=90%</a:t>
            </a:r>
            <a:endParaRPr lang="en-US" altLang="en-US" sz="2400" dirty="0">
              <a:latin typeface="Times New Roman" panose="02020603050405020304" charset="0"/>
              <a:ea typeface="宋体" panose="02010600030101010101" pitchFamily="2" charset="-122"/>
              <a:sym typeface="+mn-ea"/>
            </a:endParaRPr>
          </a:p>
        </p:txBody>
      </p:sp>
      <p:sp>
        <p:nvSpPr>
          <p:cNvPr id="6" name="文本框 5"/>
          <p:cNvSpPr txBox="1"/>
          <p:nvPr/>
        </p:nvSpPr>
        <p:spPr>
          <a:xfrm>
            <a:off x="100330" y="5466080"/>
            <a:ext cx="11932920" cy="706755"/>
          </a:xfrm>
          <a:prstGeom prst="rect">
            <a:avLst/>
          </a:prstGeom>
          <a:noFill/>
          <a:ln w="9525">
            <a:noFill/>
          </a:ln>
        </p:spPr>
        <p:txBody>
          <a:bodyPr wrap="square">
            <a:spAutoFit/>
          </a:bodyPr>
          <a:lstStyle/>
          <a:p>
            <a:pPr indent="0"/>
            <a:r>
              <a:rPr lang="zh-CN" sz="2000" dirty="0">
                <a:latin typeface="微软雅黑" panose="020B0503020204020204" pitchFamily="34" charset="-122"/>
                <a:ea typeface="微软雅黑" panose="020B0503020204020204" pitchFamily="34" charset="-122"/>
              </a:rPr>
              <a:t>随占空比增大，控制开关导通时间增加，充电时长增加，续流通道导通的时间减小，从而使得每个周期内输入电流与输出电压降为零部分的宽度逐渐收缩。同时，由于充电时间增加，可见电流有效值随之增大。</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70621" y="832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710055" y="863600"/>
            <a:ext cx="4507865" cy="430530"/>
          </a:xfrm>
          <a:prstGeom prst="rect">
            <a:avLst/>
          </a:prstGeom>
        </p:spPr>
        <p:txBody>
          <a:bodyPr wrap="square" lIns="0" tIns="0" rIns="0" bIns="0">
            <a:spAutoFit/>
          </a:bodyPr>
          <a:lstStyle/>
          <a:p>
            <a:pPr algn="dist"/>
            <a:r>
              <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输入电流与输出电压相位差</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pic>
        <p:nvPicPr>
          <p:cNvPr id="16" name="图片 2" descr="IMG_256"/>
          <p:cNvPicPr>
            <a:picLocks noChangeAspect="1"/>
          </p:cNvPicPr>
          <p:nvPr/>
        </p:nvPicPr>
        <p:blipFill>
          <a:blip r:embed="rId2"/>
          <a:stretch>
            <a:fillRect/>
          </a:stretch>
        </p:blipFill>
        <p:spPr>
          <a:xfrm>
            <a:off x="1170305" y="1433830"/>
            <a:ext cx="8785225" cy="4175760"/>
          </a:xfrm>
          <a:prstGeom prst="rect">
            <a:avLst/>
          </a:prstGeom>
          <a:noFill/>
          <a:ln w="9525">
            <a:noFill/>
          </a:ln>
        </p:spPr>
      </p:pic>
      <p:sp>
        <p:nvSpPr>
          <p:cNvPr id="5" name="文本框 4"/>
          <p:cNvSpPr txBox="1"/>
          <p:nvPr/>
        </p:nvSpPr>
        <p:spPr>
          <a:xfrm>
            <a:off x="675640" y="5846445"/>
            <a:ext cx="10363835" cy="829945"/>
          </a:xfrm>
          <a:prstGeom prst="rect">
            <a:avLst/>
          </a:prstGeom>
          <a:noFill/>
          <a:ln w="9525">
            <a:noFill/>
          </a:ln>
        </p:spPr>
        <p:txBody>
          <a:bodyPr wrap="square">
            <a:spAutoFit/>
          </a:bodyPr>
          <a:lstStyle/>
          <a:p>
            <a:pPr indent="304800"/>
            <a:r>
              <a:rPr lang="zh-CN" sz="2400" b="0" dirty="0">
                <a:latin typeface="微软雅黑" panose="020B0503020204020204" pitchFamily="34" charset="-122"/>
                <a:ea typeface="微软雅黑" panose="020B0503020204020204" pitchFamily="34" charset="-122"/>
              </a:rPr>
              <a:t>由上图可知，Ii滞后Uo约36°，与已知阻抗角35.01413°基本相同。故仿真结果较为理想</a:t>
            </a:r>
            <a:r>
              <a:rPr lang="zh-CN" sz="2000" b="0" dirty="0">
                <a:latin typeface="微软雅黑" panose="020B0503020204020204" pitchFamily="34" charset="-122"/>
                <a:ea typeface="微软雅黑" panose="020B0503020204020204" pitchFamily="34" charset="-122"/>
              </a:rPr>
              <a:t>。</a:t>
            </a:r>
            <a:endParaRPr lang="zh-CN" altLang="en-US" sz="2000" b="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9939" y="832568"/>
            <a:ext cx="539434" cy="492443"/>
          </a:xfrm>
          <a:prstGeom prst="rect">
            <a:avLst/>
          </a:prstGeom>
        </p:spPr>
        <p:txBody>
          <a:bodyPr wrap="square" lIns="0" tIns="0" rIns="0" bIns="0">
            <a:spAutoFit/>
          </a:bodyPr>
          <a:lstStyle/>
          <a:p>
            <a:pPr algn="dist"/>
            <a:r>
              <a:rPr lang="en-US" altLang="zh-CN" sz="3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02</a:t>
            </a:r>
            <a:endParaRPr lang="en-US" altLang="zh-CN" sz="3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Rectangle 47"/>
          <p:cNvSpPr/>
          <p:nvPr/>
        </p:nvSpPr>
        <p:spPr>
          <a:xfrm>
            <a:off x="1710055" y="863600"/>
            <a:ext cx="2428875" cy="430530"/>
          </a:xfrm>
          <a:prstGeom prst="rect">
            <a:avLst/>
          </a:prstGeom>
        </p:spPr>
        <p:txBody>
          <a:bodyPr wrap="square" lIns="0" tIns="0" rIns="0" bIns="0">
            <a:spAutoFit/>
          </a:bodyPr>
          <a:lstStyle/>
          <a:p>
            <a:pPr algn="dist"/>
            <a:r>
              <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理论分析</a:t>
            </a:r>
            <a:endParaRPr lang="en-US" altLang="zh-CN"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pic>
        <p:nvPicPr>
          <p:cNvPr id="8" name="图片 7"/>
          <p:cNvPicPr/>
          <p:nvPr/>
        </p:nvPicPr>
        <p:blipFill>
          <a:blip r:embed="rId2"/>
          <a:stretch>
            <a:fillRect/>
          </a:stretch>
        </p:blipFill>
        <p:spPr>
          <a:xfrm>
            <a:off x="692785" y="1461135"/>
            <a:ext cx="11054715" cy="4382135"/>
          </a:xfrm>
          <a:prstGeom prst="rect">
            <a:avLst/>
          </a:prstGeom>
          <a:noFill/>
          <a:ln w="9525">
            <a:noFill/>
          </a:ln>
        </p:spPr>
      </p:pic>
      <p:sp>
        <p:nvSpPr>
          <p:cNvPr id="121" name="文本框 120"/>
          <p:cNvSpPr txBox="1"/>
          <p:nvPr/>
        </p:nvSpPr>
        <p:spPr>
          <a:xfrm>
            <a:off x="692785" y="1926272"/>
            <a:ext cx="5080000" cy="398780"/>
          </a:xfrm>
          <a:prstGeom prst="rect">
            <a:avLst/>
          </a:prstGeom>
          <a:noFill/>
          <a:ln w="9525">
            <a:noFill/>
          </a:ln>
        </p:spPr>
        <p:txBody>
          <a:bodyPr>
            <a:spAutoFit/>
          </a:bodyPr>
          <a:lstStyle/>
          <a:p>
            <a:pPr indent="304800"/>
            <a:r>
              <a:rPr lang="zh-CN" sz="2000" b="0">
                <a:latin typeface="微软雅黑" panose="020B0503020204020204" pitchFamily="34" charset="-122"/>
                <a:ea typeface="微软雅黑" panose="020B0503020204020204" pitchFamily="34" charset="-122"/>
              </a:rPr>
              <a:t>半个周期内输出电压的有效值</a:t>
            </a:r>
            <a:endParaRPr lang="zh-CN" altLang="en-US" sz="2000" b="0">
              <a:latin typeface="微软雅黑" panose="020B0503020204020204" pitchFamily="34" charset="-122"/>
              <a:ea typeface="微软雅黑" panose="020B0503020204020204" pitchFamily="34" charset="-122"/>
            </a:endParaRPr>
          </a:p>
        </p:txBody>
      </p:sp>
      <p:pic>
        <p:nvPicPr>
          <p:cNvPr id="10" name="图片 9"/>
          <p:cNvPicPr/>
          <p:nvPr/>
        </p:nvPicPr>
        <p:blipFill>
          <a:blip r:embed="rId3"/>
          <a:stretch>
            <a:fillRect/>
          </a:stretch>
        </p:blipFill>
        <p:spPr>
          <a:xfrm>
            <a:off x="1090930" y="2434590"/>
            <a:ext cx="3523615" cy="1116965"/>
          </a:xfrm>
          <a:prstGeom prst="rect">
            <a:avLst/>
          </a:prstGeom>
          <a:noFill/>
          <a:ln w="9525">
            <a:noFill/>
          </a:ln>
        </p:spPr>
      </p:pic>
      <p:sp>
        <p:nvSpPr>
          <p:cNvPr id="122" name="文本框 121"/>
          <p:cNvSpPr txBox="1"/>
          <p:nvPr/>
        </p:nvSpPr>
        <p:spPr>
          <a:xfrm>
            <a:off x="60960" y="3335972"/>
            <a:ext cx="5080000" cy="768350"/>
          </a:xfrm>
          <a:prstGeom prst="rect">
            <a:avLst/>
          </a:prstGeom>
          <a:noFill/>
          <a:ln w="9525">
            <a:noFill/>
          </a:ln>
        </p:spPr>
        <p:txBody>
          <a:bodyPr wrap="square">
            <a:spAutoFit/>
          </a:bodyPr>
          <a:lstStyle/>
          <a:p>
            <a:pPr indent="304800"/>
            <a:endParaRPr lang="en-US" sz="1200" b="0" dirty="0">
              <a:latin typeface="微软雅黑" panose="020B0503020204020204" pitchFamily="34" charset="-122"/>
              <a:ea typeface="微软雅黑" panose="020B0503020204020204" pitchFamily="34" charset="-122"/>
            </a:endParaRPr>
          </a:p>
          <a:p>
            <a:pPr indent="304800"/>
            <a:r>
              <a:rPr lang="en-US" sz="1200" b="0" dirty="0">
                <a:latin typeface="微软雅黑" panose="020B0503020204020204" pitchFamily="34" charset="-122"/>
                <a:ea typeface="微软雅黑" panose="020B0503020204020204" pitchFamily="34" charset="-122"/>
              </a:rPr>
              <a:t> </a:t>
            </a:r>
            <a:endParaRPr lang="en-US" sz="1200" b="0" dirty="0">
              <a:latin typeface="微软雅黑" panose="020B0503020204020204" pitchFamily="34" charset="-122"/>
              <a:ea typeface="微软雅黑" panose="020B0503020204020204" pitchFamily="34" charset="-122"/>
            </a:endParaRPr>
          </a:p>
          <a:p>
            <a:pPr indent="304800"/>
            <a:r>
              <a:rPr lang="en-US" sz="1200" b="0" dirty="0">
                <a:latin typeface="微软雅黑" panose="020B0503020204020204" pitchFamily="34" charset="-122"/>
                <a:ea typeface="微软雅黑" panose="020B0503020204020204" pitchFamily="34" charset="-122"/>
              </a:rPr>
              <a:t>	</a:t>
            </a:r>
            <a:r>
              <a:rPr lang="zh-CN" sz="2000" b="0">
                <a:latin typeface="微软雅黑" panose="020B0503020204020204" pitchFamily="34" charset="-122"/>
                <a:ea typeface="微软雅黑" panose="020B0503020204020204" pitchFamily="34" charset="-122"/>
              </a:rPr>
              <a:t>积分可得，</a:t>
            </a:r>
            <a:endParaRPr lang="zh-CN" altLang="en-US" sz="2000" b="0">
              <a:latin typeface="微软雅黑" panose="020B0503020204020204" pitchFamily="34" charset="-122"/>
              <a:ea typeface="微软雅黑" panose="020B0503020204020204" pitchFamily="34" charset="-122"/>
            </a:endParaRPr>
          </a:p>
        </p:txBody>
      </p:sp>
      <p:pic>
        <p:nvPicPr>
          <p:cNvPr id="11" name="图片 10"/>
          <p:cNvPicPr/>
          <p:nvPr/>
        </p:nvPicPr>
        <p:blipFill>
          <a:blip r:embed="rId4"/>
          <a:stretch>
            <a:fillRect/>
          </a:stretch>
        </p:blipFill>
        <p:spPr>
          <a:xfrm>
            <a:off x="1090930" y="4184015"/>
            <a:ext cx="4472940" cy="1326515"/>
          </a:xfrm>
          <a:prstGeom prst="rect">
            <a:avLst/>
          </a:prstGeom>
          <a:noFill/>
          <a:ln w="9525">
            <a:noFill/>
          </a:ln>
        </p:spPr>
      </p:pic>
      <p:sp>
        <p:nvSpPr>
          <p:cNvPr id="124" name="文本框 123"/>
          <p:cNvSpPr txBox="1"/>
          <p:nvPr/>
        </p:nvSpPr>
        <p:spPr>
          <a:xfrm>
            <a:off x="5986145" y="1631632"/>
            <a:ext cx="5080000" cy="1506855"/>
          </a:xfrm>
          <a:prstGeom prst="rect">
            <a:avLst/>
          </a:prstGeom>
          <a:noFill/>
          <a:ln w="9525">
            <a:noFill/>
          </a:ln>
        </p:spPr>
        <p:txBody>
          <a:bodyPr>
            <a:spAutoFit/>
          </a:bodyPr>
          <a:lstStyle/>
          <a:p>
            <a:pPr indent="304800"/>
            <a:endParaRPr lang="zh-CN" sz="1200" b="0" dirty="0">
              <a:latin typeface="微软雅黑" panose="020B0503020204020204" pitchFamily="34" charset="-122"/>
              <a:ea typeface="微软雅黑" panose="020B0503020204020204" pitchFamily="34" charset="-122"/>
            </a:endParaRPr>
          </a:p>
          <a:p>
            <a:pPr indent="304800"/>
            <a:r>
              <a:rPr lang="zh-CN" sz="2000" b="0" dirty="0">
                <a:latin typeface="微软雅黑" panose="020B0503020204020204" pitchFamily="34" charset="-122"/>
                <a:ea typeface="微软雅黑" panose="020B0503020204020204" pitchFamily="34" charset="-122"/>
              </a:rPr>
              <a:t>由于开关频率较高，在</a:t>
            </a:r>
            <a:r>
              <a:rPr lang="en-US" sz="2000" b="0" dirty="0">
                <a:latin typeface="微软雅黑" panose="020B0503020204020204" pitchFamily="34" charset="-122"/>
                <a:ea typeface="微软雅黑" panose="020B0503020204020204" pitchFamily="34" charset="-122"/>
              </a:rPr>
              <a:t>IGBT</a:t>
            </a:r>
            <a:r>
              <a:rPr lang="zh-CN" sz="2000" b="0" dirty="0">
                <a:latin typeface="微软雅黑" panose="020B0503020204020204" pitchFamily="34" charset="-122"/>
                <a:ea typeface="微软雅黑" panose="020B0503020204020204" pitchFamily="34" charset="-122"/>
              </a:rPr>
              <a:t>一次导通的过程中电压变化较小，可以近似为恒定值；</a:t>
            </a:r>
            <a:r>
              <a:rPr lang="en-US" sz="2000" b="0" dirty="0">
                <a:latin typeface="微软雅黑" panose="020B0503020204020204" pitchFamily="34" charset="-122"/>
                <a:ea typeface="微软雅黑" panose="020B0503020204020204" pitchFamily="34" charset="-122"/>
              </a:rPr>
              <a:t>IGBT</a:t>
            </a:r>
            <a:r>
              <a:rPr lang="zh-CN" sz="2000" b="0" dirty="0">
                <a:latin typeface="微软雅黑" panose="020B0503020204020204" pitchFamily="34" charset="-122"/>
                <a:ea typeface="微软雅黑" panose="020B0503020204020204" pitchFamily="34" charset="-122"/>
              </a:rPr>
              <a:t>在电源电压的一个周期内均匀导通。因此，可以得到近似表达式：</a:t>
            </a:r>
            <a:endParaRPr lang="zh-CN" altLang="en-US" sz="2000" b="0" dirty="0">
              <a:latin typeface="微软雅黑" panose="020B0503020204020204" pitchFamily="34" charset="-122"/>
              <a:ea typeface="微软雅黑" panose="020B0503020204020204" pitchFamily="34" charset="-122"/>
            </a:endParaRPr>
          </a:p>
        </p:txBody>
      </p:sp>
      <p:pic>
        <p:nvPicPr>
          <p:cNvPr id="13" name="图片 12"/>
          <p:cNvPicPr/>
          <p:nvPr/>
        </p:nvPicPr>
        <p:blipFill>
          <a:blip r:embed="rId5"/>
          <a:stretch>
            <a:fillRect/>
          </a:stretch>
        </p:blipFill>
        <p:spPr>
          <a:xfrm>
            <a:off x="6051550" y="3245485"/>
            <a:ext cx="1249045" cy="813435"/>
          </a:xfrm>
          <a:prstGeom prst="rect">
            <a:avLst/>
          </a:prstGeom>
          <a:noFill/>
          <a:ln w="9525">
            <a:noFill/>
          </a:ln>
        </p:spPr>
      </p:pic>
      <p:sp>
        <p:nvSpPr>
          <p:cNvPr id="125" name="文本框 124"/>
          <p:cNvSpPr txBox="1"/>
          <p:nvPr/>
        </p:nvSpPr>
        <p:spPr>
          <a:xfrm>
            <a:off x="5986145" y="3910648"/>
            <a:ext cx="5080000" cy="1076325"/>
          </a:xfrm>
          <a:prstGeom prst="rect">
            <a:avLst/>
          </a:prstGeom>
          <a:noFill/>
          <a:ln w="9525">
            <a:noFill/>
          </a:ln>
        </p:spPr>
        <p:txBody>
          <a:bodyPr>
            <a:spAutoFit/>
          </a:bodyPr>
          <a:lstStyle/>
          <a:p>
            <a:pPr indent="304800"/>
            <a:endParaRPr lang="en-US" sz="1200" b="0" i="1" dirty="0">
              <a:latin typeface="微软雅黑" panose="020B0503020204020204" pitchFamily="34" charset="-122"/>
              <a:ea typeface="微软雅黑" panose="020B0503020204020204" pitchFamily="34" charset="-122"/>
            </a:endParaRPr>
          </a:p>
          <a:p>
            <a:pPr indent="304800"/>
            <a:r>
              <a:rPr lang="en-US" sz="1200" b="0" i="1" dirty="0">
                <a:latin typeface="微软雅黑" panose="020B0503020204020204" pitchFamily="34" charset="-122"/>
                <a:ea typeface="微软雅黑" panose="020B0503020204020204" pitchFamily="34" charset="-122"/>
              </a:rPr>
              <a:t> </a:t>
            </a:r>
            <a:endParaRPr lang="zh-CN" sz="1200" b="0">
              <a:latin typeface="微软雅黑" panose="020B0503020204020204" pitchFamily="34" charset="-122"/>
              <a:ea typeface="微软雅黑" panose="020B0503020204020204" pitchFamily="34" charset="-122"/>
            </a:endParaRPr>
          </a:p>
          <a:p>
            <a:pPr indent="304800"/>
            <a:r>
              <a:rPr lang="zh-CN" sz="2000" b="0">
                <a:latin typeface="微软雅黑" panose="020B0503020204020204" pitchFamily="34" charset="-122"/>
                <a:ea typeface="微软雅黑" panose="020B0503020204020204" pitchFamily="34" charset="-122"/>
              </a:rPr>
              <a:t>则输出电压有效值随占空比变化关系可以表示为：</a:t>
            </a:r>
            <a:endParaRPr lang="zh-CN" altLang="en-US" sz="2000" b="0">
              <a:latin typeface="微软雅黑" panose="020B0503020204020204" pitchFamily="34" charset="-122"/>
              <a:ea typeface="微软雅黑" panose="020B0503020204020204" pitchFamily="34" charset="-122"/>
            </a:endParaRPr>
          </a:p>
        </p:txBody>
      </p:sp>
      <p:pic>
        <p:nvPicPr>
          <p:cNvPr id="14" name="图片 13"/>
          <p:cNvPicPr/>
          <p:nvPr/>
        </p:nvPicPr>
        <p:blipFill>
          <a:blip r:embed="rId6"/>
          <a:stretch>
            <a:fillRect/>
          </a:stretch>
        </p:blipFill>
        <p:spPr>
          <a:xfrm>
            <a:off x="6122670" y="4987290"/>
            <a:ext cx="1321435" cy="696595"/>
          </a:xfrm>
          <a:prstGeom prst="rect">
            <a:avLst/>
          </a:prstGeom>
          <a:noFill/>
          <a:ln w="9525">
            <a:noFill/>
          </a:ln>
        </p:spPr>
      </p:pic>
      <p:sp>
        <p:nvSpPr>
          <p:cNvPr id="126" name="文本框 125"/>
          <p:cNvSpPr txBox="1"/>
          <p:nvPr/>
        </p:nvSpPr>
        <p:spPr>
          <a:xfrm>
            <a:off x="4519295" y="6113463"/>
            <a:ext cx="5080000" cy="460375"/>
          </a:xfrm>
          <a:prstGeom prst="rect">
            <a:avLst/>
          </a:prstGeom>
          <a:noFill/>
          <a:ln w="9525">
            <a:noFill/>
          </a:ln>
        </p:spPr>
        <p:txBody>
          <a:bodyPr>
            <a:spAutoFit/>
          </a:bodyPr>
          <a:lstStyle/>
          <a:p>
            <a:pPr indent="304800"/>
            <a:endParaRPr lang="en-US" sz="1200" b="0" dirty="0">
              <a:latin typeface="微软雅黑" panose="020B0503020204020204" pitchFamily="34" charset="-122"/>
              <a:ea typeface="微软雅黑" panose="020B0503020204020204" pitchFamily="34" charset="-122"/>
            </a:endParaRPr>
          </a:p>
          <a:p>
            <a:pPr indent="304800"/>
            <a:r>
              <a:rPr lang="en-US" sz="1200" b="0" dirty="0">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70621" y="832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710055" y="863600"/>
            <a:ext cx="2428875" cy="430530"/>
          </a:xfrm>
          <a:prstGeom prst="rect">
            <a:avLst/>
          </a:prstGeom>
        </p:spPr>
        <p:txBody>
          <a:bodyPr wrap="square" lIns="0" tIns="0" rIns="0" bIns="0">
            <a:spAutoFit/>
          </a:bodyPr>
          <a:lstStyle/>
          <a:p>
            <a:pPr algn="dist"/>
            <a:r>
              <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理论分析</a:t>
            </a:r>
            <a:endParaRPr lang="en-US" altLang="zh-CN"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115" name="文本框 114"/>
          <p:cNvSpPr txBox="1"/>
          <p:nvPr/>
        </p:nvSpPr>
        <p:spPr>
          <a:xfrm>
            <a:off x="452755" y="5215890"/>
            <a:ext cx="11215370" cy="706755"/>
          </a:xfrm>
          <a:prstGeom prst="rect">
            <a:avLst/>
          </a:prstGeom>
          <a:noFill/>
          <a:ln w="9525">
            <a:noFill/>
          </a:ln>
        </p:spPr>
        <p:txBody>
          <a:bodyPr wrap="square">
            <a:spAutoFit/>
          </a:bodyPr>
          <a:lstStyle/>
          <a:p>
            <a:pPr indent="304800"/>
            <a:r>
              <a:rPr lang="zh-CN" sz="2000" b="0" dirty="0">
                <a:latin typeface="微软雅黑" panose="020B0503020204020204" pitchFamily="34" charset="-122"/>
                <a:ea typeface="微软雅黑" panose="020B0503020204020204" pitchFamily="34" charset="-122"/>
              </a:rPr>
              <a:t>占空比为</a:t>
            </a:r>
            <a:r>
              <a:rPr lang="en-US" sz="2000" b="0" dirty="0">
                <a:latin typeface="微软雅黑" panose="020B0503020204020204" pitchFamily="34" charset="-122"/>
                <a:ea typeface="微软雅黑" panose="020B0503020204020204" pitchFamily="34" charset="-122"/>
              </a:rPr>
              <a:t>0</a:t>
            </a:r>
            <a:r>
              <a:rPr lang="zh-CN" sz="2000" b="0" dirty="0">
                <a:latin typeface="微软雅黑" panose="020B0503020204020204" pitchFamily="34" charset="-122"/>
                <a:ea typeface="微软雅黑" panose="020B0503020204020204" pitchFamily="34" charset="-122"/>
              </a:rPr>
              <a:t>时输出电压有效值为</a:t>
            </a:r>
            <a:r>
              <a:rPr lang="en-US" sz="2000" b="0" dirty="0">
                <a:latin typeface="微软雅黑" panose="020B0503020204020204" pitchFamily="34" charset="-122"/>
                <a:ea typeface="微软雅黑" panose="020B0503020204020204" pitchFamily="34" charset="-122"/>
              </a:rPr>
              <a:t>0</a:t>
            </a:r>
            <a:r>
              <a:rPr lang="zh-CN" sz="2000" b="0" dirty="0">
                <a:latin typeface="微软雅黑" panose="020B0503020204020204" pitchFamily="34" charset="-122"/>
                <a:ea typeface="微软雅黑" panose="020B0503020204020204" pitchFamily="34" charset="-122"/>
              </a:rPr>
              <a:t>；随占空比增加，输出电压有效值增大速度先快后慢，当占空比达到</a:t>
            </a:r>
            <a:r>
              <a:rPr lang="en-US" sz="2000" b="0" dirty="0">
                <a:latin typeface="微软雅黑" panose="020B0503020204020204" pitchFamily="34" charset="-122"/>
                <a:ea typeface="微软雅黑" panose="020B0503020204020204" pitchFamily="34" charset="-122"/>
              </a:rPr>
              <a:t>100%</a:t>
            </a:r>
            <a:r>
              <a:rPr lang="zh-CN" sz="2000" b="0" dirty="0">
                <a:latin typeface="微软雅黑" panose="020B0503020204020204" pitchFamily="34" charset="-122"/>
                <a:ea typeface="微软雅黑" panose="020B0503020204020204" pitchFamily="34" charset="-122"/>
              </a:rPr>
              <a:t>时，输出电压的有效值等于电源电压有效值</a:t>
            </a:r>
            <a:r>
              <a:rPr lang="en-US" sz="2000" b="0" dirty="0">
                <a:latin typeface="微软雅黑" panose="020B0503020204020204" pitchFamily="34" charset="-122"/>
                <a:ea typeface="微软雅黑" panose="020B0503020204020204" pitchFamily="34" charset="-122"/>
              </a:rPr>
              <a:t>220V</a:t>
            </a:r>
            <a:r>
              <a:rPr lang="zh-CN" sz="2000" b="0" dirty="0">
                <a:latin typeface="微软雅黑" panose="020B0503020204020204" pitchFamily="34" charset="-122"/>
                <a:ea typeface="微软雅黑" panose="020B0503020204020204" pitchFamily="34" charset="-122"/>
              </a:rPr>
              <a:t>。</a:t>
            </a:r>
            <a:endParaRPr lang="zh-CN" altLang="en-US" sz="2000" b="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720725" y="5922645"/>
            <a:ext cx="6570980" cy="398780"/>
          </a:xfrm>
          <a:prstGeom prst="rect">
            <a:avLst/>
          </a:prstGeom>
          <a:noFill/>
          <a:ln w="9525">
            <a:noFill/>
          </a:ln>
        </p:spPr>
        <p:txBody>
          <a:bodyPr wrap="square">
            <a:spAutoFit/>
          </a:bodyPr>
          <a:lstStyle/>
          <a:p>
            <a:pPr indent="0"/>
            <a:r>
              <a:rPr lang="zh-CN" sz="2000" b="0">
                <a:latin typeface="微软雅黑" panose="020B0503020204020204" pitchFamily="34" charset="-122"/>
                <a:ea typeface="微软雅黑" panose="020B0503020204020204" pitchFamily="34" charset="-122"/>
              </a:rPr>
              <a:t>由上图对比可得，仿真所得结果与理论值相拟合。</a:t>
            </a:r>
            <a:endParaRPr lang="zh-CN" altLang="en-US" sz="2000" b="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725" y="1339105"/>
            <a:ext cx="5129904" cy="384742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373" y="1336642"/>
            <a:ext cx="4717914" cy="3852353"/>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7"/>
          <p:cNvSpPr/>
          <p:nvPr/>
        </p:nvSpPr>
        <p:spPr>
          <a:xfrm>
            <a:off x="3105785" y="3090545"/>
            <a:ext cx="5981065" cy="738505"/>
          </a:xfrm>
          <a:prstGeom prst="rect">
            <a:avLst/>
          </a:prstGeom>
          <a:ln>
            <a:solidFill>
              <a:schemeClr val="bg1">
                <a:lumMod val="65000"/>
              </a:schemeClr>
            </a:solidFill>
          </a:ln>
        </p:spPr>
        <p:txBody>
          <a:bodyPr wrap="square" lIns="0" tIns="0" rIns="0" bIns="0">
            <a:spAutoFit/>
          </a:bodyPr>
          <a:lstStyle/>
          <a:p>
            <a:pPr algn="dist"/>
            <a:r>
              <a:rPr lang="zh-CN" altLang="en-US" sz="4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谐波频谱含量分析</a:t>
            </a:r>
            <a:endParaRPr lang="zh-CN" altLang="en-US" sz="4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47"/>
          <p:cNvSpPr/>
          <p:nvPr/>
        </p:nvSpPr>
        <p:spPr>
          <a:xfrm>
            <a:off x="5592708" y="1628409"/>
            <a:ext cx="1038334" cy="1107996"/>
          </a:xfrm>
          <a:prstGeom prst="rect">
            <a:avLst/>
          </a:prstGeom>
          <a:ln>
            <a:solidFill>
              <a:schemeClr val="bg1">
                <a:lumMod val="65000"/>
              </a:schemeClr>
            </a:solidFill>
          </a:ln>
        </p:spPr>
        <p:txBody>
          <a:bodyPr wrap="square" lIns="0" tIns="0" rIns="0" bIns="0">
            <a:spAutoFit/>
          </a:bodyPr>
          <a:lstStyle/>
          <a:p>
            <a:pPr algn="dist"/>
            <a:r>
              <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75371" y="81605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79880" y="877570"/>
            <a:ext cx="1993265" cy="430530"/>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题目内容</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130" name="文本框 129"/>
          <p:cNvSpPr txBox="1"/>
          <p:nvPr/>
        </p:nvSpPr>
        <p:spPr>
          <a:xfrm>
            <a:off x="1320165" y="2165985"/>
            <a:ext cx="9187180" cy="829945"/>
          </a:xfrm>
          <a:prstGeom prst="rect">
            <a:avLst/>
          </a:prstGeom>
          <a:noFill/>
          <a:ln w="9525">
            <a:noFill/>
          </a:ln>
        </p:spPr>
        <p:txBody>
          <a:bodyPr wrap="square">
            <a:spAutoFit/>
          </a:bodyPr>
          <a:lstStyle/>
          <a:p>
            <a:pPr indent="266700"/>
            <a:r>
              <a:rPr lang="zh-CN" sz="2400" b="0" dirty="0">
                <a:latin typeface="微软雅黑" panose="020B0503020204020204" pitchFamily="34" charset="-122"/>
                <a:ea typeface="微软雅黑" panose="020B0503020204020204" pitchFamily="34" charset="-122"/>
              </a:rPr>
              <a:t>对比分析以上两种电路输出电压在基波成分幅值相同的条件下，其谐波频谱含量的差异。</a:t>
            </a:r>
            <a:endParaRPr lang="zh-CN" altLang="en-US" sz="2400" b="0" dirty="0">
              <a:latin typeface="微软雅黑" panose="020B0503020204020204" pitchFamily="34" charset="-122"/>
              <a:ea typeface="微软雅黑" panose="020B0503020204020204" pitchFamily="34" charset="-122"/>
            </a:endParaRPr>
          </a:p>
        </p:txBody>
      </p:sp>
      <p:sp>
        <p:nvSpPr>
          <p:cNvPr id="2" name="矩形 1"/>
          <p:cNvSpPr>
            <a:spLocks noChangeArrowheads="1"/>
          </p:cNvSpPr>
          <p:nvPr/>
        </p:nvSpPr>
        <p:spPr bwMode="auto">
          <a:xfrm>
            <a:off x="1075055" y="1673860"/>
            <a:ext cx="9834245" cy="2602230"/>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grpSp>
        <p:nvGrpSpPr>
          <p:cNvPr id="3"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9850120" y="4447540"/>
            <a:ext cx="913765" cy="1692275"/>
            <a:chOff x="5084746" y="1980098"/>
            <a:chExt cx="2022667" cy="3896738"/>
          </a:xfrm>
          <a:solidFill>
            <a:schemeClr val="bg1">
              <a:lumMod val="65000"/>
            </a:schemeClr>
          </a:solidFill>
        </p:grpSpPr>
        <p:sp>
          <p:nvSpPr>
            <p:cNvPr id="4"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sp>
          <p:nvSpPr>
            <p:cNvPr id="5"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sp>
          <p:nvSpPr>
            <p:cNvPr id="46"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sp>
          <p:nvSpPr>
            <p:cNvPr id="47"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grpSp>
          <p:nvGrpSpPr>
            <p:cNvPr id="48" name="Group 22"/>
            <p:cNvGrpSpPr/>
            <p:nvPr/>
          </p:nvGrpSpPr>
          <p:grpSpPr>
            <a:xfrm>
              <a:off x="5708371" y="5136354"/>
              <a:ext cx="831509" cy="740482"/>
              <a:chOff x="5708371" y="5136354"/>
              <a:chExt cx="831509" cy="740482"/>
            </a:xfrm>
            <a:grpFill/>
          </p:grpSpPr>
          <p:sp>
            <p:nvSpPr>
              <p:cNvPr id="49"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grpSp>
            <p:nvGrpSpPr>
              <p:cNvPr id="50" name="Group 28"/>
              <p:cNvGrpSpPr/>
              <p:nvPr/>
            </p:nvGrpSpPr>
            <p:grpSpPr>
              <a:xfrm>
                <a:off x="5708371" y="5136354"/>
                <a:ext cx="831509" cy="740482"/>
                <a:chOff x="5708371" y="5136354"/>
                <a:chExt cx="831509" cy="740482"/>
              </a:xfrm>
              <a:grpFill/>
            </p:grpSpPr>
            <p:sp>
              <p:nvSpPr>
                <p:cNvPr id="51"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sp>
              <p:nvSpPr>
                <p:cNvPr id="52"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grpSp>
        </p:grpSp>
        <p:sp>
          <p:nvSpPr>
            <p:cNvPr id="53"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sp>
          <p:nvSpPr>
            <p:cNvPr id="54"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dirty="0">
                <a:solidFill>
                  <a:schemeClr val="bg1"/>
                </a:solidFill>
              </a:endParaRPr>
            </a:p>
          </p:txBody>
        </p:sp>
        <p:sp>
          <p:nvSpPr>
            <p:cNvPr id="55"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dirty="0">
                <a:solidFill>
                  <a:schemeClr val="bg1"/>
                </a:solidFill>
              </a:endParaRPr>
            </a:p>
          </p:txBody>
        </p:sp>
        <p:sp>
          <p:nvSpPr>
            <p:cNvPr id="56"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dirty="0">
                <a:solidFill>
                  <a:schemeClr val="bg1"/>
                </a:solidFill>
              </a:endParaRP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3497580" y="3548380"/>
            <a:ext cx="5310505" cy="738505"/>
          </a:xfrm>
          <a:prstGeom prst="rect">
            <a:avLst/>
          </a:prstGeom>
          <a:ln>
            <a:solidFill>
              <a:schemeClr val="bg1">
                <a:lumMod val="65000"/>
              </a:schemeClr>
            </a:solidFill>
          </a:ln>
        </p:spPr>
        <p:txBody>
          <a:bodyPr wrap="square" lIns="0" tIns="0" rIns="0" bIns="0">
            <a:spAutoFit/>
          </a:bodyPr>
          <a:lstStyle/>
          <a:p>
            <a:pPr algn="dist"/>
            <a:r>
              <a:rPr lang="zh-CN" altLang="en-US" sz="4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单相相控调压电路</a:t>
            </a:r>
            <a:endParaRPr lang="zh-CN" altLang="en-US" sz="4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07756" y="847173"/>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40" name="Rectangle 47"/>
          <p:cNvSpPr/>
          <p:nvPr/>
        </p:nvSpPr>
        <p:spPr>
          <a:xfrm>
            <a:off x="1699679" y="878249"/>
            <a:ext cx="2833079" cy="430530"/>
          </a:xfrm>
          <a:prstGeom prst="rect">
            <a:avLst/>
          </a:prstGeom>
        </p:spPr>
        <p:txBody>
          <a:bodyPr wrap="square" lIns="0" tIns="0" rIns="0" bIns="0">
            <a:spAutoFit/>
          </a:bodyPr>
          <a:lstStyle/>
          <a:p>
            <a:pPr algn="dist"/>
            <a:r>
              <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rPr>
              <a:t>仿真结果及分析</a:t>
            </a:r>
            <a:endPar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130" name="文本框 129"/>
          <p:cNvSpPr txBox="1"/>
          <p:nvPr/>
        </p:nvSpPr>
        <p:spPr>
          <a:xfrm>
            <a:off x="975360" y="5516880"/>
            <a:ext cx="9440545" cy="707886"/>
          </a:xfrm>
          <a:prstGeom prst="rect">
            <a:avLst/>
          </a:prstGeom>
          <a:noFill/>
          <a:ln w="9525">
            <a:noFill/>
          </a:ln>
        </p:spPr>
        <p:txBody>
          <a:bodyPr wrap="square">
            <a:spAutoFit/>
          </a:bodyPr>
          <a:lstStyle/>
          <a:p>
            <a:pPr indent="0"/>
            <a:r>
              <a:rPr lang="zh-CN" sz="2000" b="0" dirty="0">
                <a:latin typeface="微软雅黑" panose="020B0503020204020204" pitchFamily="34" charset="-122"/>
                <a:ea typeface="微软雅黑" panose="020B0503020204020204" pitchFamily="34" charset="-122"/>
              </a:rPr>
              <a:t>黑色曲线为触发角，蓝色曲线为占空比。可见，触发角越小</a:t>
            </a:r>
            <a:r>
              <a:rPr lang="en-US" sz="2000" b="0" dirty="0">
                <a:latin typeface="微软雅黑" panose="020B0503020204020204" pitchFamily="34" charset="-122"/>
                <a:ea typeface="微软雅黑" panose="020B0503020204020204" pitchFamily="34" charset="-122"/>
              </a:rPr>
              <a:t>/</a:t>
            </a:r>
            <a:r>
              <a:rPr lang="zh-CN" sz="2000" b="0" dirty="0">
                <a:latin typeface="微软雅黑" panose="020B0503020204020204" pitchFamily="34" charset="-122"/>
                <a:ea typeface="微软雅黑" panose="020B0503020204020204" pitchFamily="34" charset="-122"/>
              </a:rPr>
              <a:t>占空比越高，基波幅值就越大。当触发角</a:t>
            </a:r>
            <a:r>
              <a:rPr lang="en-US" sz="2000" b="0" dirty="0">
                <a:latin typeface="微软雅黑" panose="020B0503020204020204" pitchFamily="34" charset="-122"/>
                <a:ea typeface="微软雅黑" panose="020B0503020204020204" pitchFamily="34" charset="-122"/>
              </a:rPr>
              <a:t>=φ/</a:t>
            </a:r>
            <a:r>
              <a:rPr lang="zh-CN" sz="2000" b="0" dirty="0">
                <a:latin typeface="微软雅黑" panose="020B0503020204020204" pitchFamily="34" charset="-122"/>
                <a:ea typeface="微软雅黑" panose="020B0503020204020204" pitchFamily="34" charset="-122"/>
              </a:rPr>
              <a:t>占空比</a:t>
            </a:r>
            <a:r>
              <a:rPr lang="en-US" sz="2000" b="0" dirty="0">
                <a:latin typeface="微软雅黑" panose="020B0503020204020204" pitchFamily="34" charset="-122"/>
                <a:ea typeface="微软雅黑" panose="020B0503020204020204" pitchFamily="34" charset="-122"/>
              </a:rPr>
              <a:t>=100%</a:t>
            </a:r>
            <a:r>
              <a:rPr lang="zh-CN" sz="2000" b="0" dirty="0">
                <a:latin typeface="微软雅黑" panose="020B0503020204020204" pitchFamily="34" charset="-122"/>
                <a:ea typeface="微软雅黑" panose="020B0503020204020204" pitchFamily="34" charset="-122"/>
              </a:rPr>
              <a:t>时达到最大值，为</a:t>
            </a:r>
            <a:endParaRPr lang="zh-CN" altLang="en-US" sz="2000" b="0" dirty="0">
              <a:latin typeface="微软雅黑" panose="020B0503020204020204" pitchFamily="34" charset="-122"/>
              <a:ea typeface="微软雅黑" panose="020B0503020204020204" pitchFamily="34" charset="-122"/>
            </a:endParaRPr>
          </a:p>
        </p:txBody>
      </p:sp>
      <p:pic>
        <p:nvPicPr>
          <p:cNvPr id="3" name="图片 2"/>
          <p:cNvPicPr/>
          <p:nvPr/>
        </p:nvPicPr>
        <p:blipFill>
          <a:blip r:embed="rId2"/>
          <a:stretch>
            <a:fillRect/>
          </a:stretch>
        </p:blipFill>
        <p:spPr>
          <a:xfrm>
            <a:off x="1107756" y="6283759"/>
            <a:ext cx="1471930" cy="579755"/>
          </a:xfrm>
          <a:prstGeom prst="rect">
            <a:avLst/>
          </a:prstGeom>
          <a:noFill/>
          <a:ln w="9525">
            <a:noFill/>
          </a:ln>
        </p:spPr>
      </p:pic>
      <p:sp>
        <p:nvSpPr>
          <p:cNvPr id="131" name="文本框 130"/>
          <p:cNvSpPr txBox="1"/>
          <p:nvPr/>
        </p:nvSpPr>
        <p:spPr>
          <a:xfrm>
            <a:off x="2646045" y="6373402"/>
            <a:ext cx="5080000" cy="400110"/>
          </a:xfrm>
          <a:prstGeom prst="rect">
            <a:avLst/>
          </a:prstGeom>
          <a:noFill/>
          <a:ln w="9525">
            <a:noFill/>
          </a:ln>
        </p:spPr>
        <p:txBody>
          <a:bodyPr>
            <a:spAutoFit/>
          </a:bodyPr>
          <a:lstStyle/>
          <a:p>
            <a:pPr indent="0"/>
            <a:r>
              <a:rPr lang="zh-CN" sz="2000" b="0" dirty="0">
                <a:latin typeface="微软雅黑" panose="020B0503020204020204" pitchFamily="34" charset="-122"/>
                <a:ea typeface="微软雅黑" panose="020B0503020204020204" pitchFamily="34" charset="-122"/>
              </a:rPr>
              <a:t>，此时</a:t>
            </a:r>
            <a:r>
              <a:rPr lang="zh-CN" altLang="en-US" sz="2000" b="0" dirty="0">
                <a:latin typeface="微软雅黑" panose="020B0503020204020204" pitchFamily="34" charset="-122"/>
                <a:ea typeface="微软雅黑" panose="020B0503020204020204" pitchFamily="34" charset="-122"/>
              </a:rPr>
              <a:t>谐波含量理论上为</a:t>
            </a:r>
            <a:r>
              <a:rPr lang="en-US" altLang="zh-CN" sz="2000" b="0" dirty="0">
                <a:latin typeface="微软雅黑" panose="020B0503020204020204" pitchFamily="34" charset="-122"/>
                <a:ea typeface="微软雅黑" panose="020B0503020204020204" pitchFamily="34" charset="-122"/>
              </a:rPr>
              <a:t>0</a:t>
            </a:r>
            <a:r>
              <a:rPr lang="zh-CN" sz="2000" b="0" dirty="0">
                <a:latin typeface="微软雅黑" panose="020B0503020204020204" pitchFamily="34" charset="-122"/>
                <a:ea typeface="微软雅黑" panose="020B0503020204020204" pitchFamily="34" charset="-122"/>
              </a:rPr>
              <a:t>。</a:t>
            </a:r>
            <a:endParaRPr lang="zh-CN" altLang="en-US" sz="2000" b="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135" y="1369317"/>
            <a:ext cx="5430994" cy="4073245"/>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6791" y="832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895" y="894080"/>
            <a:ext cx="2995295" cy="430530"/>
          </a:xfrm>
          <a:prstGeom prst="rect">
            <a:avLst/>
          </a:prstGeom>
        </p:spPr>
        <p:txBody>
          <a:bodyPr wrap="square" lIns="0" tIns="0" rIns="0" bIns="0">
            <a:spAutoFit/>
          </a:bodyPr>
          <a:lstStyle/>
          <a:p>
            <a:pPr algn="dist"/>
            <a:r>
              <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rPr>
              <a:t>仿真结果及分析</a:t>
            </a:r>
            <a:endPar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131" name="文本框 130"/>
          <p:cNvSpPr txBox="1"/>
          <p:nvPr/>
        </p:nvSpPr>
        <p:spPr>
          <a:xfrm>
            <a:off x="1006475" y="1325245"/>
            <a:ext cx="10064115" cy="706755"/>
          </a:xfrm>
          <a:prstGeom prst="rect">
            <a:avLst/>
          </a:prstGeom>
          <a:noFill/>
          <a:ln w="9525">
            <a:noFill/>
          </a:ln>
        </p:spPr>
        <p:txBody>
          <a:bodyPr wrap="square">
            <a:spAutoFit/>
          </a:bodyPr>
          <a:lstStyle/>
          <a:p>
            <a:pPr indent="0"/>
            <a:r>
              <a:rPr lang="zh-CN" sz="2000" b="0" dirty="0">
                <a:latin typeface="微软雅黑" panose="020B0503020204020204" pitchFamily="34" charset="-122"/>
                <a:ea typeface="微软雅黑" panose="020B0503020204020204" pitchFamily="34" charset="-122"/>
              </a:rPr>
              <a:t>调节触发角</a:t>
            </a:r>
            <a:r>
              <a:rPr lang="en-US" sz="2000" b="0" dirty="0">
                <a:latin typeface="微软雅黑" panose="020B0503020204020204" pitchFamily="34" charset="-122"/>
                <a:ea typeface="微软雅黑" panose="020B0503020204020204" pitchFamily="34" charset="-122"/>
              </a:rPr>
              <a:t>/</a:t>
            </a:r>
            <a:r>
              <a:rPr lang="zh-CN" sz="2000" b="0" dirty="0">
                <a:latin typeface="微软雅黑" panose="020B0503020204020204" pitchFamily="34" charset="-122"/>
                <a:ea typeface="微软雅黑" panose="020B0503020204020204" pitchFamily="34" charset="-122"/>
              </a:rPr>
              <a:t>占空比，改变基波电压</a:t>
            </a:r>
            <a:r>
              <a:rPr lang="en-US" sz="2000" b="0" dirty="0">
                <a:latin typeface="微软雅黑" panose="020B0503020204020204" pitchFamily="34" charset="-122"/>
                <a:ea typeface="微软雅黑" panose="020B0503020204020204" pitchFamily="34" charset="-122"/>
              </a:rPr>
              <a:t>U</a:t>
            </a:r>
            <a:r>
              <a:rPr lang="en-US" sz="2000" b="0" baseline="-25000" dirty="0">
                <a:latin typeface="微软雅黑" panose="020B0503020204020204" pitchFamily="34" charset="-122"/>
                <a:ea typeface="微软雅黑" panose="020B0503020204020204" pitchFamily="34" charset="-122"/>
              </a:rPr>
              <a:t>O1m</a:t>
            </a:r>
            <a:r>
              <a:rPr lang="zh-CN" sz="2000" b="0" dirty="0">
                <a:latin typeface="微软雅黑" panose="020B0503020204020204" pitchFamily="34" charset="-122"/>
                <a:ea typeface="微软雅黑" panose="020B0503020204020204" pitchFamily="34" charset="-122"/>
              </a:rPr>
              <a:t>幅值，利用</a:t>
            </a:r>
            <a:r>
              <a:rPr lang="en-US" sz="2000" b="0" dirty="0">
                <a:latin typeface="微软雅黑" panose="020B0503020204020204" pitchFamily="34" charset="-122"/>
                <a:ea typeface="微软雅黑" panose="020B0503020204020204" pitchFamily="34" charset="-122"/>
              </a:rPr>
              <a:t>FFT</a:t>
            </a:r>
            <a:r>
              <a:rPr lang="zh-CN" sz="2000" b="0" dirty="0">
                <a:latin typeface="微软雅黑" panose="020B0503020204020204" pitchFamily="34" charset="-122"/>
                <a:ea typeface="微软雅黑" panose="020B0503020204020204" pitchFamily="34" charset="-122"/>
              </a:rPr>
              <a:t>分析，对两种电路输出电压曲线进行谐波分析：</a:t>
            </a:r>
            <a:endParaRPr lang="zh-CN" altLang="en-US" sz="2000" b="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06475" y="2032635"/>
            <a:ext cx="5080000" cy="398780"/>
          </a:xfrm>
          <a:prstGeom prst="rect">
            <a:avLst/>
          </a:prstGeom>
          <a:noFill/>
          <a:ln w="9525">
            <a:noFill/>
          </a:ln>
        </p:spPr>
        <p:txBody>
          <a:bodyPr>
            <a:spAutoFit/>
          </a:bodyPr>
          <a:lstStyle/>
          <a:p>
            <a:pPr indent="0"/>
            <a:r>
              <a:rPr lang="en-US" sz="2000" b="0" dirty="0">
                <a:latin typeface="微软雅黑" panose="020B0503020204020204" pitchFamily="34" charset="-122"/>
                <a:ea typeface="微软雅黑" panose="020B0503020204020204" pitchFamily="34" charset="-122"/>
              </a:rPr>
              <a:t>U</a:t>
            </a:r>
            <a:r>
              <a:rPr lang="en-US" sz="2000" b="0" baseline="-25000" dirty="0">
                <a:latin typeface="微软雅黑" panose="020B0503020204020204" pitchFamily="34" charset="-122"/>
                <a:ea typeface="微软雅黑" panose="020B0503020204020204" pitchFamily="34" charset="-122"/>
              </a:rPr>
              <a:t>O1m</a:t>
            </a:r>
            <a:r>
              <a:rPr lang="zh-CN" sz="2000" b="0">
                <a:latin typeface="微软雅黑" panose="020B0503020204020204" pitchFamily="34" charset="-122"/>
                <a:ea typeface="微软雅黑" panose="020B0503020204020204" pitchFamily="34" charset="-122"/>
              </a:rPr>
              <a:t>约为</a:t>
            </a:r>
            <a:r>
              <a:rPr lang="en-US" sz="2000" b="0" dirty="0">
                <a:latin typeface="微软雅黑" panose="020B0503020204020204" pitchFamily="34" charset="-122"/>
                <a:ea typeface="微软雅黑" panose="020B0503020204020204" pitchFamily="34" charset="-122"/>
              </a:rPr>
              <a:t>180V</a:t>
            </a:r>
            <a:r>
              <a:rPr lang="zh-CN" sz="2000" b="0">
                <a:latin typeface="微软雅黑" panose="020B0503020204020204" pitchFamily="34" charset="-122"/>
                <a:ea typeface="微软雅黑" panose="020B0503020204020204" pitchFamily="34" charset="-122"/>
              </a:rPr>
              <a:t>，此时</a:t>
            </a:r>
            <a:r>
              <a:rPr lang="en-US" sz="2000" b="0" dirty="0">
                <a:latin typeface="微软雅黑" panose="020B0503020204020204" pitchFamily="34" charset="-122"/>
                <a:ea typeface="微软雅黑" panose="020B0503020204020204" pitchFamily="34" charset="-122"/>
                <a:cs typeface="Times New Roman" panose="02020603050405020304" charset="0"/>
              </a:rPr>
              <a:t>α</a:t>
            </a:r>
            <a:r>
              <a:rPr lang="en-US" sz="2000" b="0" dirty="0">
                <a:latin typeface="微软雅黑" panose="020B0503020204020204" pitchFamily="34" charset="-122"/>
                <a:ea typeface="微软雅黑" panose="020B0503020204020204" pitchFamily="34" charset="-122"/>
              </a:rPr>
              <a:t>=90</a:t>
            </a:r>
            <a:r>
              <a:rPr lang="zh-CN" sz="2000" b="0">
                <a:latin typeface="微软雅黑" panose="020B0503020204020204" pitchFamily="34" charset="-122"/>
                <a:ea typeface="微软雅黑" panose="020B0503020204020204" pitchFamily="34" charset="-122"/>
              </a:rPr>
              <a:t>°，</a:t>
            </a:r>
            <a:r>
              <a:rPr lang="en-US" sz="2000" b="0" dirty="0">
                <a:latin typeface="微软雅黑" panose="020B0503020204020204" pitchFamily="34" charset="-122"/>
                <a:ea typeface="微软雅黑" panose="020B0503020204020204" pitchFamily="34" charset="-122"/>
              </a:rPr>
              <a:t>D=58%</a:t>
            </a:r>
            <a:r>
              <a:rPr lang="zh-CN" sz="2000" b="0">
                <a:latin typeface="微软雅黑" panose="020B0503020204020204" pitchFamily="34" charset="-122"/>
                <a:ea typeface="微软雅黑" panose="020B0503020204020204" pitchFamily="34" charset="-122"/>
              </a:rPr>
              <a:t>：</a:t>
            </a:r>
            <a:endParaRPr lang="zh-CN" altLang="en-US" sz="2000" b="0">
              <a:latin typeface="微软雅黑" panose="020B0503020204020204" pitchFamily="34" charset="-122"/>
              <a:ea typeface="微软雅黑" panose="020B0503020204020204" pitchFamily="34" charset="-122"/>
            </a:endParaRPr>
          </a:p>
        </p:txBody>
      </p:sp>
      <p:sp>
        <p:nvSpPr>
          <p:cNvPr id="5" name="文本框 4"/>
          <p:cNvSpPr txBox="1"/>
          <p:nvPr/>
        </p:nvSpPr>
        <p:spPr>
          <a:xfrm>
            <a:off x="657860" y="5908040"/>
            <a:ext cx="5080000" cy="306705"/>
          </a:xfrm>
          <a:prstGeom prst="rect">
            <a:avLst/>
          </a:prstGeom>
          <a:noFill/>
          <a:ln w="9525">
            <a:noFill/>
          </a:ln>
        </p:spPr>
        <p:txBody>
          <a:bodyPr>
            <a:spAutoFit/>
          </a:bodyPr>
          <a:lstStyle/>
          <a:p>
            <a:pPr indent="0"/>
            <a:r>
              <a:rPr lang="en-US" sz="1400" b="0" dirty="0">
                <a:latin typeface="微软雅黑" panose="020B0503020204020204" pitchFamily="34" charset="-122"/>
                <a:ea typeface="微软雅黑" panose="020B0503020204020204" pitchFamily="34" charset="-122"/>
              </a:rPr>
              <a:t> U</a:t>
            </a:r>
            <a:r>
              <a:rPr lang="en-US" sz="1600" b="0" baseline="-25000" dirty="0">
                <a:latin typeface="微软雅黑" panose="020B0503020204020204" pitchFamily="34" charset="-122"/>
                <a:ea typeface="微软雅黑" panose="020B0503020204020204" pitchFamily="34" charset="-122"/>
              </a:rPr>
              <a:t>O1m</a:t>
            </a:r>
            <a:r>
              <a:rPr lang="zh-CN" sz="1400" b="0" dirty="0">
                <a:latin typeface="微软雅黑" panose="020B0503020204020204" pitchFamily="34" charset="-122"/>
                <a:ea typeface="微软雅黑" panose="020B0503020204020204" pitchFamily="34" charset="-122"/>
              </a:rPr>
              <a:t>约为</a:t>
            </a:r>
            <a:r>
              <a:rPr lang="en-US" sz="1400" b="0" dirty="0">
                <a:latin typeface="微软雅黑" panose="020B0503020204020204" pitchFamily="34" charset="-122"/>
                <a:ea typeface="微软雅黑" panose="020B0503020204020204" pitchFamily="34" charset="-122"/>
              </a:rPr>
              <a:t>180V</a:t>
            </a:r>
            <a:r>
              <a:rPr lang="zh-CN" sz="1400" b="0" dirty="0">
                <a:latin typeface="微软雅黑" panose="020B0503020204020204" pitchFamily="34" charset="-122"/>
                <a:ea typeface="微软雅黑" panose="020B0503020204020204" pitchFamily="34" charset="-122"/>
              </a:rPr>
              <a:t>时单相相控调压电路谐波分析</a:t>
            </a:r>
            <a:endParaRPr lang="zh-CN" altLang="en-US" sz="1400" b="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6353175" y="5877560"/>
            <a:ext cx="5080000" cy="337185"/>
          </a:xfrm>
          <a:prstGeom prst="rect">
            <a:avLst/>
          </a:prstGeom>
          <a:noFill/>
          <a:ln w="9525">
            <a:noFill/>
          </a:ln>
        </p:spPr>
        <p:txBody>
          <a:bodyPr>
            <a:spAutoFit/>
          </a:bodyPr>
          <a:lstStyle/>
          <a:p>
            <a:pPr indent="0" algn="ctr"/>
            <a:r>
              <a:rPr lang="en-US" sz="1600" b="0" dirty="0">
                <a:latin typeface="微软雅黑" panose="020B0503020204020204" pitchFamily="34" charset="-122"/>
                <a:ea typeface="微软雅黑" panose="020B0503020204020204" pitchFamily="34" charset="-122"/>
              </a:rPr>
              <a:t>U</a:t>
            </a:r>
            <a:r>
              <a:rPr lang="en-US" sz="1600" b="0" baseline="-25000" dirty="0">
                <a:latin typeface="微软雅黑" panose="020B0503020204020204" pitchFamily="34" charset="-122"/>
                <a:ea typeface="微软雅黑" panose="020B0503020204020204" pitchFamily="34" charset="-122"/>
              </a:rPr>
              <a:t>O1m</a:t>
            </a:r>
            <a:r>
              <a:rPr lang="zh-CN" sz="1400" b="0" dirty="0">
                <a:latin typeface="微软雅黑" panose="020B0503020204020204" pitchFamily="34" charset="-122"/>
                <a:ea typeface="微软雅黑" panose="020B0503020204020204" pitchFamily="34" charset="-122"/>
              </a:rPr>
              <a:t>约为</a:t>
            </a:r>
            <a:r>
              <a:rPr lang="en-US" sz="1400" b="0" dirty="0">
                <a:latin typeface="微软雅黑" panose="020B0503020204020204" pitchFamily="34" charset="-122"/>
                <a:ea typeface="微软雅黑" panose="020B0503020204020204" pitchFamily="34" charset="-122"/>
              </a:rPr>
              <a:t>180V</a:t>
            </a:r>
            <a:r>
              <a:rPr lang="zh-CN" sz="1400" b="0" dirty="0">
                <a:latin typeface="微软雅黑" panose="020B0503020204020204" pitchFamily="34" charset="-122"/>
                <a:ea typeface="微软雅黑" panose="020B0503020204020204" pitchFamily="34" charset="-122"/>
              </a:rPr>
              <a:t>时单相斩控调压电路谐波分析</a:t>
            </a:r>
            <a:endParaRPr lang="zh-CN" altLang="en-US" sz="1400" b="0" dirty="0">
              <a:latin typeface="微软雅黑" panose="020B0503020204020204" pitchFamily="34" charset="-122"/>
              <a:ea typeface="微软雅黑" panose="020B0503020204020204" pitchFamily="34" charset="-122"/>
            </a:endParaRP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0" y="2431415"/>
            <a:ext cx="5737860" cy="3325495"/>
          </a:xfrm>
          <a:prstGeom prst="rect">
            <a:avLst/>
          </a:prstGeom>
        </p:spPr>
      </p:pic>
      <p:pic>
        <p:nvPicPr>
          <p:cNvPr id="2" name="图片 1"/>
          <p:cNvPicPr>
            <a:picLocks noChangeAspect="1"/>
          </p:cNvPicPr>
          <p:nvPr/>
        </p:nvPicPr>
        <p:blipFill>
          <a:blip r:embed="rId3"/>
          <a:stretch>
            <a:fillRect/>
          </a:stretch>
        </p:blipFill>
        <p:spPr>
          <a:xfrm>
            <a:off x="6086475" y="2431415"/>
            <a:ext cx="5709285" cy="332549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6791" y="832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895" y="894080"/>
            <a:ext cx="2995295" cy="430530"/>
          </a:xfrm>
          <a:prstGeom prst="rect">
            <a:avLst/>
          </a:prstGeom>
        </p:spPr>
        <p:txBody>
          <a:bodyPr wrap="square" lIns="0" tIns="0" rIns="0" bIns="0">
            <a:spAutoFit/>
          </a:bodyPr>
          <a:lstStyle/>
          <a:p>
            <a:pPr algn="dist"/>
            <a:r>
              <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rPr>
              <a:t>仿真结果及分析</a:t>
            </a:r>
            <a:endPar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1006475" y="1414145"/>
            <a:ext cx="5080000" cy="398780"/>
          </a:xfrm>
          <a:prstGeom prst="rect">
            <a:avLst/>
          </a:prstGeom>
          <a:noFill/>
          <a:ln w="9525">
            <a:noFill/>
          </a:ln>
        </p:spPr>
        <p:txBody>
          <a:bodyPr>
            <a:spAutoFit/>
          </a:bodyPr>
          <a:lstStyle/>
          <a:p>
            <a:pPr indent="0"/>
            <a:r>
              <a:rPr lang="en-US" sz="2000" b="0" dirty="0">
                <a:latin typeface="微软雅黑" panose="020B0503020204020204" pitchFamily="34" charset="-122"/>
                <a:ea typeface="微软雅黑" panose="020B0503020204020204" pitchFamily="34" charset="-122"/>
              </a:rPr>
              <a:t>U</a:t>
            </a:r>
            <a:r>
              <a:rPr lang="en-US" sz="2000" b="0" baseline="-25000" dirty="0">
                <a:latin typeface="微软雅黑" panose="020B0503020204020204" pitchFamily="34" charset="-122"/>
                <a:ea typeface="微软雅黑" panose="020B0503020204020204" pitchFamily="34" charset="-122"/>
              </a:rPr>
              <a:t>O1m</a:t>
            </a:r>
            <a:r>
              <a:rPr lang="zh-CN" sz="2000" b="0" dirty="0">
                <a:latin typeface="微软雅黑" panose="020B0503020204020204" pitchFamily="34" charset="-122"/>
                <a:ea typeface="微软雅黑" panose="020B0503020204020204" pitchFamily="34" charset="-122"/>
              </a:rPr>
              <a:t>约为</a:t>
            </a:r>
            <a:r>
              <a:rPr lang="en-US" altLang="zh-CN" sz="2000" b="0" dirty="0">
                <a:latin typeface="微软雅黑" panose="020B0503020204020204" pitchFamily="34" charset="-122"/>
                <a:ea typeface="微软雅黑" panose="020B0503020204020204" pitchFamily="34" charset="-122"/>
              </a:rPr>
              <a:t>225</a:t>
            </a:r>
            <a:r>
              <a:rPr lang="en-US" sz="2000" b="0" dirty="0">
                <a:latin typeface="微软雅黑" panose="020B0503020204020204" pitchFamily="34" charset="-122"/>
                <a:ea typeface="微软雅黑" panose="020B0503020204020204" pitchFamily="34" charset="-122"/>
              </a:rPr>
              <a:t>V</a:t>
            </a:r>
            <a:r>
              <a:rPr lang="zh-CN" sz="2000" b="0" dirty="0">
                <a:latin typeface="微软雅黑" panose="020B0503020204020204" pitchFamily="34" charset="-122"/>
                <a:ea typeface="微软雅黑" panose="020B0503020204020204" pitchFamily="34" charset="-122"/>
              </a:rPr>
              <a:t>，此时</a:t>
            </a:r>
            <a:r>
              <a:rPr lang="en-US" sz="2000" b="0" dirty="0">
                <a:latin typeface="微软雅黑" panose="020B0503020204020204" pitchFamily="34" charset="-122"/>
                <a:ea typeface="微软雅黑" panose="020B0503020204020204" pitchFamily="34" charset="-122"/>
                <a:cs typeface="Times New Roman" panose="02020603050405020304" charset="0"/>
              </a:rPr>
              <a:t>α</a:t>
            </a:r>
            <a:r>
              <a:rPr lang="en-US" sz="2000" b="0" dirty="0">
                <a:latin typeface="微软雅黑" panose="020B0503020204020204" pitchFamily="34" charset="-122"/>
                <a:ea typeface="微软雅黑" panose="020B0503020204020204" pitchFamily="34" charset="-122"/>
              </a:rPr>
              <a:t>=74</a:t>
            </a:r>
            <a:r>
              <a:rPr lang="zh-CN" sz="2000" b="0" dirty="0">
                <a:latin typeface="微软雅黑" panose="020B0503020204020204" pitchFamily="34" charset="-122"/>
                <a:ea typeface="微软雅黑" panose="020B0503020204020204" pitchFamily="34" charset="-122"/>
              </a:rPr>
              <a:t>°，</a:t>
            </a:r>
            <a:r>
              <a:rPr lang="en-US" sz="2000" b="0" dirty="0">
                <a:latin typeface="微软雅黑" panose="020B0503020204020204" pitchFamily="34" charset="-122"/>
                <a:ea typeface="微软雅黑" panose="020B0503020204020204" pitchFamily="34" charset="-122"/>
              </a:rPr>
              <a:t>D=74%</a:t>
            </a:r>
            <a:r>
              <a:rPr lang="zh-CN" sz="2000" b="0" dirty="0">
                <a:latin typeface="微软雅黑" panose="020B0503020204020204" pitchFamily="34" charset="-122"/>
                <a:ea typeface="微软雅黑" panose="020B0503020204020204" pitchFamily="34" charset="-122"/>
              </a:rPr>
              <a:t>：</a:t>
            </a:r>
            <a:endParaRPr lang="zh-CN" altLang="en-US" sz="2000" b="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57860" y="5908040"/>
            <a:ext cx="5080000" cy="306705"/>
          </a:xfrm>
          <a:prstGeom prst="rect">
            <a:avLst/>
          </a:prstGeom>
          <a:noFill/>
          <a:ln w="9525">
            <a:noFill/>
          </a:ln>
        </p:spPr>
        <p:txBody>
          <a:bodyPr>
            <a:spAutoFit/>
          </a:bodyPr>
          <a:lstStyle/>
          <a:p>
            <a:pPr indent="0"/>
            <a:r>
              <a:rPr lang="en-US" sz="1400" b="0" dirty="0">
                <a:latin typeface="微软雅黑" panose="020B0503020204020204" pitchFamily="34" charset="-122"/>
                <a:ea typeface="微软雅黑" panose="020B0503020204020204" pitchFamily="34" charset="-122"/>
              </a:rPr>
              <a:t> U</a:t>
            </a:r>
            <a:r>
              <a:rPr lang="en-US" sz="1600" b="0" baseline="-25000" dirty="0">
                <a:latin typeface="微软雅黑" panose="020B0503020204020204" pitchFamily="34" charset="-122"/>
                <a:ea typeface="微软雅黑" panose="020B0503020204020204" pitchFamily="34" charset="-122"/>
              </a:rPr>
              <a:t>O1m</a:t>
            </a:r>
            <a:r>
              <a:rPr lang="zh-CN" sz="1400" b="0" dirty="0">
                <a:latin typeface="微软雅黑" panose="020B0503020204020204" pitchFamily="34" charset="-122"/>
                <a:ea typeface="微软雅黑" panose="020B0503020204020204" pitchFamily="34" charset="-122"/>
              </a:rPr>
              <a:t>约为</a:t>
            </a:r>
            <a:r>
              <a:rPr lang="en-US" altLang="zh-CN" sz="1400" b="0" dirty="0">
                <a:latin typeface="微软雅黑" panose="020B0503020204020204" pitchFamily="34" charset="-122"/>
                <a:ea typeface="微软雅黑" panose="020B0503020204020204" pitchFamily="34" charset="-122"/>
              </a:rPr>
              <a:t>225</a:t>
            </a:r>
            <a:r>
              <a:rPr lang="en-US" sz="1400" b="0" dirty="0">
                <a:latin typeface="微软雅黑" panose="020B0503020204020204" pitchFamily="34" charset="-122"/>
                <a:ea typeface="微软雅黑" panose="020B0503020204020204" pitchFamily="34" charset="-122"/>
              </a:rPr>
              <a:t>V</a:t>
            </a:r>
            <a:r>
              <a:rPr lang="zh-CN" sz="1400" b="0" dirty="0">
                <a:latin typeface="微软雅黑" panose="020B0503020204020204" pitchFamily="34" charset="-122"/>
                <a:ea typeface="微软雅黑" panose="020B0503020204020204" pitchFamily="34" charset="-122"/>
              </a:rPr>
              <a:t>时单相相控调压电路谐波分析</a:t>
            </a:r>
            <a:endParaRPr lang="zh-CN" altLang="en-US" sz="1400" b="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6353175" y="5877560"/>
            <a:ext cx="5080000" cy="337185"/>
          </a:xfrm>
          <a:prstGeom prst="rect">
            <a:avLst/>
          </a:prstGeom>
          <a:noFill/>
          <a:ln w="9525">
            <a:noFill/>
          </a:ln>
        </p:spPr>
        <p:txBody>
          <a:bodyPr>
            <a:spAutoFit/>
          </a:bodyPr>
          <a:lstStyle/>
          <a:p>
            <a:pPr indent="0" algn="ctr"/>
            <a:r>
              <a:rPr lang="en-US" sz="1600" b="0" dirty="0">
                <a:latin typeface="微软雅黑" panose="020B0503020204020204" pitchFamily="34" charset="-122"/>
                <a:ea typeface="微软雅黑" panose="020B0503020204020204" pitchFamily="34" charset="-122"/>
              </a:rPr>
              <a:t>U</a:t>
            </a:r>
            <a:r>
              <a:rPr lang="en-US" sz="1600" b="0" baseline="-25000" dirty="0">
                <a:latin typeface="微软雅黑" panose="020B0503020204020204" pitchFamily="34" charset="-122"/>
                <a:ea typeface="微软雅黑" panose="020B0503020204020204" pitchFamily="34" charset="-122"/>
              </a:rPr>
              <a:t>O1m</a:t>
            </a:r>
            <a:r>
              <a:rPr lang="zh-CN" sz="1400" b="0">
                <a:latin typeface="微软雅黑" panose="020B0503020204020204" pitchFamily="34" charset="-122"/>
                <a:ea typeface="微软雅黑" panose="020B0503020204020204" pitchFamily="34" charset="-122"/>
              </a:rPr>
              <a:t>约为</a:t>
            </a:r>
            <a:r>
              <a:rPr lang="en-US" altLang="zh-CN" sz="1400" b="0" dirty="0">
                <a:latin typeface="微软雅黑" panose="020B0503020204020204" pitchFamily="34" charset="-122"/>
                <a:ea typeface="微软雅黑" panose="020B0503020204020204" pitchFamily="34" charset="-122"/>
              </a:rPr>
              <a:t>225</a:t>
            </a:r>
            <a:r>
              <a:rPr lang="en-US" sz="1400" b="0" dirty="0">
                <a:latin typeface="微软雅黑" panose="020B0503020204020204" pitchFamily="34" charset="-122"/>
                <a:ea typeface="微软雅黑" panose="020B0503020204020204" pitchFamily="34" charset="-122"/>
              </a:rPr>
              <a:t>V</a:t>
            </a:r>
            <a:r>
              <a:rPr lang="zh-CN" sz="1400" b="0">
                <a:latin typeface="微软雅黑" panose="020B0503020204020204" pitchFamily="34" charset="-122"/>
                <a:ea typeface="微软雅黑" panose="020B0503020204020204" pitchFamily="34" charset="-122"/>
              </a:rPr>
              <a:t>时单相斩控调压电路谐波分析</a:t>
            </a:r>
            <a:endParaRPr lang="zh-CN" altLang="en-US" sz="1400" b="0">
              <a:latin typeface="微软雅黑" panose="020B0503020204020204" pitchFamily="34" charset="-122"/>
              <a:ea typeface="微软雅黑" panose="020B0503020204020204" pitchFamily="34" charset="-122"/>
            </a:endParaRPr>
          </a:p>
        </p:txBody>
      </p:sp>
      <p:pic>
        <p:nvPicPr>
          <p:cNvPr id="2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14300" y="1920875"/>
            <a:ext cx="5468620" cy="3862705"/>
          </a:xfrm>
          <a:prstGeom prst="rect">
            <a:avLst/>
          </a:prstGeom>
          <a:noFill/>
          <a:ln>
            <a:noFill/>
          </a:ln>
        </p:spPr>
      </p:pic>
      <p:pic>
        <p:nvPicPr>
          <p:cNvPr id="8" name="图片 7"/>
          <p:cNvPicPr>
            <a:picLocks noChangeAspect="1"/>
          </p:cNvPicPr>
          <p:nvPr/>
        </p:nvPicPr>
        <p:blipFill>
          <a:blip r:embed="rId3"/>
          <a:stretch>
            <a:fillRect/>
          </a:stretch>
        </p:blipFill>
        <p:spPr>
          <a:xfrm>
            <a:off x="5985510" y="1977390"/>
            <a:ext cx="5834380" cy="380682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6791" y="832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895" y="894080"/>
            <a:ext cx="2995295" cy="430530"/>
          </a:xfrm>
          <a:prstGeom prst="rect">
            <a:avLst/>
          </a:prstGeom>
        </p:spPr>
        <p:txBody>
          <a:bodyPr wrap="square" lIns="0" tIns="0" rIns="0" bIns="0">
            <a:spAutoFit/>
          </a:bodyPr>
          <a:lstStyle/>
          <a:p>
            <a:pPr algn="dist"/>
            <a:r>
              <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rPr>
              <a:t>仿真结果及分析</a:t>
            </a:r>
            <a:endPar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4" name="文本框 3"/>
          <p:cNvSpPr txBox="1"/>
          <p:nvPr/>
        </p:nvSpPr>
        <p:spPr>
          <a:xfrm>
            <a:off x="1006475" y="1414145"/>
            <a:ext cx="5080000" cy="398780"/>
          </a:xfrm>
          <a:prstGeom prst="rect">
            <a:avLst/>
          </a:prstGeom>
          <a:noFill/>
          <a:ln w="9525">
            <a:noFill/>
          </a:ln>
        </p:spPr>
        <p:txBody>
          <a:bodyPr>
            <a:spAutoFit/>
          </a:bodyPr>
          <a:lstStyle/>
          <a:p>
            <a:pPr indent="0"/>
            <a:r>
              <a:rPr lang="en-US" sz="2000" b="0" dirty="0">
                <a:latin typeface="微软雅黑" panose="020B0503020204020204" pitchFamily="34" charset="-122"/>
                <a:ea typeface="微软雅黑" panose="020B0503020204020204" pitchFamily="34" charset="-122"/>
              </a:rPr>
              <a:t>U</a:t>
            </a:r>
            <a:r>
              <a:rPr lang="en-US" sz="2000" b="0" baseline="-25000" dirty="0">
                <a:latin typeface="微软雅黑" panose="020B0503020204020204" pitchFamily="34" charset="-122"/>
                <a:ea typeface="微软雅黑" panose="020B0503020204020204" pitchFamily="34" charset="-122"/>
              </a:rPr>
              <a:t>O1m</a:t>
            </a:r>
            <a:r>
              <a:rPr lang="zh-CN" sz="2000" b="0" dirty="0">
                <a:latin typeface="微软雅黑" panose="020B0503020204020204" pitchFamily="34" charset="-122"/>
                <a:ea typeface="微软雅黑" panose="020B0503020204020204" pitchFamily="34" charset="-122"/>
              </a:rPr>
              <a:t>约为</a:t>
            </a:r>
            <a:r>
              <a:rPr lang="en-US" altLang="zh-CN" sz="2000" b="0" dirty="0">
                <a:latin typeface="微软雅黑" panose="020B0503020204020204" pitchFamily="34" charset="-122"/>
                <a:ea typeface="微软雅黑" panose="020B0503020204020204" pitchFamily="34" charset="-122"/>
              </a:rPr>
              <a:t>300</a:t>
            </a:r>
            <a:r>
              <a:rPr lang="en-US" sz="2000" b="0" dirty="0">
                <a:latin typeface="微软雅黑" panose="020B0503020204020204" pitchFamily="34" charset="-122"/>
                <a:ea typeface="微软雅黑" panose="020B0503020204020204" pitchFamily="34" charset="-122"/>
              </a:rPr>
              <a:t>V</a:t>
            </a:r>
            <a:r>
              <a:rPr lang="zh-CN" sz="2000" b="0" dirty="0">
                <a:latin typeface="微软雅黑" panose="020B0503020204020204" pitchFamily="34" charset="-122"/>
                <a:ea typeface="微软雅黑" panose="020B0503020204020204" pitchFamily="34" charset="-122"/>
              </a:rPr>
              <a:t>，此时</a:t>
            </a:r>
            <a:r>
              <a:rPr lang="en-US" sz="2000" b="0" dirty="0">
                <a:latin typeface="微软雅黑" panose="020B0503020204020204" pitchFamily="34" charset="-122"/>
                <a:ea typeface="微软雅黑" panose="020B0503020204020204" pitchFamily="34" charset="-122"/>
                <a:cs typeface="Times New Roman" panose="02020603050405020304" charset="0"/>
              </a:rPr>
              <a:t>α</a:t>
            </a:r>
            <a:r>
              <a:rPr lang="en-US" sz="2000" b="0" dirty="0">
                <a:latin typeface="微软雅黑" panose="020B0503020204020204" pitchFamily="34" charset="-122"/>
                <a:ea typeface="微软雅黑" panose="020B0503020204020204" pitchFamily="34" charset="-122"/>
              </a:rPr>
              <a:t>=42</a:t>
            </a:r>
            <a:r>
              <a:rPr lang="zh-CN" sz="2000" b="0" dirty="0">
                <a:latin typeface="微软雅黑" panose="020B0503020204020204" pitchFamily="34" charset="-122"/>
                <a:ea typeface="微软雅黑" panose="020B0503020204020204" pitchFamily="34" charset="-122"/>
              </a:rPr>
              <a:t>°，</a:t>
            </a:r>
            <a:r>
              <a:rPr lang="en-US" sz="2000" b="0" dirty="0">
                <a:latin typeface="微软雅黑" panose="020B0503020204020204" pitchFamily="34" charset="-122"/>
                <a:ea typeface="微软雅黑" panose="020B0503020204020204" pitchFamily="34" charset="-122"/>
              </a:rPr>
              <a:t>D=97%</a:t>
            </a:r>
            <a:r>
              <a:rPr lang="zh-CN" sz="2000" b="0" dirty="0">
                <a:latin typeface="微软雅黑" panose="020B0503020204020204" pitchFamily="34" charset="-122"/>
                <a:ea typeface="微软雅黑" panose="020B0503020204020204" pitchFamily="34" charset="-122"/>
              </a:rPr>
              <a:t>：</a:t>
            </a:r>
            <a:endParaRPr lang="zh-CN" altLang="en-US" sz="2000" b="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31545" y="5908040"/>
            <a:ext cx="5080000" cy="306705"/>
          </a:xfrm>
          <a:prstGeom prst="rect">
            <a:avLst/>
          </a:prstGeom>
          <a:noFill/>
          <a:ln w="9525">
            <a:noFill/>
          </a:ln>
        </p:spPr>
        <p:txBody>
          <a:bodyPr>
            <a:spAutoFit/>
          </a:bodyPr>
          <a:lstStyle/>
          <a:p>
            <a:pPr indent="0"/>
            <a:r>
              <a:rPr lang="en-US" sz="1400" b="0" dirty="0">
                <a:latin typeface="微软雅黑" panose="020B0503020204020204" pitchFamily="34" charset="-122"/>
                <a:ea typeface="微软雅黑" panose="020B0503020204020204" pitchFamily="34" charset="-122"/>
              </a:rPr>
              <a:t> U</a:t>
            </a:r>
            <a:r>
              <a:rPr lang="en-US" sz="1600" b="0" baseline="-25000" dirty="0">
                <a:latin typeface="微软雅黑" panose="020B0503020204020204" pitchFamily="34" charset="-122"/>
                <a:ea typeface="微软雅黑" panose="020B0503020204020204" pitchFamily="34" charset="-122"/>
              </a:rPr>
              <a:t>O1m</a:t>
            </a:r>
            <a:r>
              <a:rPr lang="zh-CN" sz="1400" b="0">
                <a:latin typeface="微软雅黑" panose="020B0503020204020204" pitchFamily="34" charset="-122"/>
                <a:ea typeface="微软雅黑" panose="020B0503020204020204" pitchFamily="34" charset="-122"/>
              </a:rPr>
              <a:t>约为</a:t>
            </a:r>
            <a:r>
              <a:rPr lang="en-US" altLang="zh-CN" sz="1400" b="0" dirty="0">
                <a:latin typeface="微软雅黑" panose="020B0503020204020204" pitchFamily="34" charset="-122"/>
                <a:ea typeface="微软雅黑" panose="020B0503020204020204" pitchFamily="34" charset="-122"/>
              </a:rPr>
              <a:t>300</a:t>
            </a:r>
            <a:r>
              <a:rPr lang="en-US" sz="1400" b="0" dirty="0">
                <a:latin typeface="微软雅黑" panose="020B0503020204020204" pitchFamily="34" charset="-122"/>
                <a:ea typeface="微软雅黑" panose="020B0503020204020204" pitchFamily="34" charset="-122"/>
              </a:rPr>
              <a:t>V</a:t>
            </a:r>
            <a:r>
              <a:rPr lang="zh-CN" sz="1400" b="0">
                <a:latin typeface="微软雅黑" panose="020B0503020204020204" pitchFamily="34" charset="-122"/>
                <a:ea typeface="微软雅黑" panose="020B0503020204020204" pitchFamily="34" charset="-122"/>
              </a:rPr>
              <a:t>时单相相控调压电路谐波分析</a:t>
            </a:r>
            <a:endParaRPr lang="zh-CN" altLang="en-US" sz="1400" b="0">
              <a:latin typeface="微软雅黑" panose="020B0503020204020204" pitchFamily="34" charset="-122"/>
              <a:ea typeface="微软雅黑" panose="020B0503020204020204" pitchFamily="34" charset="-122"/>
            </a:endParaRPr>
          </a:p>
        </p:txBody>
      </p:sp>
      <p:sp>
        <p:nvSpPr>
          <p:cNvPr id="27" name="文本框 26"/>
          <p:cNvSpPr txBox="1"/>
          <p:nvPr/>
        </p:nvSpPr>
        <p:spPr>
          <a:xfrm>
            <a:off x="6495415" y="5877560"/>
            <a:ext cx="5080000" cy="337185"/>
          </a:xfrm>
          <a:prstGeom prst="rect">
            <a:avLst/>
          </a:prstGeom>
          <a:noFill/>
          <a:ln w="9525">
            <a:noFill/>
          </a:ln>
        </p:spPr>
        <p:txBody>
          <a:bodyPr>
            <a:spAutoFit/>
          </a:bodyPr>
          <a:lstStyle/>
          <a:p>
            <a:pPr indent="0" algn="ctr"/>
            <a:r>
              <a:rPr lang="en-US" sz="1600" b="0" dirty="0">
                <a:latin typeface="微软雅黑" panose="020B0503020204020204" pitchFamily="34" charset="-122"/>
                <a:ea typeface="微软雅黑" panose="020B0503020204020204" pitchFamily="34" charset="-122"/>
              </a:rPr>
              <a:t>U</a:t>
            </a:r>
            <a:r>
              <a:rPr lang="en-US" sz="1600" b="0" baseline="-25000" dirty="0">
                <a:latin typeface="微软雅黑" panose="020B0503020204020204" pitchFamily="34" charset="-122"/>
                <a:ea typeface="微软雅黑" panose="020B0503020204020204" pitchFamily="34" charset="-122"/>
              </a:rPr>
              <a:t>O1m</a:t>
            </a:r>
            <a:r>
              <a:rPr lang="zh-CN" sz="1400" b="0">
                <a:latin typeface="微软雅黑" panose="020B0503020204020204" pitchFamily="34" charset="-122"/>
                <a:ea typeface="微软雅黑" panose="020B0503020204020204" pitchFamily="34" charset="-122"/>
              </a:rPr>
              <a:t>约为</a:t>
            </a:r>
            <a:r>
              <a:rPr lang="en-US" altLang="zh-CN" sz="1400" b="0" dirty="0">
                <a:latin typeface="微软雅黑" panose="020B0503020204020204" pitchFamily="34" charset="-122"/>
                <a:ea typeface="微软雅黑" panose="020B0503020204020204" pitchFamily="34" charset="-122"/>
              </a:rPr>
              <a:t>300</a:t>
            </a:r>
            <a:r>
              <a:rPr lang="en-US" sz="1400" b="0" dirty="0">
                <a:latin typeface="微软雅黑" panose="020B0503020204020204" pitchFamily="34" charset="-122"/>
                <a:ea typeface="微软雅黑" panose="020B0503020204020204" pitchFamily="34" charset="-122"/>
              </a:rPr>
              <a:t>V</a:t>
            </a:r>
            <a:r>
              <a:rPr lang="zh-CN" sz="1400" b="0">
                <a:latin typeface="微软雅黑" panose="020B0503020204020204" pitchFamily="34" charset="-122"/>
                <a:ea typeface="微软雅黑" panose="020B0503020204020204" pitchFamily="34" charset="-122"/>
              </a:rPr>
              <a:t>时单相斩控调压电路谐波分析</a:t>
            </a:r>
            <a:endParaRPr lang="zh-CN" altLang="en-US" sz="1400" b="0">
              <a:latin typeface="微软雅黑" panose="020B0503020204020204" pitchFamily="34" charset="-122"/>
              <a:ea typeface="微软雅黑" panose="020B0503020204020204" pitchFamily="34" charset="-122"/>
            </a:endParaRPr>
          </a:p>
        </p:txBody>
      </p:sp>
      <p:pic>
        <p:nvPicPr>
          <p:cNvPr id="25" name="图片 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66065" y="1812925"/>
            <a:ext cx="5471795" cy="3971925"/>
          </a:xfrm>
          <a:prstGeom prst="rect">
            <a:avLst/>
          </a:prstGeom>
          <a:noFill/>
          <a:ln>
            <a:noFill/>
          </a:ln>
        </p:spPr>
      </p:pic>
      <p:pic>
        <p:nvPicPr>
          <p:cNvPr id="3" name="图片 2"/>
          <p:cNvPicPr>
            <a:picLocks noChangeAspect="1"/>
          </p:cNvPicPr>
          <p:nvPr/>
        </p:nvPicPr>
        <p:blipFill>
          <a:blip r:embed="rId3"/>
          <a:stretch>
            <a:fillRect/>
          </a:stretch>
        </p:blipFill>
        <p:spPr>
          <a:xfrm>
            <a:off x="6086475" y="1812925"/>
            <a:ext cx="5807075" cy="397192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6791" y="832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895" y="894080"/>
            <a:ext cx="1889760" cy="430530"/>
          </a:xfrm>
          <a:prstGeom prst="rect">
            <a:avLst/>
          </a:prstGeom>
        </p:spPr>
        <p:txBody>
          <a:bodyPr wrap="square" lIns="0" tIns="0" rIns="0" bIns="0">
            <a:spAutoFit/>
          </a:bodyPr>
          <a:lstStyle/>
          <a:p>
            <a:pPr algn="dist"/>
            <a:r>
              <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rPr>
              <a:t>理论分析</a:t>
            </a:r>
            <a:endPar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131" name="文本框 130"/>
          <p:cNvSpPr txBox="1"/>
          <p:nvPr/>
        </p:nvSpPr>
        <p:spPr>
          <a:xfrm>
            <a:off x="1006475" y="1674495"/>
            <a:ext cx="9197975" cy="1322070"/>
          </a:xfrm>
          <a:prstGeom prst="rect">
            <a:avLst/>
          </a:prstGeom>
          <a:noFill/>
          <a:ln w="9525">
            <a:noFill/>
          </a:ln>
        </p:spPr>
        <p:txBody>
          <a:bodyPr wrap="square">
            <a:spAutoFit/>
          </a:bodyPr>
          <a:lstStyle/>
          <a:p>
            <a:pPr indent="0"/>
            <a:r>
              <a:rPr lang="zh-CN" sz="2000" b="0" dirty="0">
                <a:latin typeface="微软雅黑" panose="020B0503020204020204" pitchFamily="34" charset="-122"/>
                <a:ea typeface="微软雅黑" panose="020B0503020204020204" pitchFamily="34" charset="-122"/>
              </a:rPr>
              <a:t>对比分析上图可知，对于单相相控调压电路，偶次谐波的含量非常小，谐波主要由</a:t>
            </a:r>
            <a:r>
              <a:rPr lang="zh-CN" sz="2000" b="0" dirty="0">
                <a:latin typeface="微软雅黑" panose="020B0503020204020204" pitchFamily="34" charset="-122"/>
                <a:ea typeface="微软雅黑" panose="020B0503020204020204" pitchFamily="34" charset="-122"/>
                <a:cs typeface="Times New Roman" panose="02020603050405020304" charset="0"/>
              </a:rPr>
              <a:t>3、</a:t>
            </a:r>
            <a:r>
              <a:rPr lang="en-US" sz="2000" b="0" dirty="0">
                <a:latin typeface="微软雅黑" panose="020B0503020204020204" pitchFamily="34" charset="-122"/>
                <a:ea typeface="微软雅黑" panose="020B0503020204020204" pitchFamily="34" charset="-122"/>
                <a:cs typeface="Times New Roman" panose="02020603050405020304" charset="0"/>
              </a:rPr>
              <a:t>5</a:t>
            </a:r>
            <a:r>
              <a:rPr lang="zh-CN" sz="2000" b="0" dirty="0">
                <a:latin typeface="微软雅黑" panose="020B0503020204020204" pitchFamily="34" charset="-122"/>
                <a:ea typeface="微软雅黑" panose="020B0503020204020204" pitchFamily="34" charset="-122"/>
              </a:rPr>
              <a:t>、</a:t>
            </a:r>
            <a:r>
              <a:rPr lang="zh-CN" sz="2000" b="0" dirty="0">
                <a:latin typeface="微软雅黑" panose="020B0503020204020204" pitchFamily="34" charset="-122"/>
                <a:ea typeface="微软雅黑" panose="020B0503020204020204" pitchFamily="34" charset="-122"/>
                <a:cs typeface="Times New Roman" panose="02020603050405020304" charset="0"/>
              </a:rPr>
              <a:t>7、9等奇次谐波构成，且随着输出电压基波幅值的上升，谐波含量越来越小；对于</a:t>
            </a:r>
            <a:r>
              <a:rPr lang="zh-CN" sz="2000" b="0" dirty="0">
                <a:latin typeface="微软雅黑" panose="020B0503020204020204" pitchFamily="34" charset="-122"/>
                <a:ea typeface="微软雅黑" panose="020B0503020204020204" pitchFamily="34" charset="-122"/>
              </a:rPr>
              <a:t>单相斩控调压电路，谐波主要由</a:t>
            </a:r>
            <a:r>
              <a:rPr lang="en-US" sz="2000" b="0" dirty="0">
                <a:latin typeface="微软雅黑" panose="020B0503020204020204" pitchFamily="34" charset="-122"/>
                <a:ea typeface="微软雅黑" panose="020B0503020204020204" pitchFamily="34" charset="-122"/>
              </a:rPr>
              <a:t>Nk±1</a:t>
            </a:r>
            <a:r>
              <a:rPr lang="zh-CN" sz="2000" b="0" dirty="0">
                <a:latin typeface="微软雅黑" panose="020B0503020204020204" pitchFamily="34" charset="-122"/>
                <a:ea typeface="微软雅黑" panose="020B0503020204020204" pitchFamily="34" charset="-122"/>
              </a:rPr>
              <a:t>（本题为</a:t>
            </a:r>
            <a:r>
              <a:rPr lang="en-US" sz="2000" b="0" dirty="0">
                <a:latin typeface="微软雅黑" panose="020B0503020204020204" pitchFamily="34" charset="-122"/>
                <a:ea typeface="微软雅黑" panose="020B0503020204020204" pitchFamily="34" charset="-122"/>
              </a:rPr>
              <a:t>20k±1</a:t>
            </a:r>
            <a:r>
              <a:rPr lang="zh-CN" sz="2000" b="0" dirty="0">
                <a:latin typeface="微软雅黑" panose="020B0503020204020204" pitchFamily="34" charset="-122"/>
                <a:ea typeface="微软雅黑" panose="020B0503020204020204" pitchFamily="34" charset="-122"/>
              </a:rPr>
              <a:t>，</a:t>
            </a:r>
            <a:r>
              <a:rPr lang="en-US" sz="2000" b="0" dirty="0">
                <a:latin typeface="微软雅黑" panose="020B0503020204020204" pitchFamily="34" charset="-122"/>
                <a:ea typeface="微软雅黑" panose="020B0503020204020204" pitchFamily="34" charset="-122"/>
              </a:rPr>
              <a:t>k=1,2,3</a:t>
            </a:r>
            <a:r>
              <a:rPr lang="zh-CN" sz="2000" b="0" dirty="0">
                <a:latin typeface="微软雅黑" panose="020B0503020204020204" pitchFamily="34" charset="-122"/>
                <a:ea typeface="微软雅黑" panose="020B0503020204020204" pitchFamily="34" charset="-122"/>
              </a:rPr>
              <a:t>…）次谐波构成，且随着输出电压基波幅值的上升，谐波含量也越来越小。</a:t>
            </a:r>
            <a:endParaRPr lang="zh-CN" altLang="en-US" sz="2000" b="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06475" y="3346450"/>
            <a:ext cx="8315960" cy="1014730"/>
          </a:xfrm>
          <a:prstGeom prst="rect">
            <a:avLst/>
          </a:prstGeom>
          <a:noFill/>
          <a:ln w="9525">
            <a:noFill/>
          </a:ln>
        </p:spPr>
        <p:txBody>
          <a:bodyPr wrap="square">
            <a:spAutoFit/>
          </a:bodyPr>
          <a:lstStyle/>
          <a:p>
            <a:pPr indent="0"/>
            <a:r>
              <a:rPr lang="zh-CN" sz="2000" b="0" dirty="0">
                <a:latin typeface="微软雅黑" panose="020B0503020204020204" pitchFamily="34" charset="-122"/>
                <a:ea typeface="微软雅黑" panose="020B0503020204020204" pitchFamily="34" charset="-122"/>
              </a:rPr>
              <a:t>由课本对于单相相控调压电路输出电压的傅里叶级数分析结果可看出，波形正负半波对称，不含直流分量和偶次谐波，谐波主要由各奇次谐波组成；对于单相斩控调压电路，输出电压的频率成分为：</a:t>
            </a:r>
            <a:r>
              <a:rPr lang="en-US" sz="2000" b="0" dirty="0">
                <a:latin typeface="微软雅黑" panose="020B0503020204020204" pitchFamily="34" charset="-122"/>
                <a:ea typeface="微软雅黑" panose="020B0503020204020204" pitchFamily="34" charset="-122"/>
              </a:rPr>
              <a:t> </a:t>
            </a:r>
            <a:endParaRPr lang="en-US" altLang="en-US" sz="2000" b="0" dirty="0">
              <a:latin typeface="微软雅黑" panose="020B0503020204020204" pitchFamily="34" charset="-122"/>
              <a:ea typeface="微软雅黑" panose="020B0503020204020204" pitchFamily="34" charset="-122"/>
            </a:endParaRPr>
          </a:p>
        </p:txBody>
      </p:sp>
      <p:pic>
        <p:nvPicPr>
          <p:cNvPr id="6" name="图片 5"/>
          <p:cNvPicPr/>
          <p:nvPr/>
        </p:nvPicPr>
        <p:blipFill>
          <a:blip r:embed="rId2"/>
          <a:stretch>
            <a:fillRect/>
          </a:stretch>
        </p:blipFill>
        <p:spPr>
          <a:xfrm>
            <a:off x="1138555" y="4361180"/>
            <a:ext cx="2935904" cy="614045"/>
          </a:xfrm>
          <a:prstGeom prst="rect">
            <a:avLst/>
          </a:prstGeom>
          <a:noFill/>
          <a:ln w="9525">
            <a:noFill/>
          </a:ln>
        </p:spPr>
      </p:pic>
      <p:sp>
        <p:nvSpPr>
          <p:cNvPr id="132" name="文本框 131"/>
          <p:cNvSpPr txBox="1"/>
          <p:nvPr/>
        </p:nvSpPr>
        <p:spPr>
          <a:xfrm>
            <a:off x="1006475" y="5066665"/>
            <a:ext cx="8315960" cy="706755"/>
          </a:xfrm>
          <a:prstGeom prst="rect">
            <a:avLst/>
          </a:prstGeom>
          <a:noFill/>
          <a:ln w="9525">
            <a:noFill/>
          </a:ln>
        </p:spPr>
        <p:txBody>
          <a:bodyPr wrap="square">
            <a:spAutoFit/>
          </a:bodyPr>
          <a:lstStyle/>
          <a:p>
            <a:pPr indent="0"/>
            <a:r>
              <a:rPr lang="zh-CN" sz="2000" b="0" dirty="0">
                <a:latin typeface="微软雅黑" panose="020B0503020204020204" pitchFamily="34" charset="-122"/>
                <a:ea typeface="微软雅黑" panose="020B0503020204020204" pitchFamily="34" charset="-122"/>
              </a:rPr>
              <a:t>本题中，</a:t>
            </a:r>
            <a:r>
              <a:rPr lang="en-US" sz="2000" b="0" dirty="0">
                <a:latin typeface="微软雅黑" panose="020B0503020204020204" pitchFamily="34" charset="-122"/>
                <a:ea typeface="微软雅黑" panose="020B0503020204020204" pitchFamily="34" charset="-122"/>
              </a:rPr>
              <a:t>f</a:t>
            </a:r>
            <a:r>
              <a:rPr lang="en-US" sz="2000" b="0" baseline="-25000" dirty="0">
                <a:latin typeface="微软雅黑" panose="020B0503020204020204" pitchFamily="34" charset="-122"/>
                <a:ea typeface="微软雅黑" panose="020B0503020204020204" pitchFamily="34" charset="-122"/>
              </a:rPr>
              <a:t>s</a:t>
            </a:r>
            <a:r>
              <a:rPr lang="en-US" sz="2000" b="0" dirty="0">
                <a:latin typeface="微软雅黑" panose="020B0503020204020204" pitchFamily="34" charset="-122"/>
                <a:ea typeface="微软雅黑" panose="020B0503020204020204" pitchFamily="34" charset="-122"/>
              </a:rPr>
              <a:t>=1000Hz</a:t>
            </a:r>
            <a:r>
              <a:rPr lang="zh-CN" sz="2000" b="0" dirty="0">
                <a:latin typeface="微软雅黑" panose="020B0503020204020204" pitchFamily="34" charset="-122"/>
                <a:ea typeface="微软雅黑" panose="020B0503020204020204" pitchFamily="34" charset="-122"/>
              </a:rPr>
              <a:t>，</a:t>
            </a:r>
            <a:r>
              <a:rPr lang="en-US" sz="2000" b="0" dirty="0">
                <a:latin typeface="微软雅黑" panose="020B0503020204020204" pitchFamily="34" charset="-122"/>
                <a:ea typeface="微软雅黑" panose="020B0503020204020204" pitchFamily="34" charset="-122"/>
              </a:rPr>
              <a:t>f</a:t>
            </a:r>
            <a:r>
              <a:rPr lang="en-US" sz="2000" b="0" baseline="-25000" dirty="0">
                <a:latin typeface="微软雅黑" panose="020B0503020204020204" pitchFamily="34" charset="-122"/>
                <a:ea typeface="微软雅黑" panose="020B0503020204020204" pitchFamily="34" charset="-122"/>
              </a:rPr>
              <a:t>m</a:t>
            </a:r>
            <a:r>
              <a:rPr lang="en-US" sz="2000" b="0" dirty="0">
                <a:latin typeface="微软雅黑" panose="020B0503020204020204" pitchFamily="34" charset="-122"/>
                <a:ea typeface="微软雅黑" panose="020B0503020204020204" pitchFamily="34" charset="-122"/>
              </a:rPr>
              <a:t>=50Hz</a:t>
            </a:r>
            <a:r>
              <a:rPr lang="zh-CN" sz="2000" b="0" dirty="0">
                <a:latin typeface="微软雅黑" panose="020B0503020204020204" pitchFamily="34" charset="-122"/>
                <a:ea typeface="微软雅黑" panose="020B0503020204020204" pitchFamily="34" charset="-122"/>
              </a:rPr>
              <a:t>，故谐波由</a:t>
            </a:r>
            <a:r>
              <a:rPr lang="en-US" sz="2000" b="0" dirty="0">
                <a:latin typeface="微软雅黑" panose="020B0503020204020204" pitchFamily="34" charset="-122"/>
                <a:ea typeface="微软雅黑" panose="020B0503020204020204" pitchFamily="34" charset="-122"/>
              </a:rPr>
              <a:t>20k±1</a:t>
            </a:r>
            <a:r>
              <a:rPr lang="zh-CN" sz="2000" b="0" dirty="0">
                <a:latin typeface="微软雅黑" panose="020B0503020204020204" pitchFamily="34" charset="-122"/>
                <a:ea typeface="微软雅黑" panose="020B0503020204020204" pitchFamily="34" charset="-122"/>
              </a:rPr>
              <a:t>（</a:t>
            </a:r>
            <a:r>
              <a:rPr lang="en-US" sz="2000" b="0" dirty="0">
                <a:latin typeface="微软雅黑" panose="020B0503020204020204" pitchFamily="34" charset="-122"/>
                <a:ea typeface="微软雅黑" panose="020B0503020204020204" pitchFamily="34" charset="-122"/>
              </a:rPr>
              <a:t>k=1,2,3</a:t>
            </a:r>
            <a:r>
              <a:rPr lang="zh-CN" sz="2000" b="0" dirty="0">
                <a:latin typeface="微软雅黑" panose="020B0503020204020204" pitchFamily="34" charset="-122"/>
                <a:ea typeface="微软雅黑" panose="020B0503020204020204" pitchFamily="34" charset="-122"/>
              </a:rPr>
              <a:t>…）次谐波组成。仿真结果与理论分析是相符的。</a:t>
            </a:r>
            <a:endParaRPr lang="zh-CN" altLang="en-US" sz="2000" b="0" dirty="0">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946785" y="1617980"/>
            <a:ext cx="9317990" cy="1435735"/>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10" name="矩形 9"/>
          <p:cNvSpPr>
            <a:spLocks noChangeArrowheads="1"/>
          </p:cNvSpPr>
          <p:nvPr/>
        </p:nvSpPr>
        <p:spPr bwMode="auto">
          <a:xfrm>
            <a:off x="946150" y="3266440"/>
            <a:ext cx="9317990" cy="2612390"/>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11" name="文本框 10"/>
          <p:cNvSpPr txBox="1"/>
          <p:nvPr/>
        </p:nvSpPr>
        <p:spPr>
          <a:xfrm>
            <a:off x="4266864" y="4331595"/>
            <a:ext cx="3302860" cy="1015663"/>
          </a:xfrm>
          <a:prstGeom prst="rect">
            <a:avLst/>
          </a:prstGeom>
          <a:noFill/>
        </p:spPr>
        <p:txBody>
          <a:bodyPr wrap="square" rtlCol="0">
            <a:spAutoFit/>
          </a:bodyPr>
          <a:lstStyle/>
          <a:p>
            <a:r>
              <a:rPr lang="zh-CN" altLang="zh-CN" sz="1400" kern="100" dirty="0">
                <a:effectLst/>
                <a:latin typeface="Times New Roman" panose="02020603050405020304" charset="0"/>
                <a:ea typeface="宋体" panose="02010600030101010101" pitchFamily="2" charset="-122"/>
                <a:cs typeface="Times New Roman" panose="02020603050405020304" charset="0"/>
              </a:rPr>
              <a:t>王旭光</a:t>
            </a:r>
            <a:r>
              <a:rPr lang="en-US" altLang="zh-CN" sz="1400" kern="100" dirty="0">
                <a:effectLst/>
                <a:latin typeface="Times New Roman" panose="02020603050405020304" charset="0"/>
                <a:ea typeface="宋体" panose="02010600030101010101" pitchFamily="2" charset="-122"/>
                <a:cs typeface="Times New Roman" panose="02020603050405020304" charset="0"/>
              </a:rPr>
              <a:t>,</a:t>
            </a:r>
            <a:r>
              <a:rPr lang="zh-CN" altLang="zh-CN" sz="1400" kern="100" dirty="0">
                <a:effectLst/>
                <a:latin typeface="Times New Roman" panose="02020603050405020304" charset="0"/>
                <a:ea typeface="宋体" panose="02010600030101010101" pitchFamily="2" charset="-122"/>
                <a:cs typeface="Times New Roman" panose="02020603050405020304" charset="0"/>
              </a:rPr>
              <a:t>卫永琴</a:t>
            </a:r>
            <a:r>
              <a:rPr lang="en-US" altLang="zh-CN" sz="1400" kern="100" dirty="0">
                <a:effectLst/>
                <a:latin typeface="Times New Roman" panose="02020603050405020304" charset="0"/>
                <a:ea typeface="宋体" panose="02010600030101010101" pitchFamily="2" charset="-122"/>
                <a:cs typeface="Times New Roman" panose="02020603050405020304" charset="0"/>
              </a:rPr>
              <a:t>.</a:t>
            </a:r>
            <a:r>
              <a:rPr lang="zh-CN" altLang="zh-CN" sz="1400" kern="100" dirty="0">
                <a:effectLst/>
                <a:latin typeface="Times New Roman" panose="02020603050405020304" charset="0"/>
                <a:ea typeface="宋体" panose="02010600030101010101" pitchFamily="2" charset="-122"/>
                <a:cs typeface="Times New Roman" panose="02020603050405020304" charset="0"/>
              </a:rPr>
              <a:t>斩控式交流调压器输出电压的谐波分析</a:t>
            </a:r>
            <a:r>
              <a:rPr lang="en-US" altLang="zh-CN" sz="1400" kern="100" dirty="0">
                <a:effectLst/>
                <a:latin typeface="Times New Roman" panose="02020603050405020304" charset="0"/>
                <a:ea typeface="宋体" panose="02010600030101010101" pitchFamily="2" charset="-122"/>
                <a:cs typeface="Times New Roman" panose="02020603050405020304" charset="0"/>
              </a:rPr>
              <a:t>[J].</a:t>
            </a:r>
            <a:r>
              <a:rPr lang="zh-CN" altLang="zh-CN" sz="1400" kern="100" dirty="0">
                <a:effectLst/>
                <a:latin typeface="Times New Roman" panose="02020603050405020304" charset="0"/>
                <a:ea typeface="宋体" panose="02010600030101010101" pitchFamily="2" charset="-122"/>
                <a:cs typeface="Times New Roman" panose="02020603050405020304" charset="0"/>
              </a:rPr>
              <a:t>电气传动自动化</a:t>
            </a:r>
            <a:r>
              <a:rPr lang="en-US" altLang="zh-CN" sz="1400" kern="100" dirty="0">
                <a:effectLst/>
                <a:latin typeface="Times New Roman" panose="02020603050405020304" charset="0"/>
                <a:ea typeface="宋体" panose="02010600030101010101" pitchFamily="2" charset="-122"/>
                <a:cs typeface="Times New Roman" panose="02020603050405020304" charset="0"/>
              </a:rPr>
              <a:t>,2005(03):28-30.</a:t>
            </a:r>
            <a:endParaRPr lang="zh-CN" altLang="zh-CN" sz="1400" kern="100" dirty="0">
              <a:effectLst/>
              <a:latin typeface="Times New Roman" panose="02020603050405020304" charset="0"/>
              <a:ea typeface="宋体" panose="02010600030101010101" pitchFamily="2" charset="-122"/>
              <a:cs typeface="Times New Roman" panose="02020603050405020304" charset="0"/>
            </a:endParaRPr>
          </a:p>
          <a:p>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p:nvPicPr>
        <p:blipFill>
          <a:blip r:embed="rId1"/>
          <a:stretch>
            <a:fillRect/>
          </a:stretch>
        </p:blipFill>
        <p:spPr>
          <a:xfrm>
            <a:off x="2540" y="1524635"/>
            <a:ext cx="12186920" cy="3808730"/>
          </a:xfrm>
          <a:prstGeom prst="rect">
            <a:avLst/>
          </a:prstGeom>
        </p:spPr>
      </p:pic>
      <p:sp>
        <p:nvSpPr>
          <p:cNvPr id="7" name="文本框 6"/>
          <p:cNvSpPr txBox="1"/>
          <p:nvPr/>
        </p:nvSpPr>
        <p:spPr>
          <a:xfrm>
            <a:off x="3024505" y="2855595"/>
            <a:ext cx="6173470" cy="1106805"/>
          </a:xfrm>
          <a:prstGeom prst="rect">
            <a:avLst/>
          </a:prstGeom>
          <a:noFill/>
        </p:spPr>
        <p:txBody>
          <a:bodyPr wrap="square" rtlCol="0">
            <a:spAutoFit/>
          </a:bodyPr>
          <a:lstStyle/>
          <a:p>
            <a:pPr algn="dist"/>
            <a:r>
              <a:rPr lang="zh-CN" altLang="en-US" sz="6600" b="1" dirty="0">
                <a:solidFill>
                  <a:schemeClr val="tx1"/>
                </a:solidFill>
                <a:latin typeface="微软雅黑" panose="020B0503020204020204" pitchFamily="34" charset="-122"/>
                <a:ea typeface="微软雅黑" panose="020B0503020204020204" pitchFamily="34" charset="-122"/>
              </a:rPr>
              <a:t>谢谢大家</a:t>
            </a:r>
            <a:endParaRPr lang="zh-CN" altLang="en-US" sz="6600" b="1"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042" y="-441325"/>
            <a:ext cx="3232395" cy="246114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1609090" y="893445"/>
            <a:ext cx="2164715" cy="430530"/>
          </a:xfrm>
          <a:prstGeom prst="rect">
            <a:avLst/>
          </a:prstGeom>
        </p:spPr>
        <p:txBody>
          <a:bodyPr wrap="square" lIns="0" tIns="0" rIns="0" bIns="0">
            <a:spAutoFit/>
          </a:bodyPr>
          <a:lstStyle/>
          <a:p>
            <a:pPr algn="dist"/>
            <a:r>
              <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题目条件</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p:cNvSpPr/>
          <p:nvPr/>
        </p:nvSpPr>
        <p:spPr>
          <a:xfrm>
            <a:off x="1084896" y="863048"/>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矩形 7"/>
          <p:cNvSpPr>
            <a:spLocks noChangeArrowheads="1"/>
          </p:cNvSpPr>
          <p:nvPr/>
        </p:nvSpPr>
        <p:spPr bwMode="auto">
          <a:xfrm>
            <a:off x="1609725" y="1755140"/>
            <a:ext cx="9317990" cy="3961130"/>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10" name="文本框 9"/>
          <p:cNvSpPr txBox="1"/>
          <p:nvPr/>
        </p:nvSpPr>
        <p:spPr>
          <a:xfrm>
            <a:off x="1971040" y="1989455"/>
            <a:ext cx="8613140" cy="2306955"/>
          </a:xfrm>
          <a:prstGeom prst="rect">
            <a:avLst/>
          </a:prstGeom>
          <a:noFill/>
        </p:spPr>
        <p:txBody>
          <a:bodyPr wrap="square" rtlCol="0">
            <a:spAutoFit/>
          </a:bodyPr>
          <a:lstStyle/>
          <a:p>
            <a:pPr>
              <a:lnSpc>
                <a:spcPct val="150000"/>
              </a:lnSpc>
            </a:pPr>
            <a:r>
              <a:rPr lang="zh-CN" altLang="en-US" sz="2400">
                <a:solidFill>
                  <a:schemeClr val="tx1"/>
                </a:solidFill>
                <a:latin typeface="微软雅黑" panose="020B0503020204020204" pitchFamily="34" charset="-122"/>
                <a:ea typeface="微软雅黑" panose="020B0503020204020204" pitchFamily="34" charset="-122"/>
              </a:rPr>
              <a:t>针对单相相控调压电路，仿真研究对于给定负载，不同触发角作用下，输出电压波形和输入电流波形（对照电网电压），研究输出电压有效值随触发角变化的规律，讨论并验证输入电流连续的条件。</a:t>
            </a: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849755" y="4593590"/>
            <a:ext cx="8615045" cy="581057"/>
          </a:xfrm>
          <a:prstGeom prst="rect">
            <a:avLst/>
          </a:prstGeom>
          <a:noFill/>
        </p:spPr>
        <p:txBody>
          <a:bodyPr wrap="square" rtlCol="0">
            <a:spAutoFit/>
          </a:body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输入电压220V，频率50Hz；负载：R=10</a:t>
            </a:r>
            <a:r>
              <a:rPr lang="en-US" altLang="zh-CN" sz="2400" dirty="0">
                <a:solidFill>
                  <a:schemeClr val="tx1"/>
                </a:solidFill>
                <a:latin typeface="微软雅黑" panose="020B0503020204020204" pitchFamily="34" charset="-122"/>
                <a:ea typeface="微软雅黑" panose="020B0503020204020204" pitchFamily="34" charset="-122"/>
              </a:rPr>
              <a:t>Ω</a:t>
            </a:r>
            <a:r>
              <a:rPr lang="zh-CN" altLang="en-US" sz="2400" dirty="0">
                <a:solidFill>
                  <a:schemeClr val="tx1"/>
                </a:solidFill>
                <a:latin typeface="微软雅黑" panose="020B0503020204020204" pitchFamily="34" charset="-122"/>
                <a:ea typeface="微软雅黑" panose="020B0503020204020204" pitchFamily="34" charset="-122"/>
              </a:rPr>
              <a:t>，电感L=0.0223H</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grpSp>
        <p:nvGrpSpPr>
          <p:cNvPr id="3"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11076940" y="4112895"/>
            <a:ext cx="913765" cy="1692275"/>
            <a:chOff x="5084746" y="1980098"/>
            <a:chExt cx="2022667" cy="3896738"/>
          </a:xfrm>
          <a:solidFill>
            <a:schemeClr val="bg1">
              <a:lumMod val="65000"/>
            </a:schemeClr>
          </a:solidFill>
        </p:grpSpPr>
        <p:sp>
          <p:nvSpPr>
            <p:cNvPr id="4"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sp>
          <p:nvSpPr>
            <p:cNvPr id="5"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sp>
          <p:nvSpPr>
            <p:cNvPr id="11"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sp>
          <p:nvSpPr>
            <p:cNvPr id="13"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grpSp>
          <p:nvGrpSpPr>
            <p:cNvPr id="14" name="Group 22"/>
            <p:cNvGrpSpPr/>
            <p:nvPr/>
          </p:nvGrpSpPr>
          <p:grpSpPr>
            <a:xfrm>
              <a:off x="5708371" y="5136354"/>
              <a:ext cx="831509" cy="740482"/>
              <a:chOff x="5708371" y="5136354"/>
              <a:chExt cx="831509" cy="740482"/>
            </a:xfrm>
            <a:grpFill/>
          </p:grpSpPr>
          <p:sp>
            <p:nvSpPr>
              <p:cNvPr id="18"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grpSp>
            <p:nvGrpSpPr>
              <p:cNvPr id="19" name="Group 28"/>
              <p:cNvGrpSpPr/>
              <p:nvPr/>
            </p:nvGrpSpPr>
            <p:grpSpPr>
              <a:xfrm>
                <a:off x="5708371" y="5136354"/>
                <a:ext cx="831509" cy="740482"/>
                <a:chOff x="5708371" y="5136354"/>
                <a:chExt cx="831509" cy="740482"/>
              </a:xfrm>
              <a:grpFill/>
            </p:grpSpPr>
            <p:sp>
              <p:nvSpPr>
                <p:cNvPr id="20"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sp>
              <p:nvSpPr>
                <p:cNvPr id="21"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grpSp>
        </p:grpSp>
        <p:sp>
          <p:nvSpPr>
            <p:cNvPr id="15"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dirty="0">
                <a:solidFill>
                  <a:schemeClr val="bg1"/>
                </a:solidFill>
              </a:endParaRPr>
            </a:p>
          </p:txBody>
        </p:sp>
        <p:sp>
          <p:nvSpPr>
            <p:cNvPr id="16"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dirty="0">
                <a:solidFill>
                  <a:schemeClr val="bg1"/>
                </a:solidFill>
              </a:endParaRPr>
            </a:p>
          </p:txBody>
        </p:sp>
        <p:sp>
          <p:nvSpPr>
            <p:cNvPr id="17"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dirty="0">
                <a:solidFill>
                  <a:schemeClr val="bg1"/>
                </a:solidFill>
              </a:endParaRPr>
            </a:p>
          </p:txBody>
        </p:sp>
        <p:sp>
          <p:nvSpPr>
            <p:cNvPr id="22"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dirty="0">
                <a:solidFill>
                  <a:schemeClr val="bg1"/>
                </a:solidFill>
              </a:endParaRP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74736" y="816058"/>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57655" y="846455"/>
            <a:ext cx="2519045" cy="430530"/>
          </a:xfrm>
          <a:prstGeom prst="rect">
            <a:avLst/>
          </a:prstGeom>
        </p:spPr>
        <p:txBody>
          <a:bodyPr wrap="square" lIns="0" tIns="0" rIns="0" bIns="0">
            <a:spAutoFit/>
          </a:bodyPr>
          <a:lstStyle/>
          <a:p>
            <a:pPr algn="dist"/>
            <a:r>
              <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仿真电路图</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pic>
        <p:nvPicPr>
          <p:cNvPr id="38" name="图片 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074420" y="1391920"/>
            <a:ext cx="10148570" cy="4823460"/>
          </a:xfrm>
          <a:prstGeom prst="rect">
            <a:avLst/>
          </a:prstGeom>
          <a:noFill/>
          <a:ln>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74736" y="816058"/>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57655" y="847090"/>
            <a:ext cx="2853055" cy="430530"/>
          </a:xfrm>
          <a:prstGeom prst="rect">
            <a:avLst/>
          </a:prstGeom>
        </p:spPr>
        <p:txBody>
          <a:bodyPr wrap="square" lIns="0" tIns="0" rIns="0" bIns="0">
            <a:spAutoFit/>
          </a:bodyPr>
          <a:lstStyle/>
          <a:p>
            <a:pPr algn="dist"/>
            <a:r>
              <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仿真波形及分析</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pic>
        <p:nvPicPr>
          <p:cNvPr id="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1130" y="1420495"/>
            <a:ext cx="3721735" cy="3085465"/>
          </a:xfrm>
          <a:prstGeom prst="rect">
            <a:avLst/>
          </a:prstGeom>
          <a:noFill/>
          <a:ln>
            <a:noFill/>
          </a:ln>
        </p:spPr>
      </p:pic>
      <p:pic>
        <p:nvPicPr>
          <p:cNvPr id="100" name="图片 99"/>
          <p:cNvPicPr/>
          <p:nvPr/>
        </p:nvPicPr>
        <p:blipFill>
          <a:blip r:embed="rId3"/>
          <a:stretch>
            <a:fillRect/>
          </a:stretch>
        </p:blipFill>
        <p:spPr>
          <a:xfrm>
            <a:off x="5771515" y="739775"/>
            <a:ext cx="5294630" cy="537845"/>
          </a:xfrm>
          <a:prstGeom prst="rect">
            <a:avLst/>
          </a:prstGeom>
          <a:noFill/>
          <a:ln w="9525">
            <a:noFill/>
          </a:ln>
        </p:spPr>
      </p:pic>
      <p:pic>
        <p:nvPicPr>
          <p:cNvPr id="3"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943350" y="1421130"/>
            <a:ext cx="4091940" cy="3084830"/>
          </a:xfrm>
          <a:prstGeom prst="rect">
            <a:avLst/>
          </a:prstGeom>
          <a:noFill/>
          <a:ln>
            <a:noFill/>
          </a:ln>
        </p:spPr>
      </p:pic>
      <p:pic>
        <p:nvPicPr>
          <p:cNvPr id="4" name="图片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8106410" y="1420495"/>
            <a:ext cx="4013835" cy="3085465"/>
          </a:xfrm>
          <a:prstGeom prst="rect">
            <a:avLst/>
          </a:prstGeom>
          <a:noFill/>
          <a:ln>
            <a:noFill/>
          </a:ln>
        </p:spPr>
      </p:pic>
      <p:sp>
        <p:nvSpPr>
          <p:cNvPr id="101" name="文本框 100"/>
          <p:cNvSpPr txBox="1"/>
          <p:nvPr/>
        </p:nvSpPr>
        <p:spPr>
          <a:xfrm>
            <a:off x="8848090" y="4648835"/>
            <a:ext cx="5080000" cy="368300"/>
          </a:xfrm>
          <a:prstGeom prst="rect">
            <a:avLst/>
          </a:prstGeom>
          <a:noFill/>
          <a:ln w="9525">
            <a:noFill/>
          </a:ln>
        </p:spPr>
        <p:txBody>
          <a:bodyPr>
            <a:spAutoFit/>
          </a:bodyPr>
          <a:lstStyle/>
          <a:p>
            <a:pPr indent="0"/>
            <a:r>
              <a:rPr lang="en-US" b="0" dirty="0">
                <a:latin typeface="微软雅黑" panose="020B0503020204020204" pitchFamily="34" charset="-122"/>
                <a:ea typeface="微软雅黑" panose="020B0503020204020204" pitchFamily="34" charset="-122"/>
              </a:rPr>
              <a:t>α=120</a:t>
            </a:r>
            <a:r>
              <a:rPr lang="zh-CN" b="0" dirty="0">
                <a:latin typeface="微软雅黑" panose="020B0503020204020204" pitchFamily="34" charset="-122"/>
                <a:ea typeface="微软雅黑" panose="020B0503020204020204" pitchFamily="34" charset="-122"/>
              </a:rPr>
              <a:t>°时</a:t>
            </a:r>
            <a:r>
              <a:rPr lang="en-US" altLang="zh-CN" dirty="0">
                <a:latin typeface="微软雅黑" panose="020B0503020204020204" pitchFamily="34" charset="-122"/>
                <a:ea typeface="微软雅黑" panose="020B0503020204020204" pitchFamily="34" charset="-122"/>
                <a:sym typeface="+mn-ea"/>
              </a:rPr>
              <a:t>u</a:t>
            </a:r>
            <a:r>
              <a:rPr lang="en-US" altLang="zh-CN" baseline="-25000" dirty="0">
                <a:latin typeface="微软雅黑" panose="020B0503020204020204" pitchFamily="34" charset="-122"/>
                <a:ea typeface="微软雅黑" panose="020B0503020204020204" pitchFamily="34" charset="-122"/>
                <a:sym typeface="+mn-ea"/>
              </a:rPr>
              <a:t>1</a:t>
            </a:r>
            <a:r>
              <a:rPr lang="zh-CN" altLang="zh-CN"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u</a:t>
            </a:r>
            <a:r>
              <a:rPr lang="en-US" altLang="zh-CN" baseline="-25000" dirty="0">
                <a:latin typeface="微软雅黑" panose="020B0503020204020204" pitchFamily="34" charset="-122"/>
                <a:ea typeface="微软雅黑" panose="020B0503020204020204" pitchFamily="34" charset="-122"/>
                <a:sym typeface="+mn-ea"/>
              </a:rPr>
              <a:t>O </a:t>
            </a:r>
            <a:r>
              <a:rPr lang="zh-CN" altLang="zh-CN"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i</a:t>
            </a:r>
            <a:r>
              <a:rPr lang="en-US" altLang="zh-CN" baseline="-25000" dirty="0">
                <a:latin typeface="微软雅黑" panose="020B0503020204020204" pitchFamily="34" charset="-122"/>
                <a:ea typeface="微软雅黑" panose="020B0503020204020204" pitchFamily="34" charset="-122"/>
                <a:sym typeface="+mn-ea"/>
              </a:rPr>
              <a:t>O</a:t>
            </a:r>
            <a:r>
              <a:rPr lang="zh-CN" altLang="zh-CN" dirty="0">
                <a:latin typeface="微软雅黑" panose="020B0503020204020204" pitchFamily="34" charset="-122"/>
                <a:ea typeface="微软雅黑" panose="020B0503020204020204" pitchFamily="34" charset="-122"/>
                <a:sym typeface="+mn-ea"/>
              </a:rPr>
              <a:t>波形</a:t>
            </a:r>
            <a:endParaRPr lang="zh-CN" altLang="en-US" b="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695190" y="4624070"/>
            <a:ext cx="2759089" cy="369332"/>
          </a:xfrm>
          <a:prstGeom prst="rect">
            <a:avLst/>
          </a:prstGeom>
          <a:noFill/>
        </p:spPr>
        <p:txBody>
          <a:bodyPr wrap="none" rtlCol="0" anchor="t">
            <a:spAutoFit/>
          </a:bodyPr>
          <a:lstStyle/>
          <a:p>
            <a:r>
              <a:rPr lang="en-US" dirty="0">
                <a:latin typeface="微软雅黑" panose="020B0503020204020204" pitchFamily="34" charset="-122"/>
                <a:ea typeface="微软雅黑" panose="020B0503020204020204" pitchFamily="34" charset="-122"/>
                <a:sym typeface="+mn-ea"/>
              </a:rPr>
              <a:t>α=90</a:t>
            </a:r>
            <a:r>
              <a:rPr lang="zh-CN" dirty="0">
                <a:latin typeface="微软雅黑" panose="020B0503020204020204" pitchFamily="34" charset="-122"/>
                <a:ea typeface="微软雅黑" panose="020B0503020204020204" pitchFamily="34" charset="-122"/>
                <a:sym typeface="+mn-ea"/>
              </a:rPr>
              <a:t>°时</a:t>
            </a:r>
            <a:r>
              <a:rPr lang="en-US" altLang="zh-CN" dirty="0">
                <a:latin typeface="微软雅黑" panose="020B0503020204020204" pitchFamily="34" charset="-122"/>
                <a:ea typeface="微软雅黑" panose="020B0503020204020204" pitchFamily="34" charset="-122"/>
                <a:sym typeface="+mn-ea"/>
              </a:rPr>
              <a:t>u</a:t>
            </a:r>
            <a:r>
              <a:rPr lang="en-US" altLang="zh-CN" baseline="-25000" dirty="0">
                <a:latin typeface="微软雅黑" panose="020B0503020204020204" pitchFamily="34" charset="-122"/>
                <a:ea typeface="微软雅黑" panose="020B0503020204020204" pitchFamily="34" charset="-122"/>
                <a:sym typeface="+mn-ea"/>
              </a:rPr>
              <a:t>1</a:t>
            </a:r>
            <a:r>
              <a:rPr lang="zh-CN" altLang="zh-CN"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u</a:t>
            </a:r>
            <a:r>
              <a:rPr lang="en-US" altLang="zh-CN" baseline="-25000" dirty="0">
                <a:latin typeface="微软雅黑" panose="020B0503020204020204" pitchFamily="34" charset="-122"/>
                <a:ea typeface="微软雅黑" panose="020B0503020204020204" pitchFamily="34" charset="-122"/>
                <a:sym typeface="+mn-ea"/>
              </a:rPr>
              <a:t>O </a:t>
            </a:r>
            <a:r>
              <a:rPr lang="zh-CN" altLang="zh-CN"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i</a:t>
            </a:r>
            <a:r>
              <a:rPr lang="en-US" altLang="zh-CN" baseline="-25000" dirty="0">
                <a:latin typeface="微软雅黑" panose="020B0503020204020204" pitchFamily="34" charset="-122"/>
                <a:ea typeface="微软雅黑" panose="020B0503020204020204" pitchFamily="34" charset="-122"/>
                <a:sym typeface="+mn-ea"/>
              </a:rPr>
              <a:t>O</a:t>
            </a:r>
            <a:r>
              <a:rPr lang="zh-CN" altLang="zh-CN" dirty="0">
                <a:latin typeface="微软雅黑" panose="020B0503020204020204" pitchFamily="34" charset="-122"/>
                <a:ea typeface="微软雅黑" panose="020B0503020204020204" pitchFamily="34" charset="-122"/>
                <a:sym typeface="+mn-ea"/>
              </a:rPr>
              <a:t>波形</a:t>
            </a:r>
            <a:endParaRPr lang="zh-CN" altLang="en-US" dirty="0">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97865" y="4624070"/>
            <a:ext cx="3419475" cy="368300"/>
          </a:xfrm>
          <a:prstGeom prst="rect">
            <a:avLst/>
          </a:prstGeom>
          <a:noFill/>
        </p:spPr>
        <p:txBody>
          <a:bodyPr wrap="square" rtlCol="0" anchor="t">
            <a:spAutoFit/>
          </a:bodyPr>
          <a:lstStyle/>
          <a:p>
            <a:r>
              <a:rPr lang="en-US" dirty="0">
                <a:latin typeface="微软雅黑" panose="020B0503020204020204" pitchFamily="34" charset="-122"/>
                <a:ea typeface="微软雅黑" panose="020B0503020204020204" pitchFamily="34" charset="-122"/>
                <a:sym typeface="+mn-ea"/>
              </a:rPr>
              <a:t>α=60</a:t>
            </a:r>
            <a:r>
              <a:rPr lang="zh-CN" dirty="0">
                <a:latin typeface="微软雅黑" panose="020B0503020204020204" pitchFamily="34" charset="-122"/>
                <a:ea typeface="微软雅黑" panose="020B0503020204020204" pitchFamily="34" charset="-122"/>
                <a:sym typeface="+mn-ea"/>
              </a:rPr>
              <a:t>°时</a:t>
            </a:r>
            <a:r>
              <a:rPr lang="en-US" dirty="0">
                <a:latin typeface="微软雅黑" panose="020B0503020204020204" pitchFamily="34" charset="-122"/>
                <a:ea typeface="微软雅黑" panose="020B0503020204020204" pitchFamily="34" charset="-122"/>
                <a:sym typeface="+mn-ea"/>
              </a:rPr>
              <a:t>u</a:t>
            </a:r>
            <a:r>
              <a:rPr lang="en-US" baseline="-25000" dirty="0">
                <a:latin typeface="微软雅黑" panose="020B0503020204020204" pitchFamily="34" charset="-122"/>
                <a:ea typeface="微软雅黑" panose="020B0503020204020204" pitchFamily="34" charset="-122"/>
                <a:sym typeface="+mn-ea"/>
              </a:rPr>
              <a:t>1</a:t>
            </a:r>
            <a:r>
              <a:rPr lang="zh-CN"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u</a:t>
            </a:r>
            <a:r>
              <a:rPr lang="en-US" altLang="zh-CN" baseline="-25000" dirty="0">
                <a:latin typeface="微软雅黑" panose="020B0503020204020204" pitchFamily="34" charset="-122"/>
                <a:ea typeface="微软雅黑" panose="020B0503020204020204" pitchFamily="34" charset="-122"/>
                <a:sym typeface="+mn-ea"/>
              </a:rPr>
              <a:t>O </a:t>
            </a:r>
            <a:r>
              <a:rPr lang="zh-CN" altLang="zh-CN" dirty="0">
                <a:latin typeface="微软雅黑" panose="020B0503020204020204" pitchFamily="34" charset="-122"/>
                <a:ea typeface="微软雅黑" panose="020B0503020204020204" pitchFamily="34" charset="-122"/>
                <a:sym typeface="+mn-ea"/>
              </a:rPr>
              <a:t>、</a:t>
            </a:r>
            <a:r>
              <a:rPr lang="en-US" dirty="0">
                <a:latin typeface="微软雅黑" panose="020B0503020204020204" pitchFamily="34" charset="-122"/>
                <a:ea typeface="微软雅黑" panose="020B0503020204020204" pitchFamily="34" charset="-122"/>
                <a:sym typeface="+mn-ea"/>
              </a:rPr>
              <a:t>i</a:t>
            </a:r>
            <a:r>
              <a:rPr lang="en-US" baseline="-25000" dirty="0">
                <a:latin typeface="微软雅黑" panose="020B0503020204020204" pitchFamily="34" charset="-122"/>
                <a:ea typeface="微软雅黑" panose="020B0503020204020204" pitchFamily="34" charset="-122"/>
                <a:sym typeface="+mn-ea"/>
              </a:rPr>
              <a:t>O</a:t>
            </a:r>
            <a:r>
              <a:rPr lang="zh-CN" dirty="0">
                <a:latin typeface="微软雅黑" panose="020B0503020204020204" pitchFamily="34" charset="-122"/>
                <a:ea typeface="微软雅黑" panose="020B0503020204020204" pitchFamily="34" charset="-122"/>
                <a:sym typeface="+mn-ea"/>
              </a:rPr>
              <a:t>波形</a:t>
            </a:r>
            <a:endParaRPr lang="zh-CN" altLang="en-US" dirty="0">
              <a:latin typeface="微软雅黑" panose="020B0503020204020204" pitchFamily="34" charset="-122"/>
              <a:ea typeface="微软雅黑" panose="020B0503020204020204" pitchFamily="34" charset="-122"/>
              <a:sym typeface="+mn-ea"/>
            </a:endParaRPr>
          </a:p>
        </p:txBody>
      </p:sp>
      <p:sp>
        <p:nvSpPr>
          <p:cNvPr id="30" name="文本框 29"/>
          <p:cNvSpPr txBox="1"/>
          <p:nvPr/>
        </p:nvSpPr>
        <p:spPr>
          <a:xfrm>
            <a:off x="4117340" y="801370"/>
            <a:ext cx="5080000" cy="521970"/>
          </a:xfrm>
          <a:prstGeom prst="rect">
            <a:avLst/>
          </a:prstGeom>
          <a:noFill/>
          <a:ln w="9525">
            <a:noFill/>
          </a:ln>
        </p:spPr>
        <p:txBody>
          <a:bodyPr>
            <a:spAutoFit/>
          </a:bodyPr>
          <a:lstStyle/>
          <a:p>
            <a:pPr indent="0"/>
            <a:r>
              <a:rPr lang="zh-CN" altLang="en-US" sz="2800" b="0">
                <a:latin typeface="微软雅黑" panose="020B0503020204020204" pitchFamily="34" charset="-122"/>
                <a:ea typeface="微软雅黑" panose="020B0503020204020204" pitchFamily="34" charset="-122"/>
              </a:rPr>
              <a:t>（</a:t>
            </a:r>
            <a:r>
              <a:rPr lang="en-US" sz="2800" b="0" dirty="0">
                <a:latin typeface="微软雅黑" panose="020B0503020204020204" pitchFamily="34" charset="-122"/>
                <a:ea typeface="微软雅黑" panose="020B0503020204020204" pitchFamily="34" charset="-122"/>
              </a:rPr>
              <a:t>α&gt; φ</a:t>
            </a:r>
            <a:r>
              <a:rPr lang="zh-CN" altLang="en-US" sz="2800" b="0">
                <a:latin typeface="微软雅黑" panose="020B0503020204020204" pitchFamily="34" charset="-122"/>
                <a:ea typeface="微软雅黑" panose="020B0503020204020204" pitchFamily="34" charset="-122"/>
              </a:rPr>
              <a:t>）</a:t>
            </a:r>
            <a:endParaRPr lang="zh-CN" altLang="en-US" sz="2800" b="0">
              <a:latin typeface="微软雅黑" panose="020B0503020204020204" pitchFamily="34" charset="-122"/>
              <a:ea typeface="微软雅黑" panose="020B0503020204020204" pitchFamily="34" charset="-122"/>
            </a:endParaRPr>
          </a:p>
        </p:txBody>
      </p:sp>
      <p:sp>
        <p:nvSpPr>
          <p:cNvPr id="5" name="文本框 4"/>
          <p:cNvSpPr txBox="1"/>
          <p:nvPr/>
        </p:nvSpPr>
        <p:spPr>
          <a:xfrm>
            <a:off x="150495" y="5109845"/>
            <a:ext cx="11819890" cy="1170305"/>
          </a:xfrm>
          <a:prstGeom prst="rect">
            <a:avLst/>
          </a:prstGeom>
          <a:noFill/>
        </p:spPr>
        <p:txBody>
          <a:bodyPr wrap="square" rtlCol="0" anchor="t">
            <a:spAutoFit/>
          </a:bodyPr>
          <a:lstStyle/>
          <a:p>
            <a:pPr>
              <a:lnSpc>
                <a:spcPct val="130000"/>
              </a:lnSpc>
            </a:pPr>
            <a:r>
              <a:rPr lang="zh-CN" altLang="en-US" dirty="0">
                <a:latin typeface="微软雅黑" panose="020B0503020204020204" pitchFamily="34" charset="-122"/>
                <a:ea typeface="微软雅黑" panose="020B0503020204020204" pitchFamily="34" charset="-122"/>
                <a:sym typeface="+mn-ea"/>
              </a:rPr>
              <a:t>ωt=α时VT1开通，u</a:t>
            </a:r>
            <a:r>
              <a:rPr lang="en-US" altLang="zh-CN" baseline="-25000" dirty="0">
                <a:latin typeface="微软雅黑" panose="020B0503020204020204" pitchFamily="34" charset="-122"/>
                <a:ea typeface="微软雅黑" panose="020B0503020204020204" pitchFamily="34" charset="-122"/>
                <a:sym typeface="+mn-ea"/>
              </a:rPr>
              <a:t>o</a:t>
            </a:r>
            <a:r>
              <a:rPr lang="zh-CN" altLang="en-US" dirty="0">
                <a:latin typeface="微软雅黑" panose="020B0503020204020204" pitchFamily="34" charset="-122"/>
                <a:ea typeface="微软雅黑" panose="020B0503020204020204" pitchFamily="34" charset="-122"/>
                <a:sym typeface="+mn-ea"/>
              </a:rPr>
              <a:t>=u</a:t>
            </a:r>
            <a:r>
              <a:rPr lang="en-US" altLang="zh-CN" baseline="-25000" dirty="0">
                <a:latin typeface="微软雅黑" panose="020B0503020204020204" pitchFamily="34" charset="-122"/>
                <a:ea typeface="微软雅黑" panose="020B0503020204020204" pitchFamily="34" charset="-122"/>
                <a:sym typeface="+mn-ea"/>
              </a:rPr>
              <a:t>I</a:t>
            </a:r>
            <a:r>
              <a:rPr lang="zh-CN" altLang="en-US" dirty="0">
                <a:latin typeface="微软雅黑" panose="020B0503020204020204" pitchFamily="34" charset="-122"/>
                <a:ea typeface="微软雅黑" panose="020B0503020204020204" pitchFamily="34" charset="-122"/>
                <a:sym typeface="+mn-ea"/>
              </a:rPr>
              <a:t>，此时电流产生；当ωt=π时，由于电感的作用，电流尚未降至0，此后u</a:t>
            </a:r>
            <a:r>
              <a:rPr lang="en-US" altLang="zh-CN" baseline="-25000" dirty="0">
                <a:latin typeface="微软雅黑" panose="020B0503020204020204" pitchFamily="34" charset="-122"/>
                <a:ea typeface="微软雅黑" panose="020B0503020204020204" pitchFamily="34" charset="-122"/>
                <a:sym typeface="+mn-ea"/>
              </a:rPr>
              <a:t>o</a:t>
            </a:r>
            <a:r>
              <a:rPr lang="zh-CN" altLang="en-US" dirty="0">
                <a:latin typeface="微软雅黑" panose="020B0503020204020204" pitchFamily="34" charset="-122"/>
                <a:ea typeface="微软雅黑" panose="020B0503020204020204" pitchFamily="34" charset="-122"/>
                <a:sym typeface="+mn-ea"/>
              </a:rPr>
              <a:t>为负值。当电流降为0，VT1关断，VT2尚未开通，</a:t>
            </a:r>
            <a:r>
              <a:rPr lang="en-US" altLang="zh-CN" dirty="0">
                <a:latin typeface="微软雅黑" panose="020B0503020204020204" pitchFamily="34" charset="-122"/>
                <a:ea typeface="微软雅黑" panose="020B0503020204020204" pitchFamily="34" charset="-122"/>
                <a:sym typeface="+mn-ea"/>
              </a:rPr>
              <a:t>i</a:t>
            </a:r>
            <a:r>
              <a:rPr lang="en-US" altLang="zh-CN" baseline="-25000" dirty="0">
                <a:latin typeface="微软雅黑" panose="020B0503020204020204" pitchFamily="34" charset="-122"/>
                <a:ea typeface="微软雅黑" panose="020B0503020204020204" pitchFamily="34" charset="-122"/>
                <a:sym typeface="+mn-ea"/>
              </a:rPr>
              <a:t>o</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u</a:t>
            </a:r>
            <a:r>
              <a:rPr lang="en-US" altLang="zh-CN" baseline="-25000" dirty="0">
                <a:latin typeface="微软雅黑" panose="020B0503020204020204" pitchFamily="34" charset="-122"/>
                <a:ea typeface="微软雅黑" panose="020B0503020204020204" pitchFamily="34" charset="-122"/>
                <a:sym typeface="+mn-ea"/>
              </a:rPr>
              <a:t>o</a:t>
            </a:r>
            <a:r>
              <a:rPr lang="zh-CN" altLang="en-US" dirty="0">
                <a:latin typeface="微软雅黑" panose="020B0503020204020204" pitchFamily="34" charset="-122"/>
                <a:ea typeface="微软雅黑" panose="020B0503020204020204" pitchFamily="34" charset="-122"/>
                <a:sym typeface="+mn-ea"/>
              </a:rPr>
              <a:t>均为0。ωt=α+π时VT2开通，重复上述过程，只是</a:t>
            </a:r>
            <a:r>
              <a:rPr lang="en-US" altLang="zh-CN" dirty="0">
                <a:latin typeface="微软雅黑" panose="020B0503020204020204" pitchFamily="34" charset="-122"/>
                <a:ea typeface="微软雅黑" panose="020B0503020204020204" pitchFamily="34" charset="-122"/>
                <a:sym typeface="+mn-ea"/>
              </a:rPr>
              <a:t>i</a:t>
            </a:r>
            <a:r>
              <a:rPr lang="en-US" altLang="zh-CN" baseline="-25000" dirty="0">
                <a:latin typeface="微软雅黑" panose="020B0503020204020204" pitchFamily="34" charset="-122"/>
                <a:ea typeface="微软雅黑" panose="020B0503020204020204" pitchFamily="34" charset="-122"/>
                <a:sym typeface="+mn-ea"/>
              </a:rPr>
              <a:t>o</a:t>
            </a:r>
            <a:r>
              <a:rPr lang="zh-CN" altLang="en-US" dirty="0">
                <a:latin typeface="微软雅黑" panose="020B0503020204020204" pitchFamily="34" charset="-122"/>
                <a:ea typeface="微软雅黑" panose="020B0503020204020204" pitchFamily="34" charset="-122"/>
                <a:sym typeface="+mn-ea"/>
              </a:rPr>
              <a:t>极性相反且相位相差180°。</a:t>
            </a:r>
            <a:endParaRPr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74736" y="816058"/>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57655" y="847090"/>
            <a:ext cx="2853055" cy="430530"/>
          </a:xfrm>
          <a:prstGeom prst="rect">
            <a:avLst/>
          </a:prstGeom>
        </p:spPr>
        <p:txBody>
          <a:bodyPr wrap="square" lIns="0" tIns="0" rIns="0" bIns="0">
            <a:spAutoFit/>
          </a:bodyPr>
          <a:lstStyle/>
          <a:p>
            <a:pPr algn="dist"/>
            <a:r>
              <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仿真波形及分析</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101" name="文本框 100"/>
          <p:cNvSpPr txBox="1"/>
          <p:nvPr/>
        </p:nvSpPr>
        <p:spPr>
          <a:xfrm>
            <a:off x="8106410" y="4474845"/>
            <a:ext cx="5080000" cy="400110"/>
          </a:xfrm>
          <a:prstGeom prst="rect">
            <a:avLst/>
          </a:prstGeom>
          <a:noFill/>
          <a:ln w="9525">
            <a:noFill/>
          </a:ln>
        </p:spPr>
        <p:txBody>
          <a:bodyPr>
            <a:spAutoFit/>
          </a:bodyPr>
          <a:lstStyle/>
          <a:p>
            <a:pPr indent="0"/>
            <a:r>
              <a:rPr lang="en-US" sz="2000" b="0" dirty="0">
                <a:latin typeface="微软雅黑" panose="020B0503020204020204" pitchFamily="34" charset="-122"/>
                <a:ea typeface="微软雅黑" panose="020B0503020204020204" pitchFamily="34" charset="-122"/>
              </a:rPr>
              <a:t>α=45</a:t>
            </a:r>
            <a:r>
              <a:rPr lang="zh-CN" sz="2000" b="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sym typeface="+mn-ea"/>
              </a:rPr>
              <a:t>u</a:t>
            </a:r>
            <a:r>
              <a:rPr lang="en-US" altLang="zh-CN" sz="2000" baseline="-25000" dirty="0">
                <a:latin typeface="微软雅黑" panose="020B0503020204020204" pitchFamily="34" charset="-122"/>
                <a:ea typeface="微软雅黑" panose="020B0503020204020204" pitchFamily="34" charset="-122"/>
                <a:sym typeface="+mn-ea"/>
              </a:rPr>
              <a:t>1</a:t>
            </a:r>
            <a:r>
              <a:rPr lang="zh-CN" altLang="zh-CN"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u</a:t>
            </a:r>
            <a:r>
              <a:rPr lang="en-US" altLang="zh-CN" sz="2000" baseline="-25000" dirty="0">
                <a:latin typeface="微软雅黑" panose="020B0503020204020204" pitchFamily="34" charset="-122"/>
                <a:ea typeface="微软雅黑" panose="020B0503020204020204" pitchFamily="34" charset="-122"/>
                <a:sym typeface="+mn-ea"/>
              </a:rPr>
              <a:t>O </a:t>
            </a:r>
            <a:r>
              <a:rPr lang="zh-CN" altLang="zh-CN"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i</a:t>
            </a:r>
            <a:r>
              <a:rPr lang="en-US" altLang="zh-CN" sz="2000" baseline="-25000" dirty="0">
                <a:latin typeface="微软雅黑" panose="020B0503020204020204" pitchFamily="34" charset="-122"/>
                <a:ea typeface="微软雅黑" panose="020B0503020204020204" pitchFamily="34" charset="-122"/>
                <a:sym typeface="+mn-ea"/>
              </a:rPr>
              <a:t>O</a:t>
            </a:r>
            <a:r>
              <a:rPr lang="zh-CN" altLang="zh-CN" sz="2000" dirty="0">
                <a:latin typeface="微软雅黑" panose="020B0503020204020204" pitchFamily="34" charset="-122"/>
                <a:ea typeface="微软雅黑" panose="020B0503020204020204" pitchFamily="34" charset="-122"/>
                <a:sym typeface="+mn-ea"/>
              </a:rPr>
              <a:t>波形</a:t>
            </a:r>
            <a:endParaRPr lang="zh-CN" altLang="en-US" sz="2000" b="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943985" y="4495165"/>
            <a:ext cx="3868367" cy="400110"/>
          </a:xfrm>
          <a:prstGeom prst="rect">
            <a:avLst/>
          </a:prstGeom>
          <a:noFill/>
        </p:spPr>
        <p:txBody>
          <a:bodyPr wrap="none" rtlCol="0" anchor="t">
            <a:spAutoFit/>
          </a:bodyPr>
          <a:lstStyle/>
          <a:p>
            <a:r>
              <a:rPr lang="en-US" sz="2000" dirty="0">
                <a:latin typeface="微软雅黑" panose="020B0503020204020204" pitchFamily="34" charset="-122"/>
                <a:ea typeface="微软雅黑" panose="020B0503020204020204" pitchFamily="34" charset="-122"/>
                <a:sym typeface="+mn-ea"/>
              </a:rPr>
              <a:t>α=35.01413</a:t>
            </a:r>
            <a:r>
              <a:rPr lang="en-US" altLang="zh-CN" sz="2000" dirty="0">
                <a:latin typeface="微软雅黑" panose="020B0503020204020204" pitchFamily="34" charset="-122"/>
                <a:ea typeface="微软雅黑" panose="020B0503020204020204" pitchFamily="34" charset="-122"/>
                <a:sym typeface="+mn-ea"/>
              </a:rPr>
              <a:t>°</a:t>
            </a:r>
            <a:r>
              <a:rPr lang="zh-CN" sz="2000" dirty="0">
                <a:latin typeface="微软雅黑" panose="020B0503020204020204" pitchFamily="34" charset="-122"/>
                <a:ea typeface="微软雅黑" panose="020B0503020204020204" pitchFamily="34" charset="-122"/>
                <a:sym typeface="+mn-ea"/>
              </a:rPr>
              <a:t>时</a:t>
            </a:r>
            <a:r>
              <a:rPr lang="en-US" altLang="zh-CN" sz="2000" dirty="0">
                <a:latin typeface="微软雅黑" panose="020B0503020204020204" pitchFamily="34" charset="-122"/>
                <a:ea typeface="微软雅黑" panose="020B0503020204020204" pitchFamily="34" charset="-122"/>
                <a:sym typeface="+mn-ea"/>
              </a:rPr>
              <a:t>u</a:t>
            </a:r>
            <a:r>
              <a:rPr lang="en-US" altLang="zh-CN" sz="2000" baseline="-25000" dirty="0">
                <a:latin typeface="微软雅黑" panose="020B0503020204020204" pitchFamily="34" charset="-122"/>
                <a:ea typeface="微软雅黑" panose="020B0503020204020204" pitchFamily="34" charset="-122"/>
                <a:sym typeface="+mn-ea"/>
              </a:rPr>
              <a:t>1</a:t>
            </a:r>
            <a:r>
              <a:rPr lang="zh-CN" altLang="zh-CN"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u</a:t>
            </a:r>
            <a:r>
              <a:rPr lang="en-US" altLang="zh-CN" sz="2000" baseline="-25000" dirty="0">
                <a:latin typeface="微软雅黑" panose="020B0503020204020204" pitchFamily="34" charset="-122"/>
                <a:ea typeface="微软雅黑" panose="020B0503020204020204" pitchFamily="34" charset="-122"/>
                <a:sym typeface="+mn-ea"/>
              </a:rPr>
              <a:t>O </a:t>
            </a:r>
            <a:r>
              <a:rPr lang="zh-CN" altLang="zh-CN"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i</a:t>
            </a:r>
            <a:r>
              <a:rPr lang="en-US" altLang="zh-CN" sz="2000" baseline="-25000" dirty="0">
                <a:latin typeface="微软雅黑" panose="020B0503020204020204" pitchFamily="34" charset="-122"/>
                <a:ea typeface="微软雅黑" panose="020B0503020204020204" pitchFamily="34" charset="-122"/>
                <a:sym typeface="+mn-ea"/>
              </a:rPr>
              <a:t>O</a:t>
            </a:r>
            <a:r>
              <a:rPr lang="zh-CN" altLang="zh-CN" sz="2000" dirty="0">
                <a:latin typeface="微软雅黑" panose="020B0503020204020204" pitchFamily="34" charset="-122"/>
                <a:ea typeface="微软雅黑" panose="020B0503020204020204" pitchFamily="34" charset="-122"/>
                <a:sym typeface="+mn-ea"/>
              </a:rPr>
              <a:t>波形</a:t>
            </a:r>
            <a:endParaRPr lang="zh-CN" altLang="en-US" sz="2000" dirty="0">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482920" y="4505295"/>
            <a:ext cx="3052439" cy="400110"/>
          </a:xfrm>
          <a:prstGeom prst="rect">
            <a:avLst/>
          </a:prstGeom>
          <a:noFill/>
        </p:spPr>
        <p:txBody>
          <a:bodyPr wrap="none" rtlCol="0" anchor="t">
            <a:spAutoFit/>
          </a:bodyPr>
          <a:lstStyle/>
          <a:p>
            <a:r>
              <a:rPr lang="en-US" sz="2000" dirty="0">
                <a:latin typeface="微软雅黑" panose="020B0503020204020204" pitchFamily="34" charset="-122"/>
                <a:ea typeface="微软雅黑" panose="020B0503020204020204" pitchFamily="34" charset="-122"/>
                <a:sym typeface="+mn-ea"/>
              </a:rPr>
              <a:t>α=25</a:t>
            </a:r>
            <a:r>
              <a:rPr lang="zh-CN" sz="2000" dirty="0">
                <a:latin typeface="微软雅黑" panose="020B0503020204020204" pitchFamily="34" charset="-122"/>
                <a:ea typeface="微软雅黑" panose="020B0503020204020204" pitchFamily="34" charset="-122"/>
                <a:sym typeface="+mn-ea"/>
              </a:rPr>
              <a:t>°时</a:t>
            </a:r>
            <a:r>
              <a:rPr lang="en-US" altLang="zh-CN" sz="2000" dirty="0">
                <a:latin typeface="微软雅黑" panose="020B0503020204020204" pitchFamily="34" charset="-122"/>
                <a:ea typeface="微软雅黑" panose="020B0503020204020204" pitchFamily="34" charset="-122"/>
                <a:sym typeface="+mn-ea"/>
              </a:rPr>
              <a:t>u</a:t>
            </a:r>
            <a:r>
              <a:rPr lang="en-US" altLang="zh-CN" sz="2000" baseline="-25000" dirty="0">
                <a:latin typeface="微软雅黑" panose="020B0503020204020204" pitchFamily="34" charset="-122"/>
                <a:ea typeface="微软雅黑" panose="020B0503020204020204" pitchFamily="34" charset="-122"/>
                <a:sym typeface="+mn-ea"/>
              </a:rPr>
              <a:t>1</a:t>
            </a:r>
            <a:r>
              <a:rPr lang="zh-CN" altLang="zh-CN"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u</a:t>
            </a:r>
            <a:r>
              <a:rPr lang="en-US" altLang="zh-CN" sz="2000" baseline="-25000" dirty="0">
                <a:latin typeface="微软雅黑" panose="020B0503020204020204" pitchFamily="34" charset="-122"/>
                <a:ea typeface="微软雅黑" panose="020B0503020204020204" pitchFamily="34" charset="-122"/>
                <a:sym typeface="+mn-ea"/>
              </a:rPr>
              <a:t>O </a:t>
            </a:r>
            <a:r>
              <a:rPr lang="zh-CN" altLang="zh-CN"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i</a:t>
            </a:r>
            <a:r>
              <a:rPr lang="en-US" altLang="zh-CN" sz="2000" baseline="-25000" dirty="0">
                <a:latin typeface="微软雅黑" panose="020B0503020204020204" pitchFamily="34" charset="-122"/>
                <a:ea typeface="微软雅黑" panose="020B0503020204020204" pitchFamily="34" charset="-122"/>
                <a:sym typeface="+mn-ea"/>
              </a:rPr>
              <a:t>O</a:t>
            </a:r>
            <a:r>
              <a:rPr lang="zh-CN" altLang="zh-CN" sz="2000" dirty="0">
                <a:latin typeface="微软雅黑" panose="020B0503020204020204" pitchFamily="34" charset="-122"/>
                <a:ea typeface="微软雅黑" panose="020B0503020204020204" pitchFamily="34" charset="-122"/>
                <a:sym typeface="+mn-ea"/>
              </a:rPr>
              <a:t>波形</a:t>
            </a:r>
            <a:endParaRPr lang="zh-CN" altLang="en-US" sz="2000" dirty="0">
              <a:latin typeface="微软雅黑" panose="020B0503020204020204" pitchFamily="34" charset="-122"/>
              <a:ea typeface="微软雅黑" panose="020B0503020204020204" pitchFamily="34" charset="-122"/>
              <a:sym typeface="+mn-ea"/>
            </a:endParaRPr>
          </a:p>
        </p:txBody>
      </p:sp>
      <p:sp>
        <p:nvSpPr>
          <p:cNvPr id="30" name="文本框 29"/>
          <p:cNvSpPr txBox="1"/>
          <p:nvPr/>
        </p:nvSpPr>
        <p:spPr>
          <a:xfrm>
            <a:off x="4310380" y="801370"/>
            <a:ext cx="5080000" cy="521970"/>
          </a:xfrm>
          <a:prstGeom prst="rect">
            <a:avLst/>
          </a:prstGeom>
          <a:noFill/>
          <a:ln w="9525">
            <a:noFill/>
          </a:ln>
        </p:spPr>
        <p:txBody>
          <a:bodyPr>
            <a:spAutoFit/>
          </a:bodyPr>
          <a:lstStyle/>
          <a:p>
            <a:pPr indent="0"/>
            <a:r>
              <a:rPr lang="zh-CN" altLang="en-US" sz="2800" b="0">
                <a:latin typeface="微软雅黑" panose="020B0503020204020204" pitchFamily="34" charset="-122"/>
                <a:ea typeface="微软雅黑" panose="020B0503020204020204" pitchFamily="34" charset="-122"/>
              </a:rPr>
              <a:t>（</a:t>
            </a:r>
            <a:r>
              <a:rPr lang="en-US" sz="2800" b="0" dirty="0">
                <a:latin typeface="微软雅黑" panose="020B0503020204020204" pitchFamily="34" charset="-122"/>
                <a:ea typeface="微软雅黑" panose="020B0503020204020204" pitchFamily="34" charset="-122"/>
              </a:rPr>
              <a:t>α</a:t>
            </a:r>
            <a:r>
              <a:rPr lang="zh-CN" altLang="en-US" sz="2800" b="0">
                <a:latin typeface="微软雅黑" panose="020B0503020204020204" pitchFamily="34" charset="-122"/>
                <a:ea typeface="微软雅黑" panose="020B0503020204020204" pitchFamily="34" charset="-122"/>
              </a:rPr>
              <a:t>在</a:t>
            </a:r>
            <a:r>
              <a:rPr lang="en-US" sz="2800" b="0" dirty="0">
                <a:latin typeface="微软雅黑" panose="020B0503020204020204" pitchFamily="34" charset="-122"/>
                <a:ea typeface="微软雅黑" panose="020B0503020204020204" pitchFamily="34" charset="-122"/>
              </a:rPr>
              <a:t> φ</a:t>
            </a:r>
            <a:r>
              <a:rPr lang="zh-CN" altLang="en-US" sz="2800" b="0">
                <a:latin typeface="微软雅黑" panose="020B0503020204020204" pitchFamily="34" charset="-122"/>
                <a:ea typeface="微软雅黑" panose="020B0503020204020204" pitchFamily="34" charset="-122"/>
              </a:rPr>
              <a:t>附近）</a:t>
            </a:r>
            <a:endParaRPr lang="zh-CN" altLang="en-US" sz="2800" b="0">
              <a:latin typeface="微软雅黑" panose="020B0503020204020204" pitchFamily="34" charset="-122"/>
              <a:ea typeface="微软雅黑" panose="020B0503020204020204" pitchFamily="34" charset="-122"/>
            </a:endParaRPr>
          </a:p>
        </p:txBody>
      </p:sp>
      <p:pic>
        <p:nvPicPr>
          <p:cNvPr id="5"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6050" y="1420495"/>
            <a:ext cx="3726180" cy="2921000"/>
          </a:xfrm>
          <a:prstGeom prst="rect">
            <a:avLst/>
          </a:prstGeom>
          <a:noFill/>
          <a:ln>
            <a:noFill/>
          </a:ln>
        </p:spPr>
      </p:pic>
      <p:pic>
        <p:nvPicPr>
          <p:cNvPr id="10" name="图片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023360" y="1419860"/>
            <a:ext cx="3931285" cy="2921000"/>
          </a:xfrm>
          <a:prstGeom prst="rect">
            <a:avLst/>
          </a:prstGeom>
          <a:noFill/>
          <a:ln>
            <a:noFill/>
          </a:ln>
        </p:spPr>
      </p:pic>
      <p:pic>
        <p:nvPicPr>
          <p:cNvPr id="11" name="图片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8106410" y="1419860"/>
            <a:ext cx="3969385" cy="2921000"/>
          </a:xfrm>
          <a:prstGeom prst="rect">
            <a:avLst/>
          </a:prstGeom>
          <a:noFill/>
          <a:ln>
            <a:noFill/>
          </a:ln>
        </p:spPr>
      </p:pic>
      <p:sp>
        <p:nvSpPr>
          <p:cNvPr id="12" name="文本框 11"/>
          <p:cNvSpPr txBox="1"/>
          <p:nvPr/>
        </p:nvSpPr>
        <p:spPr>
          <a:xfrm>
            <a:off x="314960" y="5069205"/>
            <a:ext cx="11449050" cy="1182247"/>
          </a:xfrm>
          <a:prstGeom prst="rect">
            <a:avLst/>
          </a:prstGeom>
          <a:noFill/>
        </p:spPr>
        <p:txBody>
          <a:bodyPr wrap="square" rtlCol="0" anchor="t">
            <a:spAutoFit/>
          </a:bodyPr>
          <a:lstStyle/>
          <a:p>
            <a:pPr>
              <a:lnSpc>
                <a:spcPct val="130000"/>
              </a:lnSpc>
            </a:pPr>
            <a:r>
              <a:rPr lang="zh-CN" altLang="en-US" dirty="0">
                <a:latin typeface="微软雅黑" panose="020B0503020204020204" pitchFamily="34" charset="-122"/>
                <a:ea typeface="微软雅黑" panose="020B0503020204020204" pitchFamily="34" charset="-122"/>
                <a:sym typeface="+mn-ea"/>
              </a:rPr>
              <a:t>由上图可知，当α&lt;φ和α=φ时，从图中可看出，电流是连续的，</a:t>
            </a:r>
            <a:r>
              <a:rPr lang="en-US" altLang="zh-CN" dirty="0">
                <a:latin typeface="微软雅黑" panose="020B0503020204020204" pitchFamily="34" charset="-122"/>
                <a:ea typeface="微软雅黑" panose="020B0503020204020204" pitchFamily="34" charset="-122"/>
                <a:sym typeface="+mn-ea"/>
              </a:rPr>
              <a:t> u</a:t>
            </a:r>
            <a:r>
              <a:rPr lang="en-US" altLang="zh-CN" baseline="-25000" dirty="0">
                <a:latin typeface="微软雅黑" panose="020B0503020204020204" pitchFamily="34" charset="-122"/>
                <a:ea typeface="微软雅黑" panose="020B0503020204020204" pitchFamily="34" charset="-122"/>
                <a:sym typeface="+mn-ea"/>
              </a:rPr>
              <a:t>O</a:t>
            </a:r>
            <a:r>
              <a:rPr lang="zh-CN" altLang="en-US" dirty="0">
                <a:latin typeface="微软雅黑" panose="020B0503020204020204" pitchFamily="34" charset="-122"/>
                <a:ea typeface="微软雅黑" panose="020B0503020204020204" pitchFamily="34" charset="-122"/>
                <a:sym typeface="+mn-ea"/>
              </a:rPr>
              <a:t>也连续，电路时刻保持着一个晶闸管导通。而当α=45°时，便出现了电流断续的情况。据此我们推测，α=φ是电流连续与断续的分界，并在后续理论分析中得到了验证。</a:t>
            </a:r>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2" name="文本框 1"/>
          <p:cNvSpPr txBox="1"/>
          <p:nvPr/>
        </p:nvSpPr>
        <p:spPr>
          <a:xfrm>
            <a:off x="919480" y="729615"/>
            <a:ext cx="555625" cy="583565"/>
          </a:xfrm>
          <a:prstGeom prst="rect">
            <a:avLst/>
          </a:prstGeom>
          <a:noFill/>
        </p:spPr>
        <p:txBody>
          <a:bodyPr wrap="none" rtlCol="0" anchor="t">
            <a:spAutoFit/>
          </a:bodyPr>
          <a:lstStyle/>
          <a:p>
            <a:r>
              <a:rPr lang="en-US" altLang="zh-CN" sz="3200" dirty="0">
                <a:latin typeface="Impact" panose="020B0806030902050204" pitchFamily="34" charset="0"/>
                <a:ea typeface="微软雅黑" panose="020B0503020204020204" pitchFamily="34" charset="-122"/>
                <a:cs typeface="Arial" panose="020B0604020202020204" pitchFamily="34" charset="0"/>
                <a:sym typeface="+mn-ea"/>
              </a:rPr>
              <a:t>01</a:t>
            </a:r>
            <a:endParaRPr lang="en-US" altLang="zh-CN" sz="3200" dirty="0">
              <a:latin typeface="Impact" panose="020B0806030902050204" pitchFamily="34" charset="0"/>
              <a:ea typeface="微软雅黑" panose="020B0503020204020204" pitchFamily="34" charset="-122"/>
              <a:cs typeface="Arial" panose="020B0604020202020204" pitchFamily="34" charset="0"/>
              <a:sym typeface="+mn-ea"/>
            </a:endParaRPr>
          </a:p>
        </p:txBody>
      </p:sp>
      <p:sp>
        <p:nvSpPr>
          <p:cNvPr id="100" name="文本框 99"/>
          <p:cNvSpPr txBox="1"/>
          <p:nvPr/>
        </p:nvSpPr>
        <p:spPr>
          <a:xfrm>
            <a:off x="1475105" y="760095"/>
            <a:ext cx="4267835" cy="521970"/>
          </a:xfrm>
          <a:prstGeom prst="rect">
            <a:avLst/>
          </a:prstGeom>
          <a:noFill/>
          <a:ln w="9525">
            <a:noFill/>
          </a:ln>
        </p:spPr>
        <p:txBody>
          <a:bodyPr wrap="square">
            <a:spAutoFit/>
          </a:bodyPr>
          <a:lstStyle/>
          <a:p>
            <a:pPr indent="0"/>
            <a:r>
              <a:rPr lang="zh-CN" sz="2800" b="1">
                <a:latin typeface="微软雅黑" panose="020B0503020204020204" pitchFamily="34" charset="-122"/>
                <a:ea typeface="微软雅黑" panose="020B0503020204020204" pitchFamily="34" charset="-122"/>
                <a:cs typeface="微软雅黑" panose="020B0503020204020204" pitchFamily="34" charset="-122"/>
              </a:rPr>
              <a:t>输出电压有效值与α关系</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475105" y="5370830"/>
            <a:ext cx="10088880" cy="829945"/>
          </a:xfrm>
          <a:prstGeom prst="rect">
            <a:avLst/>
          </a:prstGeom>
          <a:noFill/>
          <a:ln w="9525">
            <a:noFill/>
          </a:ln>
        </p:spPr>
        <p:txBody>
          <a:bodyPr wrap="square">
            <a:spAutoFit/>
          </a:bodyPr>
          <a:lstStyle/>
          <a:p>
            <a:pPr indent="0"/>
            <a:r>
              <a:rPr lang="zh-CN" sz="2400" b="0" dirty="0">
                <a:latin typeface="Times New Roman" panose="02020603050405020304" charset="0"/>
                <a:ea typeface="宋体" panose="02010600030101010101" pitchFamily="2" charset="-122"/>
              </a:rPr>
              <a:t>从图中可以看出，当</a:t>
            </a:r>
            <a:r>
              <a:rPr lang="en-US" sz="2400" b="0" dirty="0">
                <a:latin typeface="Times New Roman" panose="02020603050405020304" charset="0"/>
                <a:ea typeface="宋体" panose="02010600030101010101" pitchFamily="2" charset="-122"/>
                <a:cs typeface="Times New Roman" panose="02020603050405020304" charset="0"/>
              </a:rPr>
              <a:t>α≤</a:t>
            </a:r>
            <a:r>
              <a:rPr lang="en-US" sz="2400" b="0" dirty="0">
                <a:latin typeface="Times New Roman" panose="02020603050405020304" charset="0"/>
                <a:ea typeface="宋体" panose="02010600030101010101" pitchFamily="2" charset="-122"/>
              </a:rPr>
              <a:t>φ</a:t>
            </a:r>
            <a:r>
              <a:rPr lang="zh-CN" sz="2400" b="0" dirty="0">
                <a:latin typeface="Times New Roman" panose="02020603050405020304" charset="0"/>
                <a:ea typeface="宋体" panose="02010600030101010101" pitchFamily="2" charset="-122"/>
              </a:rPr>
              <a:t>时，</a:t>
            </a:r>
            <a:r>
              <a:rPr lang="en-US" sz="2400" b="0" dirty="0">
                <a:latin typeface="Times New Roman" panose="02020603050405020304" charset="0"/>
                <a:ea typeface="宋体" panose="02010600030101010101" pitchFamily="2" charset="-122"/>
              </a:rPr>
              <a:t>u</a:t>
            </a:r>
            <a:r>
              <a:rPr lang="en-US" sz="2400" b="0" baseline="-25000" dirty="0">
                <a:latin typeface="Times New Roman" panose="02020603050405020304" charset="0"/>
                <a:ea typeface="宋体" panose="02010600030101010101" pitchFamily="2" charset="-122"/>
              </a:rPr>
              <a:t>O</a:t>
            </a:r>
            <a:r>
              <a:rPr lang="en-US" sz="2400" b="0" dirty="0">
                <a:latin typeface="Times New Roman" panose="02020603050405020304" charset="0"/>
                <a:ea typeface="宋体" panose="02010600030101010101" pitchFamily="2" charset="-122"/>
              </a:rPr>
              <a:t>=u</a:t>
            </a:r>
            <a:r>
              <a:rPr lang="en-US" sz="2400" baseline="-25000" dirty="0">
                <a:latin typeface="Times New Roman" panose="02020603050405020304" charset="0"/>
                <a:ea typeface="宋体" panose="02010600030101010101" pitchFamily="2" charset="-122"/>
              </a:rPr>
              <a:t>1</a:t>
            </a:r>
            <a:r>
              <a:rPr lang="zh-CN" sz="2400" b="0" dirty="0">
                <a:latin typeface="Times New Roman" panose="02020603050405020304" charset="0"/>
                <a:ea typeface="宋体" panose="02010600030101010101" pitchFamily="2" charset="-122"/>
              </a:rPr>
              <a:t>；当</a:t>
            </a:r>
            <a:r>
              <a:rPr lang="en-US" sz="2400" b="0" dirty="0">
                <a:latin typeface="Times New Roman" panose="02020603050405020304" charset="0"/>
                <a:ea typeface="宋体" panose="02010600030101010101" pitchFamily="2" charset="-122"/>
                <a:cs typeface="Times New Roman" panose="02020603050405020304" charset="0"/>
              </a:rPr>
              <a:t>α</a:t>
            </a:r>
            <a:r>
              <a:rPr lang="en-US" sz="2400" b="0" dirty="0">
                <a:latin typeface="Times New Roman" panose="02020603050405020304" charset="0"/>
                <a:ea typeface="宋体" panose="02010600030101010101" pitchFamily="2" charset="-122"/>
              </a:rPr>
              <a:t>&gt;φ</a:t>
            </a:r>
            <a:r>
              <a:rPr lang="zh-CN" sz="2400" b="0" dirty="0">
                <a:latin typeface="Times New Roman" panose="02020603050405020304" charset="0"/>
                <a:ea typeface="宋体" panose="02010600030101010101" pitchFamily="2" charset="-122"/>
              </a:rPr>
              <a:t>时，</a:t>
            </a:r>
            <a:r>
              <a:rPr lang="zh-CN" sz="2400" b="0" dirty="0">
                <a:latin typeface="Times New Roman" panose="02020603050405020304" charset="0"/>
                <a:ea typeface="宋体" panose="02010600030101010101" pitchFamily="2" charset="-122"/>
                <a:cs typeface="Times New Roman" panose="02020603050405020304" charset="0"/>
              </a:rPr>
              <a:t>α越大，</a:t>
            </a:r>
            <a:r>
              <a:rPr lang="en-US" sz="2400" b="0" dirty="0">
                <a:latin typeface="Times New Roman" panose="02020603050405020304" charset="0"/>
                <a:ea typeface="宋体" panose="02010600030101010101" pitchFamily="2" charset="-122"/>
              </a:rPr>
              <a:t>u</a:t>
            </a:r>
            <a:r>
              <a:rPr lang="en-US" sz="2400" b="0" baseline="-25000" dirty="0">
                <a:latin typeface="Times New Roman" panose="02020603050405020304" charset="0"/>
                <a:ea typeface="宋体" panose="02010600030101010101" pitchFamily="2" charset="-122"/>
              </a:rPr>
              <a:t>O</a:t>
            </a:r>
            <a:r>
              <a:rPr lang="zh-CN" sz="2400" b="0" dirty="0">
                <a:latin typeface="Times New Roman" panose="02020603050405020304" charset="0"/>
                <a:ea typeface="宋体" panose="02010600030101010101" pitchFamily="2" charset="-122"/>
              </a:rPr>
              <a:t>越小，当</a:t>
            </a:r>
            <a:r>
              <a:rPr lang="en-US" sz="2400" b="0" dirty="0">
                <a:latin typeface="Times New Roman" panose="02020603050405020304" charset="0"/>
                <a:ea typeface="宋体" panose="02010600030101010101" pitchFamily="2" charset="-122"/>
                <a:cs typeface="Times New Roman" panose="02020603050405020304" charset="0"/>
              </a:rPr>
              <a:t>α</a:t>
            </a:r>
            <a:r>
              <a:rPr lang="en-US" sz="2400" b="0" dirty="0">
                <a:latin typeface="Times New Roman" panose="02020603050405020304" charset="0"/>
                <a:ea typeface="宋体" panose="02010600030101010101" pitchFamily="2" charset="-122"/>
              </a:rPr>
              <a:t>=180</a:t>
            </a:r>
            <a:r>
              <a:rPr lang="zh-CN" sz="2400" b="0" dirty="0">
                <a:latin typeface="Times New Roman" panose="02020603050405020304" charset="0"/>
                <a:ea typeface="宋体" panose="02010600030101010101" pitchFamily="2" charset="-122"/>
              </a:rPr>
              <a:t>°时，</a:t>
            </a:r>
            <a:r>
              <a:rPr lang="en-US" sz="2400" b="0" dirty="0">
                <a:latin typeface="Times New Roman" panose="02020603050405020304" charset="0"/>
                <a:ea typeface="宋体" panose="02010600030101010101" pitchFamily="2" charset="-122"/>
              </a:rPr>
              <a:t>u</a:t>
            </a:r>
            <a:r>
              <a:rPr lang="en-US" sz="2400" b="0" baseline="-25000" dirty="0">
                <a:latin typeface="Times New Roman" panose="02020603050405020304" charset="0"/>
                <a:ea typeface="宋体" panose="02010600030101010101" pitchFamily="2" charset="-122"/>
              </a:rPr>
              <a:t>O</a:t>
            </a:r>
            <a:r>
              <a:rPr lang="zh-CN" altLang="en-US" sz="2400" b="0" dirty="0">
                <a:latin typeface="Times New Roman" panose="02020603050405020304" charset="0"/>
                <a:ea typeface="宋体" panose="02010600030101010101" pitchFamily="2" charset="-122"/>
              </a:rPr>
              <a:t>很小</a:t>
            </a:r>
            <a:r>
              <a:rPr lang="zh-CN" sz="2400" b="0" dirty="0">
                <a:latin typeface="Times New Roman" panose="02020603050405020304" charset="0"/>
                <a:ea typeface="宋体" panose="02010600030101010101" pitchFamily="2" charset="-122"/>
              </a:rPr>
              <a:t>。</a:t>
            </a:r>
            <a:endParaRPr lang="zh-CN" altLang="en-US" sz="2400" b="0" dirty="0">
              <a:latin typeface="Times New Roman" panose="02020603050405020304" charset="0"/>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487" y="1282065"/>
            <a:ext cx="5446905" cy="4085179"/>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2" name="文本框 1"/>
          <p:cNvSpPr txBox="1"/>
          <p:nvPr/>
        </p:nvSpPr>
        <p:spPr>
          <a:xfrm>
            <a:off x="483235" y="893445"/>
            <a:ext cx="555625" cy="583565"/>
          </a:xfrm>
          <a:prstGeom prst="rect">
            <a:avLst/>
          </a:prstGeom>
          <a:noFill/>
        </p:spPr>
        <p:txBody>
          <a:bodyPr wrap="none" rtlCol="0" anchor="t">
            <a:spAutoFit/>
          </a:bodyPr>
          <a:lstStyle/>
          <a:p>
            <a:r>
              <a:rPr lang="en-US" altLang="zh-CN" sz="3200" dirty="0">
                <a:latin typeface="Impact" panose="020B0806030902050204" pitchFamily="34" charset="0"/>
                <a:ea typeface="微软雅黑" panose="020B0503020204020204" pitchFamily="34" charset="-122"/>
                <a:cs typeface="Arial" panose="020B0604020202020204" pitchFamily="34" charset="0"/>
                <a:sym typeface="+mn-ea"/>
              </a:rPr>
              <a:t>01</a:t>
            </a:r>
            <a:endParaRPr lang="en-US" altLang="zh-CN" sz="3200" dirty="0">
              <a:latin typeface="Impact" panose="020B0806030902050204" pitchFamily="34" charset="0"/>
              <a:ea typeface="微软雅黑" panose="020B0503020204020204" pitchFamily="34" charset="-122"/>
              <a:cs typeface="Arial" panose="020B0604020202020204" pitchFamily="34" charset="0"/>
              <a:sym typeface="+mn-ea"/>
            </a:endParaRPr>
          </a:p>
        </p:txBody>
      </p:sp>
      <p:sp>
        <p:nvSpPr>
          <p:cNvPr id="100" name="文本框 99"/>
          <p:cNvSpPr txBox="1"/>
          <p:nvPr/>
        </p:nvSpPr>
        <p:spPr>
          <a:xfrm>
            <a:off x="1038860" y="924560"/>
            <a:ext cx="1671955" cy="521970"/>
          </a:xfrm>
          <a:prstGeom prst="rect">
            <a:avLst/>
          </a:prstGeom>
          <a:noFill/>
          <a:ln w="9525">
            <a:noFill/>
          </a:ln>
        </p:spPr>
        <p:txBody>
          <a:bodyPr wrap="square">
            <a:spAutoFit/>
          </a:bodyPr>
          <a:lstStyle/>
          <a:p>
            <a:pPr indent="0"/>
            <a:r>
              <a:rPr lang="zh-CN" sz="2800" b="1">
                <a:latin typeface="微软雅黑" panose="020B0503020204020204" pitchFamily="34" charset="-122"/>
                <a:ea typeface="微软雅黑" panose="020B0503020204020204" pitchFamily="34" charset="-122"/>
              </a:rPr>
              <a:t>理论分析</a:t>
            </a:r>
            <a:endParaRPr lang="zh-CN" altLang="en-US" sz="2800" b="1">
              <a:latin typeface="微软雅黑" panose="020B0503020204020204" pitchFamily="34" charset="-122"/>
              <a:ea typeface="微软雅黑" panose="020B0503020204020204" pitchFamily="34" charset="-122"/>
            </a:endParaRPr>
          </a:p>
        </p:txBody>
      </p:sp>
      <p:pic>
        <p:nvPicPr>
          <p:cNvPr id="10" name="图片 9"/>
          <p:cNvPicPr/>
          <p:nvPr/>
        </p:nvPicPr>
        <p:blipFill>
          <a:blip r:embed="rId2"/>
          <a:stretch>
            <a:fillRect/>
          </a:stretch>
        </p:blipFill>
        <p:spPr>
          <a:xfrm>
            <a:off x="179705" y="1447165"/>
            <a:ext cx="11892280" cy="4638675"/>
          </a:xfrm>
          <a:prstGeom prst="rect">
            <a:avLst/>
          </a:prstGeom>
          <a:noFill/>
          <a:ln w="9525">
            <a:noFill/>
          </a:ln>
        </p:spPr>
      </p:pic>
      <p:sp>
        <p:nvSpPr>
          <p:cNvPr id="107" name="文本框 106"/>
          <p:cNvSpPr txBox="1"/>
          <p:nvPr/>
        </p:nvSpPr>
        <p:spPr>
          <a:xfrm>
            <a:off x="868680" y="1561147"/>
            <a:ext cx="5080000" cy="400110"/>
          </a:xfrm>
          <a:prstGeom prst="rect">
            <a:avLst/>
          </a:prstGeom>
          <a:noFill/>
          <a:ln w="9525">
            <a:noFill/>
          </a:ln>
        </p:spPr>
        <p:txBody>
          <a:bodyPr>
            <a:spAutoFit/>
          </a:bodyPr>
          <a:lstStyle/>
          <a:p>
            <a:pPr indent="0"/>
            <a:r>
              <a:rPr lang="zh-CN" sz="2000" b="0" dirty="0">
                <a:latin typeface="微软雅黑" panose="020B0503020204020204" pitchFamily="34" charset="-122"/>
                <a:ea typeface="微软雅黑" panose="020B0503020204020204" pitchFamily="34" charset="-122"/>
              </a:rPr>
              <a:t>当</a:t>
            </a:r>
            <a:r>
              <a:rPr lang="en-US" sz="2000" b="0" dirty="0">
                <a:latin typeface="微软雅黑" panose="020B0503020204020204" pitchFamily="34" charset="-122"/>
                <a:ea typeface="微软雅黑" panose="020B0503020204020204" pitchFamily="34" charset="-122"/>
                <a:cs typeface="Times New Roman" panose="02020603050405020304" charset="0"/>
              </a:rPr>
              <a:t>α</a:t>
            </a:r>
            <a:r>
              <a:rPr lang="en-US" sz="2000" b="0" dirty="0">
                <a:latin typeface="微软雅黑" panose="020B0503020204020204" pitchFamily="34" charset="-122"/>
                <a:ea typeface="微软雅黑" panose="020B0503020204020204" pitchFamily="34" charset="-122"/>
              </a:rPr>
              <a:t>&gt;φ</a:t>
            </a:r>
            <a:r>
              <a:rPr lang="zh-CN" sz="2000" b="0" dirty="0">
                <a:latin typeface="微软雅黑" panose="020B0503020204020204" pitchFamily="34" charset="-122"/>
                <a:ea typeface="微软雅黑" panose="020B0503020204020204" pitchFamily="34" charset="-122"/>
              </a:rPr>
              <a:t>，在</a:t>
            </a:r>
            <a:r>
              <a:rPr lang="en-US" sz="2000" b="0" dirty="0">
                <a:latin typeface="微软雅黑" panose="020B0503020204020204" pitchFamily="34" charset="-122"/>
                <a:ea typeface="微软雅黑" panose="020B0503020204020204" pitchFamily="34" charset="-122"/>
              </a:rPr>
              <a:t>ωt=</a:t>
            </a:r>
            <a:r>
              <a:rPr lang="zh-CN" sz="2000" b="0" dirty="0">
                <a:latin typeface="微软雅黑" panose="020B0503020204020204" pitchFamily="34" charset="-122"/>
                <a:ea typeface="微软雅黑" panose="020B0503020204020204" pitchFamily="34" charset="-122"/>
              </a:rPr>
              <a:t>α时</a:t>
            </a:r>
            <a:r>
              <a:rPr lang="en-US" sz="2000" b="0" dirty="0">
                <a:latin typeface="微软雅黑" panose="020B0503020204020204" pitchFamily="34" charset="-122"/>
                <a:ea typeface="微软雅黑" panose="020B0503020204020204" pitchFamily="34" charset="-122"/>
              </a:rPr>
              <a:t>VT1</a:t>
            </a:r>
            <a:r>
              <a:rPr lang="zh-CN" sz="2000" b="0" dirty="0">
                <a:latin typeface="微软雅黑" panose="020B0503020204020204" pitchFamily="34" charset="-122"/>
                <a:ea typeface="微软雅黑" panose="020B0503020204020204" pitchFamily="34" charset="-122"/>
              </a:rPr>
              <a:t>开通</a:t>
            </a:r>
            <a:endParaRPr lang="zh-CN" sz="2000" b="0" dirty="0">
              <a:latin typeface="微软雅黑" panose="020B0503020204020204" pitchFamily="34" charset="-122"/>
              <a:ea typeface="微软雅黑" panose="020B0503020204020204" pitchFamily="34" charset="-122"/>
            </a:endParaRPr>
          </a:p>
        </p:txBody>
      </p:sp>
      <p:pic>
        <p:nvPicPr>
          <p:cNvPr id="11" name="图片 10"/>
          <p:cNvPicPr/>
          <p:nvPr/>
        </p:nvPicPr>
        <p:blipFill>
          <a:blip r:embed="rId3"/>
          <a:stretch>
            <a:fillRect/>
          </a:stretch>
        </p:blipFill>
        <p:spPr>
          <a:xfrm>
            <a:off x="868680" y="2065020"/>
            <a:ext cx="2560320" cy="758190"/>
          </a:xfrm>
          <a:prstGeom prst="rect">
            <a:avLst/>
          </a:prstGeom>
          <a:noFill/>
          <a:ln w="9525">
            <a:noFill/>
          </a:ln>
        </p:spPr>
      </p:pic>
      <p:pic>
        <p:nvPicPr>
          <p:cNvPr id="12" name="图片 11"/>
          <p:cNvPicPr/>
          <p:nvPr/>
        </p:nvPicPr>
        <p:blipFill>
          <a:blip r:embed="rId4"/>
          <a:stretch>
            <a:fillRect/>
          </a:stretch>
        </p:blipFill>
        <p:spPr>
          <a:xfrm>
            <a:off x="3789045" y="2167255"/>
            <a:ext cx="1010920" cy="553720"/>
          </a:xfrm>
          <a:prstGeom prst="rect">
            <a:avLst/>
          </a:prstGeom>
          <a:noFill/>
          <a:ln w="9525">
            <a:noFill/>
          </a:ln>
        </p:spPr>
      </p:pic>
      <p:sp>
        <p:nvSpPr>
          <p:cNvPr id="109" name="文本框 108"/>
          <p:cNvSpPr txBox="1"/>
          <p:nvPr/>
        </p:nvSpPr>
        <p:spPr>
          <a:xfrm>
            <a:off x="3601720" y="1938684"/>
            <a:ext cx="3407410" cy="1015663"/>
          </a:xfrm>
          <a:prstGeom prst="rect">
            <a:avLst/>
          </a:prstGeom>
          <a:noFill/>
          <a:ln w="9525">
            <a:noFill/>
          </a:ln>
        </p:spPr>
        <p:txBody>
          <a:bodyPr wrap="square">
            <a:spAutoFit/>
          </a:bodyPr>
          <a:lstStyle/>
          <a:p>
            <a:pPr indent="0" algn="ctr"/>
            <a:endParaRPr lang="en-US" sz="2000" b="0" dirty="0">
              <a:latin typeface="微软雅黑" panose="020B0503020204020204" pitchFamily="34" charset="-122"/>
              <a:ea typeface="微软雅黑" panose="020B0503020204020204" pitchFamily="34" charset="-122"/>
            </a:endParaRPr>
          </a:p>
          <a:p>
            <a:pPr indent="0" algn="ctr"/>
            <a:r>
              <a:rPr lang="en-US" sz="2000" b="0" dirty="0">
                <a:latin typeface="微软雅黑" panose="020B0503020204020204" pitchFamily="34" charset="-122"/>
                <a:ea typeface="微软雅黑" panose="020B0503020204020204" pitchFamily="34" charset="-122"/>
              </a:rPr>
              <a:t>=0</a:t>
            </a:r>
            <a:r>
              <a:rPr lang="zh-CN" altLang="en-US" sz="2000" b="0" dirty="0">
                <a:latin typeface="微软雅黑" panose="020B0503020204020204" pitchFamily="34" charset="-122"/>
                <a:ea typeface="微软雅黑" panose="020B0503020204020204" pitchFamily="34" charset="-122"/>
              </a:rPr>
              <a:t>，得</a:t>
            </a:r>
            <a:endParaRPr lang="en-US" sz="2000" b="0" dirty="0">
              <a:latin typeface="微软雅黑" panose="020B0503020204020204" pitchFamily="34" charset="-122"/>
              <a:ea typeface="微软雅黑" panose="020B0503020204020204" pitchFamily="34" charset="-122"/>
            </a:endParaRPr>
          </a:p>
          <a:p>
            <a:pPr indent="0" algn="ctr"/>
            <a:r>
              <a:rPr lang="en-US" sz="2000" b="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pic>
        <p:nvPicPr>
          <p:cNvPr id="13" name="图片 12"/>
          <p:cNvPicPr/>
          <p:nvPr/>
        </p:nvPicPr>
        <p:blipFill>
          <a:blip r:embed="rId5"/>
          <a:stretch>
            <a:fillRect/>
          </a:stretch>
        </p:blipFill>
        <p:spPr>
          <a:xfrm>
            <a:off x="-50800" y="2771768"/>
            <a:ext cx="6061243" cy="975360"/>
          </a:xfrm>
          <a:prstGeom prst="rect">
            <a:avLst/>
          </a:prstGeom>
          <a:noFill/>
          <a:ln w="9525">
            <a:noFill/>
          </a:ln>
        </p:spPr>
      </p:pic>
      <p:sp>
        <p:nvSpPr>
          <p:cNvPr id="110" name="文本框 109"/>
          <p:cNvSpPr txBox="1"/>
          <p:nvPr/>
        </p:nvSpPr>
        <p:spPr>
          <a:xfrm>
            <a:off x="-280035" y="3750748"/>
            <a:ext cx="5080000" cy="400110"/>
          </a:xfrm>
          <a:prstGeom prst="rect">
            <a:avLst/>
          </a:prstGeom>
          <a:noFill/>
          <a:ln w="9525">
            <a:noFill/>
          </a:ln>
        </p:spPr>
        <p:txBody>
          <a:bodyPr>
            <a:spAutoFit/>
          </a:bodyPr>
          <a:lstStyle/>
          <a:p>
            <a:pPr indent="0" algn="ctr"/>
            <a:r>
              <a:rPr lang="zh-CN" altLang="en-US" sz="2000" b="0" dirty="0">
                <a:latin typeface="微软雅黑" panose="020B0503020204020204" pitchFamily="34" charset="-122"/>
                <a:ea typeface="微软雅黑" panose="020B0503020204020204" pitchFamily="34" charset="-122"/>
                <a:cs typeface="Times New Roman" panose="02020603050405020304" charset="0"/>
              </a:rPr>
              <a:t>（</a:t>
            </a:r>
            <a:r>
              <a:rPr lang="en-US" sz="2000" b="0" dirty="0">
                <a:latin typeface="微软雅黑" panose="020B0503020204020204" pitchFamily="34" charset="-122"/>
                <a:ea typeface="微软雅黑" panose="020B0503020204020204" pitchFamily="34" charset="-122"/>
                <a:cs typeface="Times New Roman" panose="02020603050405020304" charset="0"/>
              </a:rPr>
              <a:t>α≤</a:t>
            </a:r>
            <a:r>
              <a:rPr lang="en-US" sz="2000" b="0" dirty="0">
                <a:latin typeface="微软雅黑" panose="020B0503020204020204" pitchFamily="34" charset="-122"/>
                <a:ea typeface="微软雅黑" panose="020B0503020204020204" pitchFamily="34" charset="-122"/>
              </a:rPr>
              <a:t>ωt≤α+θ</a:t>
            </a:r>
            <a:r>
              <a:rPr lang="zh-CN" altLang="en-US" sz="2000" b="0" dirty="0">
                <a:latin typeface="微软雅黑" panose="020B0503020204020204" pitchFamily="34" charset="-122"/>
                <a:ea typeface="微软雅黑" panose="020B0503020204020204" pitchFamily="34" charset="-122"/>
              </a:rPr>
              <a:t>）</a:t>
            </a:r>
            <a:r>
              <a:rPr lang="en-US" sz="2000" b="0" dirty="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11" name="文本框 110"/>
              <p:cNvSpPr txBox="1"/>
              <p:nvPr/>
            </p:nvSpPr>
            <p:spPr>
              <a:xfrm>
                <a:off x="871088" y="4268588"/>
                <a:ext cx="4494288" cy="400110"/>
              </a:xfrm>
              <a:prstGeom prst="rect">
                <a:avLst/>
              </a:prstGeom>
              <a:noFill/>
              <a:ln w="9525">
                <a:noFill/>
              </a:ln>
            </p:spPr>
            <p:txBody>
              <a:bodyPr wrap="square">
                <a:spAutoFit/>
              </a:bodyPr>
              <a:lstStyle/>
              <a:p>
                <a:pPr indent="0"/>
                <a:r>
                  <a:rPr lang="zh-CN" sz="2000" b="0" dirty="0">
                    <a:latin typeface="微软雅黑" panose="020B0503020204020204" pitchFamily="34" charset="-122"/>
                    <a:ea typeface="微软雅黑" panose="020B0503020204020204" pitchFamily="34" charset="-122"/>
                  </a:rPr>
                  <a:t>由</a:t>
                </a:r>
                <a:r>
                  <a:rPr lang="en-US" sz="2000" b="0" dirty="0">
                    <a:latin typeface="微软雅黑" panose="020B0503020204020204" pitchFamily="34" charset="-122"/>
                    <a:ea typeface="微软雅黑" panose="020B0503020204020204" pitchFamily="34" charset="-122"/>
                  </a:rPr>
                  <a:t>ωt=α+</a:t>
                </a:r>
                <a:r>
                  <a:rPr lang="zh-CN" sz="2000" b="0" dirty="0">
                    <a:latin typeface="微软雅黑" panose="020B0503020204020204" pitchFamily="34" charset="-122"/>
                    <a:ea typeface="微软雅黑" panose="020B0503020204020204" pitchFamily="34" charset="-122"/>
                  </a:rPr>
                  <a:t>θ时</a:t>
                </a:r>
                <a:r>
                  <a:rPr lang="zh-CN" altLang="en-US" sz="2000" b="0"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m:rPr>
                            <m:sty m:val="p"/>
                          </m:rPr>
                          <a:rPr lang="en-US" altLang="zh-CN" sz="2000">
                            <a:latin typeface="Cambria Math" panose="02040503050406030204" pitchFamily="18" charset="0"/>
                            <a:ea typeface="微软雅黑" panose="020B0503020204020204" pitchFamily="34" charset="-122"/>
                          </a:rPr>
                          <m:t>i</m:t>
                        </m:r>
                      </m:e>
                      <m:sub>
                        <m:r>
                          <m:rPr>
                            <m:sty m:val="p"/>
                          </m:rPr>
                          <a:rPr lang="en-US" altLang="zh-CN" sz="2000">
                            <a:latin typeface="Cambria Math" panose="02040503050406030204" pitchFamily="18" charset="0"/>
                            <a:ea typeface="微软雅黑" panose="020B0503020204020204" pitchFamily="34" charset="-122"/>
                          </a:rPr>
                          <m:t>o</m:t>
                        </m:r>
                      </m:sub>
                    </m:sSub>
                    <m:r>
                      <a:rPr lang="en-US" altLang="zh-CN" sz="2000" b="0" i="0" smtClean="0">
                        <a:latin typeface="Cambria Math" panose="02040503050406030204" pitchFamily="18" charset="0"/>
                        <a:ea typeface="微软雅黑" panose="020B0503020204020204" pitchFamily="34" charset="-122"/>
                      </a:rPr>
                      <m:t>=0</m:t>
                    </m:r>
                  </m:oMath>
                </a14:m>
                <a:endParaRPr lang="zh-CN" altLang="en-US" sz="2000" dirty="0">
                  <a:latin typeface="微软雅黑" panose="020B0503020204020204" pitchFamily="34" charset="-122"/>
                  <a:ea typeface="微软雅黑" panose="020B0503020204020204" pitchFamily="34" charset="-122"/>
                </a:endParaRPr>
              </a:p>
            </p:txBody>
          </p:sp>
        </mc:Choice>
        <mc:Fallback>
          <p:sp>
            <p:nvSpPr>
              <p:cNvPr id="111" name="文本框 110"/>
              <p:cNvSpPr txBox="1">
                <a:spLocks noRot="1" noChangeAspect="1" noMove="1" noResize="1" noEditPoints="1" noAdjustHandles="1" noChangeArrowheads="1" noChangeShapeType="1" noTextEdit="1"/>
              </p:cNvSpPr>
              <p:nvPr/>
            </p:nvSpPr>
            <p:spPr>
              <a:xfrm>
                <a:off x="871088" y="4268588"/>
                <a:ext cx="4494288" cy="400110"/>
              </a:xfrm>
              <a:prstGeom prst="rect">
                <a:avLst/>
              </a:prstGeom>
              <a:blipFill rotWithShape="1">
                <a:blip r:embed="rId6"/>
                <a:stretch>
                  <a:fillRect l="-1493" t="-7576" b="-25758"/>
                </a:stretch>
              </a:blipFill>
              <a:ln w="9525">
                <a:noFill/>
              </a:ln>
            </p:spPr>
            <p:txBody>
              <a:bodyPr/>
              <a:lstStyle/>
              <a:p>
                <a:r>
                  <a:rPr lang="zh-CN" altLang="en-US">
                    <a:noFill/>
                  </a:rPr>
                  <a:t> </a:t>
                </a:r>
                <a:endParaRPr lang="zh-CN" altLang="en-US">
                  <a:noFill/>
                </a:endParaRPr>
              </a:p>
            </p:txBody>
          </p:sp>
        </mc:Fallback>
      </mc:AlternateContent>
      <p:pic>
        <p:nvPicPr>
          <p:cNvPr id="16" name="图片 15"/>
          <p:cNvPicPr/>
          <p:nvPr/>
        </p:nvPicPr>
        <p:blipFill rotWithShape="1">
          <a:blip r:embed="rId7"/>
          <a:srcRect t="8912"/>
          <a:stretch>
            <a:fillRect/>
          </a:stretch>
        </p:blipFill>
        <p:spPr>
          <a:xfrm>
            <a:off x="1473835" y="4629389"/>
            <a:ext cx="4255770" cy="747879"/>
          </a:xfrm>
          <a:prstGeom prst="rect">
            <a:avLst/>
          </a:prstGeom>
          <a:noFill/>
          <a:ln w="9525">
            <a:noFill/>
          </a:ln>
        </p:spPr>
      </p:pic>
      <p:sp>
        <p:nvSpPr>
          <p:cNvPr id="113" name="文本框 112"/>
          <p:cNvSpPr txBox="1"/>
          <p:nvPr/>
        </p:nvSpPr>
        <p:spPr>
          <a:xfrm>
            <a:off x="6578600" y="5870258"/>
            <a:ext cx="5080000" cy="460375"/>
          </a:xfrm>
          <a:prstGeom prst="rect">
            <a:avLst/>
          </a:prstGeom>
          <a:noFill/>
          <a:ln w="9525">
            <a:noFill/>
          </a:ln>
        </p:spPr>
        <p:txBody>
          <a:bodyPr>
            <a:spAutoFit/>
          </a:bodyPr>
          <a:lstStyle/>
          <a:p>
            <a:pPr indent="0" algn="ctr"/>
            <a:endParaRPr lang="en-US" sz="1200" b="0" i="1" dirty="0">
              <a:latin typeface="Times New Roman" panose="02020603050405020304" charset="0"/>
              <a:ea typeface="宋体" panose="02010600030101010101" pitchFamily="2" charset="-122"/>
            </a:endParaRPr>
          </a:p>
          <a:p>
            <a:pPr indent="0" algn="ctr"/>
            <a:r>
              <a:rPr lang="en-US" sz="1200" b="0" i="1" dirty="0">
                <a:latin typeface="Times New Roman" panose="02020603050405020304" charset="0"/>
                <a:ea typeface="宋体" panose="02010600030101010101" pitchFamily="2" charset="-122"/>
              </a:rPr>
              <a:t> </a:t>
            </a:r>
            <a:endParaRPr lang="zh-CN" altLang="en-US"/>
          </a:p>
        </p:txBody>
      </p:sp>
      <p:sp>
        <p:nvSpPr>
          <p:cNvPr id="19" name="文本框 18"/>
          <p:cNvSpPr txBox="1"/>
          <p:nvPr/>
        </p:nvSpPr>
        <p:spPr>
          <a:xfrm>
            <a:off x="8015829" y="1477010"/>
            <a:ext cx="2422525" cy="368300"/>
          </a:xfrm>
          <a:prstGeom prst="rect">
            <a:avLst/>
          </a:prstGeom>
          <a:noFill/>
          <a:ln w="9525">
            <a:noFill/>
          </a:ln>
        </p:spPr>
        <p:txBody>
          <a:bodyPr wrap="square">
            <a:spAutoFit/>
          </a:bodyPr>
          <a:lstStyle/>
          <a:p>
            <a:pPr indent="0"/>
            <a:r>
              <a:rPr lang="zh-CN" dirty="0">
                <a:latin typeface="微软雅黑" panose="020B0503020204020204" pitchFamily="34" charset="-122"/>
                <a:ea typeface="微软雅黑" panose="020B0503020204020204" pitchFamily="34" charset="-122"/>
              </a:rPr>
              <a:t>α与θ隐函数关系图</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8">
            <a:extLst>
              <a:ext uri="{28A0092B-C50C-407E-A947-70E740481C1C}">
                <a14:useLocalDpi xmlns:a14="http://schemas.microsoft.com/office/drawing/2010/main" val="0"/>
              </a:ext>
            </a:extLst>
          </a:blip>
          <a:srcRect l="4045" t="129" r="6397" b="-1"/>
          <a:stretch>
            <a:fillRect/>
          </a:stretch>
        </p:blipFill>
        <p:spPr>
          <a:xfrm>
            <a:off x="6240313" y="1822132"/>
            <a:ext cx="5418287" cy="4531705"/>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3426" y="-331277"/>
            <a:ext cx="1608574" cy="1224766"/>
          </a:xfrm>
          <a:prstGeom prst="rect">
            <a:avLst/>
          </a:prstGeom>
          <a:ln>
            <a:noFill/>
          </a:ln>
          <a:effectLst>
            <a:outerShdw blurRad="292100" dist="139700" dir="2700000" algn="tl" rotWithShape="0">
              <a:srgbClr val="333333">
                <a:alpha val="65000"/>
              </a:srgbClr>
            </a:outerShdw>
          </a:effectLst>
        </p:spPr>
      </p:pic>
      <p:sp>
        <p:nvSpPr>
          <p:cNvPr id="113" name="文本框 112"/>
          <p:cNvSpPr txBox="1"/>
          <p:nvPr/>
        </p:nvSpPr>
        <p:spPr>
          <a:xfrm>
            <a:off x="290195" y="831215"/>
            <a:ext cx="5779135" cy="4799965"/>
          </a:xfrm>
          <a:prstGeom prst="rect">
            <a:avLst/>
          </a:prstGeom>
          <a:noFill/>
          <a:ln w="9525">
            <a:noFill/>
          </a:ln>
        </p:spPr>
        <p:txBody>
          <a:bodyPr wrap="square">
            <a:spAutoFit/>
          </a:bodyPr>
          <a:lstStyle/>
          <a:p>
            <a:pPr indent="0"/>
            <a:r>
              <a:rPr lang="zh-CN" b="0" dirty="0">
                <a:latin typeface="微软雅黑" panose="020B0503020204020204" pitchFamily="34" charset="-122"/>
                <a:ea typeface="微软雅黑" panose="020B0503020204020204" pitchFamily="34" charset="-122"/>
              </a:rPr>
              <a:t>可以看出，</a:t>
            </a:r>
            <a:r>
              <a:rPr lang="zh-CN" b="0" dirty="0">
                <a:latin typeface="微软雅黑" panose="020B0503020204020204" pitchFamily="34" charset="-122"/>
                <a:ea typeface="微软雅黑" panose="020B0503020204020204" pitchFamily="34" charset="-122"/>
                <a:cs typeface="Times New Roman" panose="02020603050405020304" charset="0"/>
              </a:rPr>
              <a:t>α越大θ越小，α</a:t>
            </a:r>
            <a:r>
              <a:rPr lang="en-US" b="0" dirty="0">
                <a:latin typeface="微软雅黑" panose="020B0503020204020204" pitchFamily="34" charset="-122"/>
                <a:ea typeface="微软雅黑" panose="020B0503020204020204" pitchFamily="34" charset="-122"/>
              </a:rPr>
              <a:t>=φ</a:t>
            </a:r>
            <a:r>
              <a:rPr lang="zh-CN" b="0" dirty="0">
                <a:latin typeface="微软雅黑" panose="020B0503020204020204" pitchFamily="34" charset="-122"/>
                <a:ea typeface="微软雅黑" panose="020B0503020204020204" pitchFamily="34" charset="-122"/>
              </a:rPr>
              <a:t>时</a:t>
            </a:r>
            <a:r>
              <a:rPr lang="en-US" b="0" dirty="0">
                <a:latin typeface="微软雅黑" panose="020B0503020204020204" pitchFamily="34" charset="-122"/>
                <a:ea typeface="微软雅黑" panose="020B0503020204020204" pitchFamily="34" charset="-122"/>
              </a:rPr>
              <a:t>θ=</a:t>
            </a:r>
            <a:r>
              <a:rPr lang="zh-CN" b="0" dirty="0">
                <a:latin typeface="微软雅黑" panose="020B0503020204020204" pitchFamily="34" charset="-122"/>
                <a:ea typeface="微软雅黑" panose="020B0503020204020204" pitchFamily="34" charset="-122"/>
              </a:rPr>
              <a:t>π。所以，α</a:t>
            </a:r>
            <a:r>
              <a:rPr lang="en-US" b="0" dirty="0">
                <a:latin typeface="微软雅黑" panose="020B0503020204020204" pitchFamily="34" charset="-122"/>
                <a:ea typeface="微软雅黑" panose="020B0503020204020204" pitchFamily="34" charset="-122"/>
              </a:rPr>
              <a:t>&gt;φ</a:t>
            </a:r>
            <a:r>
              <a:rPr lang="zh-CN" b="0" dirty="0">
                <a:latin typeface="微软雅黑" panose="020B0503020204020204" pitchFamily="34" charset="-122"/>
                <a:ea typeface="微软雅黑" panose="020B0503020204020204" pitchFamily="34" charset="-122"/>
              </a:rPr>
              <a:t>时</a:t>
            </a:r>
            <a:r>
              <a:rPr lang="en-US" b="0" dirty="0">
                <a:latin typeface="微软雅黑" panose="020B0503020204020204" pitchFamily="34" charset="-122"/>
                <a:ea typeface="微软雅黑" panose="020B0503020204020204" pitchFamily="34" charset="-122"/>
              </a:rPr>
              <a:t>θ&lt;</a:t>
            </a:r>
            <a:r>
              <a:rPr lang="zh-CN" b="0" dirty="0">
                <a:latin typeface="微软雅黑" panose="020B0503020204020204" pitchFamily="34" charset="-122"/>
                <a:ea typeface="微软雅黑" panose="020B0503020204020204" pitchFamily="34" charset="-122"/>
              </a:rPr>
              <a:t>π，存在</a:t>
            </a:r>
            <a:r>
              <a:rPr lang="en-US" b="0" dirty="0">
                <a:latin typeface="微软雅黑" panose="020B0503020204020204" pitchFamily="34" charset="-122"/>
                <a:ea typeface="微软雅黑" panose="020B0503020204020204" pitchFamily="34" charset="-122"/>
              </a:rPr>
              <a:t>VT1</a:t>
            </a:r>
            <a:r>
              <a:rPr lang="zh-CN" b="0" dirty="0">
                <a:latin typeface="微软雅黑" panose="020B0503020204020204" pitchFamily="34" charset="-122"/>
                <a:ea typeface="微软雅黑" panose="020B0503020204020204" pitchFamily="34" charset="-122"/>
              </a:rPr>
              <a:t>和</a:t>
            </a:r>
            <a:r>
              <a:rPr lang="en-US" b="0" dirty="0">
                <a:latin typeface="微软雅黑" panose="020B0503020204020204" pitchFamily="34" charset="-122"/>
                <a:ea typeface="微软雅黑" panose="020B0503020204020204" pitchFamily="34" charset="-122"/>
              </a:rPr>
              <a:t>VT2</a:t>
            </a:r>
            <a:r>
              <a:rPr lang="zh-CN" b="0" dirty="0">
                <a:latin typeface="微软雅黑" panose="020B0503020204020204" pitchFamily="34" charset="-122"/>
                <a:ea typeface="微软雅黑" panose="020B0503020204020204" pitchFamily="34" charset="-122"/>
              </a:rPr>
              <a:t>均不导通的时间，电流断续。</a:t>
            </a:r>
            <a:endParaRPr lang="zh-CN" b="0" dirty="0">
              <a:latin typeface="微软雅黑" panose="020B0503020204020204" pitchFamily="34" charset="-122"/>
              <a:ea typeface="微软雅黑" panose="020B0503020204020204" pitchFamily="34" charset="-122"/>
            </a:endParaRPr>
          </a:p>
          <a:p>
            <a:pPr indent="0"/>
            <a:endParaRPr lang="zh-CN" b="0" dirty="0">
              <a:latin typeface="微软雅黑" panose="020B0503020204020204" pitchFamily="34" charset="-122"/>
              <a:ea typeface="微软雅黑" panose="020B0503020204020204" pitchFamily="34" charset="-122"/>
            </a:endParaRPr>
          </a:p>
          <a:p>
            <a:pPr indent="0"/>
            <a:r>
              <a:rPr lang="zh-CN" b="0" dirty="0">
                <a:latin typeface="微软雅黑" panose="020B0503020204020204" pitchFamily="34" charset="-122"/>
                <a:ea typeface="微软雅黑" panose="020B0503020204020204" pitchFamily="34" charset="-122"/>
              </a:rPr>
              <a:t>当</a:t>
            </a:r>
            <a:r>
              <a:rPr lang="en-US" b="0" dirty="0">
                <a:latin typeface="微软雅黑" panose="020B0503020204020204" pitchFamily="34" charset="-122"/>
                <a:ea typeface="微软雅黑" panose="020B0503020204020204" pitchFamily="34" charset="-122"/>
                <a:cs typeface="Times New Roman" panose="02020603050405020304" charset="0"/>
              </a:rPr>
              <a:t>α</a:t>
            </a:r>
            <a:r>
              <a:rPr lang="en-US" b="0" dirty="0">
                <a:latin typeface="微软雅黑" panose="020B0503020204020204" pitchFamily="34" charset="-122"/>
                <a:ea typeface="微软雅黑" panose="020B0503020204020204" pitchFamily="34" charset="-122"/>
              </a:rPr>
              <a:t>&lt;φ</a:t>
            </a:r>
            <a:r>
              <a:rPr lang="zh-CN" b="0" dirty="0">
                <a:latin typeface="微软雅黑" panose="020B0503020204020204" pitchFamily="34" charset="-122"/>
                <a:ea typeface="微软雅黑" panose="020B0503020204020204" pitchFamily="34" charset="-122"/>
              </a:rPr>
              <a:t>，</a:t>
            </a:r>
            <a:r>
              <a:rPr lang="en-US" b="0" dirty="0">
                <a:latin typeface="微软雅黑" panose="020B0503020204020204" pitchFamily="34" charset="-122"/>
                <a:ea typeface="微软雅黑" panose="020B0503020204020204" pitchFamily="34" charset="-122"/>
              </a:rPr>
              <a:t>VT1</a:t>
            </a:r>
            <a:r>
              <a:rPr lang="zh-CN" b="0" dirty="0">
                <a:latin typeface="微软雅黑" panose="020B0503020204020204" pitchFamily="34" charset="-122"/>
                <a:ea typeface="微软雅黑" panose="020B0503020204020204" pitchFamily="34" charset="-122"/>
              </a:rPr>
              <a:t>导通时间超过</a:t>
            </a:r>
            <a:r>
              <a:rPr lang="zh-CN" b="0" dirty="0">
                <a:latin typeface="微软雅黑" panose="020B0503020204020204" pitchFamily="34" charset="-122"/>
                <a:ea typeface="微软雅黑" panose="020B0503020204020204" pitchFamily="34" charset="-122"/>
                <a:cs typeface="Times New Roman" panose="02020603050405020304" charset="0"/>
              </a:rPr>
              <a:t>π。到</a:t>
            </a:r>
            <a:r>
              <a:rPr lang="en-US" b="0" dirty="0">
                <a:latin typeface="微软雅黑" panose="020B0503020204020204" pitchFamily="34" charset="-122"/>
                <a:ea typeface="微软雅黑" panose="020B0503020204020204" pitchFamily="34" charset="-122"/>
              </a:rPr>
              <a:t>ωt=α+</a:t>
            </a:r>
            <a:r>
              <a:rPr lang="zh-CN" b="0" dirty="0">
                <a:latin typeface="微软雅黑" panose="020B0503020204020204" pitchFamily="34" charset="-122"/>
                <a:ea typeface="微软雅黑" panose="020B0503020204020204" pitchFamily="34" charset="-122"/>
              </a:rPr>
              <a:t>π触发</a:t>
            </a:r>
            <a:r>
              <a:rPr lang="en-US" b="0" dirty="0">
                <a:latin typeface="微软雅黑" panose="020B0503020204020204" pitchFamily="34" charset="-122"/>
                <a:ea typeface="微软雅黑" panose="020B0503020204020204" pitchFamily="34" charset="-122"/>
              </a:rPr>
              <a:t>VT2</a:t>
            </a:r>
            <a:r>
              <a:rPr lang="zh-CN" b="0" dirty="0">
                <a:latin typeface="微软雅黑" panose="020B0503020204020204" pitchFamily="34" charset="-122"/>
                <a:ea typeface="微软雅黑" panose="020B0503020204020204" pitchFamily="34" charset="-122"/>
              </a:rPr>
              <a:t>时，电流还未降至</a:t>
            </a:r>
            <a:r>
              <a:rPr lang="en-US" b="0" dirty="0">
                <a:latin typeface="微软雅黑" panose="020B0503020204020204" pitchFamily="34" charset="-122"/>
                <a:ea typeface="微软雅黑" panose="020B0503020204020204" pitchFamily="34" charset="-122"/>
              </a:rPr>
              <a:t>0</a:t>
            </a:r>
            <a:r>
              <a:rPr lang="zh-CN" b="0" dirty="0">
                <a:latin typeface="微软雅黑" panose="020B0503020204020204" pitchFamily="34" charset="-122"/>
                <a:ea typeface="微软雅黑" panose="020B0503020204020204" pitchFamily="34" charset="-122"/>
              </a:rPr>
              <a:t>，</a:t>
            </a:r>
            <a:r>
              <a:rPr lang="en-US" b="0" dirty="0">
                <a:latin typeface="微软雅黑" panose="020B0503020204020204" pitchFamily="34" charset="-122"/>
                <a:ea typeface="微软雅黑" panose="020B0503020204020204" pitchFamily="34" charset="-122"/>
              </a:rPr>
              <a:t>VT1</a:t>
            </a:r>
            <a:r>
              <a:rPr lang="zh-CN" b="0" dirty="0">
                <a:latin typeface="微软雅黑" panose="020B0503020204020204" pitchFamily="34" charset="-122"/>
                <a:ea typeface="微软雅黑" panose="020B0503020204020204" pitchFamily="34" charset="-122"/>
              </a:rPr>
              <a:t>仍然导通，</a:t>
            </a:r>
            <a:r>
              <a:rPr lang="en-US" b="0" dirty="0">
                <a:latin typeface="微软雅黑" panose="020B0503020204020204" pitchFamily="34" charset="-122"/>
                <a:ea typeface="微软雅黑" panose="020B0503020204020204" pitchFamily="34" charset="-122"/>
              </a:rPr>
              <a:t>VT2</a:t>
            </a:r>
            <a:r>
              <a:rPr lang="zh-CN" b="0" dirty="0">
                <a:latin typeface="微软雅黑" panose="020B0503020204020204" pitchFamily="34" charset="-122"/>
                <a:ea typeface="微软雅黑" panose="020B0503020204020204" pitchFamily="34" charset="-122"/>
              </a:rPr>
              <a:t>无法开启。当电流降至</a:t>
            </a:r>
            <a:r>
              <a:rPr lang="en-US" b="0" dirty="0">
                <a:latin typeface="微软雅黑" panose="020B0503020204020204" pitchFamily="34" charset="-122"/>
                <a:ea typeface="微软雅黑" panose="020B0503020204020204" pitchFamily="34" charset="-122"/>
              </a:rPr>
              <a:t>0</a:t>
            </a:r>
            <a:r>
              <a:rPr lang="zh-CN" b="0" dirty="0">
                <a:latin typeface="微软雅黑" panose="020B0503020204020204" pitchFamily="34" charset="-122"/>
                <a:ea typeface="微软雅黑" panose="020B0503020204020204" pitchFamily="34" charset="-122"/>
              </a:rPr>
              <a:t>，若</a:t>
            </a:r>
            <a:r>
              <a:rPr lang="en-US" b="0" dirty="0">
                <a:latin typeface="微软雅黑" panose="020B0503020204020204" pitchFamily="34" charset="-122"/>
                <a:ea typeface="微软雅黑" panose="020B0503020204020204" pitchFamily="34" charset="-122"/>
              </a:rPr>
              <a:t>VT2</a:t>
            </a:r>
            <a:r>
              <a:rPr lang="zh-CN" b="0" dirty="0">
                <a:latin typeface="微软雅黑" panose="020B0503020204020204" pitchFamily="34" charset="-122"/>
                <a:ea typeface="微软雅黑" panose="020B0503020204020204" pitchFamily="34" charset="-122"/>
              </a:rPr>
              <a:t>触发脉冲仍存在，此时才会打开</a:t>
            </a:r>
            <a:r>
              <a:rPr lang="en-US" b="0" dirty="0">
                <a:latin typeface="微软雅黑" panose="020B0503020204020204" pitchFamily="34" charset="-122"/>
                <a:ea typeface="微软雅黑" panose="020B0503020204020204" pitchFamily="34" charset="-122"/>
              </a:rPr>
              <a:t>VT2</a:t>
            </a:r>
            <a:r>
              <a:rPr lang="zh-CN" b="0" dirty="0">
                <a:latin typeface="微软雅黑" panose="020B0503020204020204" pitchFamily="34" charset="-122"/>
                <a:ea typeface="微软雅黑" panose="020B0503020204020204" pitchFamily="34" charset="-122"/>
              </a:rPr>
              <a:t>，此时电流连续。因此，</a:t>
            </a:r>
            <a:r>
              <a:rPr lang="en-US" b="0" dirty="0">
                <a:latin typeface="微软雅黑" panose="020B0503020204020204" pitchFamily="34" charset="-122"/>
                <a:ea typeface="微软雅黑" panose="020B0503020204020204" pitchFamily="34" charset="-122"/>
              </a:rPr>
              <a:t>VT1</a:t>
            </a:r>
            <a:r>
              <a:rPr lang="zh-CN" b="0" dirty="0">
                <a:latin typeface="微软雅黑" panose="020B0503020204020204" pitchFamily="34" charset="-122"/>
                <a:ea typeface="微软雅黑" panose="020B0503020204020204" pitchFamily="34" charset="-122"/>
              </a:rPr>
              <a:t>导通时间大于</a:t>
            </a:r>
            <a:r>
              <a:rPr lang="zh-CN" b="0" dirty="0">
                <a:latin typeface="微软雅黑" panose="020B0503020204020204" pitchFamily="34" charset="-122"/>
                <a:ea typeface="微软雅黑" panose="020B0503020204020204" pitchFamily="34" charset="-122"/>
                <a:cs typeface="Times New Roman" panose="02020603050405020304" charset="0"/>
              </a:rPr>
              <a:t>π，</a:t>
            </a:r>
            <a:r>
              <a:rPr lang="en-US" b="0" dirty="0">
                <a:latin typeface="微软雅黑" panose="020B0503020204020204" pitchFamily="34" charset="-122"/>
                <a:ea typeface="微软雅黑" panose="020B0503020204020204" pitchFamily="34" charset="-122"/>
              </a:rPr>
              <a:t>VT2</a:t>
            </a:r>
            <a:r>
              <a:rPr lang="zh-CN" b="0" dirty="0">
                <a:latin typeface="微软雅黑" panose="020B0503020204020204" pitchFamily="34" charset="-122"/>
                <a:ea typeface="微软雅黑" panose="020B0503020204020204" pitchFamily="34" charset="-122"/>
              </a:rPr>
              <a:t>导通时间小于</a:t>
            </a:r>
            <a:r>
              <a:rPr lang="zh-CN" b="0" dirty="0">
                <a:latin typeface="微软雅黑" panose="020B0503020204020204" pitchFamily="34" charset="-122"/>
                <a:ea typeface="微软雅黑" panose="020B0503020204020204" pitchFamily="34" charset="-122"/>
                <a:cs typeface="Times New Roman" panose="02020603050405020304" charset="0"/>
              </a:rPr>
              <a:t>π。</a:t>
            </a:r>
            <a:endParaRPr lang="zh-CN" b="0" dirty="0">
              <a:latin typeface="微软雅黑" panose="020B0503020204020204" pitchFamily="34" charset="-122"/>
              <a:ea typeface="微软雅黑" panose="020B0503020204020204" pitchFamily="34" charset="-122"/>
              <a:cs typeface="Times New Roman" panose="02020603050405020304" charset="0"/>
            </a:endParaRPr>
          </a:p>
          <a:p>
            <a:pPr indent="0"/>
            <a:endParaRPr lang="en-US" b="0" dirty="0">
              <a:latin typeface="微软雅黑" panose="020B0503020204020204" pitchFamily="34" charset="-122"/>
              <a:ea typeface="微软雅黑" panose="020B0503020204020204" pitchFamily="34" charset="-122"/>
            </a:endParaRPr>
          </a:p>
          <a:p>
            <a:pPr indent="0"/>
            <a:r>
              <a:rPr lang="en-US" b="0" dirty="0">
                <a:latin typeface="微软雅黑" panose="020B0503020204020204" pitchFamily="34" charset="-122"/>
                <a:ea typeface="微软雅黑" panose="020B0503020204020204" pitchFamily="34" charset="-122"/>
              </a:rPr>
              <a:t>α&lt;φ</a:t>
            </a:r>
            <a:r>
              <a:rPr lang="zh-CN" b="0" dirty="0">
                <a:latin typeface="微软雅黑" panose="020B0503020204020204" pitchFamily="34" charset="-122"/>
                <a:ea typeface="微软雅黑" panose="020B0503020204020204" pitchFamily="34" charset="-122"/>
              </a:rPr>
              <a:t>时，</a:t>
            </a:r>
            <a:r>
              <a:rPr lang="zh-CN" b="0" dirty="0">
                <a:latin typeface="微软雅黑" panose="020B0503020204020204" pitchFamily="34" charset="-122"/>
                <a:ea typeface="微软雅黑" panose="020B0503020204020204" pitchFamily="34" charset="-122"/>
                <a:cs typeface="Times New Roman" panose="02020603050405020304" charset="0"/>
              </a:rPr>
              <a:t>由于电流连续，α的限定范围变为α≤</a:t>
            </a:r>
            <a:r>
              <a:rPr lang="en-US" b="0" dirty="0">
                <a:latin typeface="微软雅黑" panose="020B0503020204020204" pitchFamily="34" charset="-122"/>
                <a:ea typeface="微软雅黑" panose="020B0503020204020204" pitchFamily="34" charset="-122"/>
              </a:rPr>
              <a:t>ωt</a:t>
            </a:r>
            <a:r>
              <a:rPr lang="zh-CN" b="0" dirty="0">
                <a:latin typeface="微软雅黑" panose="020B0503020204020204" pitchFamily="34" charset="-122"/>
                <a:ea typeface="微软雅黑" panose="020B0503020204020204" pitchFamily="34" charset="-122"/>
              </a:rPr>
              <a:t>＜∞。</a:t>
            </a:r>
            <a:r>
              <a:rPr lang="en-US" b="0" dirty="0">
                <a:latin typeface="微软雅黑" panose="020B0503020204020204" pitchFamily="34" charset="-122"/>
                <a:ea typeface="微软雅黑" panose="020B0503020204020204" pitchFamily="34" charset="-122"/>
              </a:rPr>
              <a:t>i</a:t>
            </a:r>
            <a:r>
              <a:rPr lang="en-US" b="0" baseline="-25000" dirty="0">
                <a:latin typeface="微软雅黑" panose="020B0503020204020204" pitchFamily="34" charset="-122"/>
                <a:ea typeface="微软雅黑" panose="020B0503020204020204" pitchFamily="34" charset="-122"/>
              </a:rPr>
              <a:t>O</a:t>
            </a:r>
            <a:r>
              <a:rPr lang="zh-CN" b="0" dirty="0">
                <a:latin typeface="微软雅黑" panose="020B0503020204020204" pitchFamily="34" charset="-122"/>
                <a:ea typeface="微软雅黑" panose="020B0503020204020204" pitchFamily="34" charset="-122"/>
              </a:rPr>
              <a:t>由正弦分量和指数衰减分量构成。随着时间增加，指数分量不断衰减，</a:t>
            </a:r>
            <a:r>
              <a:rPr lang="en-US" b="0" dirty="0">
                <a:latin typeface="微软雅黑" panose="020B0503020204020204" pitchFamily="34" charset="-122"/>
                <a:ea typeface="微软雅黑" panose="020B0503020204020204" pitchFamily="34" charset="-122"/>
              </a:rPr>
              <a:t>VT1</a:t>
            </a:r>
            <a:r>
              <a:rPr lang="zh-CN" b="0" dirty="0">
                <a:latin typeface="微软雅黑" panose="020B0503020204020204" pitchFamily="34" charset="-122"/>
                <a:ea typeface="微软雅黑" panose="020B0503020204020204" pitchFamily="34" charset="-122"/>
              </a:rPr>
              <a:t>导通时间逐渐减少而</a:t>
            </a:r>
            <a:r>
              <a:rPr lang="en-US" b="0" dirty="0">
                <a:latin typeface="微软雅黑" panose="020B0503020204020204" pitchFamily="34" charset="-122"/>
                <a:ea typeface="微软雅黑" panose="020B0503020204020204" pitchFamily="34" charset="-122"/>
              </a:rPr>
              <a:t>VT2</a:t>
            </a:r>
            <a:r>
              <a:rPr lang="zh-CN" b="0" dirty="0">
                <a:latin typeface="微软雅黑" panose="020B0503020204020204" pitchFamily="34" charset="-122"/>
                <a:ea typeface="微软雅黑" panose="020B0503020204020204" pitchFamily="34" charset="-122"/>
              </a:rPr>
              <a:t>导通时间增加，至稳态时，指数分量为</a:t>
            </a:r>
            <a:r>
              <a:rPr lang="en-US" b="0" dirty="0">
                <a:latin typeface="微软雅黑" panose="020B0503020204020204" pitchFamily="34" charset="-122"/>
                <a:ea typeface="微软雅黑" panose="020B0503020204020204" pitchFamily="34" charset="-122"/>
              </a:rPr>
              <a:t>0</a:t>
            </a:r>
            <a:r>
              <a:rPr lang="zh-CN" b="0" dirty="0">
                <a:latin typeface="微软雅黑" panose="020B0503020204020204" pitchFamily="34" charset="-122"/>
                <a:ea typeface="微软雅黑" panose="020B0503020204020204" pitchFamily="34" charset="-122"/>
              </a:rPr>
              <a:t>，电路工作状态和</a:t>
            </a:r>
            <a:r>
              <a:rPr lang="en-US" b="0" dirty="0">
                <a:latin typeface="微软雅黑" panose="020B0503020204020204" pitchFamily="34" charset="-122"/>
                <a:ea typeface="微软雅黑" panose="020B0503020204020204" pitchFamily="34" charset="-122"/>
              </a:rPr>
              <a:t>α=φ</a:t>
            </a:r>
            <a:r>
              <a:rPr lang="zh-CN" b="0" dirty="0">
                <a:latin typeface="微软雅黑" panose="020B0503020204020204" pitchFamily="34" charset="-122"/>
                <a:ea typeface="微软雅黑" panose="020B0503020204020204" pitchFamily="34" charset="-122"/>
              </a:rPr>
              <a:t>的情况完全相同，此时</a:t>
            </a:r>
            <a:r>
              <a:rPr lang="en-US" b="0" dirty="0">
                <a:latin typeface="微软雅黑" panose="020B0503020204020204" pitchFamily="34" charset="-122"/>
                <a:ea typeface="微软雅黑" panose="020B0503020204020204" pitchFamily="34" charset="-122"/>
              </a:rPr>
              <a:t>θ=</a:t>
            </a:r>
            <a:r>
              <a:rPr lang="zh-CN" b="0" dirty="0">
                <a:latin typeface="微软雅黑" panose="020B0503020204020204" pitchFamily="34" charset="-122"/>
                <a:ea typeface="微软雅黑" panose="020B0503020204020204" pitchFamily="34" charset="-122"/>
              </a:rPr>
              <a:t>π，实现了电路的连续。</a:t>
            </a:r>
            <a:endParaRPr lang="en-US" b="0" dirty="0">
              <a:latin typeface="微软雅黑" panose="020B0503020204020204" pitchFamily="34" charset="-122"/>
              <a:ea typeface="微软雅黑" panose="020B0503020204020204" pitchFamily="34" charset="-122"/>
            </a:endParaRPr>
          </a:p>
          <a:p>
            <a:pPr indent="0"/>
            <a:r>
              <a:rPr lang="en-US" b="0" dirty="0">
                <a:latin typeface="微软雅黑" panose="020B0503020204020204" pitchFamily="34" charset="-122"/>
                <a:ea typeface="微软雅黑" panose="020B0503020204020204" pitchFamily="34" charset="-122"/>
              </a:rPr>
              <a:t>	</a:t>
            </a:r>
            <a:endParaRPr lang="en-US" b="0" dirty="0">
              <a:latin typeface="微软雅黑" panose="020B0503020204020204" pitchFamily="34" charset="-122"/>
              <a:ea typeface="微软雅黑" panose="020B0503020204020204" pitchFamily="34" charset="-122"/>
            </a:endParaRPr>
          </a:p>
          <a:p>
            <a:pPr indent="0"/>
            <a:r>
              <a:rPr lang="zh-CN" b="0" dirty="0">
                <a:latin typeface="微软雅黑" panose="020B0503020204020204" pitchFamily="34" charset="-122"/>
                <a:ea typeface="微软雅黑" panose="020B0503020204020204" pitchFamily="34" charset="-122"/>
              </a:rPr>
              <a:t>由上述分析可见，</a:t>
            </a:r>
            <a:r>
              <a:rPr lang="en-US" b="0" dirty="0">
                <a:latin typeface="微软雅黑" panose="020B0503020204020204" pitchFamily="34" charset="-122"/>
                <a:ea typeface="微软雅黑" panose="020B0503020204020204" pitchFamily="34" charset="-122"/>
              </a:rPr>
              <a:t>α=φ</a:t>
            </a:r>
            <a:r>
              <a:rPr lang="zh-CN" b="0" dirty="0">
                <a:latin typeface="微软雅黑" panose="020B0503020204020204" pitchFamily="34" charset="-122"/>
                <a:ea typeface="微软雅黑" panose="020B0503020204020204" pitchFamily="34" charset="-122"/>
              </a:rPr>
              <a:t>确实是电流连续和断续的分界点。</a:t>
            </a:r>
            <a:endParaRPr lang="en-US" b="0" dirty="0">
              <a:latin typeface="微软雅黑" panose="020B0503020204020204" pitchFamily="34" charset="-122"/>
              <a:ea typeface="微软雅黑" panose="020B0503020204020204" pitchFamily="34" charset="-122"/>
            </a:endParaRPr>
          </a:p>
          <a:p>
            <a:pPr indent="0"/>
            <a:endParaRPr lang="zh-CN" altLang="en-US" b="0" dirty="0">
              <a:latin typeface="微软雅黑" panose="020B0503020204020204" pitchFamily="34" charset="-122"/>
              <a:ea typeface="微软雅黑" panose="020B0503020204020204" pitchFamily="34" charset="-122"/>
            </a:endParaRPr>
          </a:p>
        </p:txBody>
      </p:sp>
      <p:pic>
        <p:nvPicPr>
          <p:cNvPr id="2" name="图片 1"/>
          <p:cNvPicPr/>
          <p:nvPr/>
        </p:nvPicPr>
        <p:blipFill>
          <a:blip r:embed="rId2"/>
          <a:stretch>
            <a:fillRect/>
          </a:stretch>
        </p:blipFill>
        <p:spPr>
          <a:xfrm>
            <a:off x="6864985" y="1647825"/>
            <a:ext cx="3020695" cy="781050"/>
          </a:xfrm>
          <a:prstGeom prst="rect">
            <a:avLst/>
          </a:prstGeom>
          <a:noFill/>
          <a:ln w="9525">
            <a:noFill/>
          </a:ln>
        </p:spPr>
      </p:pic>
      <p:sp>
        <p:nvSpPr>
          <p:cNvPr id="114" name="文本框 113"/>
          <p:cNvSpPr txBox="1"/>
          <p:nvPr/>
        </p:nvSpPr>
        <p:spPr>
          <a:xfrm>
            <a:off x="3556000" y="3937318"/>
            <a:ext cx="5080000" cy="460375"/>
          </a:xfrm>
          <a:prstGeom prst="rect">
            <a:avLst/>
          </a:prstGeom>
          <a:noFill/>
          <a:ln w="9525">
            <a:noFill/>
          </a:ln>
        </p:spPr>
        <p:txBody>
          <a:bodyPr>
            <a:spAutoFit/>
          </a:bodyPr>
          <a:lstStyle/>
          <a:p>
            <a:pPr indent="0"/>
            <a:endParaRPr lang="en-US" sz="1200" b="0" dirty="0">
              <a:latin typeface="微软雅黑" panose="020B0503020204020204" pitchFamily="34" charset="-122"/>
              <a:ea typeface="微软雅黑" panose="020B0503020204020204" pitchFamily="34" charset="-122"/>
            </a:endParaRPr>
          </a:p>
          <a:p>
            <a:pPr indent="0"/>
            <a:r>
              <a:rPr lang="en-US" sz="1200" b="0" dirty="0">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pic>
        <p:nvPicPr>
          <p:cNvPr id="3" name="图片 2"/>
          <p:cNvPicPr/>
          <p:nvPr/>
        </p:nvPicPr>
        <p:blipFill>
          <a:blip r:embed="rId3"/>
          <a:stretch>
            <a:fillRect/>
          </a:stretch>
        </p:blipFill>
        <p:spPr>
          <a:xfrm>
            <a:off x="6864985" y="2428875"/>
            <a:ext cx="3020695" cy="866775"/>
          </a:xfrm>
          <a:prstGeom prst="rect">
            <a:avLst/>
          </a:prstGeom>
          <a:noFill/>
          <a:ln w="9525">
            <a:noFill/>
          </a:ln>
        </p:spPr>
      </p:pic>
      <p:sp>
        <p:nvSpPr>
          <p:cNvPr id="115" name="文本框 114"/>
          <p:cNvSpPr txBox="1"/>
          <p:nvPr/>
        </p:nvSpPr>
        <p:spPr>
          <a:xfrm>
            <a:off x="6864985" y="3295650"/>
            <a:ext cx="5475605" cy="1291590"/>
          </a:xfrm>
          <a:prstGeom prst="rect">
            <a:avLst/>
          </a:prstGeom>
          <a:noFill/>
          <a:ln w="9525">
            <a:noFill/>
          </a:ln>
        </p:spPr>
        <p:txBody>
          <a:bodyPr wrap="square">
            <a:spAutoFit/>
          </a:bodyPr>
          <a:lstStyle/>
          <a:p>
            <a:pPr indent="0"/>
            <a:endParaRPr lang="en-US" sz="1200" b="0" dirty="0">
              <a:latin typeface="微软雅黑" panose="020B0503020204020204" pitchFamily="34" charset="-122"/>
              <a:ea typeface="微软雅黑" panose="020B0503020204020204" pitchFamily="34" charset="-122"/>
            </a:endParaRPr>
          </a:p>
          <a:p>
            <a:pPr indent="0"/>
            <a:r>
              <a:rPr lang="en-US" sz="1200" b="0" dirty="0">
                <a:latin typeface="微软雅黑" panose="020B0503020204020204" pitchFamily="34" charset="-122"/>
                <a:ea typeface="微软雅黑" panose="020B0503020204020204" pitchFamily="34" charset="-122"/>
              </a:rPr>
              <a:t> </a:t>
            </a:r>
            <a:endParaRPr lang="en-US" sz="1200" b="0" dirty="0">
              <a:latin typeface="微软雅黑" panose="020B0503020204020204" pitchFamily="34" charset="-122"/>
              <a:ea typeface="微软雅黑" panose="020B0503020204020204" pitchFamily="34" charset="-122"/>
            </a:endParaRPr>
          </a:p>
          <a:p>
            <a:pPr indent="0"/>
            <a:r>
              <a:rPr lang="zh-CN" b="0" dirty="0">
                <a:latin typeface="微软雅黑" panose="020B0503020204020204" pitchFamily="34" charset="-122"/>
                <a:ea typeface="微软雅黑" panose="020B0503020204020204" pitchFamily="34" charset="-122"/>
              </a:rPr>
              <a:t>当</a:t>
            </a:r>
            <a:r>
              <a:rPr lang="en-US" b="0" dirty="0">
                <a:latin typeface="微软雅黑" panose="020B0503020204020204" pitchFamily="34" charset="-122"/>
                <a:ea typeface="微软雅黑" panose="020B0503020204020204" pitchFamily="34" charset="-122"/>
                <a:cs typeface="Times New Roman" panose="02020603050405020304" charset="0"/>
              </a:rPr>
              <a:t>α</a:t>
            </a:r>
            <a:r>
              <a:rPr lang="en-US" b="0" dirty="0">
                <a:latin typeface="微软雅黑" panose="020B0503020204020204" pitchFamily="34" charset="-122"/>
                <a:ea typeface="微软雅黑" panose="020B0503020204020204" pitchFamily="34" charset="-122"/>
              </a:rPr>
              <a:t>&lt;=φ</a:t>
            </a:r>
            <a:r>
              <a:rPr lang="zh-CN" b="0" dirty="0">
                <a:latin typeface="微软雅黑" panose="020B0503020204020204" pitchFamily="34" charset="-122"/>
                <a:ea typeface="微软雅黑" panose="020B0503020204020204" pitchFamily="34" charset="-122"/>
              </a:rPr>
              <a:t>，稳态时</a:t>
            </a:r>
            <a:r>
              <a:rPr lang="en-US" b="0" dirty="0">
                <a:latin typeface="微软雅黑" panose="020B0503020204020204" pitchFamily="34" charset="-122"/>
                <a:ea typeface="微软雅黑" panose="020B0503020204020204" pitchFamily="34" charset="-122"/>
                <a:cs typeface="Times New Roman" panose="02020603050405020304" charset="0"/>
              </a:rPr>
              <a:t>θ</a:t>
            </a:r>
            <a:r>
              <a:rPr lang="en-US" b="0" dirty="0">
                <a:latin typeface="微软雅黑" panose="020B0503020204020204" pitchFamily="34" charset="-122"/>
                <a:ea typeface="微软雅黑" panose="020B0503020204020204" pitchFamily="34" charset="-122"/>
              </a:rPr>
              <a:t>=</a:t>
            </a:r>
            <a:r>
              <a:rPr lang="zh-CN" b="0" dirty="0">
                <a:latin typeface="微软雅黑" panose="020B0503020204020204" pitchFamily="34" charset="-122"/>
                <a:ea typeface="微软雅黑" panose="020B0503020204020204" pitchFamily="34" charset="-122"/>
              </a:rPr>
              <a:t>π，故</a:t>
            </a:r>
            <a:r>
              <a:rPr lang="en-US" b="0" dirty="0">
                <a:latin typeface="微软雅黑" panose="020B0503020204020204" pitchFamily="34" charset="-122"/>
                <a:ea typeface="微软雅黑" panose="020B0503020204020204" pitchFamily="34" charset="-122"/>
              </a:rPr>
              <a:t>U</a:t>
            </a:r>
            <a:r>
              <a:rPr lang="en-US" b="0" baseline="-25000" dirty="0">
                <a:latin typeface="微软雅黑" panose="020B0503020204020204" pitchFamily="34" charset="-122"/>
                <a:ea typeface="微软雅黑" panose="020B0503020204020204" pitchFamily="34" charset="-122"/>
              </a:rPr>
              <a:t>O</a:t>
            </a:r>
            <a:r>
              <a:rPr lang="en-US" b="0" dirty="0">
                <a:latin typeface="微软雅黑" panose="020B0503020204020204" pitchFamily="34" charset="-122"/>
                <a:ea typeface="微软雅黑" panose="020B0503020204020204" pitchFamily="34" charset="-122"/>
              </a:rPr>
              <a:t>=U</a:t>
            </a:r>
            <a:r>
              <a:rPr lang="en-US" b="0" baseline="-25000" dirty="0">
                <a:latin typeface="微软雅黑" panose="020B0503020204020204" pitchFamily="34" charset="-122"/>
                <a:ea typeface="微软雅黑" panose="020B0503020204020204" pitchFamily="34" charset="-122"/>
              </a:rPr>
              <a:t>I</a:t>
            </a:r>
            <a:r>
              <a:rPr lang="en-US" b="0" dirty="0">
                <a:latin typeface="微软雅黑" panose="020B0503020204020204" pitchFamily="34" charset="-122"/>
                <a:ea typeface="微软雅黑" panose="020B0503020204020204" pitchFamily="34" charset="-122"/>
              </a:rPr>
              <a:t>=220V</a:t>
            </a:r>
            <a:r>
              <a:rPr lang="zh-CN" b="0" dirty="0">
                <a:latin typeface="微软雅黑" panose="020B0503020204020204" pitchFamily="34" charset="-122"/>
                <a:ea typeface="微软雅黑" panose="020B0503020204020204" pitchFamily="34" charset="-122"/>
              </a:rPr>
              <a:t>；</a:t>
            </a:r>
            <a:endParaRPr lang="zh-CN" b="0" dirty="0">
              <a:latin typeface="微软雅黑" panose="020B0503020204020204" pitchFamily="34" charset="-122"/>
              <a:ea typeface="微软雅黑" panose="020B0503020204020204" pitchFamily="34" charset="-122"/>
            </a:endParaRPr>
          </a:p>
          <a:p>
            <a:pPr indent="0"/>
            <a:r>
              <a:rPr lang="zh-CN" b="0" dirty="0">
                <a:latin typeface="微软雅黑" panose="020B0503020204020204" pitchFamily="34" charset="-122"/>
                <a:ea typeface="微软雅黑" panose="020B0503020204020204" pitchFamily="34" charset="-122"/>
              </a:rPr>
              <a:t>当</a:t>
            </a:r>
            <a:r>
              <a:rPr lang="en-US" b="0" dirty="0">
                <a:latin typeface="微软雅黑" panose="020B0503020204020204" pitchFamily="34" charset="-122"/>
                <a:ea typeface="微软雅黑" panose="020B0503020204020204" pitchFamily="34" charset="-122"/>
                <a:cs typeface="Times New Roman" panose="02020603050405020304" charset="0"/>
              </a:rPr>
              <a:t>α</a:t>
            </a:r>
            <a:r>
              <a:rPr lang="en-US" b="0" dirty="0">
                <a:latin typeface="微软雅黑" panose="020B0503020204020204" pitchFamily="34" charset="-122"/>
                <a:ea typeface="微软雅黑" panose="020B0503020204020204" pitchFamily="34" charset="-122"/>
              </a:rPr>
              <a:t>&gt;φ</a:t>
            </a:r>
            <a:r>
              <a:rPr lang="zh-CN" b="0" dirty="0">
                <a:latin typeface="微软雅黑" panose="020B0503020204020204" pitchFamily="34" charset="-122"/>
                <a:ea typeface="微软雅黑" panose="020B0503020204020204" pitchFamily="34" charset="-122"/>
              </a:rPr>
              <a:t>，</a:t>
            </a:r>
            <a:r>
              <a:rPr lang="zh-CN" b="0" dirty="0">
                <a:latin typeface="微软雅黑" panose="020B0503020204020204" pitchFamily="34" charset="-122"/>
                <a:ea typeface="微软雅黑" panose="020B0503020204020204" pitchFamily="34" charset="-122"/>
                <a:cs typeface="Times New Roman" panose="02020603050405020304" charset="0"/>
              </a:rPr>
              <a:t>θ随α增加而减小，故</a:t>
            </a:r>
            <a:r>
              <a:rPr lang="en-US" b="0" dirty="0">
                <a:latin typeface="微软雅黑" panose="020B0503020204020204" pitchFamily="34" charset="-122"/>
                <a:ea typeface="微软雅黑" panose="020B0503020204020204" pitchFamily="34" charset="-122"/>
              </a:rPr>
              <a:t>U</a:t>
            </a:r>
            <a:r>
              <a:rPr lang="en-US" b="0" baseline="-25000" dirty="0">
                <a:latin typeface="微软雅黑" panose="020B0503020204020204" pitchFamily="34" charset="-122"/>
                <a:ea typeface="微软雅黑" panose="020B0503020204020204" pitchFamily="34" charset="-122"/>
              </a:rPr>
              <a:t>O</a:t>
            </a:r>
            <a:r>
              <a:rPr lang="zh-CN" b="0" dirty="0">
                <a:latin typeface="微软雅黑" panose="020B0503020204020204" pitchFamily="34" charset="-122"/>
                <a:ea typeface="微软雅黑" panose="020B0503020204020204" pitchFamily="34" charset="-122"/>
              </a:rPr>
              <a:t>也减小；</a:t>
            </a:r>
            <a:endParaRPr lang="zh-CN" b="0" dirty="0">
              <a:latin typeface="微软雅黑" panose="020B0503020204020204" pitchFamily="34" charset="-122"/>
              <a:ea typeface="微软雅黑" panose="020B0503020204020204" pitchFamily="34" charset="-122"/>
            </a:endParaRPr>
          </a:p>
          <a:p>
            <a:pPr indent="0"/>
            <a:r>
              <a:rPr lang="zh-CN" b="0" dirty="0">
                <a:latin typeface="微软雅黑" panose="020B0503020204020204" pitchFamily="34" charset="-122"/>
                <a:ea typeface="微软雅黑" panose="020B0503020204020204" pitchFamily="34" charset="-122"/>
              </a:rPr>
              <a:t>当</a:t>
            </a:r>
            <a:r>
              <a:rPr lang="en-US" b="0" dirty="0">
                <a:latin typeface="微软雅黑" panose="020B0503020204020204" pitchFamily="34" charset="-122"/>
                <a:ea typeface="微软雅黑" panose="020B0503020204020204" pitchFamily="34" charset="-122"/>
                <a:cs typeface="Times New Roman" panose="02020603050405020304" charset="0"/>
              </a:rPr>
              <a:t>α</a:t>
            </a:r>
            <a:r>
              <a:rPr lang="en-US" b="0" dirty="0">
                <a:latin typeface="微软雅黑" panose="020B0503020204020204" pitchFamily="34" charset="-122"/>
                <a:ea typeface="微软雅黑" panose="020B0503020204020204" pitchFamily="34" charset="-122"/>
              </a:rPr>
              <a:t>=180</a:t>
            </a:r>
            <a:r>
              <a:rPr lang="zh-CN" b="0" dirty="0">
                <a:latin typeface="微软雅黑" panose="020B0503020204020204" pitchFamily="34" charset="-122"/>
                <a:ea typeface="微软雅黑" panose="020B0503020204020204" pitchFamily="34" charset="-122"/>
              </a:rPr>
              <a:t>°，θ</a:t>
            </a:r>
            <a:r>
              <a:rPr lang="en-US" b="0" dirty="0">
                <a:latin typeface="微软雅黑" panose="020B0503020204020204" pitchFamily="34" charset="-122"/>
                <a:ea typeface="微软雅黑" panose="020B0503020204020204" pitchFamily="34" charset="-122"/>
              </a:rPr>
              <a:t>=0</a:t>
            </a:r>
            <a:r>
              <a:rPr lang="zh-CN" b="0" dirty="0">
                <a:latin typeface="微软雅黑" panose="020B0503020204020204" pitchFamily="34" charset="-122"/>
                <a:ea typeface="微软雅黑" panose="020B0503020204020204" pitchFamily="34" charset="-122"/>
              </a:rPr>
              <a:t>，</a:t>
            </a:r>
            <a:r>
              <a:rPr lang="en-US" b="0" dirty="0">
                <a:latin typeface="微软雅黑" panose="020B0503020204020204" pitchFamily="34" charset="-122"/>
                <a:ea typeface="微软雅黑" panose="020B0503020204020204" pitchFamily="34" charset="-122"/>
              </a:rPr>
              <a:t>U</a:t>
            </a:r>
            <a:r>
              <a:rPr lang="en-US" b="0" baseline="-25000" dirty="0">
                <a:latin typeface="微软雅黑" panose="020B0503020204020204" pitchFamily="34" charset="-122"/>
                <a:ea typeface="微软雅黑" panose="020B0503020204020204" pitchFamily="34" charset="-122"/>
              </a:rPr>
              <a:t>O</a:t>
            </a:r>
            <a:r>
              <a:rPr lang="zh-CN" b="0" dirty="0">
                <a:latin typeface="微软雅黑" panose="020B0503020204020204" pitchFamily="34" charset="-122"/>
                <a:ea typeface="微软雅黑" panose="020B0503020204020204" pitchFamily="34" charset="-122"/>
              </a:rPr>
              <a:t>也为</a:t>
            </a:r>
            <a:r>
              <a:rPr lang="en-US" b="0" dirty="0">
                <a:latin typeface="微软雅黑" panose="020B0503020204020204" pitchFamily="34" charset="-122"/>
                <a:ea typeface="微软雅黑" panose="020B0503020204020204" pitchFamily="34" charset="-122"/>
              </a:rPr>
              <a:t>0</a:t>
            </a:r>
            <a:r>
              <a:rPr lang="zh-CN" b="0" dirty="0">
                <a:latin typeface="微软雅黑" panose="020B0503020204020204" pitchFamily="34" charset="-122"/>
                <a:ea typeface="微软雅黑" panose="020B0503020204020204" pitchFamily="34" charset="-122"/>
              </a:rPr>
              <a:t>。</a:t>
            </a:r>
            <a:endParaRPr lang="zh-CN" altLang="en-US" b="0" dirty="0">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179705" y="700405"/>
            <a:ext cx="6092190" cy="5015865"/>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855970" y="1163955"/>
            <a:ext cx="3181350"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对于U</a:t>
            </a:r>
            <a:r>
              <a:rPr lang="en-US" altLang="zh-CN" dirty="0">
                <a:latin typeface="微软雅黑" panose="020B0503020204020204" pitchFamily="34" charset="-122"/>
                <a:ea typeface="微软雅黑" panose="020B0503020204020204" pitchFamily="34" charset="-122"/>
              </a:rPr>
              <a:t>o</a:t>
            </a:r>
            <a:r>
              <a:rPr lang="zh-CN" altLang="en-US" dirty="0">
                <a:latin typeface="微软雅黑" panose="020B0503020204020204" pitchFamily="34" charset="-122"/>
                <a:ea typeface="微软雅黑" panose="020B0503020204020204" pitchFamily="34" charset="-122"/>
              </a:rPr>
              <a:t>，有</a:t>
            </a:r>
            <a:endParaRPr lang="zh-CN" altLang="en-US" dirty="0">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6544945" y="723265"/>
            <a:ext cx="4763770" cy="5015865"/>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tags/tag1.xml><?xml version="1.0" encoding="utf-8"?>
<p:tagLst xmlns:p="http://schemas.openxmlformats.org/presentationml/2006/main">
  <p:tag name="ISPRING_PRESENTATION_TITLE" val="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2462</Words>
  <Application>WPS 演示</Application>
  <PresentationFormat>宽屏</PresentationFormat>
  <Paragraphs>222</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宋体</vt:lpstr>
      <vt:lpstr>Wingdings</vt:lpstr>
      <vt:lpstr>微软雅黑</vt:lpstr>
      <vt:lpstr>Impact</vt:lpstr>
      <vt:lpstr>Times New Roman</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75</dc:title>
  <dc:creator>China</dc:creator>
  <cp:lastModifiedBy>MYY</cp:lastModifiedBy>
  <cp:revision>58</cp:revision>
  <dcterms:created xsi:type="dcterms:W3CDTF">2017-03-10T15:18:00Z</dcterms:created>
  <dcterms:modified xsi:type="dcterms:W3CDTF">2021-11-25T01:12:03Z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y fmtid="{D5CDD505-2E9C-101B-9397-08002B2CF9AE}" pid="3" name="ICV">
    <vt:lpwstr>C1C82CF29F61478CAD04194D28A0515E</vt:lpwstr>
  </property>
</Properties>
</file>