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1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96038-118F-4256-8263-16C41761236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666C923-3EAF-45A5-8BDA-E917ECBAD399}">
      <dgm:prSet phldrT="[Text]"/>
      <dgm:spPr/>
      <dgm:t>
        <a:bodyPr/>
        <a:lstStyle/>
        <a:p>
          <a:r>
            <a:rPr lang="de-DE" dirty="0" smtClean="0"/>
            <a:t>Trainingsdaten erzeugen das</a:t>
          </a:r>
          <a:endParaRPr lang="de-DE" dirty="0"/>
        </a:p>
      </dgm:t>
    </dgm:pt>
    <dgm:pt modelId="{D87C0111-0991-4C35-AC1D-2F277C211B4A}" type="parTrans" cxnId="{F9DEA7BA-C4C2-4210-AA22-7BC75242CD4A}">
      <dgm:prSet/>
      <dgm:spPr/>
      <dgm:t>
        <a:bodyPr/>
        <a:lstStyle/>
        <a:p>
          <a:endParaRPr lang="de-DE"/>
        </a:p>
      </dgm:t>
    </dgm:pt>
    <dgm:pt modelId="{3EE9D148-FE03-4433-B277-46BBBF827122}" type="sibTrans" cxnId="{F9DEA7BA-C4C2-4210-AA22-7BC75242CD4A}">
      <dgm:prSet/>
      <dgm:spPr/>
      <dgm:t>
        <a:bodyPr/>
        <a:lstStyle/>
        <a:p>
          <a:endParaRPr lang="de-DE"/>
        </a:p>
      </dgm:t>
    </dgm:pt>
    <dgm:pt modelId="{8D09BDE8-BD6B-487D-B5ED-21FCA275B0CC}">
      <dgm:prSet phldrT="[Text]"/>
      <dgm:spPr/>
      <dgm:t>
        <a:bodyPr/>
        <a:lstStyle/>
        <a:p>
          <a:r>
            <a:rPr lang="de-DE" dirty="0" smtClean="0"/>
            <a:t>Datenmodell, die ermöglicht</a:t>
          </a:r>
          <a:endParaRPr lang="de-DE" dirty="0"/>
        </a:p>
      </dgm:t>
    </dgm:pt>
    <dgm:pt modelId="{55AB3302-58BC-412F-8C1C-BC988AE85E34}" type="parTrans" cxnId="{39E96913-9A50-4F82-A4BA-159979FC2501}">
      <dgm:prSet/>
      <dgm:spPr/>
      <dgm:t>
        <a:bodyPr/>
        <a:lstStyle/>
        <a:p>
          <a:endParaRPr lang="de-DE"/>
        </a:p>
      </dgm:t>
    </dgm:pt>
    <dgm:pt modelId="{60DBA126-60DD-4C8E-AAD0-AC4C5D2CCA5B}" type="sibTrans" cxnId="{39E96913-9A50-4F82-A4BA-159979FC2501}">
      <dgm:prSet/>
      <dgm:spPr/>
      <dgm:t>
        <a:bodyPr/>
        <a:lstStyle/>
        <a:p>
          <a:endParaRPr lang="de-DE"/>
        </a:p>
      </dgm:t>
    </dgm:pt>
    <dgm:pt modelId="{C5B39C6C-698A-4D04-B1EB-1D621123AEC9}">
      <dgm:prSet phldrT="[Text]"/>
      <dgm:spPr/>
      <dgm:t>
        <a:bodyPr/>
        <a:lstStyle/>
        <a:p>
          <a:r>
            <a:rPr lang="de-DE" dirty="0" smtClean="0"/>
            <a:t>Vorhersagekraft mit ähnlichen Daten</a:t>
          </a:r>
          <a:endParaRPr lang="de-DE" dirty="0"/>
        </a:p>
      </dgm:t>
    </dgm:pt>
    <dgm:pt modelId="{C3436C25-4FA3-495E-9F99-F45AEC595AC7}" type="parTrans" cxnId="{942C022F-F355-41DA-B0E3-801F15D51205}">
      <dgm:prSet/>
      <dgm:spPr/>
      <dgm:t>
        <a:bodyPr/>
        <a:lstStyle/>
        <a:p>
          <a:endParaRPr lang="de-DE"/>
        </a:p>
      </dgm:t>
    </dgm:pt>
    <dgm:pt modelId="{C4CFB764-1D9D-492F-917A-511AC6720C77}" type="sibTrans" cxnId="{942C022F-F355-41DA-B0E3-801F15D51205}">
      <dgm:prSet/>
      <dgm:spPr/>
      <dgm:t>
        <a:bodyPr/>
        <a:lstStyle/>
        <a:p>
          <a:endParaRPr lang="de-DE"/>
        </a:p>
      </dgm:t>
    </dgm:pt>
    <dgm:pt modelId="{BCC5A964-9D20-42EA-87A1-B8C6036B0338}" type="pres">
      <dgm:prSet presAssocID="{5FC96038-118F-4256-8263-16C417612369}" presName="CompostProcess" presStyleCnt="0">
        <dgm:presLayoutVars>
          <dgm:dir/>
          <dgm:resizeHandles val="exact"/>
        </dgm:presLayoutVars>
      </dgm:prSet>
      <dgm:spPr/>
    </dgm:pt>
    <dgm:pt modelId="{16A2F018-775E-4203-9056-432A35D74810}" type="pres">
      <dgm:prSet presAssocID="{5FC96038-118F-4256-8263-16C417612369}" presName="arrow" presStyleLbl="bgShp" presStyleIdx="0" presStyleCnt="1"/>
      <dgm:spPr/>
    </dgm:pt>
    <dgm:pt modelId="{76441CDD-CDC4-4956-B9CB-D9FF11EF979F}" type="pres">
      <dgm:prSet presAssocID="{5FC96038-118F-4256-8263-16C417612369}" presName="linearProcess" presStyleCnt="0"/>
      <dgm:spPr/>
    </dgm:pt>
    <dgm:pt modelId="{5DB2CF0B-4555-49C1-87FF-0D820812868C}" type="pres">
      <dgm:prSet presAssocID="{1666C923-3EAF-45A5-8BDA-E917ECBAD39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1F5A1C-A8F0-4A3F-8B39-3F7C62B1FDC9}" type="pres">
      <dgm:prSet presAssocID="{3EE9D148-FE03-4433-B277-46BBBF827122}" presName="sibTrans" presStyleCnt="0"/>
      <dgm:spPr/>
    </dgm:pt>
    <dgm:pt modelId="{D43EB526-E563-4C98-8519-1E105362CA32}" type="pres">
      <dgm:prSet presAssocID="{8D09BDE8-BD6B-487D-B5ED-21FCA275B0C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B03C69-7D56-453D-A81E-40B1739BAB5E}" type="pres">
      <dgm:prSet presAssocID="{60DBA126-60DD-4C8E-AAD0-AC4C5D2CCA5B}" presName="sibTrans" presStyleCnt="0"/>
      <dgm:spPr/>
    </dgm:pt>
    <dgm:pt modelId="{D1077FA7-D952-407D-87DE-13063F52774F}" type="pres">
      <dgm:prSet presAssocID="{C5B39C6C-698A-4D04-B1EB-1D621123AEC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68A76AE-4B89-4034-A9E9-3622EAA0D31F}" type="presOf" srcId="{8D09BDE8-BD6B-487D-B5ED-21FCA275B0CC}" destId="{D43EB526-E563-4C98-8519-1E105362CA32}" srcOrd="0" destOrd="0" presId="urn:microsoft.com/office/officeart/2005/8/layout/hProcess9"/>
    <dgm:cxn modelId="{C91AC3C7-35D4-427B-AC69-8B290B3AF71F}" type="presOf" srcId="{5FC96038-118F-4256-8263-16C417612369}" destId="{BCC5A964-9D20-42EA-87A1-B8C6036B0338}" srcOrd="0" destOrd="0" presId="urn:microsoft.com/office/officeart/2005/8/layout/hProcess9"/>
    <dgm:cxn modelId="{942C022F-F355-41DA-B0E3-801F15D51205}" srcId="{5FC96038-118F-4256-8263-16C417612369}" destId="{C5B39C6C-698A-4D04-B1EB-1D621123AEC9}" srcOrd="2" destOrd="0" parTransId="{C3436C25-4FA3-495E-9F99-F45AEC595AC7}" sibTransId="{C4CFB764-1D9D-492F-917A-511AC6720C77}"/>
    <dgm:cxn modelId="{1DB57A9C-BB66-4F14-9B31-7760C1192B9C}" type="presOf" srcId="{C5B39C6C-698A-4D04-B1EB-1D621123AEC9}" destId="{D1077FA7-D952-407D-87DE-13063F52774F}" srcOrd="0" destOrd="0" presId="urn:microsoft.com/office/officeart/2005/8/layout/hProcess9"/>
    <dgm:cxn modelId="{AD1AC3A2-46A9-4FF6-8865-C5FBE8589B5D}" type="presOf" srcId="{1666C923-3EAF-45A5-8BDA-E917ECBAD399}" destId="{5DB2CF0B-4555-49C1-87FF-0D820812868C}" srcOrd="0" destOrd="0" presId="urn:microsoft.com/office/officeart/2005/8/layout/hProcess9"/>
    <dgm:cxn modelId="{F9DEA7BA-C4C2-4210-AA22-7BC75242CD4A}" srcId="{5FC96038-118F-4256-8263-16C417612369}" destId="{1666C923-3EAF-45A5-8BDA-E917ECBAD399}" srcOrd="0" destOrd="0" parTransId="{D87C0111-0991-4C35-AC1D-2F277C211B4A}" sibTransId="{3EE9D148-FE03-4433-B277-46BBBF827122}"/>
    <dgm:cxn modelId="{39E96913-9A50-4F82-A4BA-159979FC2501}" srcId="{5FC96038-118F-4256-8263-16C417612369}" destId="{8D09BDE8-BD6B-487D-B5ED-21FCA275B0CC}" srcOrd="1" destOrd="0" parTransId="{55AB3302-58BC-412F-8C1C-BC988AE85E34}" sibTransId="{60DBA126-60DD-4C8E-AAD0-AC4C5D2CCA5B}"/>
    <dgm:cxn modelId="{A398522B-92BA-4BE8-B0D4-C2F1E6ED5D6E}" type="presParOf" srcId="{BCC5A964-9D20-42EA-87A1-B8C6036B0338}" destId="{16A2F018-775E-4203-9056-432A35D74810}" srcOrd="0" destOrd="0" presId="urn:microsoft.com/office/officeart/2005/8/layout/hProcess9"/>
    <dgm:cxn modelId="{55F5121B-293F-4249-B411-001B2B2A070A}" type="presParOf" srcId="{BCC5A964-9D20-42EA-87A1-B8C6036B0338}" destId="{76441CDD-CDC4-4956-B9CB-D9FF11EF979F}" srcOrd="1" destOrd="0" presId="urn:microsoft.com/office/officeart/2005/8/layout/hProcess9"/>
    <dgm:cxn modelId="{8FC4D2B6-98CC-47C9-8EE6-D5C45AD32755}" type="presParOf" srcId="{76441CDD-CDC4-4956-B9CB-D9FF11EF979F}" destId="{5DB2CF0B-4555-49C1-87FF-0D820812868C}" srcOrd="0" destOrd="0" presId="urn:microsoft.com/office/officeart/2005/8/layout/hProcess9"/>
    <dgm:cxn modelId="{ADAA9410-F0FC-4691-9684-A2618C729F62}" type="presParOf" srcId="{76441CDD-CDC4-4956-B9CB-D9FF11EF979F}" destId="{431F5A1C-A8F0-4A3F-8B39-3F7C62B1FDC9}" srcOrd="1" destOrd="0" presId="urn:microsoft.com/office/officeart/2005/8/layout/hProcess9"/>
    <dgm:cxn modelId="{E8E83B4E-7C06-45D3-B5DF-A59F82E666FD}" type="presParOf" srcId="{76441CDD-CDC4-4956-B9CB-D9FF11EF979F}" destId="{D43EB526-E563-4C98-8519-1E105362CA32}" srcOrd="2" destOrd="0" presId="urn:microsoft.com/office/officeart/2005/8/layout/hProcess9"/>
    <dgm:cxn modelId="{0500F4C0-7088-42A1-B8E2-9CC3538180AE}" type="presParOf" srcId="{76441CDD-CDC4-4956-B9CB-D9FF11EF979F}" destId="{24B03C69-7D56-453D-A81E-40B1739BAB5E}" srcOrd="3" destOrd="0" presId="urn:microsoft.com/office/officeart/2005/8/layout/hProcess9"/>
    <dgm:cxn modelId="{3179868F-ABD5-4E64-B0BE-8505D2E04017}" type="presParOf" srcId="{76441CDD-CDC4-4956-B9CB-D9FF11EF979F}" destId="{D1077FA7-D952-407D-87DE-13063F52774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2F018-775E-4203-9056-432A35D74810}">
      <dsp:nvSpPr>
        <dsp:cNvPr id="0" name=""/>
        <dsp:cNvSpPr/>
      </dsp:nvSpPr>
      <dsp:spPr>
        <a:xfrm>
          <a:off x="751403" y="0"/>
          <a:ext cx="8515905" cy="3124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2CF0B-4555-49C1-87FF-0D820812868C}">
      <dsp:nvSpPr>
        <dsp:cNvPr id="0" name=""/>
        <dsp:cNvSpPr/>
      </dsp:nvSpPr>
      <dsp:spPr>
        <a:xfrm>
          <a:off x="10762" y="937260"/>
          <a:ext cx="3224772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Trainingsdaten erzeugen das</a:t>
          </a:r>
          <a:endParaRPr lang="de-DE" sz="2700" kern="1200" dirty="0"/>
        </a:p>
      </dsp:txBody>
      <dsp:txXfrm>
        <a:off x="71766" y="998264"/>
        <a:ext cx="3102764" cy="1127672"/>
      </dsp:txXfrm>
    </dsp:sp>
    <dsp:sp modelId="{D43EB526-E563-4C98-8519-1E105362CA32}">
      <dsp:nvSpPr>
        <dsp:cNvPr id="0" name=""/>
        <dsp:cNvSpPr/>
      </dsp:nvSpPr>
      <dsp:spPr>
        <a:xfrm>
          <a:off x="3396969" y="937260"/>
          <a:ext cx="3224772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Datenmodell, die ermöglicht</a:t>
          </a:r>
          <a:endParaRPr lang="de-DE" sz="2700" kern="1200" dirty="0"/>
        </a:p>
      </dsp:txBody>
      <dsp:txXfrm>
        <a:off x="3457973" y="998264"/>
        <a:ext cx="3102764" cy="1127672"/>
      </dsp:txXfrm>
    </dsp:sp>
    <dsp:sp modelId="{D1077FA7-D952-407D-87DE-13063F52774F}">
      <dsp:nvSpPr>
        <dsp:cNvPr id="0" name=""/>
        <dsp:cNvSpPr/>
      </dsp:nvSpPr>
      <dsp:spPr>
        <a:xfrm>
          <a:off x="6783176" y="937260"/>
          <a:ext cx="3224772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Vorhersagekraft mit ähnlichen Daten</a:t>
          </a:r>
          <a:endParaRPr lang="de-DE" sz="2700" kern="1200" dirty="0"/>
        </a:p>
      </dsp:txBody>
      <dsp:txXfrm>
        <a:off x="6844180" y="998264"/>
        <a:ext cx="3102764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6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1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9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17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3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7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7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9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51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455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3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5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4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4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5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tnet.microsoft.com/learn/ml-dotnet/get-started-tutorial/intr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machine-learning/how-to-guides/serve-model-web-api-ml-net" TargetMode="External"/><Relationship Id="rId2" Type="http://schemas.openxmlformats.org/officeDocument/2006/relationships/hyperlink" Target="https://github.com/dotnet/machinelearning-sampl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docs.microsoft.com/en-us/dotnet/machine-learning/how-to-guides/retrain-model-ml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-samples" TargetMode="External"/><Relationship Id="rId2" Type="http://schemas.openxmlformats.org/officeDocument/2006/relationships/hyperlink" Target="mailto:git@gitlab.ics-ag.de:ics-ag/cc-ima/machine-learning/demo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learn/ml-dotnet/get-started-tutorial/intro" TargetMode="External"/><Relationship Id="rId5" Type="http://schemas.openxmlformats.org/officeDocument/2006/relationships/hyperlink" Target="https://docs.microsoft.com/en-us/dotnet/machine-learning/how-to-guides/retrain-model-ml-net" TargetMode="External"/><Relationship Id="rId4" Type="http://schemas.openxmlformats.org/officeDocument/2006/relationships/hyperlink" Target="https://docs.microsoft.com/en-us/dotnet/machine-learning/how-to-guides/serve-model-web-api-ml-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.php" TargetMode="External"/><Relationship Id="rId2" Type="http://schemas.openxmlformats.org/officeDocument/2006/relationships/hyperlink" Target="https://archive.ics.uci.edu/ml/datasets/Sentiment+Labelled+Senten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tnet.microsoft.com/learn/ml-dotnet/get-started-tutorial/intr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Maschinelles Lernen mit ML.NET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Daily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6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</a:t>
            </a:r>
            <a:r>
              <a:rPr lang="de-DE" dirty="0" smtClean="0">
                <a:hlinkClick r:id="rId2"/>
              </a:rPr>
              <a:t>ML.NET für VS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84312" y="2674950"/>
            <a:ext cx="4895055" cy="3124201"/>
          </a:xfrm>
        </p:spPr>
        <p:txBody>
          <a:bodyPr>
            <a:normAutofit/>
          </a:bodyPr>
          <a:lstStyle/>
          <a:p>
            <a:r>
              <a:rPr lang="de-DE" dirty="0" smtClean="0"/>
              <a:t>Szenario &gt; Textklassifizierung &gt; Umgebung &gt; Lokal &gt; Daten</a:t>
            </a:r>
          </a:p>
          <a:p>
            <a:r>
              <a:rPr lang="de-DE" dirty="0" smtClean="0"/>
              <a:t>Spalten einordnen:</a:t>
            </a:r>
          </a:p>
          <a:p>
            <a:pPr lvl="1"/>
            <a:r>
              <a:rPr lang="de-DE" dirty="0" smtClean="0"/>
              <a:t>Bei seed.txt ist dies col1</a:t>
            </a:r>
            <a:endParaRPr lang="de-DE" dirty="0" smtClean="0"/>
          </a:p>
          <a:p>
            <a:r>
              <a:rPr lang="de-DE" dirty="0" smtClean="0"/>
              <a:t>Trainieren und Code generieren: Hier wird die beste ML-Methode ausgesucht und auf die Daten angewendet</a:t>
            </a:r>
          </a:p>
          <a:p>
            <a:r>
              <a:rPr lang="de-DE" dirty="0" smtClean="0"/>
              <a:t>VS erzeugt Code, um das Modell zu konsumieren.</a:t>
            </a:r>
            <a:endParaRPr lang="de-DE" dirty="0" smtClean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4180" y="1825626"/>
            <a:ext cx="3280363" cy="223749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708" y="3768794"/>
            <a:ext cx="2859670" cy="20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Beispielprojekt: ASP.NET Unterstützung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Für das Beispielprojekt hat die ML.NET VS-Integration “</a:t>
            </a:r>
            <a:r>
              <a:rPr lang="de-DE" dirty="0" err="1" smtClean="0"/>
              <a:t>Perceptron</a:t>
            </a:r>
            <a:r>
              <a:rPr lang="de-DE" dirty="0" smtClean="0"/>
              <a:t>” vorgeschlagen</a:t>
            </a:r>
          </a:p>
          <a:p>
            <a:r>
              <a:rPr lang="de-DE" dirty="0" smtClean="0"/>
              <a:t>Den generierten Code hat bei der Entwicklung als ersten Anlaufpunkt gedient</a:t>
            </a:r>
          </a:p>
          <a:p>
            <a:r>
              <a:rPr lang="de-DE" dirty="0" smtClean="0"/>
              <a:t>Anhand dieser </a:t>
            </a:r>
            <a:r>
              <a:rPr lang="de-DE" dirty="0" smtClean="0">
                <a:hlinkClick r:id="rId2"/>
              </a:rPr>
              <a:t>Testprojekte</a:t>
            </a:r>
            <a:r>
              <a:rPr lang="de-DE" dirty="0" smtClean="0"/>
              <a:t> wurde das ganze aber programmatisch umgesetzt.</a:t>
            </a:r>
          </a:p>
          <a:p>
            <a:r>
              <a:rPr lang="de-DE" dirty="0" smtClean="0"/>
              <a:t>Mit diesem </a:t>
            </a:r>
            <a:r>
              <a:rPr lang="de-DE" dirty="0" smtClean="0">
                <a:hlinkClick r:id="rId3"/>
              </a:rPr>
              <a:t>Extension </a:t>
            </a:r>
            <a:r>
              <a:rPr lang="de-DE" dirty="0" smtClean="0"/>
              <a:t>können wir die ML-Klassen auch mit modernem DI in einer Webanwendung integrieren</a:t>
            </a:r>
          </a:p>
          <a:p>
            <a:r>
              <a:rPr lang="de-DE" dirty="0" smtClean="0"/>
              <a:t>Schließlich müssen wir das Modell programmatisch </a:t>
            </a:r>
            <a:r>
              <a:rPr lang="de-DE" dirty="0" smtClean="0">
                <a:hlinkClick r:id="rId4"/>
              </a:rPr>
              <a:t>neu berechnen </a:t>
            </a:r>
            <a:r>
              <a:rPr lang="de-DE" dirty="0" smtClean="0"/>
              <a:t>können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607175" y="3503079"/>
            <a:ext cx="4895850" cy="14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Wieder alle 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hlinkClick r:id="rId2"/>
              </a:rPr>
              <a:t>Git</a:t>
            </a:r>
            <a:r>
              <a:rPr lang="de-DE" dirty="0" smtClean="0">
                <a:hlinkClick r:id="rId2"/>
              </a:rPr>
              <a:t> für Demoprojekt</a:t>
            </a:r>
          </a:p>
          <a:p>
            <a:r>
              <a:rPr lang="de-DE" dirty="0" smtClean="0">
                <a:hlinkClick r:id="rId2"/>
              </a:rPr>
              <a:t>Beispieldatensätze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ML.NET </a:t>
            </a:r>
            <a:r>
              <a:rPr lang="de-DE" dirty="0">
                <a:hlinkClick r:id="rId3"/>
              </a:rPr>
              <a:t>C</a:t>
            </a:r>
            <a:r>
              <a:rPr lang="de-DE" dirty="0" smtClean="0">
                <a:hlinkClick r:id="rId3"/>
              </a:rPr>
              <a:t>ode programmatisch einbinden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ML.NET in einer ASP.NET </a:t>
            </a:r>
            <a:r>
              <a:rPr lang="de-DE" dirty="0">
                <a:hlinkClick r:id="rId4"/>
              </a:rPr>
              <a:t>A</a:t>
            </a:r>
            <a:r>
              <a:rPr lang="de-DE" dirty="0" smtClean="0">
                <a:hlinkClick r:id="rId4"/>
              </a:rPr>
              <a:t>nwendung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Modell programmatisch neu berechnen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ML.NET für VS einrichten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1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u="sng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Künstliche Intelligenz (KI) ist ein ziemlich unerforschtes Gebiet. Die beste Herangehensweise ist (noch) nicht bekannt!</a:t>
            </a:r>
          </a:p>
          <a:p>
            <a:r>
              <a:rPr lang="de-DE" dirty="0" smtClean="0"/>
              <a:t>In diesem Buch </a:t>
            </a:r>
            <a:r>
              <a:rPr lang="de-DE" dirty="0" smtClean="0"/>
              <a:t>sind die Begriffe, die Grenzen bzw. </a:t>
            </a:r>
            <a:r>
              <a:rPr lang="de-DE" dirty="0" smtClean="0"/>
              <a:t>die Geschichte der KI gut aufge</a:t>
            </a:r>
            <a:r>
              <a:rPr lang="de-DE" dirty="0" smtClean="0"/>
              <a:t>führt.</a:t>
            </a:r>
          </a:p>
          <a:p>
            <a:r>
              <a:rPr lang="de-DE" dirty="0"/>
              <a:t>Maschinelles Lernen (ML) ist eine der führenden </a:t>
            </a:r>
            <a:r>
              <a:rPr lang="de-DE" dirty="0" smtClean="0"/>
              <a:t>Disziplinen.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3" y="2667000"/>
            <a:ext cx="1942554" cy="3124200"/>
          </a:xfrm>
        </p:spPr>
      </p:pic>
    </p:spTree>
    <p:extLst>
      <p:ext uri="{BB962C8B-B14F-4D97-AF65-F5344CB8AC3E}">
        <p14:creationId xmlns:p14="http://schemas.microsoft.com/office/powerpoint/2010/main" val="18608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ML?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ML ist wiederum in vielen Methoden aufgegliedert, z.B.</a:t>
            </a:r>
          </a:p>
          <a:p>
            <a:pPr lvl="1"/>
            <a:r>
              <a:rPr lang="de-DE" dirty="0" smtClean="0"/>
              <a:t>Statistische Modellierung (Regression-Analyse)</a:t>
            </a:r>
          </a:p>
          <a:p>
            <a:pPr lvl="1"/>
            <a:r>
              <a:rPr lang="de-DE" dirty="0" smtClean="0"/>
              <a:t>Überwachtes Lernen</a:t>
            </a:r>
          </a:p>
          <a:p>
            <a:pPr lvl="1"/>
            <a:r>
              <a:rPr lang="de-DE" dirty="0" smtClean="0"/>
              <a:t>Neurale Netzwerke</a:t>
            </a:r>
          </a:p>
          <a:p>
            <a:pPr lvl="1"/>
            <a:r>
              <a:rPr lang="de-DE" dirty="0" err="1" smtClean="0"/>
              <a:t>Perceptrons</a:t>
            </a:r>
            <a:endParaRPr lang="de-DE" dirty="0" smtClean="0"/>
          </a:p>
          <a:p>
            <a:r>
              <a:rPr lang="de-DE" dirty="0" smtClean="0"/>
              <a:t>Später werden wir sehen, wie ML.NET eine passende Methode aussucht.</a:t>
            </a:r>
            <a:endParaRPr lang="de-DE" dirty="0" smtClean="0"/>
          </a:p>
          <a:p>
            <a:r>
              <a:rPr lang="de-DE" dirty="0" smtClean="0"/>
              <a:t>Was ML ausmacht ist, dass ein Datenmodell automatisiert auf der Basis gegebenen Daten erzeugt wird, sprich die Maschine lernt.</a:t>
            </a:r>
          </a:p>
          <a:p>
            <a:r>
              <a:rPr lang="de-DE" dirty="0" smtClean="0"/>
              <a:t>Die Maschine/das Modell kann in der Praxis Vorhersagen treffen.</a:t>
            </a:r>
          </a:p>
          <a:p>
            <a:r>
              <a:rPr lang="de-DE" dirty="0" smtClean="0"/>
              <a:t>Achtung: ein Modell, das beispielsweise den besten Schachzug erkennen kann, kann schlecht Skat spielen!</a:t>
            </a:r>
          </a:p>
          <a:p>
            <a:r>
              <a:rPr lang="de-DE" dirty="0" smtClean="0"/>
              <a:t>D.h. jedes Modell ist auf einem Gebiet eingeschränkt 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0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ML zusammengefasst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84829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2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</a:t>
            </a:r>
            <a:r>
              <a:rPr lang="de-DE" dirty="0" smtClean="0"/>
              <a:t>sammeln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706755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Um überhaupt anfangen zu können:</a:t>
            </a:r>
          </a:p>
          <a:p>
            <a:pPr lvl="1"/>
            <a:r>
              <a:rPr lang="de-DE" dirty="0" smtClean="0"/>
              <a:t>braucht man Daten, um das Modell sowohl trainieren als auch testen zu </a:t>
            </a:r>
            <a:r>
              <a:rPr lang="de-DE" dirty="0" smtClean="0"/>
              <a:t>können</a:t>
            </a:r>
            <a:r>
              <a:rPr lang="de-DE" dirty="0" smtClean="0"/>
              <a:t>.</a:t>
            </a:r>
            <a:endParaRPr lang="de-DE" dirty="0" smtClean="0"/>
          </a:p>
          <a:p>
            <a:r>
              <a:rPr lang="de-DE" dirty="0" smtClean="0"/>
              <a:t>In dem Beispielsprojekt handelt es sich um </a:t>
            </a:r>
            <a:r>
              <a:rPr lang="de-DE" dirty="0" smtClean="0">
                <a:hlinkClick r:id="rId2"/>
              </a:rPr>
              <a:t>Auswertungen</a:t>
            </a:r>
            <a:r>
              <a:rPr lang="de-DE" dirty="0" smtClean="0"/>
              <a:t> eines Restaurants. </a:t>
            </a:r>
            <a:endParaRPr lang="de-DE" dirty="0" smtClean="0"/>
          </a:p>
          <a:p>
            <a:r>
              <a:rPr lang="de-DE" dirty="0" smtClean="0"/>
              <a:t>Die Daten müssen strukturiert und markiert sein.</a:t>
            </a:r>
          </a:p>
          <a:p>
            <a:pPr lvl="1"/>
            <a:r>
              <a:rPr lang="de-DE" i="1" dirty="0" smtClean="0"/>
              <a:t>Strukturiert</a:t>
            </a:r>
            <a:r>
              <a:rPr lang="de-DE" dirty="0" smtClean="0"/>
              <a:t> heißt, es gibt einen Zusammenhang zwischen die Daten.</a:t>
            </a:r>
          </a:p>
          <a:p>
            <a:pPr lvl="1"/>
            <a:r>
              <a:rPr lang="de-DE" i="1" dirty="0" smtClean="0"/>
              <a:t>Markiert</a:t>
            </a:r>
            <a:r>
              <a:rPr lang="de-DE" dirty="0" smtClean="0"/>
              <a:t> heißt</a:t>
            </a:r>
            <a:r>
              <a:rPr lang="de-DE" dirty="0" smtClean="0"/>
              <a:t>, dass echte Menschen diesen Zusammenhang konkret beschriftet haben.</a:t>
            </a:r>
          </a:p>
          <a:p>
            <a:pPr lvl="1"/>
            <a:r>
              <a:rPr lang="de-DE" dirty="0" smtClean="0"/>
              <a:t>In dem Beispieldatensatz haben Menschen die Auswertungen als entweder positiv oder negative gekennzeichnet.</a:t>
            </a:r>
          </a:p>
          <a:p>
            <a:r>
              <a:rPr lang="de-DE" dirty="0" smtClean="0"/>
              <a:t>Auf dieser </a:t>
            </a:r>
            <a:r>
              <a:rPr lang="de-DE" dirty="0" smtClean="0">
                <a:hlinkClick r:id="rId3"/>
              </a:rPr>
              <a:t>Webseite</a:t>
            </a:r>
            <a:r>
              <a:rPr lang="de-DE" dirty="0" smtClean="0"/>
              <a:t> gibt es viele kostenlose Datensätze, die diesen Anforderungen entsprechen.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472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Beispielprojekt: </a:t>
            </a:r>
            <a:r>
              <a:rPr lang="de-DE" dirty="0" err="1" smtClean="0"/>
              <a:t>Perceptron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ML.NET leistet zwei wesentliche Beiträge.</a:t>
            </a:r>
          </a:p>
          <a:p>
            <a:pPr lvl="1"/>
            <a:r>
              <a:rPr lang="de-DE" dirty="0" smtClean="0"/>
              <a:t>Der Framework analysiert die Testdaten und schlägt eine passende ML-Methode vor</a:t>
            </a:r>
          </a:p>
          <a:p>
            <a:pPr lvl="1"/>
            <a:r>
              <a:rPr lang="de-DE" dirty="0" smtClean="0"/>
              <a:t>Er erzeugt und </a:t>
            </a:r>
            <a:r>
              <a:rPr lang="de-DE" dirty="0"/>
              <a:t>trainiert </a:t>
            </a:r>
            <a:r>
              <a:rPr lang="de-DE" dirty="0" smtClean="0"/>
              <a:t>ein Modell umgesetzt mit dieser Methode</a:t>
            </a:r>
            <a:endParaRPr lang="de-DE" dirty="0" smtClean="0"/>
          </a:p>
          <a:p>
            <a:r>
              <a:rPr lang="de-DE" dirty="0" smtClean="0"/>
              <a:t>Im Beispielprojekt hat ML.NET die Restaurant</a:t>
            </a:r>
            <a:r>
              <a:rPr lang="en-US" dirty="0" smtClean="0"/>
              <a:t>-</a:t>
            </a:r>
            <a:r>
              <a:rPr lang="de-DE" dirty="0" smtClean="0"/>
              <a:t>Auswertungen analysiert und die binäre </a:t>
            </a:r>
            <a:r>
              <a:rPr lang="de-DE" dirty="0" err="1" smtClean="0"/>
              <a:t>Perceptron</a:t>
            </a:r>
            <a:r>
              <a:rPr lang="de-DE" dirty="0" smtClean="0"/>
              <a:t>-Methode vorgeschlagen.</a:t>
            </a:r>
          </a:p>
          <a:p>
            <a:r>
              <a:rPr lang="de-DE" dirty="0" smtClean="0"/>
              <a:t>Bei binären </a:t>
            </a:r>
            <a:r>
              <a:rPr lang="de-DE" dirty="0" err="1" smtClean="0"/>
              <a:t>Perceptronen</a:t>
            </a:r>
            <a:r>
              <a:rPr lang="de-DE" dirty="0" smtClean="0"/>
              <a:t> handelt es sich um Funktionen, die diverse Eingaben einem binären Ergebnis zuordnen. </a:t>
            </a:r>
            <a:endParaRPr lang="de-DE" dirty="0"/>
          </a:p>
        </p:txBody>
      </p:sp>
      <p:pic>
        <p:nvPicPr>
          <p:cNvPr id="1026" name="Picture 2" descr="The Rise and Fall of the Perceptron | by adam dhalla | Artificial  Intelligence in Plain Englis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7985" y="2667000"/>
            <a:ext cx="463423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Beispielprojekt: </a:t>
            </a:r>
            <a:r>
              <a:rPr lang="de-DE" dirty="0" err="1" smtClean="0"/>
              <a:t>Perceptron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neurales Netzwerk entsteht aus </a:t>
            </a:r>
            <a:r>
              <a:rPr lang="de-DE" dirty="0" smtClean="0"/>
              <a:t>mehreren </a:t>
            </a:r>
            <a:r>
              <a:rPr lang="de-DE" dirty="0"/>
              <a:t>Ebenen von </a:t>
            </a:r>
            <a:r>
              <a:rPr lang="de-DE" dirty="0" err="1"/>
              <a:t>Perceptronen</a:t>
            </a:r>
            <a:r>
              <a:rPr lang="de-DE" dirty="0"/>
              <a:t>, d.h. die Ausgaben der ersten Ebene </a:t>
            </a:r>
            <a:r>
              <a:rPr lang="de-DE" dirty="0" smtClean="0"/>
              <a:t>sind die Eingaben der zweiten Ebene.</a:t>
            </a:r>
          </a:p>
          <a:p>
            <a:r>
              <a:rPr lang="de-DE" dirty="0" smtClean="0"/>
              <a:t>In unserem Beispiel sind die Wörter der Auswertungen die ersten Eingaben. Das Modell trifft letztendlich eine Aussage, ob die Auswertung positiv (1) oder negativ (0) ist.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 descr="How does a Neural Network work intuitively in code? | by Steven Gong |  Medi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6645" y="2667000"/>
            <a:ext cx="477690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Beispielprojekt: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In dem Beispielprojekt handelt es sich um eine Demo-Webanwendung, die den Eingabetext als positiv oder negativ auswertet</a:t>
            </a:r>
          </a:p>
          <a:p>
            <a:r>
              <a:rPr lang="de-DE" dirty="0" smtClean="0"/>
              <a:t>Man gibt bei “Data” einen englischen Satz ein und druckt auf “Send”</a:t>
            </a:r>
          </a:p>
          <a:p>
            <a:r>
              <a:rPr lang="de-DE" dirty="0" smtClean="0"/>
              <a:t>Das Smiley gibt die Vorhersage des Modells wieder</a:t>
            </a:r>
          </a:p>
          <a:p>
            <a:r>
              <a:rPr lang="de-DE" dirty="0" smtClean="0"/>
              <a:t>Der Prozess ist auch iterativ:</a:t>
            </a:r>
          </a:p>
          <a:p>
            <a:pPr lvl="1"/>
            <a:r>
              <a:rPr lang="de-DE" dirty="0" smtClean="0"/>
              <a:t>man kann angeben, ob die Auswertung richtig oder falsch ist</a:t>
            </a:r>
          </a:p>
          <a:p>
            <a:pPr lvl="1"/>
            <a:r>
              <a:rPr lang="de-DE" dirty="0" smtClean="0"/>
              <a:t>Dieses Ergebnis wird dem Testdatensatz hinzugefügt</a:t>
            </a:r>
          </a:p>
          <a:p>
            <a:r>
              <a:rPr lang="de-DE" dirty="0" smtClean="0"/>
              <a:t>Anschließend kann man das Modell mit dem ergänzten Datensatz neu trainieren (auf „Train“ drucken)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3503079"/>
            <a:ext cx="4895850" cy="14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</a:t>
            </a:r>
            <a:r>
              <a:rPr lang="de-DE" dirty="0" smtClean="0">
                <a:hlinkClick r:id="rId2"/>
              </a:rPr>
              <a:t>ML.NET für VS einrichten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VS Installer öffnen und ML.NET installieren</a:t>
            </a:r>
          </a:p>
          <a:p>
            <a:r>
              <a:rPr lang="de-DE" dirty="0" smtClean="0"/>
              <a:t>In VS: Extras &gt; Optionen &gt; Umgebung &gt; Vorschaufeatures &gt; </a:t>
            </a:r>
            <a:r>
              <a:rPr lang="de-DE" dirty="0" err="1" smtClean="0"/>
              <a:t>Enable</a:t>
            </a:r>
            <a:r>
              <a:rPr lang="de-DE" dirty="0" smtClean="0"/>
              <a:t> ML.NET Modell 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smtClean="0"/>
              <a:t>Rechtsklick auf Projekt &gt; Hinzufügen &gt;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7175" y="3110158"/>
            <a:ext cx="4895850" cy="22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635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Maschinelles Lernen mit ML.NET</vt:lpstr>
      <vt:lpstr>Hintergrund</vt:lpstr>
      <vt:lpstr>Wie funktioniert ML?</vt:lpstr>
      <vt:lpstr>ML zusammengefasst</vt:lpstr>
      <vt:lpstr>Daten sammeln</vt:lpstr>
      <vt:lpstr>Beispielprojekt: Perceptron</vt:lpstr>
      <vt:lpstr>Beispielprojekt: Perceptron</vt:lpstr>
      <vt:lpstr>Beispielprojekt: Entwicklung</vt:lpstr>
      <vt:lpstr>Exkurs: ML.NET für VS einrichten</vt:lpstr>
      <vt:lpstr>Exkurs: ML.NET für VS einrichten</vt:lpstr>
      <vt:lpstr>Beispielprojekt: ASP.NET Unterstützung</vt:lpstr>
      <vt:lpstr>Wieder alle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Daily, Alexander</dc:creator>
  <cp:lastModifiedBy>Daily, Alexander</cp:lastModifiedBy>
  <cp:revision>18</cp:revision>
  <dcterms:created xsi:type="dcterms:W3CDTF">2021-05-18T08:02:20Z</dcterms:created>
  <dcterms:modified xsi:type="dcterms:W3CDTF">2021-05-26T09:41:35Z</dcterms:modified>
</cp:coreProperties>
</file>