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png"/><Relationship Id="rId15" Type="http://schemas.openxmlformats.org/officeDocument/2006/relationships/image" Target="../media/image-6-15.png"/><Relationship Id="rId16" Type="http://schemas.openxmlformats.org/officeDocument/2006/relationships/image" Target="../media/image-6-16.png"/><Relationship Id="rId17" Type="http://schemas.openxmlformats.org/officeDocument/2006/relationships/image" Target="../media/image-6-17.png"/><Relationship Id="rId18" Type="http://schemas.openxmlformats.org/officeDocument/2006/relationships/image" Target="../media/image-6-18.png"/><Relationship Id="rId19" Type="http://schemas.openxmlformats.org/officeDocument/2006/relationships/image" Target="../media/image-6-19.png"/><Relationship Id="rId20" Type="http://schemas.openxmlformats.org/officeDocument/2006/relationships/image" Target="../media/image-6-20.png"/><Relationship Id="rId21" Type="http://schemas.openxmlformats.org/officeDocument/2006/relationships/image" Target="../media/image-6-21.png"/><Relationship Id="rId22" Type="http://schemas.openxmlformats.org/officeDocument/2006/relationships/image" Target="../media/image-6-22.png"/><Relationship Id="rId23" Type="http://schemas.openxmlformats.org/officeDocument/2006/relationships/image" Target="../media/image-6-23.png"/><Relationship Id="rId24" Type="http://schemas.openxmlformats.org/officeDocument/2006/relationships/image" Target="../media/image-6-24.png"/><Relationship Id="rId25" Type="http://schemas.openxmlformats.org/officeDocument/2006/relationships/slideLayout" Target="../slideLayouts/slideLayout1.xml"/><Relationship Id="rId2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image" Target="../media/image-8-14.png"/><Relationship Id="rId15" Type="http://schemas.openxmlformats.org/officeDocument/2006/relationships/image" Target="../media/image-8-15.png"/><Relationship Id="rId16" Type="http://schemas.openxmlformats.org/officeDocument/2006/relationships/image" Target="../media/image-8-16.png"/><Relationship Id="rId17" Type="http://schemas.openxmlformats.org/officeDocument/2006/relationships/image" Target="../media/image-8-17.png"/><Relationship Id="rId18" Type="http://schemas.openxmlformats.org/officeDocument/2006/relationships/image" Target="../media/image-8-18.png"/><Relationship Id="rId19" Type="http://schemas.openxmlformats.org/officeDocument/2006/relationships/image" Target="../media/image-8-19.png"/><Relationship Id="rId20" Type="http://schemas.openxmlformats.org/officeDocument/2006/relationships/slideLayout" Target="../slideLayouts/slideLayout1.xml"/><Relationship Id="rId21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6355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85750"/>
            <a:ext cx="57150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5750" y="3429000"/>
            <a:ext cx="8572500" cy="12344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ECF0F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Comprehensive Service Improvement Plan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800100" y="4806293"/>
            <a:ext cx="75438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E74C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Transition to Enterprise-Grade, AI-Driven SaaS (2025-2027)</a:t>
            </a:r>
            <a:endParaRPr lang="en-US" sz="20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936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 Steps &amp; Recommendations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14388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" name="Text 2"/>
          <p:cNvSpPr/>
          <p:nvPr/>
        </p:nvSpPr>
        <p:spPr>
          <a:xfrm>
            <a:off x="285750" y="81438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571500" y="814388"/>
            <a:ext cx="235615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Immediate Actions (Next 30 Days)</a:t>
            </a:r>
            <a:endParaRPr lang="en-US" sz="1046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35856"/>
            <a:ext cx="100013" cy="10001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2950" y="1100138"/>
            <a:ext cx="23617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cross-functional implementation team</a:t>
            </a:r>
            <a:endParaRPr lang="en-US" sz="837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364456"/>
            <a:ext cx="100013" cy="10001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2950" y="1328738"/>
            <a:ext cx="248753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Conduct security audit of current environment</a:t>
            </a:r>
            <a:endParaRPr lang="en-US" sz="837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593056"/>
            <a:ext cx="100013" cy="10001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2950" y="1557338"/>
            <a:ext cx="201833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Establish monitoring baseline metrics</a:t>
            </a:r>
            <a:endParaRPr lang="en-US" sz="837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821656"/>
            <a:ext cx="100013" cy="1000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2950" y="1785938"/>
            <a:ext cx="228817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Prioritize PSRA Origin Engine development</a:t>
            </a:r>
            <a:endParaRPr lang="en-US" sz="837" dirty="0"/>
          </a:p>
        </p:txBody>
      </p:sp>
      <p:sp>
        <p:nvSpPr>
          <p:cNvPr id="15" name="Shape 8"/>
          <p:cNvSpPr/>
          <p:nvPr/>
        </p:nvSpPr>
        <p:spPr>
          <a:xfrm>
            <a:off x="285750" y="2100263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6" name="Text 9"/>
          <p:cNvSpPr/>
          <p:nvPr/>
        </p:nvSpPr>
        <p:spPr>
          <a:xfrm>
            <a:off x="285750" y="210026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7" name="Text 10"/>
          <p:cNvSpPr/>
          <p:nvPr/>
        </p:nvSpPr>
        <p:spPr>
          <a:xfrm>
            <a:off x="571500" y="2100263"/>
            <a:ext cx="137246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Success Factors</a:t>
            </a:r>
            <a:endParaRPr lang="en-US" sz="1046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421731"/>
            <a:ext cx="100013" cy="100013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742950" y="2386013"/>
            <a:ext cx="219754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Evidence-Based, Zero-Trust methodology</a:t>
            </a:r>
            <a:endParaRPr lang="en-US" sz="837" dirty="0"/>
          </a:p>
        </p:txBody>
      </p:sp>
      <p:pic>
        <p:nvPicPr>
          <p:cNvPr id="2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650331"/>
            <a:ext cx="100013" cy="100013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742950" y="2614613"/>
            <a:ext cx="244751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Phased implementation with clear milestones</a:t>
            </a:r>
            <a:endParaRPr lang="en-US" sz="837" dirty="0"/>
          </a:p>
        </p:txBody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2878931"/>
            <a:ext cx="100013" cy="100013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742950" y="2843213"/>
            <a:ext cx="218886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testing with 15 personas</a:t>
            </a:r>
            <a:endParaRPr lang="en-US" sz="837" dirty="0"/>
          </a:p>
        </p:txBody>
      </p:sp>
      <p:pic>
        <p:nvPicPr>
          <p:cNvPr id="2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3107531"/>
            <a:ext cx="100013" cy="100013"/>
          </a:xfrm>
          <a:prstGeom prst="rect">
            <a:avLst/>
          </a:prstGeom>
        </p:spPr>
      </p:pic>
      <p:sp>
        <p:nvSpPr>
          <p:cNvPr id="25" name="Text 14"/>
          <p:cNvSpPr/>
          <p:nvPr/>
        </p:nvSpPr>
        <p:spPr>
          <a:xfrm>
            <a:off x="742950" y="3071813"/>
            <a:ext cx="19516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Regular stakeholder communication</a:t>
            </a:r>
            <a:endParaRPr lang="en-US" sz="837" dirty="0"/>
          </a:p>
        </p:txBody>
      </p:sp>
      <p:pic>
        <p:nvPicPr>
          <p:cNvPr id="2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3386138"/>
            <a:ext cx="4214813" cy="2143125"/>
          </a:xfrm>
          <a:prstGeom prst="rect">
            <a:avLst/>
          </a:prstGeom>
        </p:spPr>
      </p:pic>
      <p:sp>
        <p:nvSpPr>
          <p:cNvPr id="27" name="Shape 15"/>
          <p:cNvSpPr/>
          <p:nvPr/>
        </p:nvSpPr>
        <p:spPr>
          <a:xfrm>
            <a:off x="4643438" y="814388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8" name="Text 16"/>
          <p:cNvSpPr/>
          <p:nvPr/>
        </p:nvSpPr>
        <p:spPr>
          <a:xfrm>
            <a:off x="4643438" y="81438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9" name="Text 17"/>
          <p:cNvSpPr/>
          <p:nvPr/>
        </p:nvSpPr>
        <p:spPr>
          <a:xfrm>
            <a:off x="4929188" y="814388"/>
            <a:ext cx="164479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Critical Path Milestones</a:t>
            </a:r>
            <a:endParaRPr lang="en-US" sz="1046" dirty="0"/>
          </a:p>
        </p:txBody>
      </p:sp>
      <p:sp>
        <p:nvSpPr>
          <p:cNvPr id="30" name="Shape 18"/>
          <p:cNvSpPr/>
          <p:nvPr/>
        </p:nvSpPr>
        <p:spPr>
          <a:xfrm>
            <a:off x="4929188" y="1100138"/>
            <a:ext cx="3929063" cy="507206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31" name="Shape 19"/>
          <p:cNvSpPr/>
          <p:nvPr/>
        </p:nvSpPr>
        <p:spPr>
          <a:xfrm>
            <a:off x="5000625" y="1232297"/>
            <a:ext cx="714375" cy="24288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2" name="Text 20"/>
          <p:cNvSpPr/>
          <p:nvPr/>
        </p:nvSpPr>
        <p:spPr>
          <a:xfrm>
            <a:off x="5000625" y="1232297"/>
            <a:ext cx="714375" cy="242888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 3</a:t>
            </a:r>
            <a:endParaRPr lang="en-US" sz="837" dirty="0"/>
          </a:p>
        </p:txBody>
      </p:sp>
      <p:sp>
        <p:nvSpPr>
          <p:cNvPr id="33" name="Text 21"/>
          <p:cNvSpPr/>
          <p:nvPr/>
        </p:nvSpPr>
        <p:spPr>
          <a:xfrm>
            <a:off x="5822156" y="1171575"/>
            <a:ext cx="29646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ZTNA Implementation Complete</a:t>
            </a:r>
            <a:endParaRPr lang="en-US" sz="837" dirty="0"/>
          </a:p>
        </p:txBody>
      </p:sp>
      <p:sp>
        <p:nvSpPr>
          <p:cNvPr id="34" name="Text 22"/>
          <p:cNvSpPr/>
          <p:nvPr/>
        </p:nvSpPr>
        <p:spPr>
          <a:xfrm>
            <a:off x="5822156" y="1364456"/>
            <a:ext cx="29646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Zero-Trust Network Access fully operational</a:t>
            </a:r>
            <a:endParaRPr lang="en-US" sz="837" dirty="0"/>
          </a:p>
        </p:txBody>
      </p:sp>
      <p:sp>
        <p:nvSpPr>
          <p:cNvPr id="35" name="Shape 23"/>
          <p:cNvSpPr/>
          <p:nvPr/>
        </p:nvSpPr>
        <p:spPr>
          <a:xfrm>
            <a:off x="4929188" y="1714500"/>
            <a:ext cx="3929063" cy="507206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36" name="Shape 24"/>
          <p:cNvSpPr/>
          <p:nvPr/>
        </p:nvSpPr>
        <p:spPr>
          <a:xfrm>
            <a:off x="5000625" y="1846659"/>
            <a:ext cx="714375" cy="24288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7" name="Text 25"/>
          <p:cNvSpPr/>
          <p:nvPr/>
        </p:nvSpPr>
        <p:spPr>
          <a:xfrm>
            <a:off x="5000625" y="1846659"/>
            <a:ext cx="714375" cy="242888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 6</a:t>
            </a:r>
            <a:endParaRPr lang="en-US" sz="837" dirty="0"/>
          </a:p>
        </p:txBody>
      </p:sp>
      <p:sp>
        <p:nvSpPr>
          <p:cNvPr id="38" name="Text 26"/>
          <p:cNvSpPr/>
          <p:nvPr/>
        </p:nvSpPr>
        <p:spPr>
          <a:xfrm>
            <a:off x="5822156" y="1785938"/>
            <a:ext cx="29646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Monitoring Stack Deployed</a:t>
            </a:r>
            <a:endParaRPr lang="en-US" sz="837" dirty="0"/>
          </a:p>
        </p:txBody>
      </p:sp>
      <p:sp>
        <p:nvSpPr>
          <p:cNvPr id="39" name="Text 27"/>
          <p:cNvSpPr/>
          <p:nvPr/>
        </p:nvSpPr>
        <p:spPr>
          <a:xfrm>
            <a:off x="5822156" y="1978819"/>
            <a:ext cx="29646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Prometheus/Grafana with custom dashboards</a:t>
            </a:r>
            <a:endParaRPr lang="en-US" sz="837" dirty="0"/>
          </a:p>
        </p:txBody>
      </p:sp>
      <p:sp>
        <p:nvSpPr>
          <p:cNvPr id="40" name="Shape 28"/>
          <p:cNvSpPr/>
          <p:nvPr/>
        </p:nvSpPr>
        <p:spPr>
          <a:xfrm>
            <a:off x="4929188" y="2328863"/>
            <a:ext cx="3929063" cy="507206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1" name="Shape 29"/>
          <p:cNvSpPr/>
          <p:nvPr/>
        </p:nvSpPr>
        <p:spPr>
          <a:xfrm>
            <a:off x="5000625" y="2461022"/>
            <a:ext cx="714375" cy="24288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42" name="Text 30"/>
          <p:cNvSpPr/>
          <p:nvPr/>
        </p:nvSpPr>
        <p:spPr>
          <a:xfrm>
            <a:off x="5000625" y="2461022"/>
            <a:ext cx="714375" cy="242888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 9</a:t>
            </a:r>
            <a:endParaRPr lang="en-US" sz="837" dirty="0"/>
          </a:p>
        </p:txBody>
      </p:sp>
      <p:sp>
        <p:nvSpPr>
          <p:cNvPr id="43" name="Text 31"/>
          <p:cNvSpPr/>
          <p:nvPr/>
        </p:nvSpPr>
        <p:spPr>
          <a:xfrm>
            <a:off x="5822156" y="2400300"/>
            <a:ext cx="29646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PSRA Origin Engine MVP</a:t>
            </a:r>
            <a:endParaRPr lang="en-US" sz="837" dirty="0"/>
          </a:p>
        </p:txBody>
      </p:sp>
      <p:sp>
        <p:nvSpPr>
          <p:cNvPr id="44" name="Text 32"/>
          <p:cNvSpPr/>
          <p:nvPr/>
        </p:nvSpPr>
        <p:spPr>
          <a:xfrm>
            <a:off x="5822156" y="2593181"/>
            <a:ext cx="29646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sub-2 second certificate generation</a:t>
            </a:r>
            <a:endParaRPr lang="en-US" sz="837" dirty="0"/>
          </a:p>
        </p:txBody>
      </p:sp>
      <p:sp>
        <p:nvSpPr>
          <p:cNvPr id="45" name="Shape 33"/>
          <p:cNvSpPr/>
          <p:nvPr/>
        </p:nvSpPr>
        <p:spPr>
          <a:xfrm>
            <a:off x="4929188" y="2943225"/>
            <a:ext cx="3929063" cy="507206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6" name="Shape 34"/>
          <p:cNvSpPr/>
          <p:nvPr/>
        </p:nvSpPr>
        <p:spPr>
          <a:xfrm>
            <a:off x="5000625" y="3075384"/>
            <a:ext cx="714375" cy="24288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47" name="Text 35"/>
          <p:cNvSpPr/>
          <p:nvPr/>
        </p:nvSpPr>
        <p:spPr>
          <a:xfrm>
            <a:off x="5000625" y="3075384"/>
            <a:ext cx="714375" cy="242888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 12</a:t>
            </a:r>
            <a:endParaRPr lang="en-US" sz="837" dirty="0"/>
          </a:p>
        </p:txBody>
      </p:sp>
      <p:sp>
        <p:nvSpPr>
          <p:cNvPr id="48" name="Text 36"/>
          <p:cNvSpPr/>
          <p:nvPr/>
        </p:nvSpPr>
        <p:spPr>
          <a:xfrm>
            <a:off x="5822156" y="3014663"/>
            <a:ext cx="29646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Witcom Pilot Launch</a:t>
            </a:r>
            <a:endParaRPr lang="en-US" sz="837" dirty="0"/>
          </a:p>
        </p:txBody>
      </p:sp>
      <p:sp>
        <p:nvSpPr>
          <p:cNvPr id="49" name="Text 37"/>
          <p:cNvSpPr/>
          <p:nvPr/>
        </p:nvSpPr>
        <p:spPr>
          <a:xfrm>
            <a:off x="5822156" y="3207544"/>
            <a:ext cx="29646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enterprise client on new platform</a:t>
            </a:r>
            <a:endParaRPr lang="en-US" sz="837" dirty="0"/>
          </a:p>
        </p:txBody>
      </p:sp>
      <p:sp>
        <p:nvSpPr>
          <p:cNvPr id="50" name="Shape 38"/>
          <p:cNvSpPr/>
          <p:nvPr/>
        </p:nvSpPr>
        <p:spPr>
          <a:xfrm>
            <a:off x="4643438" y="3593306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1" name="Text 39"/>
          <p:cNvSpPr/>
          <p:nvPr/>
        </p:nvSpPr>
        <p:spPr>
          <a:xfrm>
            <a:off x="4643438" y="3593306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52" name="Text 40"/>
          <p:cNvSpPr/>
          <p:nvPr/>
        </p:nvSpPr>
        <p:spPr>
          <a:xfrm>
            <a:off x="4929188" y="3593306"/>
            <a:ext cx="165721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Requirements</a:t>
            </a:r>
            <a:endParaRPr lang="en-US" sz="1046" dirty="0"/>
          </a:p>
        </p:txBody>
      </p:sp>
      <p:pic>
        <p:nvPicPr>
          <p:cNvPr id="5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9188" y="3879056"/>
            <a:ext cx="3929063" cy="17859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292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Executive Summary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14388"/>
            <a:ext cx="4214813" cy="214312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3100388"/>
            <a:ext cx="4214813" cy="785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2"/>
          <p:cNvSpPr/>
          <p:nvPr/>
        </p:nvSpPr>
        <p:spPr>
          <a:xfrm>
            <a:off x="285750" y="3100388"/>
            <a:ext cx="28575" cy="78581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7" name="Text 3"/>
          <p:cNvSpPr/>
          <p:nvPr/>
        </p:nvSpPr>
        <p:spPr>
          <a:xfrm>
            <a:off x="392906" y="3207544"/>
            <a:ext cx="40005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Mandate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392906" y="3443288"/>
            <a:ext cx="22341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Transition from functional deployment to 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2627030" y="3443288"/>
            <a:ext cx="14859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enterprise-grade, scalable, 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392906" y="3614738"/>
            <a:ext cx="19580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secure, and AI-driven SaaS solution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2350991" y="3614738"/>
            <a:ext cx="18787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leveraging the Q3 2025 codebase.</a:t>
            </a:r>
            <a:endParaRPr lang="en-US" sz="837" dirty="0"/>
          </a:p>
        </p:txBody>
      </p:sp>
      <p:sp>
        <p:nvSpPr>
          <p:cNvPr id="12" name="Shape 8"/>
          <p:cNvSpPr/>
          <p:nvPr/>
        </p:nvSpPr>
        <p:spPr>
          <a:xfrm>
            <a:off x="285750" y="3993356"/>
            <a:ext cx="4214813" cy="785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9"/>
          <p:cNvSpPr/>
          <p:nvPr/>
        </p:nvSpPr>
        <p:spPr>
          <a:xfrm>
            <a:off x="285750" y="3993356"/>
            <a:ext cx="28575" cy="78581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4" name="Text 10"/>
          <p:cNvSpPr/>
          <p:nvPr/>
        </p:nvSpPr>
        <p:spPr>
          <a:xfrm>
            <a:off x="392906" y="4100513"/>
            <a:ext cx="40005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Methodology</a:t>
            </a:r>
            <a:endParaRPr lang="en-US" sz="942" dirty="0"/>
          </a:p>
        </p:txBody>
      </p:sp>
      <p:sp>
        <p:nvSpPr>
          <p:cNvPr id="15" name="Text 11"/>
          <p:cNvSpPr/>
          <p:nvPr/>
        </p:nvSpPr>
        <p:spPr>
          <a:xfrm>
            <a:off x="392906" y="4329113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Evidence-Based, Zero-Trust, and Change-Controlled approach to ensure security, stability, and auditability.</a:t>
            </a:r>
            <a:endParaRPr lang="en-US" sz="837" dirty="0"/>
          </a:p>
        </p:txBody>
      </p:sp>
      <p:sp>
        <p:nvSpPr>
          <p:cNvPr id="16" name="Shape 12"/>
          <p:cNvSpPr/>
          <p:nvPr/>
        </p:nvSpPr>
        <p:spPr>
          <a:xfrm>
            <a:off x="4643438" y="814388"/>
            <a:ext cx="4214813" cy="9572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3"/>
          <p:cNvSpPr/>
          <p:nvPr/>
        </p:nvSpPr>
        <p:spPr>
          <a:xfrm>
            <a:off x="4643438" y="814388"/>
            <a:ext cx="28575" cy="95726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8" name="Text 14"/>
          <p:cNvSpPr/>
          <p:nvPr/>
        </p:nvSpPr>
        <p:spPr>
          <a:xfrm>
            <a:off x="4750594" y="921544"/>
            <a:ext cx="40005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Architecture</a:t>
            </a:r>
            <a:endParaRPr lang="en-US" sz="942" dirty="0"/>
          </a:p>
        </p:txBody>
      </p:sp>
      <p:sp>
        <p:nvSpPr>
          <p:cNvPr id="19" name="Text 15"/>
          <p:cNvSpPr/>
          <p:nvPr/>
        </p:nvSpPr>
        <p:spPr>
          <a:xfrm>
            <a:off x="4750594" y="1157288"/>
            <a:ext cx="35489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Current: Docker Compose on single VPS with basic Traefik routing.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4750594" y="1328738"/>
            <a:ext cx="101374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Recommendation: 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5764337" y="1328738"/>
            <a:ext cx="19010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Strategic migration to Kubernetes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7665383" y="1328738"/>
            <a:ext cx="10132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true horizontal </a:t>
            </a:r>
            <a:endParaRPr lang="en-US" sz="837" dirty="0"/>
          </a:p>
        </p:txBody>
      </p:sp>
      <p:sp>
        <p:nvSpPr>
          <p:cNvPr id="23" name="Text 19"/>
          <p:cNvSpPr/>
          <p:nvPr/>
        </p:nvSpPr>
        <p:spPr>
          <a:xfrm>
            <a:off x="4750594" y="1500188"/>
            <a:ext cx="15027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scaling and high availability.</a:t>
            </a:r>
            <a:endParaRPr lang="en-US" sz="837" dirty="0"/>
          </a:p>
        </p:txBody>
      </p:sp>
      <p:sp>
        <p:nvSpPr>
          <p:cNvPr id="24" name="Shape 20"/>
          <p:cNvSpPr/>
          <p:nvPr/>
        </p:nvSpPr>
        <p:spPr>
          <a:xfrm>
            <a:off x="4643438" y="1878806"/>
            <a:ext cx="4214813" cy="11287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Shape 21"/>
          <p:cNvSpPr/>
          <p:nvPr/>
        </p:nvSpPr>
        <p:spPr>
          <a:xfrm>
            <a:off x="4643438" y="1878806"/>
            <a:ext cx="28575" cy="112871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6" name="Text 22"/>
          <p:cNvSpPr/>
          <p:nvPr/>
        </p:nvSpPr>
        <p:spPr>
          <a:xfrm>
            <a:off x="4750594" y="1985963"/>
            <a:ext cx="40005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</a:t>
            </a:r>
            <a:endParaRPr lang="en-US" sz="942" dirty="0"/>
          </a:p>
        </p:txBody>
      </p:sp>
      <p:sp>
        <p:nvSpPr>
          <p:cNvPr id="27" name="Text 23"/>
          <p:cNvSpPr/>
          <p:nvPr/>
        </p:nvSpPr>
        <p:spPr>
          <a:xfrm>
            <a:off x="4750594" y="2221706"/>
            <a:ext cx="35731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Current: Secrets in environment variables, limited internal network </a:t>
            </a:r>
            <a:endParaRPr lang="en-US" sz="837" dirty="0"/>
          </a:p>
        </p:txBody>
      </p:sp>
      <p:sp>
        <p:nvSpPr>
          <p:cNvPr id="28" name="Text 24"/>
          <p:cNvSpPr/>
          <p:nvPr/>
        </p:nvSpPr>
        <p:spPr>
          <a:xfrm>
            <a:off x="4750594" y="2393156"/>
            <a:ext cx="4101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control.</a:t>
            </a:r>
            <a:endParaRPr lang="en-US" sz="837" dirty="0"/>
          </a:p>
        </p:txBody>
      </p:sp>
      <p:sp>
        <p:nvSpPr>
          <p:cNvPr id="29" name="Text 25"/>
          <p:cNvSpPr/>
          <p:nvPr/>
        </p:nvSpPr>
        <p:spPr>
          <a:xfrm>
            <a:off x="4750594" y="2564606"/>
            <a:ext cx="16365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Recommendation: Implement </a:t>
            </a:r>
            <a:endParaRPr lang="en-US" sz="837" dirty="0"/>
          </a:p>
        </p:txBody>
      </p:sp>
      <p:sp>
        <p:nvSpPr>
          <p:cNvPr id="30" name="Text 26"/>
          <p:cNvSpPr/>
          <p:nvPr/>
        </p:nvSpPr>
        <p:spPr>
          <a:xfrm>
            <a:off x="6387154" y="2564606"/>
            <a:ext cx="18850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Zero-Trust Network Access (ZTNA)</a:t>
            </a:r>
            <a:endParaRPr lang="en-US" sz="837" dirty="0"/>
          </a:p>
        </p:txBody>
      </p:sp>
      <p:sp>
        <p:nvSpPr>
          <p:cNvPr id="31" name="Text 27"/>
          <p:cNvSpPr/>
          <p:nvPr/>
        </p:nvSpPr>
        <p:spPr>
          <a:xfrm>
            <a:off x="8272211" y="2564606"/>
            <a:ext cx="2347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and </a:t>
            </a:r>
            <a:endParaRPr lang="en-US" sz="837" dirty="0"/>
          </a:p>
        </p:txBody>
      </p:sp>
      <p:sp>
        <p:nvSpPr>
          <p:cNvPr id="32" name="Text 28"/>
          <p:cNvSpPr/>
          <p:nvPr/>
        </p:nvSpPr>
        <p:spPr>
          <a:xfrm>
            <a:off x="4750594" y="2736056"/>
            <a:ext cx="17484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Centralized Secret Management.</a:t>
            </a:r>
            <a:endParaRPr lang="en-US" sz="837" dirty="0"/>
          </a:p>
        </p:txBody>
      </p:sp>
      <p:sp>
        <p:nvSpPr>
          <p:cNvPr id="33" name="Shape 29"/>
          <p:cNvSpPr/>
          <p:nvPr/>
        </p:nvSpPr>
        <p:spPr>
          <a:xfrm>
            <a:off x="4643438" y="3114675"/>
            <a:ext cx="4214813" cy="9572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Shape 30"/>
          <p:cNvSpPr/>
          <p:nvPr/>
        </p:nvSpPr>
        <p:spPr>
          <a:xfrm>
            <a:off x="4643438" y="3114675"/>
            <a:ext cx="28575" cy="95726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5" name="Text 31"/>
          <p:cNvSpPr/>
          <p:nvPr/>
        </p:nvSpPr>
        <p:spPr>
          <a:xfrm>
            <a:off x="4750594" y="3221831"/>
            <a:ext cx="40005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PSRA-LTSD</a:t>
            </a:r>
            <a:endParaRPr lang="en-US" sz="942" dirty="0"/>
          </a:p>
        </p:txBody>
      </p:sp>
      <p:sp>
        <p:nvSpPr>
          <p:cNvPr id="36" name="Text 32"/>
          <p:cNvSpPr/>
          <p:nvPr/>
        </p:nvSpPr>
        <p:spPr>
          <a:xfrm>
            <a:off x="4750594" y="3457575"/>
            <a:ext cx="28460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Current: Core features require activation/completion.</a:t>
            </a:r>
            <a:endParaRPr lang="en-US" sz="837" dirty="0"/>
          </a:p>
        </p:txBody>
      </p:sp>
      <p:sp>
        <p:nvSpPr>
          <p:cNvPr id="37" name="Text 33"/>
          <p:cNvSpPr/>
          <p:nvPr/>
        </p:nvSpPr>
        <p:spPr>
          <a:xfrm>
            <a:off x="4750594" y="3629025"/>
            <a:ext cx="15436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Recommendation: Integrate </a:t>
            </a:r>
            <a:endParaRPr lang="en-US" sz="837" dirty="0"/>
          </a:p>
        </p:txBody>
      </p:sp>
      <p:sp>
        <p:nvSpPr>
          <p:cNvPr id="38" name="Text 34"/>
          <p:cNvSpPr/>
          <p:nvPr/>
        </p:nvSpPr>
        <p:spPr>
          <a:xfrm>
            <a:off x="6294230" y="3629025"/>
            <a:ext cx="19574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LangGraph for sub-2 second, 99.8% </a:t>
            </a:r>
            <a:endParaRPr lang="en-US" sz="837" dirty="0"/>
          </a:p>
        </p:txBody>
      </p:sp>
      <p:sp>
        <p:nvSpPr>
          <p:cNvPr id="39" name="Text 35"/>
          <p:cNvSpPr/>
          <p:nvPr/>
        </p:nvSpPr>
        <p:spPr>
          <a:xfrm>
            <a:off x="4750594" y="3800475"/>
            <a:ext cx="193054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accurate Origin Calculation Engine</a:t>
            </a:r>
            <a:endParaRPr lang="en-US" sz="837" dirty="0"/>
          </a:p>
        </p:txBody>
      </p:sp>
      <p:sp>
        <p:nvSpPr>
          <p:cNvPr id="40" name="Text 36"/>
          <p:cNvSpPr/>
          <p:nvPr/>
        </p:nvSpPr>
        <p:spPr>
          <a:xfrm>
            <a:off x="6681136" y="3800475"/>
            <a:ext cx="30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37" dirty="0"/>
          </a:p>
        </p:txBody>
      </p:sp>
      <p:sp>
        <p:nvSpPr>
          <p:cNvPr id="41" name="Shape 37"/>
          <p:cNvSpPr/>
          <p:nvPr/>
        </p:nvSpPr>
        <p:spPr>
          <a:xfrm>
            <a:off x="4643438" y="4179094"/>
            <a:ext cx="4214813" cy="9572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2" name="Shape 38"/>
          <p:cNvSpPr/>
          <p:nvPr/>
        </p:nvSpPr>
        <p:spPr>
          <a:xfrm>
            <a:off x="4643438" y="4179094"/>
            <a:ext cx="28575" cy="95726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43" name="Text 39"/>
          <p:cNvSpPr/>
          <p:nvPr/>
        </p:nvSpPr>
        <p:spPr>
          <a:xfrm>
            <a:off x="4750594" y="4286250"/>
            <a:ext cx="40005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AI/Ops</a:t>
            </a:r>
            <a:endParaRPr lang="en-US" sz="942" dirty="0"/>
          </a:p>
        </p:txBody>
      </p:sp>
      <p:sp>
        <p:nvSpPr>
          <p:cNvPr id="44" name="Text 40"/>
          <p:cNvSpPr/>
          <p:nvPr/>
        </p:nvSpPr>
        <p:spPr>
          <a:xfrm>
            <a:off x="4750594" y="4521994"/>
            <a:ext cx="324030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Current: Separate services (VPS Manager, N8N, Claude Chat).</a:t>
            </a:r>
            <a:endParaRPr lang="en-US" sz="837" dirty="0"/>
          </a:p>
        </p:txBody>
      </p:sp>
      <p:sp>
        <p:nvSpPr>
          <p:cNvPr id="45" name="Text 41"/>
          <p:cNvSpPr/>
          <p:nvPr/>
        </p:nvSpPr>
        <p:spPr>
          <a:xfrm>
            <a:off x="4750594" y="4693444"/>
            <a:ext cx="25293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Recommendation: Consolidate under a unified </a:t>
            </a:r>
            <a:endParaRPr lang="en-US" sz="837" dirty="0"/>
          </a:p>
        </p:txBody>
      </p:sp>
      <p:sp>
        <p:nvSpPr>
          <p:cNvPr id="46" name="Text 42"/>
          <p:cNvSpPr/>
          <p:nvPr/>
        </p:nvSpPr>
        <p:spPr>
          <a:xfrm>
            <a:off x="7279956" y="4693444"/>
            <a:ext cx="8682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Orchestrator</a:t>
            </a:r>
            <a:endParaRPr lang="en-US" sz="837" dirty="0"/>
          </a:p>
        </p:txBody>
      </p:sp>
      <p:sp>
        <p:nvSpPr>
          <p:cNvPr id="47" name="Text 43"/>
          <p:cNvSpPr/>
          <p:nvPr/>
        </p:nvSpPr>
        <p:spPr>
          <a:xfrm>
            <a:off x="8148200" y="4693444"/>
            <a:ext cx="2347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and </a:t>
            </a:r>
            <a:endParaRPr lang="en-US" sz="837" dirty="0"/>
          </a:p>
        </p:txBody>
      </p:sp>
      <p:sp>
        <p:nvSpPr>
          <p:cNvPr id="48" name="Text 44"/>
          <p:cNvSpPr/>
          <p:nvPr/>
        </p:nvSpPr>
        <p:spPr>
          <a:xfrm>
            <a:off x="4750594" y="4864894"/>
            <a:ext cx="25910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 a Local LLM for automated operations.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43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Current State Analysis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14388"/>
            <a:ext cx="4214813" cy="2143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5750" y="3100388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Multi-Tenant Docker and Traefik Configuration</a:t>
            </a:r>
            <a:endParaRPr lang="en-US" sz="1046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407569"/>
            <a:ext cx="128588" cy="12858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85775" y="3393281"/>
            <a:ext cx="5388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Isolation:</a:t>
            </a:r>
            <a:endParaRPr lang="en-US" sz="837" dirty="0"/>
          </a:p>
        </p:txBody>
      </p:sp>
      <p:sp>
        <p:nvSpPr>
          <p:cNvPr id="8" name="Text 3"/>
          <p:cNvSpPr/>
          <p:nvPr/>
        </p:nvSpPr>
        <p:spPr>
          <a:xfrm>
            <a:off x="1024598" y="3393281"/>
            <a:ext cx="238453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Separate Docker containers for each service</a:t>
            </a:r>
            <a:endParaRPr lang="en-US" sz="837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650456"/>
            <a:ext cx="128588" cy="12858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85775" y="3636169"/>
            <a:ext cx="4857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Routing:</a:t>
            </a:r>
            <a:endParaRPr lang="en-US" sz="837" dirty="0"/>
          </a:p>
        </p:txBody>
      </p:sp>
      <p:sp>
        <p:nvSpPr>
          <p:cNvPr id="11" name="Text 5"/>
          <p:cNvSpPr/>
          <p:nvPr/>
        </p:nvSpPr>
        <p:spPr>
          <a:xfrm>
            <a:off x="971550" y="3636169"/>
            <a:ext cx="24361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Traefik as reverse proxy with SSL termination</a:t>
            </a:r>
            <a:endParaRPr lang="en-US" sz="837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893344"/>
            <a:ext cx="160734" cy="12858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17922" y="3879056"/>
            <a:ext cx="71632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Networking:</a:t>
            </a:r>
            <a:endParaRPr lang="en-US" sz="837" dirty="0"/>
          </a:p>
        </p:txBody>
      </p:sp>
      <p:sp>
        <p:nvSpPr>
          <p:cNvPr id="14" name="Text 7"/>
          <p:cNvSpPr/>
          <p:nvPr/>
        </p:nvSpPr>
        <p:spPr>
          <a:xfrm>
            <a:off x="1234250" y="3879056"/>
            <a:ext cx="21328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Shared external Docker network ('web')</a:t>
            </a:r>
            <a:endParaRPr lang="en-US" sz="837" dirty="0"/>
          </a:p>
        </p:txBody>
      </p:sp>
      <p:sp>
        <p:nvSpPr>
          <p:cNvPr id="15" name="Text 8"/>
          <p:cNvSpPr/>
          <p:nvPr/>
        </p:nvSpPr>
        <p:spPr>
          <a:xfrm>
            <a:off x="4643438" y="957263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Service Inventory and Domain Mapping</a:t>
            </a:r>
            <a:endParaRPr lang="en-US" sz="1046" dirty="0"/>
          </a:p>
        </p:txBody>
      </p:sp>
      <p:sp>
        <p:nvSpPr>
          <p:cNvPr id="16" name="Shape 9"/>
          <p:cNvSpPr/>
          <p:nvPr/>
        </p:nvSpPr>
        <p:spPr>
          <a:xfrm>
            <a:off x="4643438" y="1243013"/>
            <a:ext cx="1983674" cy="31432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7" name="Text 10"/>
          <p:cNvSpPr/>
          <p:nvPr/>
        </p:nvSpPr>
        <p:spPr>
          <a:xfrm>
            <a:off x="4643438" y="1243013"/>
            <a:ext cx="1983674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Service</a:t>
            </a:r>
            <a:endParaRPr lang="en-US" sz="837" dirty="0"/>
          </a:p>
        </p:txBody>
      </p:sp>
      <p:sp>
        <p:nvSpPr>
          <p:cNvPr id="18" name="Shape 11"/>
          <p:cNvSpPr/>
          <p:nvPr/>
        </p:nvSpPr>
        <p:spPr>
          <a:xfrm>
            <a:off x="6627112" y="1243013"/>
            <a:ext cx="1697980" cy="31432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9" name="Text 12"/>
          <p:cNvSpPr/>
          <p:nvPr/>
        </p:nvSpPr>
        <p:spPr>
          <a:xfrm>
            <a:off x="6627112" y="1243013"/>
            <a:ext cx="1697980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Domain Mapping</a:t>
            </a:r>
            <a:endParaRPr lang="en-US" sz="837" dirty="0"/>
          </a:p>
        </p:txBody>
      </p:sp>
      <p:sp>
        <p:nvSpPr>
          <p:cNvPr id="20" name="Shape 13"/>
          <p:cNvSpPr/>
          <p:nvPr/>
        </p:nvSpPr>
        <p:spPr>
          <a:xfrm>
            <a:off x="8325092" y="1243013"/>
            <a:ext cx="533158" cy="31432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1" name="Text 14"/>
          <p:cNvSpPr/>
          <p:nvPr/>
        </p:nvSpPr>
        <p:spPr>
          <a:xfrm>
            <a:off x="8325092" y="1243013"/>
            <a:ext cx="533158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Port</a:t>
            </a:r>
            <a:endParaRPr lang="en-US" sz="837" dirty="0"/>
          </a:p>
        </p:txBody>
      </p:sp>
      <p:sp>
        <p:nvSpPr>
          <p:cNvPr id="22" name="Text 15"/>
          <p:cNvSpPr/>
          <p:nvPr/>
        </p:nvSpPr>
        <p:spPr>
          <a:xfrm>
            <a:off x="4643438" y="1557338"/>
            <a:ext cx="1983674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RentGuy API/Onboarding</a:t>
            </a:r>
            <a:endParaRPr lang="en-US" sz="837" dirty="0"/>
          </a:p>
        </p:txBody>
      </p:sp>
      <p:sp>
        <p:nvSpPr>
          <p:cNvPr id="23" name="Text 16"/>
          <p:cNvSpPr/>
          <p:nvPr/>
        </p:nvSpPr>
        <p:spPr>
          <a:xfrm>
            <a:off x="6627112" y="1557338"/>
            <a:ext cx="1697980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rentguy.sevensa.nl</a:t>
            </a:r>
            <a:endParaRPr lang="en-US" sz="837" dirty="0"/>
          </a:p>
        </p:txBody>
      </p:sp>
      <p:sp>
        <p:nvSpPr>
          <p:cNvPr id="24" name="Text 17"/>
          <p:cNvSpPr/>
          <p:nvPr/>
        </p:nvSpPr>
        <p:spPr>
          <a:xfrm>
            <a:off x="8325092" y="1557338"/>
            <a:ext cx="533158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8000</a:t>
            </a:r>
            <a:endParaRPr lang="en-US" sz="837" dirty="0"/>
          </a:p>
        </p:txBody>
      </p:sp>
      <p:sp>
        <p:nvSpPr>
          <p:cNvPr id="25" name="Shape 18"/>
          <p:cNvSpPr/>
          <p:nvPr/>
        </p:nvSpPr>
        <p:spPr>
          <a:xfrm>
            <a:off x="4643438" y="1846659"/>
            <a:ext cx="4214813" cy="292894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26" name="Text 19"/>
          <p:cNvSpPr/>
          <p:nvPr/>
        </p:nvSpPr>
        <p:spPr>
          <a:xfrm>
            <a:off x="4643438" y="1846659"/>
            <a:ext cx="198367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PSRA-LTSD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6627112" y="1846659"/>
            <a:ext cx="169798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psra.sevensa.nl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8325092" y="1846659"/>
            <a:ext cx="53315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8001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4643438" y="2139553"/>
            <a:ext cx="198367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VPS Manager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6627112" y="2139553"/>
            <a:ext cx="169798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ai.sevensa.nl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8325092" y="2139553"/>
            <a:ext cx="53315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8002</a:t>
            </a:r>
            <a:endParaRPr lang="en-US" sz="837" dirty="0"/>
          </a:p>
        </p:txBody>
      </p:sp>
      <p:sp>
        <p:nvSpPr>
          <p:cNvPr id="32" name="Shape 25"/>
          <p:cNvSpPr/>
          <p:nvPr/>
        </p:nvSpPr>
        <p:spPr>
          <a:xfrm>
            <a:off x="4643438" y="2432447"/>
            <a:ext cx="4214813" cy="292894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33" name="Text 26"/>
          <p:cNvSpPr/>
          <p:nvPr/>
        </p:nvSpPr>
        <p:spPr>
          <a:xfrm>
            <a:off x="4643438" y="2432447"/>
            <a:ext cx="198367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WPCS Backend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6627112" y="2432447"/>
            <a:ext cx="169798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wpcs.sevensa.nl</a:t>
            </a:r>
            <a:endParaRPr lang="en-US" sz="837" dirty="0"/>
          </a:p>
        </p:txBody>
      </p:sp>
      <p:sp>
        <p:nvSpPr>
          <p:cNvPr id="35" name="Text 28"/>
          <p:cNvSpPr/>
          <p:nvPr/>
        </p:nvSpPr>
        <p:spPr>
          <a:xfrm>
            <a:off x="8325092" y="2432447"/>
            <a:ext cx="53315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8003</a:t>
            </a:r>
            <a:endParaRPr lang="en-US" sz="837" dirty="0"/>
          </a:p>
        </p:txBody>
      </p:sp>
      <p:sp>
        <p:nvSpPr>
          <p:cNvPr id="36" name="Text 29"/>
          <p:cNvSpPr/>
          <p:nvPr/>
        </p:nvSpPr>
        <p:spPr>
          <a:xfrm>
            <a:off x="4643438" y="2725341"/>
            <a:ext cx="198367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Claude Chat</a:t>
            </a:r>
            <a:endParaRPr lang="en-US" sz="837" dirty="0"/>
          </a:p>
        </p:txBody>
      </p:sp>
      <p:sp>
        <p:nvSpPr>
          <p:cNvPr id="37" name="Text 30"/>
          <p:cNvSpPr/>
          <p:nvPr/>
        </p:nvSpPr>
        <p:spPr>
          <a:xfrm>
            <a:off x="6627112" y="2725341"/>
            <a:ext cx="169798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claude.sevensa.nl</a:t>
            </a:r>
            <a:endParaRPr lang="en-US" sz="837" dirty="0"/>
          </a:p>
        </p:txBody>
      </p:sp>
      <p:sp>
        <p:nvSpPr>
          <p:cNvPr id="38" name="Text 31"/>
          <p:cNvSpPr/>
          <p:nvPr/>
        </p:nvSpPr>
        <p:spPr>
          <a:xfrm>
            <a:off x="8325092" y="2725341"/>
            <a:ext cx="53315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8004</a:t>
            </a:r>
            <a:endParaRPr lang="en-US" sz="837" dirty="0"/>
          </a:p>
        </p:txBody>
      </p:sp>
      <p:sp>
        <p:nvSpPr>
          <p:cNvPr id="39" name="Shape 32"/>
          <p:cNvSpPr/>
          <p:nvPr/>
        </p:nvSpPr>
        <p:spPr>
          <a:xfrm>
            <a:off x="4643438" y="3018234"/>
            <a:ext cx="4214813" cy="292894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0" name="Text 33"/>
          <p:cNvSpPr/>
          <p:nvPr/>
        </p:nvSpPr>
        <p:spPr>
          <a:xfrm>
            <a:off x="4643438" y="3018234"/>
            <a:ext cx="198367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N8N</a:t>
            </a:r>
            <a:endParaRPr lang="en-US" sz="837" dirty="0"/>
          </a:p>
        </p:txBody>
      </p:sp>
      <p:sp>
        <p:nvSpPr>
          <p:cNvPr id="41" name="Text 34"/>
          <p:cNvSpPr/>
          <p:nvPr/>
        </p:nvSpPr>
        <p:spPr>
          <a:xfrm>
            <a:off x="6627112" y="3018234"/>
            <a:ext cx="169798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n8n.sevensa.nl</a:t>
            </a:r>
            <a:endParaRPr lang="en-US" sz="837" dirty="0"/>
          </a:p>
        </p:txBody>
      </p:sp>
      <p:sp>
        <p:nvSpPr>
          <p:cNvPr id="42" name="Text 35"/>
          <p:cNvSpPr/>
          <p:nvPr/>
        </p:nvSpPr>
        <p:spPr>
          <a:xfrm>
            <a:off x="8325092" y="3018234"/>
            <a:ext cx="53315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8005</a:t>
            </a:r>
            <a:endParaRPr lang="en-US" sz="837" dirty="0"/>
          </a:p>
        </p:txBody>
      </p:sp>
      <p:sp>
        <p:nvSpPr>
          <p:cNvPr id="43" name="Text 36"/>
          <p:cNvSpPr/>
          <p:nvPr/>
        </p:nvSpPr>
        <p:spPr>
          <a:xfrm>
            <a:off x="4643438" y="3311128"/>
            <a:ext cx="198367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Trading Dashboard</a:t>
            </a:r>
            <a:endParaRPr lang="en-US" sz="837" dirty="0"/>
          </a:p>
        </p:txBody>
      </p:sp>
      <p:sp>
        <p:nvSpPr>
          <p:cNvPr id="44" name="Text 37"/>
          <p:cNvSpPr/>
          <p:nvPr/>
        </p:nvSpPr>
        <p:spPr>
          <a:xfrm>
            <a:off x="6627112" y="3311128"/>
            <a:ext cx="169798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trading.sevensa.nl</a:t>
            </a:r>
            <a:endParaRPr lang="en-US" sz="837" dirty="0"/>
          </a:p>
        </p:txBody>
      </p:sp>
      <p:sp>
        <p:nvSpPr>
          <p:cNvPr id="45" name="Text 38"/>
          <p:cNvSpPr/>
          <p:nvPr/>
        </p:nvSpPr>
        <p:spPr>
          <a:xfrm>
            <a:off x="8325092" y="3311128"/>
            <a:ext cx="53315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8006</a:t>
            </a:r>
            <a:endParaRPr lang="en-US" sz="837" dirty="0"/>
          </a:p>
        </p:txBody>
      </p:sp>
      <p:sp>
        <p:nvSpPr>
          <p:cNvPr id="46" name="Shape 39"/>
          <p:cNvSpPr/>
          <p:nvPr/>
        </p:nvSpPr>
        <p:spPr>
          <a:xfrm>
            <a:off x="4643438" y="3604022"/>
            <a:ext cx="4214813" cy="292894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7" name="Text 40"/>
          <p:cNvSpPr/>
          <p:nvPr/>
        </p:nvSpPr>
        <p:spPr>
          <a:xfrm>
            <a:off x="4643438" y="3604022"/>
            <a:ext cx="198367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LangGraph</a:t>
            </a:r>
            <a:endParaRPr lang="en-US" sz="837" dirty="0"/>
          </a:p>
        </p:txBody>
      </p:sp>
      <p:sp>
        <p:nvSpPr>
          <p:cNvPr id="48" name="Text 41"/>
          <p:cNvSpPr/>
          <p:nvPr/>
        </p:nvSpPr>
        <p:spPr>
          <a:xfrm>
            <a:off x="6627112" y="3604022"/>
            <a:ext cx="1697980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langgraph.sevensa.nl</a:t>
            </a:r>
            <a:endParaRPr lang="en-US" sz="837" dirty="0"/>
          </a:p>
        </p:txBody>
      </p:sp>
      <p:sp>
        <p:nvSpPr>
          <p:cNvPr id="49" name="Text 42"/>
          <p:cNvSpPr/>
          <p:nvPr/>
        </p:nvSpPr>
        <p:spPr>
          <a:xfrm>
            <a:off x="8325092" y="3604022"/>
            <a:ext cx="53315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8007</a:t>
            </a:r>
            <a:endParaRPr lang="en-US" sz="837" dirty="0"/>
          </a:p>
        </p:txBody>
      </p:sp>
      <p:sp>
        <p:nvSpPr>
          <p:cNvPr id="50" name="Text 43"/>
          <p:cNvSpPr/>
          <p:nvPr/>
        </p:nvSpPr>
        <p:spPr>
          <a:xfrm>
            <a:off x="4643438" y="4043363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Codebase Q3 2025 Analysis</a:t>
            </a:r>
            <a:endParaRPr lang="en-US" sz="1046" dirty="0"/>
          </a:p>
        </p:txBody>
      </p:sp>
      <p:pic>
        <p:nvPicPr>
          <p:cNvPr id="5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38" y="4350544"/>
            <a:ext cx="128588" cy="128588"/>
          </a:xfrm>
          <a:prstGeom prst="rect">
            <a:avLst/>
          </a:prstGeom>
        </p:spPr>
      </p:pic>
      <p:sp>
        <p:nvSpPr>
          <p:cNvPr id="52" name="Text 44"/>
          <p:cNvSpPr/>
          <p:nvPr/>
        </p:nvSpPr>
        <p:spPr>
          <a:xfrm>
            <a:off x="4843463" y="4329113"/>
            <a:ext cx="238132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Modern frameworks (FastAPI, React, Prisma)</a:t>
            </a:r>
            <a:endParaRPr lang="en-US" sz="837" dirty="0"/>
          </a:p>
        </p:txBody>
      </p:sp>
      <p:pic>
        <p:nvPicPr>
          <p:cNvPr id="5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4593431"/>
            <a:ext cx="128588" cy="128588"/>
          </a:xfrm>
          <a:prstGeom prst="rect">
            <a:avLst/>
          </a:prstGeom>
        </p:spPr>
      </p:pic>
      <p:sp>
        <p:nvSpPr>
          <p:cNvPr id="54" name="Text 45"/>
          <p:cNvSpPr/>
          <p:nvPr/>
        </p:nvSpPr>
        <p:spPr>
          <a:xfrm>
            <a:off x="4843463" y="4572000"/>
            <a:ext cx="285694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Service conflicts and integration challenges identified</a:t>
            </a:r>
            <a:endParaRPr lang="en-US" sz="837" dirty="0"/>
          </a:p>
        </p:txBody>
      </p:sp>
      <p:pic>
        <p:nvPicPr>
          <p:cNvPr id="5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3438" y="4836319"/>
            <a:ext cx="128588" cy="128588"/>
          </a:xfrm>
          <a:prstGeom prst="rect">
            <a:avLst/>
          </a:prstGeom>
        </p:spPr>
      </p:pic>
      <p:sp>
        <p:nvSpPr>
          <p:cNvPr id="56" name="Text 46"/>
          <p:cNvSpPr/>
          <p:nvPr/>
        </p:nvSpPr>
        <p:spPr>
          <a:xfrm>
            <a:off x="4843463" y="4814888"/>
            <a:ext cx="279864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Missing core functionalities, particularly within PSRA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507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Hardening &amp; Compliance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14388"/>
            <a:ext cx="4214813" cy="2143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5750" y="3100388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Zero-Trust Network Access (ZTNA)</a:t>
            </a:r>
            <a:endParaRPr lang="en-US" sz="1046" dirty="0"/>
          </a:p>
        </p:txBody>
      </p:sp>
      <p:sp>
        <p:nvSpPr>
          <p:cNvPr id="6" name="Shape 2"/>
          <p:cNvSpPr/>
          <p:nvPr/>
        </p:nvSpPr>
        <p:spPr>
          <a:xfrm>
            <a:off x="285750" y="3386138"/>
            <a:ext cx="4214813" cy="785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285750" y="3386138"/>
            <a:ext cx="28575" cy="785813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3525441"/>
            <a:ext cx="128588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92931" y="3493294"/>
            <a:ext cx="135552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Micro-segmentation</a:t>
            </a:r>
            <a:endParaRPr lang="en-US" sz="942" dirty="0"/>
          </a:p>
        </p:txBody>
      </p:sp>
      <p:sp>
        <p:nvSpPr>
          <p:cNvPr id="10" name="Text 5"/>
          <p:cNvSpPr/>
          <p:nvPr/>
        </p:nvSpPr>
        <p:spPr>
          <a:xfrm>
            <a:off x="392906" y="3721894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Define strict network policies between Docker containers to minimize the blast radius in case of a breach.</a:t>
            </a:r>
            <a:endParaRPr lang="en-US" sz="837" dirty="0"/>
          </a:p>
        </p:txBody>
      </p:sp>
      <p:sp>
        <p:nvSpPr>
          <p:cNvPr id="11" name="Shape 6"/>
          <p:cNvSpPr/>
          <p:nvPr/>
        </p:nvSpPr>
        <p:spPr>
          <a:xfrm>
            <a:off x="285750" y="4279106"/>
            <a:ext cx="4214813" cy="785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7"/>
          <p:cNvSpPr/>
          <p:nvPr/>
        </p:nvSpPr>
        <p:spPr>
          <a:xfrm>
            <a:off x="285750" y="4279106"/>
            <a:ext cx="28575" cy="785813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4418409"/>
            <a:ext cx="144661" cy="12858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09005" y="4386263"/>
            <a:ext cx="153412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Identity-Centric Access</a:t>
            </a:r>
            <a:endParaRPr lang="en-US" sz="942" dirty="0"/>
          </a:p>
        </p:txBody>
      </p:sp>
      <p:sp>
        <p:nvSpPr>
          <p:cNvPr id="15" name="Text 9"/>
          <p:cNvSpPr/>
          <p:nvPr/>
        </p:nvSpPr>
        <p:spPr>
          <a:xfrm>
            <a:off x="392906" y="4614863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 a centralized Identity Provider (IdP) for all services, ensuring authentication before authorization.</a:t>
            </a:r>
            <a:endParaRPr lang="en-US" sz="837" dirty="0"/>
          </a:p>
        </p:txBody>
      </p:sp>
      <p:sp>
        <p:nvSpPr>
          <p:cNvPr id="16" name="Shape 10"/>
          <p:cNvSpPr/>
          <p:nvPr/>
        </p:nvSpPr>
        <p:spPr>
          <a:xfrm>
            <a:off x="285750" y="5172075"/>
            <a:ext cx="4214813" cy="785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1"/>
          <p:cNvSpPr/>
          <p:nvPr/>
        </p:nvSpPr>
        <p:spPr>
          <a:xfrm>
            <a:off x="285750" y="5172075"/>
            <a:ext cx="28575" cy="785813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5311378"/>
            <a:ext cx="128588" cy="128588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92931" y="5279231"/>
            <a:ext cx="155912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Continuous Verification</a:t>
            </a:r>
            <a:endParaRPr lang="en-US" sz="942" dirty="0"/>
          </a:p>
        </p:txBody>
      </p:sp>
      <p:sp>
        <p:nvSpPr>
          <p:cNvPr id="20" name="Text 13"/>
          <p:cNvSpPr/>
          <p:nvPr/>
        </p:nvSpPr>
        <p:spPr>
          <a:xfrm>
            <a:off x="392906" y="5507831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continuous monitoring of user and service behavior to detect anomalies.</a:t>
            </a:r>
            <a:endParaRPr lang="en-US" sz="837" dirty="0"/>
          </a:p>
        </p:txBody>
      </p:sp>
      <p:sp>
        <p:nvSpPr>
          <p:cNvPr id="21" name="Text 14"/>
          <p:cNvSpPr/>
          <p:nvPr/>
        </p:nvSpPr>
        <p:spPr>
          <a:xfrm>
            <a:off x="4643438" y="957263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Centralized Secret Management</a:t>
            </a:r>
            <a:endParaRPr lang="en-US" sz="1046" dirty="0"/>
          </a:p>
        </p:txBody>
      </p:sp>
      <p:sp>
        <p:nvSpPr>
          <p:cNvPr id="22" name="Shape 15"/>
          <p:cNvSpPr/>
          <p:nvPr/>
        </p:nvSpPr>
        <p:spPr>
          <a:xfrm>
            <a:off x="4643438" y="1243013"/>
            <a:ext cx="4214813" cy="785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Shape 16"/>
          <p:cNvSpPr/>
          <p:nvPr/>
        </p:nvSpPr>
        <p:spPr>
          <a:xfrm>
            <a:off x="4643438" y="1243013"/>
            <a:ext cx="28575" cy="785813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0594" y="1382316"/>
            <a:ext cx="128588" cy="128588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4950619" y="1350169"/>
            <a:ext cx="184487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HashiCorp Vault Integration</a:t>
            </a:r>
            <a:endParaRPr lang="en-US" sz="942" dirty="0"/>
          </a:p>
        </p:txBody>
      </p:sp>
      <p:sp>
        <p:nvSpPr>
          <p:cNvPr id="26" name="Text 18"/>
          <p:cNvSpPr/>
          <p:nvPr/>
        </p:nvSpPr>
        <p:spPr>
          <a:xfrm>
            <a:off x="4750594" y="1578769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Replace environment variables in Docker Compose files with a centralized, encrypted secret management solution.</a:t>
            </a:r>
            <a:endParaRPr lang="en-US" sz="837" dirty="0"/>
          </a:p>
        </p:txBody>
      </p:sp>
      <p:sp>
        <p:nvSpPr>
          <p:cNvPr id="27" name="Shape 19"/>
          <p:cNvSpPr/>
          <p:nvPr/>
        </p:nvSpPr>
        <p:spPr>
          <a:xfrm>
            <a:off x="4643438" y="2135981"/>
            <a:ext cx="4214813" cy="785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0"/>
          <p:cNvSpPr/>
          <p:nvPr/>
        </p:nvSpPr>
        <p:spPr>
          <a:xfrm>
            <a:off x="4643438" y="2135981"/>
            <a:ext cx="28575" cy="785813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0594" y="2275284"/>
            <a:ext cx="128588" cy="128588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4950619" y="2243138"/>
            <a:ext cx="111978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Dynamic Secrets</a:t>
            </a:r>
            <a:endParaRPr lang="en-US" sz="942" dirty="0"/>
          </a:p>
        </p:txBody>
      </p:sp>
      <p:sp>
        <p:nvSpPr>
          <p:cNvPr id="31" name="Text 22"/>
          <p:cNvSpPr/>
          <p:nvPr/>
        </p:nvSpPr>
        <p:spPr>
          <a:xfrm>
            <a:off x="4750594" y="2471738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Generate short-lived credentials for databases and APIs on demand, reducing the risk of credential exposure.</a:t>
            </a:r>
            <a:endParaRPr lang="en-US" sz="837" dirty="0"/>
          </a:p>
        </p:txBody>
      </p:sp>
      <p:sp>
        <p:nvSpPr>
          <p:cNvPr id="32" name="Shape 23"/>
          <p:cNvSpPr/>
          <p:nvPr/>
        </p:nvSpPr>
        <p:spPr>
          <a:xfrm>
            <a:off x="4643438" y="3028950"/>
            <a:ext cx="4214813" cy="785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Shape 24"/>
          <p:cNvSpPr/>
          <p:nvPr/>
        </p:nvSpPr>
        <p:spPr>
          <a:xfrm>
            <a:off x="4643438" y="3028950"/>
            <a:ext cx="28575" cy="785813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3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0594" y="3168253"/>
            <a:ext cx="128588" cy="128588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4950619" y="3136106"/>
            <a:ext cx="136088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Automated Rotation</a:t>
            </a:r>
            <a:endParaRPr lang="en-US" sz="942" dirty="0"/>
          </a:p>
        </p:txBody>
      </p:sp>
      <p:sp>
        <p:nvSpPr>
          <p:cNvPr id="36" name="Text 26"/>
          <p:cNvSpPr/>
          <p:nvPr/>
        </p:nvSpPr>
        <p:spPr>
          <a:xfrm>
            <a:off x="4750594" y="3364706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automated rotation of critical credentials to minimize the impact of potential breaches.</a:t>
            </a:r>
            <a:endParaRPr lang="en-US" sz="837" dirty="0"/>
          </a:p>
        </p:txBody>
      </p:sp>
      <p:sp>
        <p:nvSpPr>
          <p:cNvPr id="37" name="Text 27"/>
          <p:cNvSpPr/>
          <p:nvPr/>
        </p:nvSpPr>
        <p:spPr>
          <a:xfrm>
            <a:off x="4643438" y="3957638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Container Security Best Practices</a:t>
            </a:r>
            <a:endParaRPr lang="en-US" sz="1046" dirty="0"/>
          </a:p>
        </p:txBody>
      </p:sp>
      <p:sp>
        <p:nvSpPr>
          <p:cNvPr id="38" name="Shape 28"/>
          <p:cNvSpPr/>
          <p:nvPr/>
        </p:nvSpPr>
        <p:spPr>
          <a:xfrm>
            <a:off x="4643438" y="4243388"/>
            <a:ext cx="4214813" cy="785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29"/>
          <p:cNvSpPr/>
          <p:nvPr/>
        </p:nvSpPr>
        <p:spPr>
          <a:xfrm>
            <a:off x="4643438" y="4243388"/>
            <a:ext cx="28575" cy="785813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4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0594" y="4382691"/>
            <a:ext cx="160734" cy="128588"/>
          </a:xfrm>
          <a:prstGeom prst="rect">
            <a:avLst/>
          </a:prstGeom>
        </p:spPr>
      </p:pic>
      <p:sp>
        <p:nvSpPr>
          <p:cNvPr id="41" name="Text 30"/>
          <p:cNvSpPr/>
          <p:nvPr/>
        </p:nvSpPr>
        <p:spPr>
          <a:xfrm>
            <a:off x="4982766" y="4350544"/>
            <a:ext cx="131802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Rootless Containers</a:t>
            </a:r>
            <a:endParaRPr lang="en-US" sz="942" dirty="0"/>
          </a:p>
        </p:txBody>
      </p:sp>
      <p:sp>
        <p:nvSpPr>
          <p:cNvPr id="42" name="Text 31"/>
          <p:cNvSpPr/>
          <p:nvPr/>
        </p:nvSpPr>
        <p:spPr>
          <a:xfrm>
            <a:off x="4750594" y="4579144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Run all containers as non-root users to prevent privilege escalation attacks.</a:t>
            </a:r>
            <a:endParaRPr lang="en-US" sz="837" dirty="0"/>
          </a:p>
        </p:txBody>
      </p:sp>
      <p:sp>
        <p:nvSpPr>
          <p:cNvPr id="43" name="Shape 32"/>
          <p:cNvSpPr/>
          <p:nvPr/>
        </p:nvSpPr>
        <p:spPr>
          <a:xfrm>
            <a:off x="4643438" y="5136356"/>
            <a:ext cx="4214813" cy="785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4" name="Shape 33"/>
          <p:cNvSpPr/>
          <p:nvPr/>
        </p:nvSpPr>
        <p:spPr>
          <a:xfrm>
            <a:off x="4643438" y="5136356"/>
            <a:ext cx="28575" cy="785813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4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0594" y="5275659"/>
            <a:ext cx="128588" cy="128588"/>
          </a:xfrm>
          <a:prstGeom prst="rect">
            <a:avLst/>
          </a:prstGeom>
        </p:spPr>
      </p:pic>
      <p:sp>
        <p:nvSpPr>
          <p:cNvPr id="46" name="Text 34"/>
          <p:cNvSpPr/>
          <p:nvPr/>
        </p:nvSpPr>
        <p:spPr>
          <a:xfrm>
            <a:off x="4950619" y="5243513"/>
            <a:ext cx="108406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Image Scanning</a:t>
            </a:r>
            <a:endParaRPr lang="en-US" sz="942" dirty="0"/>
          </a:p>
        </p:txBody>
      </p:sp>
      <p:sp>
        <p:nvSpPr>
          <p:cNvPr id="47" name="Text 35"/>
          <p:cNvSpPr/>
          <p:nvPr/>
        </p:nvSpPr>
        <p:spPr>
          <a:xfrm>
            <a:off x="4750594" y="5472113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 automated image scanning tools (e.g., Clair, Trivy) into the build pipeline to identify vulnerabilities.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77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Multi-Tenant Optimization &amp; Scalability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14388"/>
            <a:ext cx="4214813" cy="2143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5750" y="3100388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Standardized Service Orchestration</a:t>
            </a:r>
            <a:endParaRPr lang="en-US" sz="1046" dirty="0"/>
          </a:p>
        </p:txBody>
      </p:sp>
      <p:sp>
        <p:nvSpPr>
          <p:cNvPr id="6" name="Shape 2"/>
          <p:cNvSpPr/>
          <p:nvPr/>
        </p:nvSpPr>
        <p:spPr>
          <a:xfrm>
            <a:off x="285750" y="3386138"/>
            <a:ext cx="1055461" cy="31432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7" name="Text 3"/>
          <p:cNvSpPr/>
          <p:nvPr/>
        </p:nvSpPr>
        <p:spPr>
          <a:xfrm>
            <a:off x="285750" y="3386138"/>
            <a:ext cx="1055461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</a:t>
            </a:r>
            <a:endParaRPr lang="en-US" sz="837" dirty="0"/>
          </a:p>
        </p:txBody>
      </p:sp>
      <p:sp>
        <p:nvSpPr>
          <p:cNvPr id="8" name="Shape 4"/>
          <p:cNvSpPr/>
          <p:nvPr/>
        </p:nvSpPr>
        <p:spPr>
          <a:xfrm>
            <a:off x="1341211" y="3386138"/>
            <a:ext cx="1683274" cy="31432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9" name="Text 5"/>
          <p:cNvSpPr/>
          <p:nvPr/>
        </p:nvSpPr>
        <p:spPr>
          <a:xfrm>
            <a:off x="1341211" y="3386138"/>
            <a:ext cx="1683274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(Docker Compose)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3024485" y="3386138"/>
            <a:ext cx="1476077" cy="31432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1" name="Text 7"/>
          <p:cNvSpPr/>
          <p:nvPr/>
        </p:nvSpPr>
        <p:spPr>
          <a:xfrm>
            <a:off x="3024485" y="3386138"/>
            <a:ext cx="1476077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Proposed (Kubernetes)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357188" y="3764756"/>
            <a:ext cx="4079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Scaling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1341211" y="3700463"/>
            <a:ext cx="1683274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Manual, single host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3024485" y="3700463"/>
            <a:ext cx="1476077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Automated, horizontal</a:t>
            </a:r>
            <a:endParaRPr lang="en-US" sz="837" dirty="0"/>
          </a:p>
        </p:txBody>
      </p:sp>
      <p:sp>
        <p:nvSpPr>
          <p:cNvPr id="15" name="Shape 11"/>
          <p:cNvSpPr/>
          <p:nvPr/>
        </p:nvSpPr>
        <p:spPr>
          <a:xfrm>
            <a:off x="285750" y="3989784"/>
            <a:ext cx="4214813" cy="292894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357188" y="4057650"/>
            <a:ext cx="6876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Self-Healing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1341211" y="3989784"/>
            <a:ext cx="168327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External scripts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3024485" y="3989784"/>
            <a:ext cx="1476077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 restart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357188" y="4350544"/>
            <a:ext cx="8723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Load Balancing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1341211" y="4282678"/>
            <a:ext cx="168327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 Traefik routing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3024485" y="4282678"/>
            <a:ext cx="1476077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L4/L7 Ingress</a:t>
            </a:r>
            <a:endParaRPr lang="en-US" sz="837" dirty="0"/>
          </a:p>
        </p:txBody>
      </p:sp>
      <p:sp>
        <p:nvSpPr>
          <p:cNvPr id="22" name="Shape 18"/>
          <p:cNvSpPr/>
          <p:nvPr/>
        </p:nvSpPr>
        <p:spPr>
          <a:xfrm>
            <a:off x="285750" y="4575572"/>
            <a:ext cx="4214813" cy="292894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23" name="Text 19"/>
          <p:cNvSpPr/>
          <p:nvPr/>
        </p:nvSpPr>
        <p:spPr>
          <a:xfrm>
            <a:off x="357188" y="4643438"/>
            <a:ext cx="7941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Configuration</a:t>
            </a:r>
            <a:endParaRPr lang="en-US" sz="837" dirty="0"/>
          </a:p>
        </p:txBody>
      </p:sp>
      <p:sp>
        <p:nvSpPr>
          <p:cNvPr id="24" name="Text 20"/>
          <p:cNvSpPr/>
          <p:nvPr/>
        </p:nvSpPr>
        <p:spPr>
          <a:xfrm>
            <a:off x="1341211" y="4575572"/>
            <a:ext cx="168327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Static YAML files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3024485" y="4575572"/>
            <a:ext cx="1476077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ConfigMaps</a:t>
            </a:r>
            <a:endParaRPr lang="en-US" sz="837" dirty="0"/>
          </a:p>
        </p:txBody>
      </p:sp>
      <p:sp>
        <p:nvSpPr>
          <p:cNvPr id="26" name="Text 22"/>
          <p:cNvSpPr/>
          <p:nvPr/>
        </p:nvSpPr>
        <p:spPr>
          <a:xfrm>
            <a:off x="4643438" y="957263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Centralized Logging and Monitoring (CLM)</a:t>
            </a:r>
            <a:endParaRPr lang="en-US" sz="1046" dirty="0"/>
          </a:p>
        </p:txBody>
      </p:sp>
      <p:pic>
        <p:nvPicPr>
          <p:cNvPr id="2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264444"/>
            <a:ext cx="128588" cy="128588"/>
          </a:xfrm>
          <a:prstGeom prst="rect">
            <a:avLst/>
          </a:prstGeom>
        </p:spPr>
      </p:pic>
      <p:sp>
        <p:nvSpPr>
          <p:cNvPr id="28" name="Text 23"/>
          <p:cNvSpPr/>
          <p:nvPr/>
        </p:nvSpPr>
        <p:spPr>
          <a:xfrm>
            <a:off x="4843463" y="1250156"/>
            <a:ext cx="7286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Prometheus: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5572125" y="1250156"/>
            <a:ext cx="25876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Collects metrics (CPU, memory, request latency)</a:t>
            </a:r>
            <a:endParaRPr lang="en-US" sz="837" dirty="0"/>
          </a:p>
        </p:txBody>
      </p:sp>
      <p:pic>
        <p:nvPicPr>
          <p:cNvPr id="3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507331"/>
            <a:ext cx="144661" cy="128588"/>
          </a:xfrm>
          <a:prstGeom prst="rect">
            <a:avLst/>
          </a:prstGeom>
        </p:spPr>
      </p:pic>
      <p:sp>
        <p:nvSpPr>
          <p:cNvPr id="31" name="Text 25"/>
          <p:cNvSpPr/>
          <p:nvPr/>
        </p:nvSpPr>
        <p:spPr>
          <a:xfrm>
            <a:off x="4859536" y="1493044"/>
            <a:ext cx="49138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Grafana:</a:t>
            </a:r>
            <a:endParaRPr lang="en-US" sz="837" dirty="0"/>
          </a:p>
        </p:txBody>
      </p:sp>
      <p:sp>
        <p:nvSpPr>
          <p:cNvPr id="32" name="Text 26"/>
          <p:cNvSpPr/>
          <p:nvPr/>
        </p:nvSpPr>
        <p:spPr>
          <a:xfrm>
            <a:off x="5350920" y="1493044"/>
            <a:ext cx="21434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Real-time visualization of service health</a:t>
            </a:r>
            <a:endParaRPr lang="en-US" sz="837" dirty="0"/>
          </a:p>
        </p:txBody>
      </p:sp>
      <p:pic>
        <p:nvPicPr>
          <p:cNvPr id="3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1750219"/>
            <a:ext cx="128588" cy="128588"/>
          </a:xfrm>
          <a:prstGeom prst="rect">
            <a:avLst/>
          </a:prstGeom>
        </p:spPr>
      </p:pic>
      <p:sp>
        <p:nvSpPr>
          <p:cNvPr id="34" name="Text 27"/>
          <p:cNvSpPr/>
          <p:nvPr/>
        </p:nvSpPr>
        <p:spPr>
          <a:xfrm>
            <a:off x="4843463" y="1735931"/>
            <a:ext cx="8662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Loki/ELK Stack:</a:t>
            </a:r>
            <a:endParaRPr lang="en-US" sz="837" dirty="0"/>
          </a:p>
        </p:txBody>
      </p:sp>
      <p:sp>
        <p:nvSpPr>
          <p:cNvPr id="35" name="Text 28"/>
          <p:cNvSpPr/>
          <p:nvPr/>
        </p:nvSpPr>
        <p:spPr>
          <a:xfrm>
            <a:off x="5709754" y="1735931"/>
            <a:ext cx="15111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Centralized application logs</a:t>
            </a:r>
            <a:endParaRPr lang="en-US" sz="837" dirty="0"/>
          </a:p>
        </p:txBody>
      </p:sp>
      <p:sp>
        <p:nvSpPr>
          <p:cNvPr id="36" name="Text 29"/>
          <p:cNvSpPr/>
          <p:nvPr/>
        </p:nvSpPr>
        <p:spPr>
          <a:xfrm>
            <a:off x="4643438" y="2043113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 Isolation Strategy</a:t>
            </a:r>
            <a:endParaRPr lang="en-US" sz="1046" dirty="0"/>
          </a:p>
        </p:txBody>
      </p:sp>
      <p:pic>
        <p:nvPicPr>
          <p:cNvPr id="3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38" y="2436019"/>
            <a:ext cx="112514" cy="128588"/>
          </a:xfrm>
          <a:prstGeom prst="rect">
            <a:avLst/>
          </a:prstGeom>
        </p:spPr>
      </p:pic>
      <p:sp>
        <p:nvSpPr>
          <p:cNvPr id="38" name="Text 30"/>
          <p:cNvSpPr/>
          <p:nvPr/>
        </p:nvSpPr>
        <p:spPr>
          <a:xfrm>
            <a:off x="4827389" y="2336006"/>
            <a:ext cx="13093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Isolation:</a:t>
            </a:r>
            <a:endParaRPr lang="en-US" sz="837" dirty="0"/>
          </a:p>
        </p:txBody>
      </p:sp>
      <p:sp>
        <p:nvSpPr>
          <p:cNvPr id="39" name="Text 31"/>
          <p:cNvSpPr/>
          <p:nvPr/>
        </p:nvSpPr>
        <p:spPr>
          <a:xfrm>
            <a:off x="6166424" y="2336006"/>
            <a:ext cx="15417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Separate database instance</a:t>
            </a:r>
            <a:endParaRPr lang="en-US" sz="837" dirty="0"/>
          </a:p>
        </p:txBody>
      </p:sp>
      <p:sp>
        <p:nvSpPr>
          <p:cNvPr id="40" name="Text 32"/>
          <p:cNvSpPr/>
          <p:nvPr/>
        </p:nvSpPr>
        <p:spPr>
          <a:xfrm>
            <a:off x="7708218" y="2336006"/>
            <a:ext cx="109980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large enterprise </a:t>
            </a:r>
            <a:endParaRPr lang="en-US" sz="837" dirty="0"/>
          </a:p>
        </p:txBody>
      </p:sp>
      <p:sp>
        <p:nvSpPr>
          <p:cNvPr id="41" name="Text 33"/>
          <p:cNvSpPr/>
          <p:nvPr/>
        </p:nvSpPr>
        <p:spPr>
          <a:xfrm>
            <a:off x="4827389" y="2507456"/>
            <a:ext cx="105283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 (e.g., Witcom)</a:t>
            </a:r>
            <a:endParaRPr lang="en-US" sz="837" dirty="0"/>
          </a:p>
        </p:txBody>
      </p:sp>
      <p:pic>
        <p:nvPicPr>
          <p:cNvPr id="4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38" y="2850356"/>
            <a:ext cx="128588" cy="128588"/>
          </a:xfrm>
          <a:prstGeom prst="rect">
            <a:avLst/>
          </a:prstGeom>
        </p:spPr>
      </p:pic>
      <p:sp>
        <p:nvSpPr>
          <p:cNvPr id="43" name="Text 34"/>
          <p:cNvSpPr/>
          <p:nvPr/>
        </p:nvSpPr>
        <p:spPr>
          <a:xfrm>
            <a:off x="4843463" y="2750344"/>
            <a:ext cx="10343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Isolation:</a:t>
            </a:r>
            <a:endParaRPr lang="en-US" sz="837" dirty="0"/>
          </a:p>
        </p:txBody>
      </p:sp>
      <p:sp>
        <p:nvSpPr>
          <p:cNvPr id="44" name="Text 35"/>
          <p:cNvSpPr/>
          <p:nvPr/>
        </p:nvSpPr>
        <p:spPr>
          <a:xfrm>
            <a:off x="5877771" y="2750344"/>
            <a:ext cx="12207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Shared database with </a:t>
            </a:r>
            <a:endParaRPr lang="en-US" sz="837" dirty="0"/>
          </a:p>
        </p:txBody>
      </p:sp>
      <p:sp>
        <p:nvSpPr>
          <p:cNvPr id="45" name="Text 36"/>
          <p:cNvSpPr/>
          <p:nvPr/>
        </p:nvSpPr>
        <p:spPr>
          <a:xfrm>
            <a:off x="7098516" y="2750344"/>
            <a:ext cx="13780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strict schema separation</a:t>
            </a:r>
            <a:endParaRPr lang="en-US" sz="837" dirty="0"/>
          </a:p>
        </p:txBody>
      </p:sp>
      <p:sp>
        <p:nvSpPr>
          <p:cNvPr id="46" name="Text 37"/>
          <p:cNvSpPr/>
          <p:nvPr/>
        </p:nvSpPr>
        <p:spPr>
          <a:xfrm>
            <a:off x="8476534" y="2750344"/>
            <a:ext cx="18540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</a:t>
            </a:r>
            <a:endParaRPr lang="en-US" sz="837" dirty="0"/>
          </a:p>
        </p:txBody>
      </p:sp>
      <p:sp>
        <p:nvSpPr>
          <p:cNvPr id="47" name="Text 38"/>
          <p:cNvSpPr/>
          <p:nvPr/>
        </p:nvSpPr>
        <p:spPr>
          <a:xfrm>
            <a:off x="4843463" y="2921794"/>
            <a:ext cx="8332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smaller tenants</a:t>
            </a:r>
            <a:endParaRPr lang="en-US" sz="837" dirty="0"/>
          </a:p>
        </p:txBody>
      </p:sp>
      <p:pic>
        <p:nvPicPr>
          <p:cNvPr id="4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3438" y="3264694"/>
            <a:ext cx="128588" cy="128588"/>
          </a:xfrm>
          <a:prstGeom prst="rect">
            <a:avLst/>
          </a:prstGeom>
        </p:spPr>
      </p:pic>
      <p:sp>
        <p:nvSpPr>
          <p:cNvPr id="49" name="Text 39"/>
          <p:cNvSpPr/>
          <p:nvPr/>
        </p:nvSpPr>
        <p:spPr>
          <a:xfrm>
            <a:off x="4843463" y="3164681"/>
            <a:ext cx="14209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Credential Management:</a:t>
            </a:r>
            <a:endParaRPr lang="en-US" sz="837" dirty="0"/>
          </a:p>
        </p:txBody>
      </p:sp>
      <p:sp>
        <p:nvSpPr>
          <p:cNvPr id="50" name="Text 40"/>
          <p:cNvSpPr/>
          <p:nvPr/>
        </p:nvSpPr>
        <p:spPr>
          <a:xfrm>
            <a:off x="6264455" y="3164681"/>
            <a:ext cx="22569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Unique database credentials managed by </a:t>
            </a:r>
            <a:endParaRPr lang="en-US" sz="837" dirty="0"/>
          </a:p>
        </p:txBody>
      </p:sp>
      <p:sp>
        <p:nvSpPr>
          <p:cNvPr id="51" name="Text 41"/>
          <p:cNvSpPr/>
          <p:nvPr/>
        </p:nvSpPr>
        <p:spPr>
          <a:xfrm>
            <a:off x="4843463" y="3336131"/>
            <a:ext cx="14817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Centralized Secret Manager</a:t>
            </a:r>
            <a:endParaRPr lang="en-US" sz="837" dirty="0"/>
          </a:p>
        </p:txBody>
      </p:sp>
      <p:sp>
        <p:nvSpPr>
          <p:cNvPr id="52" name="Text 42"/>
          <p:cNvSpPr/>
          <p:nvPr/>
        </p:nvSpPr>
        <p:spPr>
          <a:xfrm>
            <a:off x="4643438" y="3643313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Benefits of Proposed Architecture</a:t>
            </a:r>
            <a:endParaRPr lang="en-US" sz="1046" dirty="0"/>
          </a:p>
        </p:txBody>
      </p:sp>
      <p:pic>
        <p:nvPicPr>
          <p:cNvPr id="5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3438" y="3950494"/>
            <a:ext cx="128588" cy="128588"/>
          </a:xfrm>
          <a:prstGeom prst="rect">
            <a:avLst/>
          </a:prstGeom>
        </p:spPr>
      </p:pic>
      <p:sp>
        <p:nvSpPr>
          <p:cNvPr id="54" name="Text 43"/>
          <p:cNvSpPr/>
          <p:nvPr/>
        </p:nvSpPr>
        <p:spPr>
          <a:xfrm>
            <a:off x="4843463" y="3936206"/>
            <a:ext cx="5500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Elasticity:</a:t>
            </a:r>
            <a:endParaRPr lang="en-US" sz="837" dirty="0"/>
          </a:p>
        </p:txBody>
      </p:sp>
      <p:sp>
        <p:nvSpPr>
          <p:cNvPr id="55" name="Text 44"/>
          <p:cNvSpPr/>
          <p:nvPr/>
        </p:nvSpPr>
        <p:spPr>
          <a:xfrm>
            <a:off x="5393475" y="3936206"/>
            <a:ext cx="23144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Scale individual services based on demand</a:t>
            </a:r>
            <a:endParaRPr lang="en-US" sz="837" dirty="0"/>
          </a:p>
        </p:txBody>
      </p:sp>
      <p:pic>
        <p:nvPicPr>
          <p:cNvPr id="5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3438" y="4193381"/>
            <a:ext cx="144661" cy="128588"/>
          </a:xfrm>
          <a:prstGeom prst="rect">
            <a:avLst/>
          </a:prstGeom>
        </p:spPr>
      </p:pic>
      <p:sp>
        <p:nvSpPr>
          <p:cNvPr id="57" name="Text 45"/>
          <p:cNvSpPr/>
          <p:nvPr/>
        </p:nvSpPr>
        <p:spPr>
          <a:xfrm>
            <a:off x="4859536" y="4179094"/>
            <a:ext cx="6059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Reliability:</a:t>
            </a:r>
            <a:endParaRPr lang="en-US" sz="837" dirty="0"/>
          </a:p>
        </p:txBody>
      </p:sp>
      <p:sp>
        <p:nvSpPr>
          <p:cNvPr id="58" name="Text 46"/>
          <p:cNvSpPr/>
          <p:nvPr/>
        </p:nvSpPr>
        <p:spPr>
          <a:xfrm>
            <a:off x="5465443" y="4179094"/>
            <a:ext cx="16292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Achieve 99.99% uptime target</a:t>
            </a:r>
            <a:endParaRPr lang="en-US" sz="837" dirty="0"/>
          </a:p>
        </p:txBody>
      </p:sp>
      <p:pic>
        <p:nvPicPr>
          <p:cNvPr id="59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3438" y="4436269"/>
            <a:ext cx="144661" cy="128588"/>
          </a:xfrm>
          <a:prstGeom prst="rect">
            <a:avLst/>
          </a:prstGeom>
        </p:spPr>
      </p:pic>
      <p:sp>
        <p:nvSpPr>
          <p:cNvPr id="60" name="Text 47"/>
          <p:cNvSpPr/>
          <p:nvPr/>
        </p:nvSpPr>
        <p:spPr>
          <a:xfrm>
            <a:off x="4859536" y="4421981"/>
            <a:ext cx="7733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Performance:</a:t>
            </a:r>
            <a:endParaRPr lang="en-US" sz="837" dirty="0"/>
          </a:p>
        </p:txBody>
      </p:sp>
      <p:sp>
        <p:nvSpPr>
          <p:cNvPr id="61" name="Text 48"/>
          <p:cNvSpPr/>
          <p:nvPr/>
        </p:nvSpPr>
        <p:spPr>
          <a:xfrm>
            <a:off x="5632903" y="4421981"/>
            <a:ext cx="27572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Support PSRA's sub-2 second certificate generation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578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Service-Specific Roadmaps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14388"/>
            <a:ext cx="4214813" cy="200025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993231"/>
            <a:ext cx="107156" cy="1428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64344" y="2957513"/>
            <a:ext cx="13716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RentGuy (PropTech)</a:t>
            </a:r>
            <a:endParaRPr lang="en-US" sz="1046" dirty="0"/>
          </a:p>
        </p:txBody>
      </p:sp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3" y="3278981"/>
            <a:ext cx="100013" cy="100013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71513" y="3243263"/>
            <a:ext cx="17744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 SSO/SAML Integration</a:t>
            </a:r>
            <a:endParaRPr lang="en-US" sz="837" dirty="0"/>
          </a:p>
        </p:txBody>
      </p:sp>
      <p:sp>
        <p:nvSpPr>
          <p:cNvPr id="9" name="Shape 3"/>
          <p:cNvSpPr/>
          <p:nvPr/>
        </p:nvSpPr>
        <p:spPr>
          <a:xfrm>
            <a:off x="2503075" y="3250406"/>
            <a:ext cx="277071" cy="1571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10" name="Text 4"/>
          <p:cNvSpPr/>
          <p:nvPr/>
        </p:nvSpPr>
        <p:spPr>
          <a:xfrm>
            <a:off x="2503075" y="3250406"/>
            <a:ext cx="277071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</a:t>
            </a:r>
            <a:endParaRPr lang="en-US" sz="628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3" y="3507581"/>
            <a:ext cx="100013" cy="10001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71513" y="3471863"/>
            <a:ext cx="255107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Inventory Management (Digital Twin)</a:t>
            </a:r>
            <a:endParaRPr lang="en-US" sz="837" dirty="0"/>
          </a:p>
        </p:txBody>
      </p:sp>
      <p:sp>
        <p:nvSpPr>
          <p:cNvPr id="13" name="Shape 6"/>
          <p:cNvSpPr/>
          <p:nvPr/>
        </p:nvSpPr>
        <p:spPr>
          <a:xfrm>
            <a:off x="3279735" y="3479006"/>
            <a:ext cx="277071" cy="1571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14" name="Text 7"/>
          <p:cNvSpPr/>
          <p:nvPr/>
        </p:nvSpPr>
        <p:spPr>
          <a:xfrm>
            <a:off x="3279735" y="3479006"/>
            <a:ext cx="277071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</a:t>
            </a:r>
            <a:endParaRPr lang="en-US" sz="628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3" y="3736181"/>
            <a:ext cx="100013" cy="100013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671513" y="3700463"/>
            <a:ext cx="139492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Two-Way CRM Integration</a:t>
            </a:r>
            <a:endParaRPr lang="en-US" sz="837" dirty="0"/>
          </a:p>
        </p:txBody>
      </p:sp>
      <p:sp>
        <p:nvSpPr>
          <p:cNvPr id="17" name="Shape 9"/>
          <p:cNvSpPr/>
          <p:nvPr/>
        </p:nvSpPr>
        <p:spPr>
          <a:xfrm>
            <a:off x="2123591" y="3707606"/>
            <a:ext cx="419807" cy="157163"/>
          </a:xfrm>
          <a:prstGeom prst="rect">
            <a:avLst/>
          </a:prstGeom>
          <a:solidFill>
            <a:srgbClr val="F39C12"/>
          </a:solidFill>
          <a:ln/>
        </p:spPr>
      </p:sp>
      <p:sp>
        <p:nvSpPr>
          <p:cNvPr id="18" name="Text 10"/>
          <p:cNvSpPr/>
          <p:nvPr/>
        </p:nvSpPr>
        <p:spPr>
          <a:xfrm>
            <a:off x="2123591" y="3707606"/>
            <a:ext cx="419807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Medium</a:t>
            </a:r>
            <a:endParaRPr lang="en-US" sz="628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4050506"/>
            <a:ext cx="142875" cy="142875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500063" y="4014788"/>
            <a:ext cx="211756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PSRA-LTSD (Trade Compliance)</a:t>
            </a:r>
            <a:endParaRPr lang="en-US" sz="1046" dirty="0"/>
          </a:p>
        </p:txBody>
      </p:sp>
      <p:pic>
        <p:nvPicPr>
          <p:cNvPr id="2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63" y="4336256"/>
            <a:ext cx="100013" cy="100013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671513" y="4300538"/>
            <a:ext cx="25924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Next-Gen Origin Calculation Engine (LangGraph)</a:t>
            </a:r>
            <a:endParaRPr lang="en-US" sz="837" dirty="0"/>
          </a:p>
        </p:txBody>
      </p:sp>
      <p:sp>
        <p:nvSpPr>
          <p:cNvPr id="23" name="Shape 13"/>
          <p:cNvSpPr/>
          <p:nvPr/>
        </p:nvSpPr>
        <p:spPr>
          <a:xfrm>
            <a:off x="3321118" y="4307681"/>
            <a:ext cx="361848" cy="1571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24" name="Text 14"/>
          <p:cNvSpPr/>
          <p:nvPr/>
        </p:nvSpPr>
        <p:spPr>
          <a:xfrm>
            <a:off x="3321118" y="4307681"/>
            <a:ext cx="361848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Critical</a:t>
            </a:r>
            <a:endParaRPr lang="en-US" sz="628" dirty="0"/>
          </a:p>
        </p:txBody>
      </p:sp>
      <p:pic>
        <p:nvPicPr>
          <p:cNvPr id="25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063" y="4564856"/>
            <a:ext cx="100013" cy="100013"/>
          </a:xfrm>
          <a:prstGeom prst="rect">
            <a:avLst/>
          </a:prstGeom>
        </p:spPr>
      </p:pic>
      <p:sp>
        <p:nvSpPr>
          <p:cNvPr id="26" name="Text 15"/>
          <p:cNvSpPr/>
          <p:nvPr/>
        </p:nvSpPr>
        <p:spPr>
          <a:xfrm>
            <a:off x="671513" y="4529138"/>
            <a:ext cx="27194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Integrated HS Codes &amp; Trade Agreement Database</a:t>
            </a:r>
            <a:endParaRPr lang="en-US" sz="837" dirty="0"/>
          </a:p>
        </p:txBody>
      </p:sp>
      <p:sp>
        <p:nvSpPr>
          <p:cNvPr id="27" name="Shape 16"/>
          <p:cNvSpPr/>
          <p:nvPr/>
        </p:nvSpPr>
        <p:spPr>
          <a:xfrm>
            <a:off x="3448087" y="4536281"/>
            <a:ext cx="277071" cy="1571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28" name="Text 17"/>
          <p:cNvSpPr/>
          <p:nvPr/>
        </p:nvSpPr>
        <p:spPr>
          <a:xfrm>
            <a:off x="3448087" y="4536281"/>
            <a:ext cx="277071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</a:t>
            </a:r>
            <a:endParaRPr lang="en-US" sz="628" dirty="0"/>
          </a:p>
        </p:txBody>
      </p:sp>
      <p:pic>
        <p:nvPicPr>
          <p:cNvPr id="29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063" y="4793456"/>
            <a:ext cx="100013" cy="100013"/>
          </a:xfrm>
          <a:prstGeom prst="rect">
            <a:avLst/>
          </a:prstGeom>
        </p:spPr>
      </p:pic>
      <p:sp>
        <p:nvSpPr>
          <p:cNvPr id="30" name="Text 18"/>
          <p:cNvSpPr/>
          <p:nvPr/>
        </p:nvSpPr>
        <p:spPr>
          <a:xfrm>
            <a:off x="671513" y="4757738"/>
            <a:ext cx="228064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ERP Connector Module (AMF/Witcom, SAP)</a:t>
            </a:r>
            <a:endParaRPr lang="en-US" sz="837" dirty="0"/>
          </a:p>
        </p:txBody>
      </p:sp>
      <p:sp>
        <p:nvSpPr>
          <p:cNvPr id="31" name="Shape 19"/>
          <p:cNvSpPr/>
          <p:nvPr/>
        </p:nvSpPr>
        <p:spPr>
          <a:xfrm>
            <a:off x="3009305" y="4764881"/>
            <a:ext cx="361848" cy="1571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32" name="Text 20"/>
          <p:cNvSpPr/>
          <p:nvPr/>
        </p:nvSpPr>
        <p:spPr>
          <a:xfrm>
            <a:off x="3009305" y="4764881"/>
            <a:ext cx="361848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Critical</a:t>
            </a:r>
            <a:endParaRPr lang="en-US" sz="628" dirty="0"/>
          </a:p>
        </p:txBody>
      </p:sp>
      <p:pic>
        <p:nvPicPr>
          <p:cNvPr id="3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3438" y="850106"/>
            <a:ext cx="142875" cy="142875"/>
          </a:xfrm>
          <a:prstGeom prst="rect">
            <a:avLst/>
          </a:prstGeom>
        </p:spPr>
      </p:pic>
      <p:sp>
        <p:nvSpPr>
          <p:cNvPr id="34" name="Text 21"/>
          <p:cNvSpPr/>
          <p:nvPr/>
        </p:nvSpPr>
        <p:spPr>
          <a:xfrm>
            <a:off x="4857750" y="814388"/>
            <a:ext cx="220873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WPCS (WordPress Control Suite)</a:t>
            </a:r>
            <a:endParaRPr lang="en-US" sz="1046" dirty="0"/>
          </a:p>
        </p:txBody>
      </p:sp>
      <p:pic>
        <p:nvPicPr>
          <p:cNvPr id="35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7750" y="1135856"/>
            <a:ext cx="100013" cy="100013"/>
          </a:xfrm>
          <a:prstGeom prst="rect">
            <a:avLst/>
          </a:prstGeom>
        </p:spPr>
      </p:pic>
      <p:sp>
        <p:nvSpPr>
          <p:cNvPr id="36" name="Text 22"/>
          <p:cNvSpPr/>
          <p:nvPr/>
        </p:nvSpPr>
        <p:spPr>
          <a:xfrm>
            <a:off x="5029200" y="1100138"/>
            <a:ext cx="221869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Malware Scanning &amp; Removal</a:t>
            </a:r>
            <a:endParaRPr lang="en-US" sz="837" dirty="0"/>
          </a:p>
        </p:txBody>
      </p:sp>
      <p:sp>
        <p:nvSpPr>
          <p:cNvPr id="37" name="Shape 23"/>
          <p:cNvSpPr/>
          <p:nvPr/>
        </p:nvSpPr>
        <p:spPr>
          <a:xfrm>
            <a:off x="7305042" y="1107281"/>
            <a:ext cx="277071" cy="1571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38" name="Text 24"/>
          <p:cNvSpPr/>
          <p:nvPr/>
        </p:nvSpPr>
        <p:spPr>
          <a:xfrm>
            <a:off x="7305042" y="1107281"/>
            <a:ext cx="277071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</a:t>
            </a:r>
            <a:endParaRPr lang="en-US" sz="628" dirty="0"/>
          </a:p>
        </p:txBody>
      </p:sp>
      <p:pic>
        <p:nvPicPr>
          <p:cNvPr id="39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7750" y="1364456"/>
            <a:ext cx="100013" cy="100013"/>
          </a:xfrm>
          <a:prstGeom prst="rect">
            <a:avLst/>
          </a:prstGeom>
        </p:spPr>
      </p:pic>
      <p:sp>
        <p:nvSpPr>
          <p:cNvPr id="40" name="Text 25"/>
          <p:cNvSpPr/>
          <p:nvPr/>
        </p:nvSpPr>
        <p:spPr>
          <a:xfrm>
            <a:off x="5029200" y="1328738"/>
            <a:ext cx="185522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One-Click Staging/Production Sync</a:t>
            </a:r>
            <a:endParaRPr lang="en-US" sz="837" dirty="0"/>
          </a:p>
        </p:txBody>
      </p:sp>
      <p:sp>
        <p:nvSpPr>
          <p:cNvPr id="41" name="Shape 26"/>
          <p:cNvSpPr/>
          <p:nvPr/>
        </p:nvSpPr>
        <p:spPr>
          <a:xfrm>
            <a:off x="6941576" y="1335881"/>
            <a:ext cx="277071" cy="1571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42" name="Text 27"/>
          <p:cNvSpPr/>
          <p:nvPr/>
        </p:nvSpPr>
        <p:spPr>
          <a:xfrm>
            <a:off x="6941576" y="1335881"/>
            <a:ext cx="277071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</a:t>
            </a:r>
            <a:endParaRPr lang="en-US" sz="628" dirty="0"/>
          </a:p>
        </p:txBody>
      </p:sp>
      <p:pic>
        <p:nvPicPr>
          <p:cNvPr id="43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7750" y="1593056"/>
            <a:ext cx="100013" cy="100013"/>
          </a:xfrm>
          <a:prstGeom prst="rect">
            <a:avLst/>
          </a:prstGeom>
        </p:spPr>
      </p:pic>
      <p:sp>
        <p:nvSpPr>
          <p:cNvPr id="44" name="Text 28"/>
          <p:cNvSpPr/>
          <p:nvPr/>
        </p:nvSpPr>
        <p:spPr>
          <a:xfrm>
            <a:off x="5029200" y="1557338"/>
            <a:ext cx="18810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Multi-Site Management Dashboard</a:t>
            </a:r>
            <a:endParaRPr lang="en-US" sz="837" dirty="0"/>
          </a:p>
        </p:txBody>
      </p:sp>
      <p:sp>
        <p:nvSpPr>
          <p:cNvPr id="45" name="Shape 29"/>
          <p:cNvSpPr/>
          <p:nvPr/>
        </p:nvSpPr>
        <p:spPr>
          <a:xfrm>
            <a:off x="6967389" y="1564481"/>
            <a:ext cx="419807" cy="157163"/>
          </a:xfrm>
          <a:prstGeom prst="rect">
            <a:avLst/>
          </a:prstGeom>
          <a:solidFill>
            <a:srgbClr val="F39C12"/>
          </a:solidFill>
          <a:ln/>
        </p:spPr>
      </p:sp>
      <p:sp>
        <p:nvSpPr>
          <p:cNvPr id="46" name="Text 30"/>
          <p:cNvSpPr/>
          <p:nvPr/>
        </p:nvSpPr>
        <p:spPr>
          <a:xfrm>
            <a:off x="6967389" y="1564481"/>
            <a:ext cx="419807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Medium</a:t>
            </a:r>
            <a:endParaRPr lang="en-US" sz="628" dirty="0"/>
          </a:p>
        </p:txBody>
      </p:sp>
      <p:pic>
        <p:nvPicPr>
          <p:cNvPr id="47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57750" y="1821656"/>
            <a:ext cx="100013" cy="100013"/>
          </a:xfrm>
          <a:prstGeom prst="rect">
            <a:avLst/>
          </a:prstGeom>
        </p:spPr>
      </p:pic>
      <p:sp>
        <p:nvSpPr>
          <p:cNvPr id="48" name="Text 31"/>
          <p:cNvSpPr/>
          <p:nvPr/>
        </p:nvSpPr>
        <p:spPr>
          <a:xfrm>
            <a:off x="5029200" y="1785938"/>
            <a:ext cx="22897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Integrated Caching and CDN Management</a:t>
            </a:r>
            <a:endParaRPr lang="en-US" sz="837" dirty="0"/>
          </a:p>
        </p:txBody>
      </p:sp>
      <p:sp>
        <p:nvSpPr>
          <p:cNvPr id="49" name="Shape 32"/>
          <p:cNvSpPr/>
          <p:nvPr/>
        </p:nvSpPr>
        <p:spPr>
          <a:xfrm>
            <a:off x="7376145" y="1793081"/>
            <a:ext cx="419807" cy="157163"/>
          </a:xfrm>
          <a:prstGeom prst="rect">
            <a:avLst/>
          </a:prstGeom>
          <a:solidFill>
            <a:srgbClr val="F39C12"/>
          </a:solidFill>
          <a:ln/>
        </p:spPr>
      </p:sp>
      <p:sp>
        <p:nvSpPr>
          <p:cNvPr id="50" name="Text 33"/>
          <p:cNvSpPr/>
          <p:nvPr/>
        </p:nvSpPr>
        <p:spPr>
          <a:xfrm>
            <a:off x="7376145" y="1793081"/>
            <a:ext cx="419807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Medium</a:t>
            </a:r>
            <a:endParaRPr lang="en-US" sz="628" dirty="0"/>
          </a:p>
        </p:txBody>
      </p:sp>
      <p:pic>
        <p:nvPicPr>
          <p:cNvPr id="51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43438" y="2135981"/>
            <a:ext cx="178594" cy="142875"/>
          </a:xfrm>
          <a:prstGeom prst="rect">
            <a:avLst/>
          </a:prstGeom>
        </p:spPr>
      </p:pic>
      <p:sp>
        <p:nvSpPr>
          <p:cNvPr id="52" name="Text 34"/>
          <p:cNvSpPr/>
          <p:nvPr/>
        </p:nvSpPr>
        <p:spPr>
          <a:xfrm>
            <a:off x="4893469" y="2100263"/>
            <a:ext cx="227743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VPS Manager &amp; AI/Orchestration</a:t>
            </a:r>
            <a:endParaRPr lang="en-US" sz="1046" dirty="0"/>
          </a:p>
        </p:txBody>
      </p:sp>
      <p:pic>
        <p:nvPicPr>
          <p:cNvPr id="53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57750" y="2421731"/>
            <a:ext cx="100013" cy="100013"/>
          </a:xfrm>
          <a:prstGeom prst="rect">
            <a:avLst/>
          </a:prstGeom>
        </p:spPr>
      </p:pic>
      <p:sp>
        <p:nvSpPr>
          <p:cNvPr id="54" name="Text 35"/>
          <p:cNvSpPr/>
          <p:nvPr/>
        </p:nvSpPr>
        <p:spPr>
          <a:xfrm>
            <a:off x="5029200" y="2386013"/>
            <a:ext cx="194870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Unified AI Orchestrator API Gateway</a:t>
            </a:r>
            <a:endParaRPr lang="en-US" sz="837" dirty="0"/>
          </a:p>
        </p:txBody>
      </p:sp>
      <p:sp>
        <p:nvSpPr>
          <p:cNvPr id="55" name="Shape 36"/>
          <p:cNvSpPr/>
          <p:nvPr/>
        </p:nvSpPr>
        <p:spPr>
          <a:xfrm>
            <a:off x="7035059" y="2393156"/>
            <a:ext cx="277071" cy="1571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56" name="Text 37"/>
          <p:cNvSpPr/>
          <p:nvPr/>
        </p:nvSpPr>
        <p:spPr>
          <a:xfrm>
            <a:off x="7035059" y="2393156"/>
            <a:ext cx="277071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</a:t>
            </a:r>
            <a:endParaRPr lang="en-US" sz="628" dirty="0"/>
          </a:p>
        </p:txBody>
      </p:sp>
      <p:pic>
        <p:nvPicPr>
          <p:cNvPr id="57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57750" y="2650331"/>
            <a:ext cx="100013" cy="100013"/>
          </a:xfrm>
          <a:prstGeom prst="rect">
            <a:avLst/>
          </a:prstGeom>
        </p:spPr>
      </p:pic>
      <p:sp>
        <p:nvSpPr>
          <p:cNvPr id="58" name="Text 38"/>
          <p:cNvSpPr/>
          <p:nvPr/>
        </p:nvSpPr>
        <p:spPr>
          <a:xfrm>
            <a:off x="5029200" y="2614613"/>
            <a:ext cx="213729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Health Checks &amp; Monitoring</a:t>
            </a:r>
            <a:endParaRPr lang="en-US" sz="837" dirty="0"/>
          </a:p>
        </p:txBody>
      </p:sp>
      <p:sp>
        <p:nvSpPr>
          <p:cNvPr id="59" name="Shape 39"/>
          <p:cNvSpPr/>
          <p:nvPr/>
        </p:nvSpPr>
        <p:spPr>
          <a:xfrm>
            <a:off x="7223643" y="2621756"/>
            <a:ext cx="277071" cy="1571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60" name="Text 40"/>
          <p:cNvSpPr/>
          <p:nvPr/>
        </p:nvSpPr>
        <p:spPr>
          <a:xfrm>
            <a:off x="7223643" y="2621756"/>
            <a:ext cx="277071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</a:t>
            </a:r>
            <a:endParaRPr lang="en-US" sz="628" dirty="0"/>
          </a:p>
        </p:txBody>
      </p:sp>
      <p:pic>
        <p:nvPicPr>
          <p:cNvPr id="61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57750" y="2878931"/>
            <a:ext cx="100013" cy="100013"/>
          </a:xfrm>
          <a:prstGeom prst="rect">
            <a:avLst/>
          </a:prstGeom>
        </p:spPr>
      </p:pic>
      <p:sp>
        <p:nvSpPr>
          <p:cNvPr id="62" name="Text 41"/>
          <p:cNvSpPr/>
          <p:nvPr/>
        </p:nvSpPr>
        <p:spPr>
          <a:xfrm>
            <a:off x="5029200" y="2843213"/>
            <a:ext cx="207009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One-Click/Automated Rollback Feature</a:t>
            </a:r>
            <a:endParaRPr lang="en-US" sz="837" dirty="0"/>
          </a:p>
        </p:txBody>
      </p:sp>
      <p:sp>
        <p:nvSpPr>
          <p:cNvPr id="63" name="Shape 42"/>
          <p:cNvSpPr/>
          <p:nvPr/>
        </p:nvSpPr>
        <p:spPr>
          <a:xfrm>
            <a:off x="7156447" y="2850356"/>
            <a:ext cx="277071" cy="1571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64" name="Text 43"/>
          <p:cNvSpPr/>
          <p:nvPr/>
        </p:nvSpPr>
        <p:spPr>
          <a:xfrm>
            <a:off x="7156447" y="2850356"/>
            <a:ext cx="277071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</a:t>
            </a:r>
            <a:endParaRPr lang="en-US" sz="628" dirty="0"/>
          </a:p>
        </p:txBody>
      </p:sp>
      <p:pic>
        <p:nvPicPr>
          <p:cNvPr id="65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57750" y="3107531"/>
            <a:ext cx="100013" cy="100013"/>
          </a:xfrm>
          <a:prstGeom prst="rect">
            <a:avLst/>
          </a:prstGeom>
        </p:spPr>
      </p:pic>
      <p:sp>
        <p:nvSpPr>
          <p:cNvPr id="66" name="Text 44"/>
          <p:cNvSpPr/>
          <p:nvPr/>
        </p:nvSpPr>
        <p:spPr>
          <a:xfrm>
            <a:off x="5029200" y="3071813"/>
            <a:ext cx="20709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Local LLM Integration (2026 Roadmap)</a:t>
            </a:r>
            <a:endParaRPr lang="en-US" sz="837" dirty="0"/>
          </a:p>
        </p:txBody>
      </p:sp>
      <p:sp>
        <p:nvSpPr>
          <p:cNvPr id="67" name="Shape 45"/>
          <p:cNvSpPr/>
          <p:nvPr/>
        </p:nvSpPr>
        <p:spPr>
          <a:xfrm>
            <a:off x="7157256" y="3078956"/>
            <a:ext cx="419807" cy="157163"/>
          </a:xfrm>
          <a:prstGeom prst="rect">
            <a:avLst/>
          </a:prstGeom>
          <a:solidFill>
            <a:srgbClr val="F39C12"/>
          </a:solidFill>
          <a:ln/>
        </p:spPr>
      </p:sp>
      <p:sp>
        <p:nvSpPr>
          <p:cNvPr id="68" name="Text 46"/>
          <p:cNvSpPr/>
          <p:nvPr/>
        </p:nvSpPr>
        <p:spPr>
          <a:xfrm>
            <a:off x="7157256" y="3078956"/>
            <a:ext cx="419807" cy="157163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Medium</a:t>
            </a:r>
            <a:endParaRPr lang="en-US" sz="628" dirty="0"/>
          </a:p>
        </p:txBody>
      </p:sp>
      <p:pic>
        <p:nvPicPr>
          <p:cNvPr id="69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43438" y="3421856"/>
            <a:ext cx="125016" cy="142875"/>
          </a:xfrm>
          <a:prstGeom prst="rect">
            <a:avLst/>
          </a:prstGeom>
        </p:spPr>
      </p:pic>
      <p:sp>
        <p:nvSpPr>
          <p:cNvPr id="70" name="Text 47"/>
          <p:cNvSpPr/>
          <p:nvPr/>
        </p:nvSpPr>
        <p:spPr>
          <a:xfrm>
            <a:off x="4839891" y="3386138"/>
            <a:ext cx="149876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Refactoring</a:t>
            </a:r>
            <a:endParaRPr lang="en-US" sz="1046" dirty="0"/>
          </a:p>
        </p:txBody>
      </p:sp>
      <p:pic>
        <p:nvPicPr>
          <p:cNvPr id="71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57750" y="3707606"/>
            <a:ext cx="100013" cy="100013"/>
          </a:xfrm>
          <a:prstGeom prst="rect">
            <a:avLst/>
          </a:prstGeom>
        </p:spPr>
      </p:pic>
      <p:sp>
        <p:nvSpPr>
          <p:cNvPr id="72" name="Text 48"/>
          <p:cNvSpPr/>
          <p:nvPr/>
        </p:nvSpPr>
        <p:spPr>
          <a:xfrm>
            <a:off x="5029200" y="3671888"/>
            <a:ext cx="253792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RentGuy API Performance &amp; GraphQL Endpoint</a:t>
            </a:r>
            <a:endParaRPr lang="en-US" sz="837" dirty="0"/>
          </a:p>
        </p:txBody>
      </p:sp>
      <p:pic>
        <p:nvPicPr>
          <p:cNvPr id="73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857750" y="3936206"/>
            <a:ext cx="100013" cy="100013"/>
          </a:xfrm>
          <a:prstGeom prst="rect">
            <a:avLst/>
          </a:prstGeom>
        </p:spPr>
      </p:pic>
      <p:sp>
        <p:nvSpPr>
          <p:cNvPr id="74" name="Text 49"/>
          <p:cNvSpPr/>
          <p:nvPr/>
        </p:nvSpPr>
        <p:spPr>
          <a:xfrm>
            <a:off x="5029200" y="3900488"/>
            <a:ext cx="26981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PSRA Asynchronous Processing (Message Queues)</a:t>
            </a:r>
            <a:endParaRPr lang="en-US" sz="837" dirty="0"/>
          </a:p>
        </p:txBody>
      </p:sp>
      <p:pic>
        <p:nvPicPr>
          <p:cNvPr id="75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57750" y="4164806"/>
            <a:ext cx="100013" cy="100013"/>
          </a:xfrm>
          <a:prstGeom prst="rect">
            <a:avLst/>
          </a:prstGeom>
        </p:spPr>
      </p:pic>
      <p:sp>
        <p:nvSpPr>
          <p:cNvPr id="76" name="Text 50"/>
          <p:cNvSpPr/>
          <p:nvPr/>
        </p:nvSpPr>
        <p:spPr>
          <a:xfrm>
            <a:off x="5029200" y="4129088"/>
            <a:ext cx="22442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WPCS Backend Microservices Architecture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7294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Orchestration Layer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14388"/>
            <a:ext cx="4214813" cy="2143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5750" y="3100388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Local LLM for VPS Orchestration (2026 Roadmap)</a:t>
            </a:r>
            <a:endParaRPr lang="en-US" sz="1046" dirty="0"/>
          </a:p>
        </p:txBody>
      </p:sp>
      <p:sp>
        <p:nvSpPr>
          <p:cNvPr id="6" name="Shape 2"/>
          <p:cNvSpPr/>
          <p:nvPr/>
        </p:nvSpPr>
        <p:spPr>
          <a:xfrm>
            <a:off x="285750" y="3386138"/>
            <a:ext cx="4214813" cy="82153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3525441"/>
            <a:ext cx="128588" cy="1285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2931" y="3493294"/>
            <a:ext cx="139124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Requirements</a:t>
            </a:r>
            <a:endParaRPr lang="en-US" sz="942" dirty="0"/>
          </a:p>
        </p:txBody>
      </p:sp>
      <p:sp>
        <p:nvSpPr>
          <p:cNvPr id="9" name="Text 4"/>
          <p:cNvSpPr/>
          <p:nvPr/>
        </p:nvSpPr>
        <p:spPr>
          <a:xfrm>
            <a:off x="392906" y="3757613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Quantized 7B or 13B parameter model (e.g., Llama 3 or Mistral) runnable on VPS hardware for cost-effective, low-latency operation.</a:t>
            </a:r>
            <a:endParaRPr lang="en-US" sz="837" dirty="0"/>
          </a:p>
        </p:txBody>
      </p:sp>
      <p:sp>
        <p:nvSpPr>
          <p:cNvPr id="10" name="Shape 5"/>
          <p:cNvSpPr/>
          <p:nvPr/>
        </p:nvSpPr>
        <p:spPr>
          <a:xfrm>
            <a:off x="285750" y="4314825"/>
            <a:ext cx="4214813" cy="99298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4454128"/>
            <a:ext cx="128588" cy="128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92931" y="4421981"/>
            <a:ext cx="87332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Functionality</a:t>
            </a:r>
            <a:endParaRPr lang="en-US" sz="942" dirty="0"/>
          </a:p>
        </p:txBody>
      </p:sp>
      <p:sp>
        <p:nvSpPr>
          <p:cNvPr id="13" name="Text 7"/>
          <p:cNvSpPr/>
          <p:nvPr/>
        </p:nvSpPr>
        <p:spPr>
          <a:xfrm>
            <a:off x="392906" y="4686300"/>
            <a:ext cx="40005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Natural language command interpretation (e.g., "Rollback RentGuy to yesterday's state") translated into shell/API calls for automated operations.</a:t>
            </a:r>
            <a:endParaRPr lang="en-US" sz="837" dirty="0"/>
          </a:p>
        </p:txBody>
      </p:sp>
      <p:sp>
        <p:nvSpPr>
          <p:cNvPr id="14" name="Shape 8"/>
          <p:cNvSpPr/>
          <p:nvPr/>
        </p:nvSpPr>
        <p:spPr>
          <a:xfrm>
            <a:off x="285750" y="5414963"/>
            <a:ext cx="4214813" cy="82153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5554266"/>
            <a:ext cx="128588" cy="12858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92931" y="5522119"/>
            <a:ext cx="82510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Deployment</a:t>
            </a:r>
            <a:endParaRPr lang="en-US" sz="942" dirty="0"/>
          </a:p>
        </p:txBody>
      </p:sp>
      <p:sp>
        <p:nvSpPr>
          <p:cNvPr id="17" name="Text 10"/>
          <p:cNvSpPr/>
          <p:nvPr/>
        </p:nvSpPr>
        <p:spPr>
          <a:xfrm>
            <a:off x="392906" y="5786438"/>
            <a:ext cx="40005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Utilize Ollama or vLLM within a dedicated Docker container for efficient GPU/CPU utilization and seamless integration with existing services.</a:t>
            </a:r>
            <a:endParaRPr lang="en-US" sz="837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38" y="814388"/>
            <a:ext cx="4214813" cy="214312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643438" y="3100388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LangGraph and N8N Synergy</a:t>
            </a:r>
            <a:endParaRPr lang="en-US" sz="1046" dirty="0"/>
          </a:p>
        </p:txBody>
      </p:sp>
      <p:sp>
        <p:nvSpPr>
          <p:cNvPr id="20" name="Shape 12"/>
          <p:cNvSpPr/>
          <p:nvPr/>
        </p:nvSpPr>
        <p:spPr>
          <a:xfrm>
            <a:off x="4643438" y="3386138"/>
            <a:ext cx="4214813" cy="678656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75" y="3661172"/>
            <a:ext cx="171450" cy="128588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4957763" y="3457575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LangGraph: AI Reasoning Engine</a:t>
            </a:r>
            <a:endParaRPr lang="en-US" sz="837" dirty="0"/>
          </a:p>
        </p:txBody>
      </p:sp>
      <p:sp>
        <p:nvSpPr>
          <p:cNvPr id="23" name="Text 14"/>
          <p:cNvSpPr/>
          <p:nvPr/>
        </p:nvSpPr>
        <p:spPr>
          <a:xfrm>
            <a:off x="4957763" y="3657600"/>
            <a:ext cx="38183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Complex, multi-step agentic workflows for PSRA's certificate generation </a:t>
            </a:r>
            <a:endParaRPr lang="en-US" sz="837" dirty="0"/>
          </a:p>
        </p:txBody>
      </p:sp>
      <p:sp>
        <p:nvSpPr>
          <p:cNvPr id="24" name="Text 15"/>
          <p:cNvSpPr/>
          <p:nvPr/>
        </p:nvSpPr>
        <p:spPr>
          <a:xfrm>
            <a:off x="4957763" y="3829050"/>
            <a:ext cx="26997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logic and VPS Manager's decision-making process. </a:t>
            </a:r>
            <a:endParaRPr lang="en-US" sz="837" dirty="0"/>
          </a:p>
        </p:txBody>
      </p:sp>
      <p:sp>
        <p:nvSpPr>
          <p:cNvPr id="25" name="Shape 16"/>
          <p:cNvSpPr/>
          <p:nvPr/>
        </p:nvSpPr>
        <p:spPr>
          <a:xfrm>
            <a:off x="4643438" y="4150519"/>
            <a:ext cx="4214813" cy="678656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pic>
        <p:nvPicPr>
          <p:cNvPr id="2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875" y="4425553"/>
            <a:ext cx="171450" cy="128588"/>
          </a:xfrm>
          <a:prstGeom prst="rect">
            <a:avLst/>
          </a:prstGeom>
        </p:spPr>
      </p:pic>
      <p:sp>
        <p:nvSpPr>
          <p:cNvPr id="27" name="Text 17"/>
          <p:cNvSpPr/>
          <p:nvPr/>
        </p:nvSpPr>
        <p:spPr>
          <a:xfrm>
            <a:off x="4957763" y="4221956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N8N: Integration and Automation Backbone</a:t>
            </a:r>
            <a:endParaRPr lang="en-US" sz="837" dirty="0"/>
          </a:p>
        </p:txBody>
      </p:sp>
      <p:sp>
        <p:nvSpPr>
          <p:cNvPr id="28" name="Text 18"/>
          <p:cNvSpPr/>
          <p:nvPr/>
        </p:nvSpPr>
        <p:spPr>
          <a:xfrm>
            <a:off x="4957763" y="4421981"/>
            <a:ext cx="36957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External API calls, data transformation, and service connections (e.g., </a:t>
            </a:r>
            <a:endParaRPr lang="en-US" sz="837" dirty="0"/>
          </a:p>
        </p:txBody>
      </p:sp>
      <p:sp>
        <p:nvSpPr>
          <p:cNvPr id="29" name="Text 19"/>
          <p:cNvSpPr/>
          <p:nvPr/>
        </p:nvSpPr>
        <p:spPr>
          <a:xfrm>
            <a:off x="4957763" y="4593431"/>
            <a:ext cx="25994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RentGuy's onboarding form to CRM integration). </a:t>
            </a:r>
            <a:endParaRPr lang="en-US" sz="837" dirty="0"/>
          </a:p>
        </p:txBody>
      </p:sp>
      <p:sp>
        <p:nvSpPr>
          <p:cNvPr id="30" name="Shape 20"/>
          <p:cNvSpPr/>
          <p:nvPr/>
        </p:nvSpPr>
        <p:spPr>
          <a:xfrm>
            <a:off x="4643438" y="4914900"/>
            <a:ext cx="4214813" cy="678656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4875" y="5189934"/>
            <a:ext cx="171450" cy="128588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4957763" y="4986338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Claude Chat: Enterprise-grade Conversational Interface</a:t>
            </a:r>
            <a:endParaRPr lang="en-US" sz="837" dirty="0"/>
          </a:p>
        </p:txBody>
      </p:sp>
      <p:sp>
        <p:nvSpPr>
          <p:cNvPr id="33" name="Text 22"/>
          <p:cNvSpPr/>
          <p:nvPr/>
        </p:nvSpPr>
        <p:spPr>
          <a:xfrm>
            <a:off x="4957763" y="5186363"/>
            <a:ext cx="35355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Support and documentation access integrated into RentGuy/PSRA </a:t>
            </a:r>
            <a:endParaRPr lang="en-US" sz="837" dirty="0"/>
          </a:p>
        </p:txBody>
      </p:sp>
      <p:sp>
        <p:nvSpPr>
          <p:cNvPr id="34" name="Text 23"/>
          <p:cNvSpPr/>
          <p:nvPr/>
        </p:nvSpPr>
        <p:spPr>
          <a:xfrm>
            <a:off x="4957763" y="5357813"/>
            <a:ext cx="7989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portals via API. </a:t>
            </a:r>
            <a:endParaRPr lang="en-US" sz="837" dirty="0"/>
          </a:p>
        </p:txBody>
      </p:sp>
      <p:sp>
        <p:nvSpPr>
          <p:cNvPr id="35" name="Shape 24"/>
          <p:cNvSpPr/>
          <p:nvPr/>
        </p:nvSpPr>
        <p:spPr>
          <a:xfrm>
            <a:off x="4643438" y="5679281"/>
            <a:ext cx="4214813" cy="678656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pic>
        <p:nvPicPr>
          <p:cNvPr id="3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4875" y="5954316"/>
            <a:ext cx="171450" cy="128588"/>
          </a:xfrm>
          <a:prstGeom prst="rect">
            <a:avLst/>
          </a:prstGeom>
        </p:spPr>
      </p:pic>
      <p:sp>
        <p:nvSpPr>
          <p:cNvPr id="37" name="Text 25"/>
          <p:cNvSpPr/>
          <p:nvPr/>
        </p:nvSpPr>
        <p:spPr>
          <a:xfrm>
            <a:off x="4957763" y="5750719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Unified AI Orchestrator (ai.sevensa.nl)</a:t>
            </a:r>
            <a:endParaRPr lang="en-US" sz="837" dirty="0"/>
          </a:p>
        </p:txBody>
      </p:sp>
      <p:sp>
        <p:nvSpPr>
          <p:cNvPr id="38" name="Text 26"/>
          <p:cNvSpPr/>
          <p:nvPr/>
        </p:nvSpPr>
        <p:spPr>
          <a:xfrm>
            <a:off x="4957763" y="5950744"/>
            <a:ext cx="33231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Central API gateway and orchestration layer for all AI services, </a:t>
            </a:r>
            <a:endParaRPr lang="en-US" sz="837" dirty="0"/>
          </a:p>
        </p:txBody>
      </p:sp>
      <p:sp>
        <p:nvSpPr>
          <p:cNvPr id="39" name="Text 27"/>
          <p:cNvSpPr/>
          <p:nvPr/>
        </p:nvSpPr>
        <p:spPr>
          <a:xfrm>
            <a:off x="4957763" y="6122194"/>
            <a:ext cx="28519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providing consistent access patterns and monitoring. 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221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24-Month Implementation Roadmap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14388"/>
            <a:ext cx="4214813" cy="214312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3100388"/>
            <a:ext cx="4214813" cy="1100138"/>
          </a:xfrm>
          <a:prstGeom prst="rect">
            <a:avLst/>
          </a:prstGeom>
          <a:solidFill>
            <a:srgbClr val="3498DB">
              <a:alpha val="15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285750" y="3100388"/>
            <a:ext cx="28575" cy="110013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3239691"/>
            <a:ext cx="128588" cy="1285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2931" y="3207544"/>
            <a:ext cx="351559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1 (0-6 Months): Stabilization &amp; Security Hardening</a:t>
            </a:r>
            <a:endParaRPr lang="en-US" sz="942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3507581"/>
            <a:ext cx="100013" cy="10001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64356" y="3471863"/>
            <a:ext cx="117707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ZTNA implementation</a:t>
            </a:r>
            <a:endParaRPr lang="en-US" sz="837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3714750"/>
            <a:ext cx="100013" cy="10001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64356" y="3679031"/>
            <a:ext cx="171782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Centralized Secret Management</a:t>
            </a:r>
            <a:endParaRPr lang="en-US" sz="837" dirty="0"/>
          </a:p>
        </p:txBody>
      </p:sp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3921919"/>
            <a:ext cx="100013" cy="100013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564356" y="3886200"/>
            <a:ext cx="304655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Centralized Logging &amp; Monitoring (Prometheus/Grafana)</a:t>
            </a:r>
            <a:endParaRPr lang="en-US" sz="837" dirty="0"/>
          </a:p>
        </p:txBody>
      </p:sp>
      <p:sp>
        <p:nvSpPr>
          <p:cNvPr id="15" name="Shape 7"/>
          <p:cNvSpPr/>
          <p:nvPr/>
        </p:nvSpPr>
        <p:spPr>
          <a:xfrm>
            <a:off x="285750" y="4343400"/>
            <a:ext cx="4214813" cy="1100138"/>
          </a:xfrm>
          <a:prstGeom prst="rect">
            <a:avLst/>
          </a:prstGeom>
          <a:solidFill>
            <a:srgbClr val="2ECC71">
              <a:alpha val="15000"/>
            </a:srgbClr>
          </a:solidFill>
          <a:ln/>
        </p:spPr>
      </p:sp>
      <p:sp>
        <p:nvSpPr>
          <p:cNvPr id="16" name="Shape 8"/>
          <p:cNvSpPr/>
          <p:nvPr/>
        </p:nvSpPr>
        <p:spPr>
          <a:xfrm>
            <a:off x="285750" y="4343400"/>
            <a:ext cx="28575" cy="1100138"/>
          </a:xfrm>
          <a:prstGeom prst="rect">
            <a:avLst/>
          </a:prstGeom>
          <a:solidFill>
            <a:srgbClr val="2ECC71"/>
          </a:solidFill>
          <a:ln/>
        </p:spPr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06" y="4482703"/>
            <a:ext cx="160734" cy="128588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625078" y="4450556"/>
            <a:ext cx="33049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2 (7-12 Months): Core Feature Implementation</a:t>
            </a:r>
            <a:endParaRPr lang="en-US" sz="942" dirty="0"/>
          </a:p>
        </p:txBody>
      </p:sp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06" y="4750594"/>
            <a:ext cx="100013" cy="100013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564356" y="4714875"/>
            <a:ext cx="130270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PSRA LangGraph Engine</a:t>
            </a:r>
            <a:endParaRPr lang="en-US" sz="837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906" y="4957763"/>
            <a:ext cx="100013" cy="100013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564356" y="4922044"/>
            <a:ext cx="187339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PSRA ERP Connector (Witcom Pilot)</a:t>
            </a:r>
            <a:endParaRPr lang="en-US" sz="837" dirty="0"/>
          </a:p>
        </p:txBody>
      </p:sp>
      <p:pic>
        <p:nvPicPr>
          <p:cNvPr id="2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906" y="5164931"/>
            <a:ext cx="100013" cy="100013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564356" y="5129213"/>
            <a:ext cx="12871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RentGuy Enterprise SSO</a:t>
            </a:r>
            <a:endParaRPr lang="en-US" sz="837" dirty="0"/>
          </a:p>
        </p:txBody>
      </p:sp>
      <p:sp>
        <p:nvSpPr>
          <p:cNvPr id="25" name="Shape 13"/>
          <p:cNvSpPr/>
          <p:nvPr/>
        </p:nvSpPr>
        <p:spPr>
          <a:xfrm>
            <a:off x="4643438" y="814388"/>
            <a:ext cx="4214813" cy="1100138"/>
          </a:xfrm>
          <a:prstGeom prst="rect">
            <a:avLst/>
          </a:prstGeom>
          <a:solidFill>
            <a:srgbClr val="F1C40F">
              <a:alpha val="15000"/>
            </a:srgbClr>
          </a:solidFill>
          <a:ln/>
        </p:spPr>
      </p:sp>
      <p:sp>
        <p:nvSpPr>
          <p:cNvPr id="26" name="Shape 14"/>
          <p:cNvSpPr/>
          <p:nvPr/>
        </p:nvSpPr>
        <p:spPr>
          <a:xfrm>
            <a:off x="4643438" y="814388"/>
            <a:ext cx="28575" cy="1100138"/>
          </a:xfrm>
          <a:prstGeom prst="rect">
            <a:avLst/>
          </a:prstGeom>
          <a:solidFill>
            <a:srgbClr val="F1C40F"/>
          </a:solidFill>
          <a:ln/>
        </p:spPr>
      </p:sp>
      <p:pic>
        <p:nvPicPr>
          <p:cNvPr id="2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0594" y="953691"/>
            <a:ext cx="112514" cy="128588"/>
          </a:xfrm>
          <a:prstGeom prst="rect">
            <a:avLst/>
          </a:prstGeom>
        </p:spPr>
      </p:pic>
      <p:sp>
        <p:nvSpPr>
          <p:cNvPr id="28" name="Text 15"/>
          <p:cNvSpPr/>
          <p:nvPr/>
        </p:nvSpPr>
        <p:spPr>
          <a:xfrm>
            <a:off x="4934545" y="921544"/>
            <a:ext cx="318820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3 (13-18 Months): Scalability &amp; Orchestration</a:t>
            </a:r>
            <a:endParaRPr lang="en-US" sz="942" dirty="0"/>
          </a:p>
        </p:txBody>
      </p:sp>
      <p:pic>
        <p:nvPicPr>
          <p:cNvPr id="2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0594" y="1221581"/>
            <a:ext cx="100013" cy="100013"/>
          </a:xfrm>
          <a:prstGeom prst="rect">
            <a:avLst/>
          </a:prstGeom>
        </p:spPr>
      </p:pic>
      <p:sp>
        <p:nvSpPr>
          <p:cNvPr id="30" name="Text 16"/>
          <p:cNvSpPr/>
          <p:nvPr/>
        </p:nvSpPr>
        <p:spPr>
          <a:xfrm>
            <a:off x="4922044" y="1185863"/>
            <a:ext cx="164878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Kubernetes Migration Strategy</a:t>
            </a:r>
            <a:endParaRPr lang="en-US" sz="837" dirty="0"/>
          </a:p>
        </p:txBody>
      </p:sp>
      <p:pic>
        <p:nvPicPr>
          <p:cNvPr id="31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0594" y="1428750"/>
            <a:ext cx="100013" cy="100013"/>
          </a:xfrm>
          <a:prstGeom prst="rect">
            <a:avLst/>
          </a:prstGeom>
        </p:spPr>
      </p:pic>
      <p:sp>
        <p:nvSpPr>
          <p:cNvPr id="32" name="Text 17"/>
          <p:cNvSpPr/>
          <p:nvPr/>
        </p:nvSpPr>
        <p:spPr>
          <a:xfrm>
            <a:off x="4922044" y="1393031"/>
            <a:ext cx="17219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WPCS Microservices Refactoring</a:t>
            </a:r>
            <a:endParaRPr lang="en-US" sz="837" dirty="0"/>
          </a:p>
        </p:txBody>
      </p:sp>
      <p:pic>
        <p:nvPicPr>
          <p:cNvPr id="33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50594" y="1635919"/>
            <a:ext cx="100013" cy="100013"/>
          </a:xfrm>
          <a:prstGeom prst="rect">
            <a:avLst/>
          </a:prstGeom>
        </p:spPr>
      </p:pic>
      <p:sp>
        <p:nvSpPr>
          <p:cNvPr id="34" name="Text 18"/>
          <p:cNvSpPr/>
          <p:nvPr/>
        </p:nvSpPr>
        <p:spPr>
          <a:xfrm>
            <a:off x="4922044" y="1600200"/>
            <a:ext cx="153174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Orchestrator API Gateway</a:t>
            </a:r>
            <a:endParaRPr lang="en-US" sz="837" dirty="0"/>
          </a:p>
        </p:txBody>
      </p:sp>
      <p:sp>
        <p:nvSpPr>
          <p:cNvPr id="35" name="Shape 19"/>
          <p:cNvSpPr/>
          <p:nvPr/>
        </p:nvSpPr>
        <p:spPr>
          <a:xfrm>
            <a:off x="4643438" y="2057400"/>
            <a:ext cx="4214813" cy="1100138"/>
          </a:xfrm>
          <a:prstGeom prst="rect">
            <a:avLst/>
          </a:prstGeom>
          <a:solidFill>
            <a:srgbClr val="E74C3C">
              <a:alpha val="15000"/>
            </a:srgbClr>
          </a:solidFill>
          <a:ln/>
        </p:spPr>
      </p:sp>
      <p:sp>
        <p:nvSpPr>
          <p:cNvPr id="36" name="Shape 20"/>
          <p:cNvSpPr/>
          <p:nvPr/>
        </p:nvSpPr>
        <p:spPr>
          <a:xfrm>
            <a:off x="4643438" y="2057400"/>
            <a:ext cx="28575" cy="1100138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37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50594" y="2196703"/>
            <a:ext cx="96441" cy="128588"/>
          </a:xfrm>
          <a:prstGeom prst="rect">
            <a:avLst/>
          </a:prstGeom>
        </p:spPr>
      </p:pic>
      <p:sp>
        <p:nvSpPr>
          <p:cNvPr id="38" name="Text 21"/>
          <p:cNvSpPr/>
          <p:nvPr/>
        </p:nvSpPr>
        <p:spPr>
          <a:xfrm>
            <a:off x="4918472" y="2164556"/>
            <a:ext cx="318435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4 (19-24 Months): Innovation &amp; Optimization</a:t>
            </a:r>
            <a:endParaRPr lang="en-US" sz="942" dirty="0"/>
          </a:p>
        </p:txBody>
      </p:sp>
      <p:pic>
        <p:nvPicPr>
          <p:cNvPr id="39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50594" y="2464594"/>
            <a:ext cx="100013" cy="100013"/>
          </a:xfrm>
          <a:prstGeom prst="rect">
            <a:avLst/>
          </a:prstGeom>
        </p:spPr>
      </p:pic>
      <p:sp>
        <p:nvSpPr>
          <p:cNvPr id="40" name="Text 22"/>
          <p:cNvSpPr/>
          <p:nvPr/>
        </p:nvSpPr>
        <p:spPr>
          <a:xfrm>
            <a:off x="4922044" y="2428875"/>
            <a:ext cx="23504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Local LLM Integration for VPS Orchestration</a:t>
            </a:r>
            <a:endParaRPr lang="en-US" sz="837" dirty="0"/>
          </a:p>
        </p:txBody>
      </p:sp>
      <p:pic>
        <p:nvPicPr>
          <p:cNvPr id="41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0594" y="2671763"/>
            <a:ext cx="100013" cy="100013"/>
          </a:xfrm>
          <a:prstGeom prst="rect">
            <a:avLst/>
          </a:prstGeom>
        </p:spPr>
      </p:pic>
      <p:sp>
        <p:nvSpPr>
          <p:cNvPr id="42" name="Text 23"/>
          <p:cNvSpPr/>
          <p:nvPr/>
        </p:nvSpPr>
        <p:spPr>
          <a:xfrm>
            <a:off x="4922044" y="2636044"/>
            <a:ext cx="215353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 WPCS Managed Hosting Feature Set</a:t>
            </a:r>
            <a:endParaRPr lang="en-US" sz="837" dirty="0"/>
          </a:p>
        </p:txBody>
      </p:sp>
      <p:pic>
        <p:nvPicPr>
          <p:cNvPr id="43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50594" y="2878931"/>
            <a:ext cx="100013" cy="100013"/>
          </a:xfrm>
          <a:prstGeom prst="rect">
            <a:avLst/>
          </a:prstGeom>
        </p:spPr>
      </p:pic>
      <p:sp>
        <p:nvSpPr>
          <p:cNvPr id="44" name="Text 24"/>
          <p:cNvSpPr/>
          <p:nvPr/>
        </p:nvSpPr>
        <p:spPr>
          <a:xfrm>
            <a:off x="4922044" y="2843213"/>
            <a:ext cx="11823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RentGuy GraphQL API</a:t>
            </a:r>
            <a:endParaRPr lang="en-US" sz="837" dirty="0"/>
          </a:p>
        </p:txBody>
      </p:sp>
      <p:pic>
        <p:nvPicPr>
          <p:cNvPr id="45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43438" y="3300413"/>
            <a:ext cx="4214813" cy="2143125"/>
          </a:xfrm>
          <a:prstGeom prst="rect">
            <a:avLst/>
          </a:prstGeom>
        </p:spPr>
      </p:pic>
      <p:sp>
        <p:nvSpPr>
          <p:cNvPr id="46" name="Shape 25"/>
          <p:cNvSpPr/>
          <p:nvPr/>
        </p:nvSpPr>
        <p:spPr>
          <a:xfrm>
            <a:off x="4643438" y="5607844"/>
            <a:ext cx="107156" cy="107156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47" name="Text 26"/>
          <p:cNvSpPr/>
          <p:nvPr/>
        </p:nvSpPr>
        <p:spPr>
          <a:xfrm>
            <a:off x="4786313" y="5586413"/>
            <a:ext cx="37535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</a:t>
            </a:r>
            <a:endParaRPr lang="en-US" sz="732" dirty="0"/>
          </a:p>
        </p:txBody>
      </p:sp>
      <p:sp>
        <p:nvSpPr>
          <p:cNvPr id="48" name="Shape 27"/>
          <p:cNvSpPr/>
          <p:nvPr/>
        </p:nvSpPr>
        <p:spPr>
          <a:xfrm>
            <a:off x="5709140" y="5607844"/>
            <a:ext cx="107156" cy="107156"/>
          </a:xfrm>
          <a:prstGeom prst="rect">
            <a:avLst/>
          </a:prstGeom>
          <a:solidFill>
            <a:srgbClr val="2ECC71"/>
          </a:solidFill>
          <a:ln/>
        </p:spPr>
      </p:sp>
      <p:sp>
        <p:nvSpPr>
          <p:cNvPr id="49" name="Text 28"/>
          <p:cNvSpPr/>
          <p:nvPr/>
        </p:nvSpPr>
        <p:spPr>
          <a:xfrm>
            <a:off x="5852015" y="5586413"/>
            <a:ext cx="65139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Features</a:t>
            </a:r>
            <a:endParaRPr lang="en-US" sz="732" dirty="0"/>
          </a:p>
        </p:txBody>
      </p:sp>
      <p:sp>
        <p:nvSpPr>
          <p:cNvPr id="50" name="Shape 29"/>
          <p:cNvSpPr/>
          <p:nvPr/>
        </p:nvSpPr>
        <p:spPr>
          <a:xfrm>
            <a:off x="7050881" y="5607844"/>
            <a:ext cx="107156" cy="107156"/>
          </a:xfrm>
          <a:prstGeom prst="rect">
            <a:avLst/>
          </a:prstGeom>
          <a:solidFill>
            <a:srgbClr val="F1C40F"/>
          </a:solidFill>
          <a:ln/>
        </p:spPr>
      </p:sp>
      <p:sp>
        <p:nvSpPr>
          <p:cNvPr id="51" name="Text 30"/>
          <p:cNvSpPr/>
          <p:nvPr/>
        </p:nvSpPr>
        <p:spPr>
          <a:xfrm>
            <a:off x="7193756" y="5586413"/>
            <a:ext cx="46696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Scalability</a:t>
            </a:r>
            <a:endParaRPr lang="en-US" sz="732" dirty="0"/>
          </a:p>
        </p:txBody>
      </p:sp>
      <p:sp>
        <p:nvSpPr>
          <p:cNvPr id="52" name="Shape 31"/>
          <p:cNvSpPr/>
          <p:nvPr/>
        </p:nvSpPr>
        <p:spPr>
          <a:xfrm>
            <a:off x="8208197" y="5607844"/>
            <a:ext cx="107156" cy="107156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53" name="Text 32"/>
          <p:cNvSpPr/>
          <p:nvPr/>
        </p:nvSpPr>
        <p:spPr>
          <a:xfrm>
            <a:off x="8351072" y="5586413"/>
            <a:ext cx="50717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Innovation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864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ROI &amp; Business Impact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14388"/>
            <a:ext cx="4214813" cy="2143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5750" y="3100388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Performance Metrics</a:t>
            </a:r>
            <a:endParaRPr lang="en-US" sz="1046" dirty="0"/>
          </a:p>
        </p:txBody>
      </p:sp>
      <p:sp>
        <p:nvSpPr>
          <p:cNvPr id="6" name="Shape 2"/>
          <p:cNvSpPr/>
          <p:nvPr/>
        </p:nvSpPr>
        <p:spPr>
          <a:xfrm>
            <a:off x="285750" y="3386138"/>
            <a:ext cx="4214813" cy="3857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Text 3"/>
          <p:cNvSpPr/>
          <p:nvPr/>
        </p:nvSpPr>
        <p:spPr>
          <a:xfrm>
            <a:off x="392906" y="3493294"/>
            <a:ext cx="133350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PSRA Certificate Time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1726416" y="3493294"/>
            <a:ext cx="133350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30-60 minutes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3059925" y="3493294"/>
            <a:ext cx="133350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&lt;2 seconds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285750" y="3879056"/>
            <a:ext cx="4214813" cy="3857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Text 7"/>
          <p:cNvSpPr/>
          <p:nvPr/>
        </p:nvSpPr>
        <p:spPr>
          <a:xfrm>
            <a:off x="392906" y="3986213"/>
            <a:ext cx="133350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Platform Uptime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1726416" y="3986213"/>
            <a:ext cx="133350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~99.5%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3059925" y="3986213"/>
            <a:ext cx="133350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99.99% (Four Nines)</a:t>
            </a:r>
            <a:endParaRPr lang="en-US" sz="837" dirty="0"/>
          </a:p>
        </p:txBody>
      </p:sp>
      <p:sp>
        <p:nvSpPr>
          <p:cNvPr id="14" name="Shape 10"/>
          <p:cNvSpPr/>
          <p:nvPr/>
        </p:nvSpPr>
        <p:spPr>
          <a:xfrm>
            <a:off x="285750" y="4371975"/>
            <a:ext cx="4214813" cy="5572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Text 11"/>
          <p:cNvSpPr/>
          <p:nvPr/>
        </p:nvSpPr>
        <p:spPr>
          <a:xfrm>
            <a:off x="392906" y="4479131"/>
            <a:ext cx="133350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Compliance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1726416" y="4479131"/>
            <a:ext cx="133350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Moderate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3059925" y="4479131"/>
            <a:ext cx="133350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Enterprise-Grade (Zero-Trust)</a:t>
            </a:r>
            <a:endParaRPr lang="en-US" sz="837" dirty="0"/>
          </a:p>
        </p:txBody>
      </p:sp>
      <p:sp>
        <p:nvSpPr>
          <p:cNvPr id="18" name="Shape 14"/>
          <p:cNvSpPr/>
          <p:nvPr/>
        </p:nvSpPr>
        <p:spPr>
          <a:xfrm>
            <a:off x="285750" y="5036344"/>
            <a:ext cx="4214813" cy="5572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Text 15"/>
          <p:cNvSpPr/>
          <p:nvPr/>
        </p:nvSpPr>
        <p:spPr>
          <a:xfrm>
            <a:off x="392906" y="5143500"/>
            <a:ext cx="133350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Operational Overhead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1726416" y="5143500"/>
            <a:ext cx="133350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(Manual Intervention)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3059925" y="5143500"/>
            <a:ext cx="133350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 (AI-Automated)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4643438" y="957263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Projected ROI Drivers</a:t>
            </a:r>
            <a:endParaRPr lang="en-US" sz="1046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1350169"/>
            <a:ext cx="144661" cy="128588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4859536" y="1250156"/>
            <a:ext cx="11231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Direct Cost Savings: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5982667" y="1250156"/>
            <a:ext cx="24782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99.7% reduction in certificate generation time 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4859536" y="1421606"/>
            <a:ext cx="22761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translates to significant labor cost savings.</a:t>
            </a:r>
            <a:endParaRPr lang="en-US" sz="837" dirty="0"/>
          </a:p>
        </p:txBody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1764506"/>
            <a:ext cx="160734" cy="128588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4875609" y="1664494"/>
            <a:ext cx="11846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Customer Retention:</a:t>
            </a:r>
            <a:endParaRPr lang="en-US" sz="837" dirty="0"/>
          </a:p>
        </p:txBody>
      </p:sp>
      <p:sp>
        <p:nvSpPr>
          <p:cNvPr id="29" name="Text 23"/>
          <p:cNvSpPr/>
          <p:nvPr/>
        </p:nvSpPr>
        <p:spPr>
          <a:xfrm>
            <a:off x="6060216" y="1664494"/>
            <a:ext cx="24582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Improved uptime and performance increases </a:t>
            </a:r>
            <a:endParaRPr lang="en-US" sz="837" dirty="0"/>
          </a:p>
        </p:txBody>
      </p:sp>
      <p:sp>
        <p:nvSpPr>
          <p:cNvPr id="30" name="Text 24"/>
          <p:cNvSpPr/>
          <p:nvPr/>
        </p:nvSpPr>
        <p:spPr>
          <a:xfrm>
            <a:off x="4875609" y="1835944"/>
            <a:ext cx="221537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customer satisfaction and reduces churn.</a:t>
            </a:r>
            <a:endParaRPr lang="en-US" sz="837" dirty="0"/>
          </a:p>
        </p:txBody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2178844"/>
            <a:ext cx="128588" cy="128588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4843463" y="2078831"/>
            <a:ext cx="8991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 Mitigation: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5742570" y="2078831"/>
            <a:ext cx="29855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Zero-Trust security reduces the likelihood and potential 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4843463" y="2250281"/>
            <a:ext cx="15046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 of security breaches.</a:t>
            </a:r>
            <a:endParaRPr lang="en-US" sz="837" dirty="0"/>
          </a:p>
        </p:txBody>
      </p:sp>
      <p:pic>
        <p:nvPicPr>
          <p:cNvPr id="3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38" y="2593181"/>
            <a:ext cx="160734" cy="128588"/>
          </a:xfrm>
          <a:prstGeom prst="rect">
            <a:avLst/>
          </a:prstGeom>
        </p:spPr>
      </p:pic>
      <p:sp>
        <p:nvSpPr>
          <p:cNvPr id="36" name="Text 28"/>
          <p:cNvSpPr/>
          <p:nvPr/>
        </p:nvSpPr>
        <p:spPr>
          <a:xfrm>
            <a:off x="4875609" y="2493169"/>
            <a:ext cx="12934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Operational Efficiency:</a:t>
            </a:r>
            <a:endParaRPr lang="en-US" sz="837" dirty="0"/>
          </a:p>
        </p:txBody>
      </p:sp>
      <p:sp>
        <p:nvSpPr>
          <p:cNvPr id="37" name="Text 29"/>
          <p:cNvSpPr/>
          <p:nvPr/>
        </p:nvSpPr>
        <p:spPr>
          <a:xfrm>
            <a:off x="6169047" y="2493169"/>
            <a:ext cx="23787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automation reduces the need for manual </a:t>
            </a:r>
            <a:endParaRPr lang="en-US" sz="837" dirty="0"/>
          </a:p>
        </p:txBody>
      </p:sp>
      <p:sp>
        <p:nvSpPr>
          <p:cNvPr id="38" name="Text 30"/>
          <p:cNvSpPr/>
          <p:nvPr/>
        </p:nvSpPr>
        <p:spPr>
          <a:xfrm>
            <a:off x="4875609" y="2664619"/>
            <a:ext cx="15386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intervention and debugging.</a:t>
            </a:r>
            <a:endParaRPr lang="en-US" sz="837" dirty="0"/>
          </a:p>
        </p:txBody>
      </p:sp>
      <p:sp>
        <p:nvSpPr>
          <p:cNvPr id="39" name="Text 31"/>
          <p:cNvSpPr/>
          <p:nvPr/>
        </p:nvSpPr>
        <p:spPr>
          <a:xfrm>
            <a:off x="4643438" y="2971800"/>
            <a:ext cx="42148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Improvement Projection</a:t>
            </a:r>
            <a:endParaRPr lang="en-US" sz="1046" dirty="0"/>
          </a:p>
        </p:txBody>
      </p:sp>
      <p:sp>
        <p:nvSpPr>
          <p:cNvPr id="40" name="Shape 32"/>
          <p:cNvSpPr/>
          <p:nvPr/>
        </p:nvSpPr>
        <p:spPr>
          <a:xfrm>
            <a:off x="4643438" y="3257550"/>
            <a:ext cx="4214813" cy="23574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0594" y="3364706"/>
            <a:ext cx="4000500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2025-10-09T21:34:42Z</dcterms:created>
  <dcterms:modified xsi:type="dcterms:W3CDTF">2025-10-09T21:34:42Z</dcterms:modified>
</cp:coreProperties>
</file>