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image" Target="../media/image-7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image" Target="../media/image-9-12.png"/><Relationship Id="rId13" Type="http://schemas.openxmlformats.org/officeDocument/2006/relationships/image" Target="../media/image-9-13.png"/><Relationship Id="rId14" Type="http://schemas.openxmlformats.org/officeDocument/2006/relationships/image" Target="../media/image-9-14.png"/><Relationship Id="rId15" Type="http://schemas.openxmlformats.org/officeDocument/2006/relationships/slideLayout" Target="../slideLayouts/slideLayout1.xml"/><Relationship Id="rId1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427202"/>
            <a:ext cx="4286250" cy="24288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459390" y="3141827"/>
            <a:ext cx="6225192" cy="6172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PSRA-LTSD Enterprise v2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2263592" y="3973348"/>
            <a:ext cx="4616816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Component Architecture &amp; Interaction</a:t>
            </a:r>
            <a:endParaRPr lang="en-US" sz="20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721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Architecture Overview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885825"/>
            <a:ext cx="7143750" cy="2857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7200" y="4243388"/>
            <a:ext cx="22574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 (React.js)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457200" y="4572000"/>
            <a:ext cx="225742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interface layer that provides interactive experience for users to manage products, calculate origins, and view reports.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3457575" y="4243388"/>
            <a:ext cx="22574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Server (FastAPI)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3457575" y="4572000"/>
            <a:ext cx="2257425" cy="10715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logic layer that handles data management, authentication, and orchestrates communication between components.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6457950" y="4243388"/>
            <a:ext cx="22574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LangGraph Origin Engine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6457950" y="4572000"/>
            <a:ext cx="225742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AI-powered calculation engine that uses LLMs to analyze products, determine origins, and verify preferential status.</a:t>
            </a:r>
            <a:endParaRPr lang="en-US" sz="104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721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Communication Flow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885825"/>
            <a:ext cx="7143750" cy="2857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7200" y="4243388"/>
            <a:ext cx="22574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Interaction Flow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457200" y="4572000"/>
            <a:ext cx="2257425" cy="10715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actions in the Frontend trigger API requests to the API Server, which processes the request and returns a response to update the UI.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3457575" y="4243388"/>
            <a:ext cx="22574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Authentication Flow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3457575" y="4572000"/>
            <a:ext cx="2257425" cy="10715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JWT-based authentication with Keycloak integration for secure user authentication and authorization across all components.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6457950" y="4243388"/>
            <a:ext cx="22574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Origin Calculation Flow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6457950" y="4572000"/>
            <a:ext cx="2257425" cy="10715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 data flows from Frontend to API Server to Origin Engine, which performs the calculation and returns the result through the same path.</a:t>
            </a:r>
            <a:endParaRPr lang="en-US" sz="1046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9497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Origin Calculation Process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885825"/>
            <a:ext cx="7143750" cy="28575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285750" y="4100513"/>
            <a:ext cx="1628775" cy="1408714"/>
          </a:xfrm>
          <a:prstGeom prst="rect">
            <a:avLst/>
          </a:prstGeom>
          <a:solidFill>
            <a:srgbClr val="3182CE">
              <a:alpha val="20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285750" y="4100513"/>
            <a:ext cx="28575" cy="1408714"/>
          </a:xfrm>
          <a:prstGeom prst="rect">
            <a:avLst/>
          </a:prstGeom>
          <a:solidFill>
            <a:srgbClr val="3182CE"/>
          </a:solidFill>
          <a:ln/>
        </p:spPr>
      </p:sp>
      <p:sp>
        <p:nvSpPr>
          <p:cNvPr id="7" name="Text 3"/>
          <p:cNvSpPr/>
          <p:nvPr/>
        </p:nvSpPr>
        <p:spPr>
          <a:xfrm>
            <a:off x="392906" y="4207669"/>
            <a:ext cx="141446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392906" y="4500563"/>
            <a:ext cx="14144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Component Analysis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392906" y="4729163"/>
            <a:ext cx="1414463" cy="6400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Analyze each component's origin and classification in parallel for optimal performance.</a:t>
            </a:r>
            <a:endParaRPr lang="en-US" sz="837" dirty="0"/>
          </a:p>
        </p:txBody>
      </p:sp>
      <p:sp>
        <p:nvSpPr>
          <p:cNvPr id="10" name="Shape 6"/>
          <p:cNvSpPr/>
          <p:nvPr/>
        </p:nvSpPr>
        <p:spPr>
          <a:xfrm>
            <a:off x="2021681" y="4100513"/>
            <a:ext cx="1628775" cy="1408714"/>
          </a:xfrm>
          <a:prstGeom prst="rect">
            <a:avLst/>
          </a:prstGeom>
          <a:solidFill>
            <a:srgbClr val="3182CE">
              <a:alpha val="20000"/>
            </a:srgbClr>
          </a:solidFill>
          <a:ln/>
        </p:spPr>
      </p:sp>
      <p:sp>
        <p:nvSpPr>
          <p:cNvPr id="11" name="Shape 7"/>
          <p:cNvSpPr/>
          <p:nvPr/>
        </p:nvSpPr>
        <p:spPr>
          <a:xfrm>
            <a:off x="2021681" y="4100513"/>
            <a:ext cx="28575" cy="1408714"/>
          </a:xfrm>
          <a:prstGeom prst="rect">
            <a:avLst/>
          </a:prstGeom>
          <a:solidFill>
            <a:srgbClr val="3182CE"/>
          </a:solidFill>
          <a:ln/>
        </p:spPr>
      </p:sp>
      <p:sp>
        <p:nvSpPr>
          <p:cNvPr id="12" name="Text 8"/>
          <p:cNvSpPr/>
          <p:nvPr/>
        </p:nvSpPr>
        <p:spPr>
          <a:xfrm>
            <a:off x="2128838" y="4207669"/>
            <a:ext cx="141446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2128838" y="4500563"/>
            <a:ext cx="141446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Manufacturing Analysis</a:t>
            </a:r>
            <a:endParaRPr lang="en-US" sz="942" dirty="0"/>
          </a:p>
        </p:txBody>
      </p:sp>
      <p:sp>
        <p:nvSpPr>
          <p:cNvPr id="14" name="Text 10"/>
          <p:cNvSpPr/>
          <p:nvPr/>
        </p:nvSpPr>
        <p:spPr>
          <a:xfrm>
            <a:off x="2128838" y="4922044"/>
            <a:ext cx="1414463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Evaluate manufacturing processes and their impact on product origin.</a:t>
            </a:r>
            <a:endParaRPr lang="en-US" sz="837" dirty="0"/>
          </a:p>
        </p:txBody>
      </p:sp>
      <p:sp>
        <p:nvSpPr>
          <p:cNvPr id="15" name="Shape 11"/>
          <p:cNvSpPr/>
          <p:nvPr/>
        </p:nvSpPr>
        <p:spPr>
          <a:xfrm>
            <a:off x="3757613" y="4100513"/>
            <a:ext cx="1628775" cy="1408714"/>
          </a:xfrm>
          <a:prstGeom prst="rect">
            <a:avLst/>
          </a:prstGeom>
          <a:solidFill>
            <a:srgbClr val="3182CE">
              <a:alpha val="20000"/>
            </a:srgbClr>
          </a:solidFill>
          <a:ln/>
        </p:spPr>
      </p:sp>
      <p:sp>
        <p:nvSpPr>
          <p:cNvPr id="16" name="Shape 12"/>
          <p:cNvSpPr/>
          <p:nvPr/>
        </p:nvSpPr>
        <p:spPr>
          <a:xfrm>
            <a:off x="3757613" y="4100513"/>
            <a:ext cx="28575" cy="1408714"/>
          </a:xfrm>
          <a:prstGeom prst="rect">
            <a:avLst/>
          </a:prstGeom>
          <a:solidFill>
            <a:srgbClr val="3182CE"/>
          </a:solidFill>
          <a:ln/>
        </p:spPr>
      </p:sp>
      <p:sp>
        <p:nvSpPr>
          <p:cNvPr id="17" name="Text 13"/>
          <p:cNvSpPr/>
          <p:nvPr/>
        </p:nvSpPr>
        <p:spPr>
          <a:xfrm>
            <a:off x="3864769" y="4207669"/>
            <a:ext cx="141446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350" dirty="0"/>
          </a:p>
        </p:txBody>
      </p:sp>
      <p:sp>
        <p:nvSpPr>
          <p:cNvPr id="18" name="Text 14"/>
          <p:cNvSpPr/>
          <p:nvPr/>
        </p:nvSpPr>
        <p:spPr>
          <a:xfrm>
            <a:off x="3864769" y="4500563"/>
            <a:ext cx="14144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Origin Determination</a:t>
            </a:r>
            <a:endParaRPr lang="en-US" sz="942" dirty="0"/>
          </a:p>
        </p:txBody>
      </p:sp>
      <p:sp>
        <p:nvSpPr>
          <p:cNvPr id="19" name="Text 15"/>
          <p:cNvSpPr/>
          <p:nvPr/>
        </p:nvSpPr>
        <p:spPr>
          <a:xfrm>
            <a:off x="3864769" y="4729163"/>
            <a:ext cx="1414463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Apply trade rules to determine the final origin of the product.</a:t>
            </a:r>
            <a:endParaRPr lang="en-US" sz="837" dirty="0"/>
          </a:p>
        </p:txBody>
      </p:sp>
      <p:sp>
        <p:nvSpPr>
          <p:cNvPr id="20" name="Shape 16"/>
          <p:cNvSpPr/>
          <p:nvPr/>
        </p:nvSpPr>
        <p:spPr>
          <a:xfrm>
            <a:off x="5493544" y="4100513"/>
            <a:ext cx="1628775" cy="1408714"/>
          </a:xfrm>
          <a:prstGeom prst="rect">
            <a:avLst/>
          </a:prstGeom>
          <a:solidFill>
            <a:srgbClr val="3182CE">
              <a:alpha val="20000"/>
            </a:srgbClr>
          </a:solidFill>
          <a:ln/>
        </p:spPr>
      </p:sp>
      <p:sp>
        <p:nvSpPr>
          <p:cNvPr id="21" name="Shape 17"/>
          <p:cNvSpPr/>
          <p:nvPr/>
        </p:nvSpPr>
        <p:spPr>
          <a:xfrm>
            <a:off x="5493544" y="4100513"/>
            <a:ext cx="28575" cy="1408714"/>
          </a:xfrm>
          <a:prstGeom prst="rect">
            <a:avLst/>
          </a:prstGeom>
          <a:solidFill>
            <a:srgbClr val="3182CE"/>
          </a:solidFill>
          <a:ln/>
        </p:spPr>
      </p:sp>
      <p:sp>
        <p:nvSpPr>
          <p:cNvPr id="22" name="Text 18"/>
          <p:cNvSpPr/>
          <p:nvPr/>
        </p:nvSpPr>
        <p:spPr>
          <a:xfrm>
            <a:off x="5600700" y="4207669"/>
            <a:ext cx="141446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350" dirty="0"/>
          </a:p>
        </p:txBody>
      </p:sp>
      <p:sp>
        <p:nvSpPr>
          <p:cNvPr id="23" name="Text 19"/>
          <p:cNvSpPr/>
          <p:nvPr/>
        </p:nvSpPr>
        <p:spPr>
          <a:xfrm>
            <a:off x="5600700" y="4500563"/>
            <a:ext cx="14144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Preferential Status</a:t>
            </a:r>
            <a:endParaRPr lang="en-US" sz="942" dirty="0"/>
          </a:p>
        </p:txBody>
      </p:sp>
      <p:sp>
        <p:nvSpPr>
          <p:cNvPr id="24" name="Text 20"/>
          <p:cNvSpPr/>
          <p:nvPr/>
        </p:nvSpPr>
        <p:spPr>
          <a:xfrm>
            <a:off x="5600700" y="4729163"/>
            <a:ext cx="1414463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Verify preferential status under applicable trade agreements.</a:t>
            </a:r>
            <a:endParaRPr lang="en-US" sz="837" dirty="0"/>
          </a:p>
        </p:txBody>
      </p:sp>
      <p:sp>
        <p:nvSpPr>
          <p:cNvPr id="25" name="Shape 21"/>
          <p:cNvSpPr/>
          <p:nvPr/>
        </p:nvSpPr>
        <p:spPr>
          <a:xfrm>
            <a:off x="7229475" y="4100513"/>
            <a:ext cx="1628775" cy="1408714"/>
          </a:xfrm>
          <a:prstGeom prst="rect">
            <a:avLst/>
          </a:prstGeom>
          <a:solidFill>
            <a:srgbClr val="3182CE">
              <a:alpha val="20000"/>
            </a:srgbClr>
          </a:solidFill>
          <a:ln/>
        </p:spPr>
      </p:sp>
      <p:sp>
        <p:nvSpPr>
          <p:cNvPr id="26" name="Shape 22"/>
          <p:cNvSpPr/>
          <p:nvPr/>
        </p:nvSpPr>
        <p:spPr>
          <a:xfrm>
            <a:off x="7229475" y="4100513"/>
            <a:ext cx="28575" cy="1408714"/>
          </a:xfrm>
          <a:prstGeom prst="rect">
            <a:avLst/>
          </a:prstGeom>
          <a:solidFill>
            <a:srgbClr val="3182CE"/>
          </a:solidFill>
          <a:ln/>
        </p:spPr>
      </p:sp>
      <p:sp>
        <p:nvSpPr>
          <p:cNvPr id="27" name="Text 23"/>
          <p:cNvSpPr/>
          <p:nvPr/>
        </p:nvSpPr>
        <p:spPr>
          <a:xfrm>
            <a:off x="7336631" y="4207669"/>
            <a:ext cx="141446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1350" dirty="0"/>
          </a:p>
        </p:txBody>
      </p:sp>
      <p:sp>
        <p:nvSpPr>
          <p:cNvPr id="28" name="Text 24"/>
          <p:cNvSpPr/>
          <p:nvPr/>
        </p:nvSpPr>
        <p:spPr>
          <a:xfrm>
            <a:off x="7336631" y="4500563"/>
            <a:ext cx="14144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Report Generation</a:t>
            </a:r>
            <a:endParaRPr lang="en-US" sz="942" dirty="0"/>
          </a:p>
        </p:txBody>
      </p:sp>
      <p:sp>
        <p:nvSpPr>
          <p:cNvPr id="29" name="Text 25"/>
          <p:cNvSpPr/>
          <p:nvPr/>
        </p:nvSpPr>
        <p:spPr>
          <a:xfrm>
            <a:off x="7336631" y="4729163"/>
            <a:ext cx="1414463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comprehensive origin report with supporting evidence.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1925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Asynchronous &amp; Streaming Processing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814388"/>
            <a:ext cx="7143750" cy="25003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7231" y="3564731"/>
            <a:ext cx="361473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Asynchronous Processing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707231" y="3893344"/>
            <a:ext cx="3614738" cy="5400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long-running calculations, the platform uses asynchronous processing to avoid blocking the user interface.</a:t>
            </a:r>
            <a:endParaRPr lang="en-US" sz="942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31" y="4569126"/>
            <a:ext cx="114300" cy="1143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2969" y="4540551"/>
            <a:ext cx="19458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Calculation ID returned immediately</a:t>
            </a:r>
            <a:endParaRPr lang="en-US" sz="837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31" y="4797726"/>
            <a:ext cx="114300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892969" y="4769151"/>
            <a:ext cx="142453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 polls for updates</a:t>
            </a:r>
            <a:endParaRPr lang="en-US" sz="837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31" y="5026326"/>
            <a:ext cx="114300" cy="11430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892969" y="4997751"/>
            <a:ext cx="135926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 stored in database</a:t>
            </a:r>
            <a:endParaRPr lang="en-US" sz="837" dirty="0"/>
          </a:p>
        </p:txBody>
      </p:sp>
      <p:sp>
        <p:nvSpPr>
          <p:cNvPr id="13" name="Text 6"/>
          <p:cNvSpPr/>
          <p:nvPr/>
        </p:nvSpPr>
        <p:spPr>
          <a:xfrm>
            <a:off x="4850606" y="3564731"/>
            <a:ext cx="361473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Streaming Processing</a:t>
            </a:r>
            <a:endParaRPr lang="en-US" sz="1350" dirty="0"/>
          </a:p>
        </p:txBody>
      </p:sp>
      <p:sp>
        <p:nvSpPr>
          <p:cNvPr id="14" name="Text 7"/>
          <p:cNvSpPr/>
          <p:nvPr/>
        </p:nvSpPr>
        <p:spPr>
          <a:xfrm>
            <a:off x="4850606" y="3893344"/>
            <a:ext cx="3614738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complex calculations, the platform supports streaming updates to provide real-time feedback to users.</a:t>
            </a:r>
            <a:endParaRPr lang="en-US" sz="942" dirty="0"/>
          </a:p>
        </p:txBody>
      </p:sp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606" y="4389109"/>
            <a:ext cx="114300" cy="11430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5036344" y="4360534"/>
            <a:ext cx="158203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WebSocket or SSE connection</a:t>
            </a:r>
            <a:endParaRPr lang="en-US" sz="837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0606" y="4617709"/>
            <a:ext cx="114300" cy="114300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5036344" y="4589134"/>
            <a:ext cx="147688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progress updates</a:t>
            </a:r>
            <a:endParaRPr lang="en-US" sz="837" dirty="0"/>
          </a:p>
        </p:txBody>
      </p:sp>
      <p:pic>
        <p:nvPicPr>
          <p:cNvPr id="1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50606" y="4846309"/>
            <a:ext cx="114300" cy="114300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5036344" y="4817734"/>
            <a:ext cx="17371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Step-by-step calculation visibility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4216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Caching &amp; Performance Optimization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814388"/>
            <a:ext cx="7143750" cy="2143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794" y="3278981"/>
            <a:ext cx="23288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Multi-Level Caching</a:t>
            </a:r>
            <a:endParaRPr lang="en-US" sz="1238" dirty="0"/>
          </a:p>
        </p:txBody>
      </p:sp>
      <p:sp>
        <p:nvSpPr>
          <p:cNvPr id="6" name="Text 2"/>
          <p:cNvSpPr/>
          <p:nvPr/>
        </p:nvSpPr>
        <p:spPr>
          <a:xfrm>
            <a:off x="635794" y="3571875"/>
            <a:ext cx="2328863" cy="72006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Hierarchical caching strategy with memory cache, Redis cache, and semantic cache for optimal performance.</a:t>
            </a:r>
            <a:endParaRPr lang="en-US" sz="942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4" y="4363380"/>
            <a:ext cx="2328863" cy="1285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21856" y="3278981"/>
            <a:ext cx="23288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Parallel Processing</a:t>
            </a:r>
            <a:endParaRPr lang="en-US" sz="1238" dirty="0"/>
          </a:p>
        </p:txBody>
      </p:sp>
      <p:sp>
        <p:nvSpPr>
          <p:cNvPr id="9" name="Text 4"/>
          <p:cNvSpPr/>
          <p:nvPr/>
        </p:nvSpPr>
        <p:spPr>
          <a:xfrm>
            <a:off x="3421856" y="3571875"/>
            <a:ext cx="2328863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Component analysis performed in parallel to reduce calculation time.</a:t>
            </a:r>
            <a:endParaRPr lang="en-US" sz="942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1856" y="4003346"/>
            <a:ext cx="2328863" cy="12858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207919" y="3278981"/>
            <a:ext cx="23288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Resource Optimization</a:t>
            </a:r>
            <a:endParaRPr lang="en-US" sz="1238" dirty="0"/>
          </a:p>
        </p:txBody>
      </p:sp>
      <p:sp>
        <p:nvSpPr>
          <p:cNvPr id="12" name="Text 6"/>
          <p:cNvSpPr/>
          <p:nvPr/>
        </p:nvSpPr>
        <p:spPr>
          <a:xfrm>
            <a:off x="6207919" y="3571875"/>
            <a:ext cx="2328863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Efficient resource allocation with horizontal scaling based on demand.</a:t>
            </a:r>
            <a:endParaRPr lang="en-US" sz="942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919" y="4003346"/>
            <a:ext cx="2328863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579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&amp; Monitoring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3957638"/>
            <a:ext cx="4114800" cy="307181"/>
          </a:xfrm>
          <a:prstGeom prst="rect">
            <a:avLst/>
          </a:prstGeom>
          <a:noFill/>
          <a:ln/>
        </p:spPr>
        <p:txBody>
          <a:bodyPr wrap="none" lIns="0" tIns="0" rIns="0" bIns="42545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Measures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67" y="4407694"/>
            <a:ext cx="125016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8638" y="4371975"/>
            <a:ext cx="266191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JWT-based authentication with Keycloak</a:t>
            </a:r>
            <a:endParaRPr lang="en-US" sz="104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4707731"/>
            <a:ext cx="178594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8638" y="4672013"/>
            <a:ext cx="221043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Role-based access control (RBAC)</a:t>
            </a:r>
            <a:endParaRPr lang="en-US" sz="1046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038" y="5007769"/>
            <a:ext cx="142875" cy="142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28638" y="4972050"/>
            <a:ext cx="230888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key authentication for services</a:t>
            </a:r>
            <a:endParaRPr lang="en-US" sz="1046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038" y="5307806"/>
            <a:ext cx="142875" cy="14287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28638" y="5272088"/>
            <a:ext cx="197382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Network micro-segmentation</a:t>
            </a:r>
            <a:endParaRPr lang="en-US" sz="1046" dirty="0"/>
          </a:p>
        </p:txBody>
      </p:sp>
      <p:pic>
        <p:nvPicPr>
          <p:cNvPr id="1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897" y="5607844"/>
            <a:ext cx="107156" cy="14287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528638" y="5572125"/>
            <a:ext cx="246247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encryption at rest and in transit</a:t>
            </a:r>
            <a:endParaRPr lang="en-US" sz="1046" dirty="0"/>
          </a:p>
        </p:txBody>
      </p:sp>
      <p:sp>
        <p:nvSpPr>
          <p:cNvPr id="15" name="Text 7"/>
          <p:cNvSpPr/>
          <p:nvPr/>
        </p:nvSpPr>
        <p:spPr>
          <a:xfrm>
            <a:off x="4743450" y="3957638"/>
            <a:ext cx="4114800" cy="307181"/>
          </a:xfrm>
          <a:prstGeom prst="rect">
            <a:avLst/>
          </a:prstGeom>
          <a:noFill/>
          <a:ln/>
        </p:spPr>
        <p:txBody>
          <a:bodyPr wrap="none" lIns="0" tIns="0" rIns="0" bIns="42545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Monitoring &amp; Observability</a:t>
            </a:r>
            <a:endParaRPr lang="en-US" sz="1350" dirty="0"/>
          </a:p>
        </p:txBody>
      </p:sp>
      <p:pic>
        <p:nvPicPr>
          <p:cNvPr id="1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738" y="4407694"/>
            <a:ext cx="142875" cy="142875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4986338" y="4371975"/>
            <a:ext cx="203440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Prometheus metrics collection</a:t>
            </a:r>
            <a:endParaRPr lang="en-US" sz="1046" dirty="0"/>
          </a:p>
        </p:txBody>
      </p:sp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8808" y="4707731"/>
            <a:ext cx="160734" cy="142875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4986338" y="4672013"/>
            <a:ext cx="246632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Grafana dashboards for visualization</a:t>
            </a:r>
            <a:endParaRPr lang="en-US" sz="1046" dirty="0"/>
          </a:p>
        </p:txBody>
      </p:sp>
      <p:pic>
        <p:nvPicPr>
          <p:cNvPr id="2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75597" y="5007769"/>
            <a:ext cx="107156" cy="142875"/>
          </a:xfrm>
          <a:prstGeom prst="rect">
            <a:avLst/>
          </a:prstGeom>
        </p:spPr>
      </p:pic>
      <p:sp>
        <p:nvSpPr>
          <p:cNvPr id="21" name="Text 10"/>
          <p:cNvSpPr/>
          <p:nvPr/>
        </p:nvSpPr>
        <p:spPr>
          <a:xfrm>
            <a:off x="4986338" y="4972050"/>
            <a:ext cx="261218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Structured logging with correlation IDs</a:t>
            </a:r>
            <a:endParaRPr lang="en-US" sz="1046" dirty="0"/>
          </a:p>
        </p:txBody>
      </p:sp>
      <p:pic>
        <p:nvPicPr>
          <p:cNvPr id="22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8808" y="5307806"/>
            <a:ext cx="160734" cy="142875"/>
          </a:xfrm>
          <a:prstGeom prst="rect">
            <a:avLst/>
          </a:prstGeom>
        </p:spPr>
      </p:pic>
      <p:sp>
        <p:nvSpPr>
          <p:cNvPr id="23" name="Text 11"/>
          <p:cNvSpPr/>
          <p:nvPr/>
        </p:nvSpPr>
        <p:spPr>
          <a:xfrm>
            <a:off x="4986338" y="5272088"/>
            <a:ext cx="265663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Distributed tracing with OpenTelemetry</a:t>
            </a:r>
            <a:endParaRPr lang="en-US" sz="1046" dirty="0"/>
          </a:p>
        </p:txBody>
      </p:sp>
      <p:pic>
        <p:nvPicPr>
          <p:cNvPr id="24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6667" y="5607844"/>
            <a:ext cx="125016" cy="142875"/>
          </a:xfrm>
          <a:prstGeom prst="rect">
            <a:avLst/>
          </a:prstGeom>
        </p:spPr>
      </p:pic>
      <p:sp>
        <p:nvSpPr>
          <p:cNvPr id="25" name="Text 12"/>
          <p:cNvSpPr/>
          <p:nvPr/>
        </p:nvSpPr>
        <p:spPr>
          <a:xfrm>
            <a:off x="4986338" y="5572125"/>
            <a:ext cx="24653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Automated alerting for critical issues</a:t>
            </a:r>
            <a:endParaRPr lang="en-US" sz="1046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578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Deployment &amp; Scaling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885825"/>
            <a:ext cx="7143750" cy="2857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7200" y="4243388"/>
            <a:ext cx="22574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457200" y="4572000"/>
            <a:ext cx="225742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Static files served from CDN with multiple replicas for high availability. Horizontal scaling based on traffic patterns.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3457575" y="4243388"/>
            <a:ext cx="22574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Server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3457575" y="4572000"/>
            <a:ext cx="225742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Multiple replicas with horizontal scaling based on CPU and memory usage. Database connection pooling for efficiency.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6457950" y="4243388"/>
            <a:ext cx="22574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Origin Engine</a:t>
            </a:r>
            <a:endParaRPr lang="en-US" sz="1350" dirty="0"/>
          </a:p>
        </p:txBody>
      </p:sp>
      <p:sp>
        <p:nvSpPr>
          <p:cNvPr id="10" name="Text 6"/>
          <p:cNvSpPr/>
          <p:nvPr/>
        </p:nvSpPr>
        <p:spPr>
          <a:xfrm>
            <a:off x="6457950" y="4572000"/>
            <a:ext cx="2257425" cy="8572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Multiple replicas with horizontal scaling based on calculation queue length. Resource limits for LLM inference.</a:t>
            </a:r>
            <a:endParaRPr lang="en-US" sz="1046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793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Next Steps &amp; Implementation Timeline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885825"/>
            <a:ext cx="7143750" cy="2143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57200" y="3600450"/>
            <a:ext cx="22574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Short-Term (1-3 months)</a:t>
            </a:r>
            <a:endParaRPr lang="en-US" sz="13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093369"/>
            <a:ext cx="128588" cy="12858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57225" y="3964781"/>
            <a:ext cx="205740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Complete LangGraph Origin Engine integration</a:t>
            </a:r>
            <a:endParaRPr lang="en-US" sz="942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23" y="4564856"/>
            <a:ext cx="128588" cy="12858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676898" y="4436269"/>
            <a:ext cx="2037727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multi-level caching strategy</a:t>
            </a:r>
            <a:endParaRPr lang="en-US" sz="942" dirty="0"/>
          </a:p>
        </p:txBody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5036344"/>
            <a:ext cx="128588" cy="128588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657225" y="4907756"/>
            <a:ext cx="205740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 monitoring and alerting infrastructure</a:t>
            </a:r>
            <a:endParaRPr lang="en-US" sz="942" dirty="0"/>
          </a:p>
        </p:txBody>
      </p:sp>
      <p:pic>
        <p:nvPicPr>
          <p:cNvPr id="1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381" y="5507831"/>
            <a:ext cx="128588" cy="128588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663615" y="5379244"/>
            <a:ext cx="205101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Establish CI/CD pipeline for all components</a:t>
            </a:r>
            <a:endParaRPr lang="en-US" sz="942" dirty="0"/>
          </a:p>
        </p:txBody>
      </p:sp>
      <p:sp>
        <p:nvSpPr>
          <p:cNvPr id="14" name="Text 6"/>
          <p:cNvSpPr/>
          <p:nvPr/>
        </p:nvSpPr>
        <p:spPr>
          <a:xfrm>
            <a:off x="3457575" y="3600450"/>
            <a:ext cx="22574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Medium-Term (4-9 months)</a:t>
            </a:r>
            <a:endParaRPr lang="en-US" sz="1350" dirty="0"/>
          </a:p>
        </p:txBody>
      </p:sp>
      <p:pic>
        <p:nvPicPr>
          <p:cNvPr id="1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7575" y="4093369"/>
            <a:ext cx="128588" cy="128588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3657600" y="3964781"/>
            <a:ext cx="205740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Migrate to Kubernetes for improved scalability</a:t>
            </a:r>
            <a:endParaRPr lang="en-US" sz="942" dirty="0"/>
          </a:p>
        </p:txBody>
      </p:sp>
      <p:pic>
        <p:nvPicPr>
          <p:cNvPr id="1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57575" y="4564856"/>
            <a:ext cx="128588" cy="128588"/>
          </a:xfrm>
          <a:prstGeom prst="rect">
            <a:avLst/>
          </a:prstGeom>
        </p:spPr>
      </p:pic>
      <p:sp>
        <p:nvSpPr>
          <p:cNvPr id="18" name="Text 8"/>
          <p:cNvSpPr/>
          <p:nvPr/>
        </p:nvSpPr>
        <p:spPr>
          <a:xfrm>
            <a:off x="3657600" y="4436269"/>
            <a:ext cx="205740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distributed tracing with OpenTelemetry</a:t>
            </a:r>
            <a:endParaRPr lang="en-US" sz="942" dirty="0"/>
          </a:p>
        </p:txBody>
      </p:sp>
      <p:pic>
        <p:nvPicPr>
          <p:cNvPr id="1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57575" y="5036344"/>
            <a:ext cx="128588" cy="128588"/>
          </a:xfrm>
          <a:prstGeom prst="rect">
            <a:avLst/>
          </a:prstGeom>
        </p:spPr>
      </p:pic>
      <p:sp>
        <p:nvSpPr>
          <p:cNvPr id="20" name="Text 9"/>
          <p:cNvSpPr/>
          <p:nvPr/>
        </p:nvSpPr>
        <p:spPr>
          <a:xfrm>
            <a:off x="3657600" y="4907756"/>
            <a:ext cx="205740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Enhance API with GraphQL for complex queries</a:t>
            </a:r>
            <a:endParaRPr lang="en-US" sz="942" dirty="0"/>
          </a:p>
        </p:txBody>
      </p:sp>
      <p:pic>
        <p:nvPicPr>
          <p:cNvPr id="2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67593" y="5507831"/>
            <a:ext cx="128588" cy="128588"/>
          </a:xfrm>
          <a:prstGeom prst="rect">
            <a:avLst/>
          </a:prstGeom>
        </p:spPr>
      </p:pic>
      <p:sp>
        <p:nvSpPr>
          <p:cNvPr id="22" name="Text 10"/>
          <p:cNvSpPr/>
          <p:nvPr/>
        </p:nvSpPr>
        <p:spPr>
          <a:xfrm>
            <a:off x="3677664" y="5379244"/>
            <a:ext cx="2037336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 advanced analytics dashboard</a:t>
            </a:r>
            <a:endParaRPr lang="en-US" sz="942" dirty="0"/>
          </a:p>
        </p:txBody>
      </p:sp>
      <p:sp>
        <p:nvSpPr>
          <p:cNvPr id="23" name="Text 11"/>
          <p:cNvSpPr/>
          <p:nvPr/>
        </p:nvSpPr>
        <p:spPr>
          <a:xfrm>
            <a:off x="6457950" y="3600450"/>
            <a:ext cx="22574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182C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Long-Term (10-24 months)</a:t>
            </a:r>
            <a:endParaRPr lang="en-US" sz="1350" dirty="0"/>
          </a:p>
        </p:txBody>
      </p:sp>
      <p:pic>
        <p:nvPicPr>
          <p:cNvPr id="24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72544" y="4093369"/>
            <a:ext cx="128588" cy="128588"/>
          </a:xfrm>
          <a:prstGeom prst="rect">
            <a:avLst/>
          </a:prstGeom>
        </p:spPr>
      </p:pic>
      <p:sp>
        <p:nvSpPr>
          <p:cNvPr id="25" name="Text 12"/>
          <p:cNvSpPr/>
          <p:nvPr/>
        </p:nvSpPr>
        <p:spPr>
          <a:xfrm>
            <a:off x="6687164" y="3964781"/>
            <a:ext cx="2028211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multi-region deployment</a:t>
            </a:r>
            <a:endParaRPr lang="en-US" sz="942" dirty="0"/>
          </a:p>
        </p:txBody>
      </p:sp>
      <p:pic>
        <p:nvPicPr>
          <p:cNvPr id="26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66294" y="4564856"/>
            <a:ext cx="128588" cy="128588"/>
          </a:xfrm>
          <a:prstGeom prst="rect">
            <a:avLst/>
          </a:prstGeom>
        </p:spPr>
      </p:pic>
      <p:sp>
        <p:nvSpPr>
          <p:cNvPr id="27" name="Text 13"/>
          <p:cNvSpPr/>
          <p:nvPr/>
        </p:nvSpPr>
        <p:spPr>
          <a:xfrm>
            <a:off x="6674662" y="4436269"/>
            <a:ext cx="204071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 AI-powered predictive analytics</a:t>
            </a:r>
            <a:endParaRPr lang="en-US" sz="942" dirty="0"/>
          </a:p>
        </p:txBody>
      </p:sp>
      <p:pic>
        <p:nvPicPr>
          <p:cNvPr id="28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57950" y="5036344"/>
            <a:ext cx="128588" cy="128588"/>
          </a:xfrm>
          <a:prstGeom prst="rect">
            <a:avLst/>
          </a:prstGeom>
        </p:spPr>
      </p:pic>
      <p:sp>
        <p:nvSpPr>
          <p:cNvPr id="29" name="Text 14"/>
          <p:cNvSpPr/>
          <p:nvPr/>
        </p:nvSpPr>
        <p:spPr>
          <a:xfrm>
            <a:off x="6657975" y="4907756"/>
            <a:ext cx="205740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Integrate with external trade compliance systems</a:t>
            </a:r>
            <a:endParaRPr lang="en-US" sz="942" dirty="0"/>
          </a:p>
        </p:txBody>
      </p:sp>
      <p:pic>
        <p:nvPicPr>
          <p:cNvPr id="30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57950" y="5507831"/>
            <a:ext cx="128588" cy="128588"/>
          </a:xfrm>
          <a:prstGeom prst="rect">
            <a:avLst/>
          </a:prstGeom>
        </p:spPr>
      </p:pic>
      <p:sp>
        <p:nvSpPr>
          <p:cNvPr id="31" name="Text 15"/>
          <p:cNvSpPr/>
          <p:nvPr/>
        </p:nvSpPr>
        <p:spPr>
          <a:xfrm>
            <a:off x="6657975" y="5379244"/>
            <a:ext cx="205740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Expand to additional trade agreement coverage</a:t>
            </a:r>
            <a:endParaRPr lang="en-US" sz="94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2025-10-10T02:52:54Z</dcterms:created>
  <dcterms:modified xsi:type="dcterms:W3CDTF">2025-10-10T02:52:54Z</dcterms:modified>
</cp:coreProperties>
</file>