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61"/>
  </p:notesMasterIdLst>
  <p:handoutMasterIdLst>
    <p:handoutMasterId r:id="rId62"/>
  </p:handoutMasterIdLst>
  <p:sldIdLst>
    <p:sldId id="262" r:id="rId2"/>
    <p:sldId id="358" r:id="rId3"/>
    <p:sldId id="43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3" r:id="rId14"/>
    <p:sldId id="442" r:id="rId15"/>
    <p:sldId id="444" r:id="rId16"/>
    <p:sldId id="446" r:id="rId17"/>
    <p:sldId id="445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1" r:id="rId33"/>
    <p:sldId id="462" r:id="rId34"/>
    <p:sldId id="463" r:id="rId35"/>
    <p:sldId id="464" r:id="rId36"/>
    <p:sldId id="466" r:id="rId37"/>
    <p:sldId id="467" r:id="rId38"/>
    <p:sldId id="465" r:id="rId39"/>
    <p:sldId id="468" r:id="rId40"/>
    <p:sldId id="479" r:id="rId41"/>
    <p:sldId id="482" r:id="rId42"/>
    <p:sldId id="481" r:id="rId43"/>
    <p:sldId id="485" r:id="rId44"/>
    <p:sldId id="469" r:id="rId45"/>
    <p:sldId id="470" r:id="rId46"/>
    <p:sldId id="471" r:id="rId47"/>
    <p:sldId id="472" r:id="rId48"/>
    <p:sldId id="473" r:id="rId49"/>
    <p:sldId id="474" r:id="rId50"/>
    <p:sldId id="483" r:id="rId51"/>
    <p:sldId id="475" r:id="rId52"/>
    <p:sldId id="476" r:id="rId53"/>
    <p:sldId id="477" r:id="rId54"/>
    <p:sldId id="484" r:id="rId55"/>
    <p:sldId id="478" r:id="rId56"/>
    <p:sldId id="480" r:id="rId57"/>
    <p:sldId id="486" r:id="rId58"/>
    <p:sldId id="487" r:id="rId59"/>
    <p:sldId id="260" r:id="rId60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DF79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71" autoAdjust="0"/>
    <p:restoredTop sz="94660"/>
  </p:normalViewPr>
  <p:slideViewPr>
    <p:cSldViewPr>
      <p:cViewPr varScale="1">
        <p:scale>
          <a:sx n="65" d="100"/>
          <a:sy n="65" d="100"/>
        </p:scale>
        <p:origin x="1104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43A61A-7798-4235-B04A-648E8C8E1C52}" type="datetimeFigureOut">
              <a:rPr lang="es-ES"/>
              <a:pPr>
                <a:defRPr/>
              </a:pPr>
              <a:t>17/12/2021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781A02F-F53A-499A-86DF-4E24E4285A7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216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3B12990-8964-4EE6-BB1D-1DA43B6FB9E2}" type="datetimeFigureOut">
              <a:rPr lang="es-ES"/>
              <a:pPr>
                <a:defRPr/>
              </a:pPr>
              <a:t>17/12/2021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D2E9A38-69AF-4D70-8617-F9228A3433F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4608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dirty="0"/>
          </a:p>
        </p:txBody>
      </p:sp>
      <p:sp>
        <p:nvSpPr>
          <p:cNvPr id="6148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5397D2-6195-48CB-8E9E-29C6555BF34E}" type="slidenum">
              <a:rPr lang="es-ES" altLang="es-ES" smtClean="0"/>
              <a:pPr/>
              <a:t>1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87116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4F72FDC-8B3A-4365-9B4B-28AA7A8B1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F540F-325E-488F-BCD7-C189C8FA1E1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74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2"/>
          <p:cNvSpPr>
            <a:spLocks noGrp="1"/>
          </p:cNvSpPr>
          <p:nvPr>
            <p:ph type="title"/>
          </p:nvPr>
        </p:nvSpPr>
        <p:spPr>
          <a:xfrm>
            <a:off x="1199456" y="1721308"/>
            <a:ext cx="10515600" cy="1500331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3" name="Marcador de número de diapositiva 1">
            <a:extLst>
              <a:ext uri="{FF2B5EF4-FFF2-40B4-BE49-F238E27FC236}">
                <a16:creationId xmlns:a16="http://schemas.microsoft.com/office/drawing/2014/main" id="{F30FFFB5-F084-4728-BDA6-5A1F11E24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F540F-325E-488F-BCD7-C189C8FA1E1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108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062707"/>
            <a:ext cx="11018440" cy="781968"/>
          </a:xfrm>
          <a:prstGeom prst="rect">
            <a:avLst/>
          </a:prstGeom>
        </p:spPr>
        <p:txBody>
          <a:bodyPr anchor="ctr"/>
          <a:lstStyle>
            <a:lvl1pPr algn="l">
              <a:defRPr sz="3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838200" y="1844678"/>
            <a:ext cx="11018440" cy="22323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número de diapositiva 1">
            <a:extLst>
              <a:ext uri="{FF2B5EF4-FFF2-40B4-BE49-F238E27FC236}">
                <a16:creationId xmlns:a16="http://schemas.microsoft.com/office/drawing/2014/main" id="{0C7EB7A6-0605-450A-B05A-26F0DC146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F540F-325E-488F-BCD7-C189C8FA1E1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468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interi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9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7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/>
          <p:cNvCxnSpPr/>
          <p:nvPr userDrawn="1"/>
        </p:nvCxnSpPr>
        <p:spPr>
          <a:xfrm flipH="1">
            <a:off x="9264650" y="765175"/>
            <a:ext cx="2927350" cy="0"/>
          </a:xfrm>
          <a:prstGeom prst="straightConnector1">
            <a:avLst/>
          </a:prstGeom>
          <a:ln w="57150">
            <a:solidFill>
              <a:srgbClr val="9BBB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Imagen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3" y="238125"/>
            <a:ext cx="152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cto de flecha 5"/>
          <p:cNvCxnSpPr/>
          <p:nvPr userDrawn="1"/>
        </p:nvCxnSpPr>
        <p:spPr>
          <a:xfrm flipV="1">
            <a:off x="623888" y="260350"/>
            <a:ext cx="0" cy="659765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E1C6228-83F8-4C6C-85A9-45E119AF4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F540F-325E-488F-BCD7-C189C8FA1E18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70" r:id="rId2"/>
    <p:sldLayoutId id="2147484068" r:id="rId3"/>
    <p:sldLayoutId id="2147484069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/>
        </p:nvSpPr>
        <p:spPr bwMode="auto">
          <a:xfrm>
            <a:off x="911424" y="1412875"/>
            <a:ext cx="10945216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4300" dirty="0">
                <a:latin typeface="Calibri" panose="020F0502020204030204" pitchFamily="34" charset="0"/>
              </a:rPr>
              <a:t>UF06: POO. Introducción a la persistencia en BD</a:t>
            </a:r>
          </a:p>
          <a:p>
            <a:pPr algn="ctr" eaLnBrk="1" hangingPunct="1"/>
            <a:r>
              <a:rPr lang="es-ES" sz="2400" dirty="0"/>
              <a:t>Tema 15 Diseño de programas para la gestión de bases de datos relacionales </a:t>
            </a:r>
            <a:r>
              <a:rPr lang="es-ES" sz="2400" dirty="0">
                <a:solidFill>
                  <a:srgbClr val="0070C0"/>
                </a:solidFill>
              </a:rPr>
              <a:t>(Práctica)</a:t>
            </a:r>
            <a:br>
              <a:rPr lang="es-ES" altLang="es-ES" sz="5000" dirty="0">
                <a:latin typeface="Calibri" panose="020F0502020204030204" pitchFamily="34" charset="0"/>
              </a:rPr>
            </a:br>
            <a:endParaRPr lang="es-ES" altLang="es-ES" sz="5000" dirty="0">
              <a:latin typeface="Calibri" panose="020F0502020204030204" pitchFamily="34" charset="0"/>
            </a:endParaRPr>
          </a:p>
        </p:txBody>
      </p:sp>
      <p:sp>
        <p:nvSpPr>
          <p:cNvPr id="5123" name="Subtítulo 2"/>
          <p:cNvSpPr>
            <a:spLocks noGrp="1"/>
          </p:cNvSpPr>
          <p:nvPr/>
        </p:nvSpPr>
        <p:spPr bwMode="auto">
          <a:xfrm>
            <a:off x="3127375" y="3860800"/>
            <a:ext cx="619125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s-ES" altLang="es-ES" sz="2800" dirty="0">
                <a:solidFill>
                  <a:srgbClr val="558ED5"/>
                </a:solidFill>
                <a:latin typeface="Calibri" panose="020F0502020204030204" pitchFamily="34" charset="0"/>
              </a:rPr>
              <a:t>Ciclo:   Desarrollo de aplicaciones multiplataforma</a:t>
            </a: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s-ES" altLang="es-ES" sz="2400" dirty="0">
                <a:solidFill>
                  <a:srgbClr val="558ED5"/>
                </a:solidFill>
                <a:latin typeface="Calibri" panose="020F0502020204030204" pitchFamily="34" charset="0"/>
              </a:rPr>
              <a:t>Módulo: Programación II</a:t>
            </a:r>
          </a:p>
        </p:txBody>
      </p:sp>
      <p:sp>
        <p:nvSpPr>
          <p:cNvPr id="4" name="Retraso 1"/>
          <p:cNvSpPr/>
          <p:nvPr/>
        </p:nvSpPr>
        <p:spPr>
          <a:xfrm>
            <a:off x="1775520" y="5559239"/>
            <a:ext cx="8136904" cy="864096"/>
          </a:xfrm>
          <a:prstGeom prst="round2DiagRect">
            <a:avLst/>
          </a:prstGeom>
          <a:solidFill>
            <a:srgbClr val="4F81BD">
              <a:alpha val="4902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ctr"/>
            <a:r>
              <a:rPr lang="es-ES" sz="2400" dirty="0"/>
              <a:t>Ángel Muñoz Peña</a:t>
            </a:r>
          </a:p>
          <a:p>
            <a:pPr lvl="3" algn="ctr"/>
            <a:r>
              <a:rPr lang="es-ES" sz="2400" dirty="0"/>
              <a:t>Profesor del Área de Informática y comunicaciones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D3BFDA-2FB0-4234-8F3F-9869597BB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457" y="3634097"/>
            <a:ext cx="2543322" cy="36220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300913-C3DA-49C3-A5F6-01EB8003928A}"/>
              </a:ext>
            </a:extLst>
          </p:cNvPr>
          <p:cNvSpPr/>
          <p:nvPr/>
        </p:nvSpPr>
        <p:spPr>
          <a:xfrm>
            <a:off x="838200" y="1556792"/>
            <a:ext cx="11018440" cy="3757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GestionBDD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datosConexion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es-ES" sz="32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jdbc:mysql</a:t>
            </a:r>
            <a:r>
              <a:rPr lang="es-ES" sz="3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://localhost/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baseDatos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“__________";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usuario = “_______";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"";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6745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300913-C3DA-49C3-A5F6-01EB8003928A}"/>
              </a:ext>
            </a:extLst>
          </p:cNvPr>
          <p:cNvSpPr/>
          <p:nvPr/>
        </p:nvSpPr>
        <p:spPr>
          <a:xfrm>
            <a:off x="838200" y="1556792"/>
            <a:ext cx="10658400" cy="4811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GestionBDD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try {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con = 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DriverManager.getConnection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datosConexion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+"?_____=true", usuario, 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try {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s-ES" sz="3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//CREAMOS LA BASE DE DATOS SI NO EXISTE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s-ES" sz="32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crearBDD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817874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300913-C3DA-49C3-A5F6-01EB8003928A}"/>
              </a:ext>
            </a:extLst>
          </p:cNvPr>
          <p:cNvSpPr/>
          <p:nvPr/>
        </p:nvSpPr>
        <p:spPr>
          <a:xfrm>
            <a:off x="838200" y="1556792"/>
            <a:ext cx="10658400" cy="5865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//CREAMOS LAS TABLAS SI NO EXISTEN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s-ES" sz="32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crearTablaDirector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s-ES" sz="32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crearTabla</a:t>
            </a:r>
            <a:r>
              <a:rPr lang="es-ES" sz="3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} catch (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Exception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e) {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e.printStackTrace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}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} catch (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SQLException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e) {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e.printStackTrace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07513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91" y="476672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300913-C3DA-49C3-A5F6-01EB8003928A}"/>
              </a:ext>
            </a:extLst>
          </p:cNvPr>
          <p:cNvSpPr/>
          <p:nvPr/>
        </p:nvSpPr>
        <p:spPr>
          <a:xfrm>
            <a:off x="838791" y="1361806"/>
            <a:ext cx="10658400" cy="4811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crearBDD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throws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Exception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es-ES" sz="3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s-E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es-E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s-E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______"+ 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baseDatos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+";";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stmt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try{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stmt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con.</a:t>
            </a:r>
            <a:r>
              <a:rPr lang="es-ES" sz="3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createStatement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stmt.</a:t>
            </a:r>
            <a:r>
              <a:rPr lang="es-ES" sz="3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executeUpdate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con = 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DriverManager.</a:t>
            </a:r>
            <a:r>
              <a:rPr lang="es-ES" sz="3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getConnection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datosConexion+baseDatos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+"?________=true", usuario, 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		</a:t>
            </a:r>
          </a:p>
        </p:txBody>
      </p:sp>
    </p:spTree>
    <p:extLst>
      <p:ext uri="{BB962C8B-B14F-4D97-AF65-F5344CB8AC3E}">
        <p14:creationId xmlns:p14="http://schemas.microsoft.com/office/powerpoint/2010/main" val="170764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91" y="476672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300913-C3DA-49C3-A5F6-01EB8003928A}"/>
              </a:ext>
            </a:extLst>
          </p:cNvPr>
          <p:cNvSpPr/>
          <p:nvPr/>
        </p:nvSpPr>
        <p:spPr>
          <a:xfrm>
            <a:off x="838791" y="1361806"/>
            <a:ext cx="10658400" cy="3757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}catch (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SQLException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e){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e.printStackTrace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stmt.</a:t>
            </a:r>
            <a:r>
              <a:rPr lang="es-ES" sz="3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close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97578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91" y="260648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300913-C3DA-49C3-A5F6-01EB8003928A}"/>
              </a:ext>
            </a:extLst>
          </p:cNvPr>
          <p:cNvSpPr/>
          <p:nvPr/>
        </p:nvSpPr>
        <p:spPr>
          <a:xfrm>
            <a:off x="766800" y="919645"/>
            <a:ext cx="106584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private void </a:t>
            </a:r>
            <a:r>
              <a:rPr lang="en-US" dirty="0" err="1"/>
              <a:t>crear</a:t>
            </a:r>
            <a:r>
              <a:rPr lang="en-US" b="1" dirty="0" err="1"/>
              <a:t>TablaPelícula</a:t>
            </a:r>
            <a:r>
              <a:rPr lang="en-US" dirty="0"/>
              <a:t>() throws Exception {</a:t>
            </a:r>
          </a:p>
          <a:p>
            <a:r>
              <a:rPr lang="en-US" dirty="0"/>
              <a:t>		String query = "</a:t>
            </a:r>
            <a:r>
              <a:rPr lang="en-US" b="1" dirty="0"/>
              <a:t>create table __________ </a:t>
            </a:r>
            <a:r>
              <a:rPr lang="en-US" b="1" dirty="0" err="1"/>
              <a:t>Pelicula</a:t>
            </a:r>
            <a:r>
              <a:rPr lang="en-US" b="1" dirty="0"/>
              <a:t>("</a:t>
            </a:r>
          </a:p>
          <a:p>
            <a:r>
              <a:rPr lang="en-US" b="1" dirty="0"/>
              <a:t>				+ "</a:t>
            </a:r>
            <a:r>
              <a:rPr lang="en-US" b="1" dirty="0" err="1"/>
              <a:t>id_pelicula</a:t>
            </a:r>
            <a:r>
              <a:rPr lang="en-US" b="1" dirty="0"/>
              <a:t> int __________________, "</a:t>
            </a:r>
          </a:p>
          <a:p>
            <a:r>
              <a:rPr lang="es-ES" b="1" dirty="0"/>
              <a:t>				+ "titulo </a:t>
            </a:r>
            <a:r>
              <a:rPr lang="es-ES" b="1" dirty="0" err="1"/>
              <a:t>varchar</a:t>
            </a:r>
            <a:r>
              <a:rPr lang="es-ES" b="1" dirty="0"/>
              <a:t>(____), "</a:t>
            </a:r>
          </a:p>
          <a:p>
            <a:r>
              <a:rPr lang="es-ES" b="1" dirty="0"/>
              <a:t>				+ "</a:t>
            </a:r>
            <a:r>
              <a:rPr lang="es-ES" b="1" dirty="0">
                <a:solidFill>
                  <a:srgbClr val="0070C0"/>
                </a:solidFill>
              </a:rPr>
              <a:t>director</a:t>
            </a:r>
            <a:r>
              <a:rPr lang="es-ES" b="1" dirty="0"/>
              <a:t> </a:t>
            </a:r>
            <a:r>
              <a:rPr lang="es-ES" b="1" dirty="0" err="1">
                <a:solidFill>
                  <a:srgbClr val="FF0000"/>
                </a:solidFill>
              </a:rPr>
              <a:t>int</a:t>
            </a:r>
            <a:r>
              <a:rPr lang="es-ES" b="1" dirty="0"/>
              <a:t>, "</a:t>
            </a:r>
          </a:p>
          <a:p>
            <a:r>
              <a:rPr lang="es-ES" b="1" dirty="0"/>
              <a:t>				+ "</a:t>
            </a:r>
            <a:r>
              <a:rPr lang="es-ES" b="1" dirty="0" err="1"/>
              <a:t>pais</a:t>
            </a:r>
            <a:r>
              <a:rPr lang="es-ES" b="1" dirty="0"/>
              <a:t> </a:t>
            </a:r>
            <a:r>
              <a:rPr lang="es-ES" b="1" dirty="0" err="1"/>
              <a:t>varchar</a:t>
            </a:r>
            <a:r>
              <a:rPr lang="es-ES" b="1" dirty="0"/>
              <a:t>(______), "</a:t>
            </a:r>
          </a:p>
          <a:p>
            <a:r>
              <a:rPr lang="es-ES" b="1" dirty="0"/>
              <a:t>				+ "</a:t>
            </a:r>
            <a:r>
              <a:rPr lang="es-ES" b="1" dirty="0" err="1"/>
              <a:t>duracion</a:t>
            </a:r>
            <a:r>
              <a:rPr lang="es-ES" b="1" dirty="0"/>
              <a:t> _____, "</a:t>
            </a:r>
          </a:p>
          <a:p>
            <a:r>
              <a:rPr lang="es-ES" b="1" dirty="0"/>
              <a:t>				+ "genero </a:t>
            </a:r>
            <a:r>
              <a:rPr lang="es-ES" b="1" dirty="0" err="1"/>
              <a:t>varchar</a:t>
            </a:r>
            <a:r>
              <a:rPr lang="es-ES" b="1" dirty="0"/>
              <a:t>(______), "</a:t>
            </a:r>
          </a:p>
          <a:p>
            <a:r>
              <a:rPr lang="en-US" b="1" dirty="0"/>
              <a:t>				+ "foreign key(</a:t>
            </a:r>
            <a:r>
              <a:rPr lang="en-US" b="1" dirty="0">
                <a:solidFill>
                  <a:srgbClr val="0070C0"/>
                </a:solidFill>
              </a:rPr>
              <a:t>director</a:t>
            </a:r>
            <a:r>
              <a:rPr lang="en-US" b="1" dirty="0"/>
              <a:t>) references _______(_________));";</a:t>
            </a:r>
          </a:p>
          <a:p>
            <a:r>
              <a:rPr lang="es-ES" dirty="0"/>
              <a:t>		</a:t>
            </a:r>
            <a:r>
              <a:rPr lang="es-ES" b="1" dirty="0" err="1"/>
              <a:t>Statement</a:t>
            </a:r>
            <a:r>
              <a:rPr lang="es-ES" b="1" dirty="0"/>
              <a:t> </a:t>
            </a:r>
            <a:r>
              <a:rPr lang="es-ES" b="1" dirty="0" err="1"/>
              <a:t>stmt</a:t>
            </a:r>
            <a:r>
              <a:rPr lang="es-ES" b="1" dirty="0"/>
              <a:t> = </a:t>
            </a:r>
            <a:r>
              <a:rPr lang="es-ES" b="1" dirty="0" err="1"/>
              <a:t>null</a:t>
            </a:r>
            <a:r>
              <a:rPr lang="es-ES" b="1" dirty="0"/>
              <a:t>;</a:t>
            </a:r>
          </a:p>
          <a:p>
            <a:r>
              <a:rPr lang="es-ES" dirty="0"/>
              <a:t>		try{</a:t>
            </a:r>
          </a:p>
          <a:p>
            <a:r>
              <a:rPr lang="es-ES" dirty="0"/>
              <a:t>			</a:t>
            </a:r>
            <a:r>
              <a:rPr lang="es-ES" b="1" dirty="0" err="1"/>
              <a:t>stmt</a:t>
            </a:r>
            <a:r>
              <a:rPr lang="es-ES" b="1" dirty="0"/>
              <a:t> = </a:t>
            </a:r>
            <a:r>
              <a:rPr lang="es-ES" b="1" dirty="0" err="1"/>
              <a:t>con.createStatement</a:t>
            </a:r>
            <a:r>
              <a:rPr lang="es-ES" b="1" dirty="0"/>
              <a:t>();</a:t>
            </a:r>
          </a:p>
          <a:p>
            <a:r>
              <a:rPr lang="es-ES" b="1" dirty="0"/>
              <a:t>			</a:t>
            </a:r>
            <a:r>
              <a:rPr lang="es-ES" b="1" dirty="0" err="1"/>
              <a:t>stmt.executeUpdate</a:t>
            </a:r>
            <a:r>
              <a:rPr lang="es-ES" b="1" dirty="0"/>
              <a:t>(</a:t>
            </a:r>
            <a:r>
              <a:rPr lang="es-ES" b="1" dirty="0" err="1"/>
              <a:t>query</a:t>
            </a:r>
            <a:r>
              <a:rPr lang="es-ES" b="1" dirty="0"/>
              <a:t>);</a:t>
            </a:r>
          </a:p>
          <a:p>
            <a:r>
              <a:rPr lang="es-ES" dirty="0"/>
              <a:t>		}catch (</a:t>
            </a:r>
            <a:r>
              <a:rPr lang="es-ES" dirty="0" err="1"/>
              <a:t>SQLException</a:t>
            </a:r>
            <a:r>
              <a:rPr lang="es-ES" dirty="0"/>
              <a:t> e){</a:t>
            </a:r>
          </a:p>
          <a:p>
            <a:r>
              <a:rPr lang="es-ES" dirty="0"/>
              <a:t>			</a:t>
            </a:r>
            <a:r>
              <a:rPr lang="es-ES" dirty="0" err="1"/>
              <a:t>e.printStackTrace</a:t>
            </a:r>
            <a:r>
              <a:rPr lang="es-ES" dirty="0"/>
              <a:t>();</a:t>
            </a:r>
          </a:p>
          <a:p>
            <a:r>
              <a:rPr lang="es-ES" dirty="0"/>
              <a:t>		}</a:t>
            </a:r>
            <a:r>
              <a:rPr lang="es-ES" dirty="0" err="1"/>
              <a:t>finally</a:t>
            </a:r>
            <a:r>
              <a:rPr lang="es-ES" dirty="0"/>
              <a:t>{</a:t>
            </a:r>
          </a:p>
          <a:p>
            <a:r>
              <a:rPr lang="es-ES" dirty="0"/>
              <a:t>			</a:t>
            </a:r>
            <a:r>
              <a:rPr lang="es-ES" dirty="0" err="1"/>
              <a:t>stmt.</a:t>
            </a:r>
            <a:r>
              <a:rPr lang="es-ES" b="1" dirty="0" err="1"/>
              <a:t>close</a:t>
            </a:r>
            <a:r>
              <a:rPr lang="es-ES" dirty="0"/>
              <a:t>();</a:t>
            </a:r>
          </a:p>
          <a:p>
            <a:r>
              <a:rPr lang="es-ES" dirty="0"/>
              <a:t>		}</a:t>
            </a:r>
          </a:p>
          <a:p>
            <a:r>
              <a:rPr lang="es-ES" dirty="0"/>
              <a:t>	}</a:t>
            </a:r>
            <a:endParaRPr lang="es-E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5421A7F-82F8-44FD-ABF7-58F6BF906D80}"/>
              </a:ext>
            </a:extLst>
          </p:cNvPr>
          <p:cNvSpPr/>
          <p:nvPr/>
        </p:nvSpPr>
        <p:spPr>
          <a:xfrm>
            <a:off x="7752184" y="4005064"/>
            <a:ext cx="3960440" cy="2246769"/>
          </a:xfrm>
          <a:prstGeom prst="rect">
            <a:avLst/>
          </a:prstGeom>
          <a:solidFill>
            <a:srgbClr val="FBDF7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2800" dirty="0"/>
              <a:t>Modificar la tabla Película de tal manera que el campo director sea una referencia a la tabla Director.</a:t>
            </a:r>
            <a:endParaRPr lang="ca-ES" sz="2800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9163DD9-F5FA-4B7E-896F-90B7CC0E713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8256240" y="3573016"/>
            <a:ext cx="1476164" cy="4320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83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91" y="476672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300913-C3DA-49C3-A5F6-01EB8003928A}"/>
              </a:ext>
            </a:extLst>
          </p:cNvPr>
          <p:cNvSpPr/>
          <p:nvPr/>
        </p:nvSpPr>
        <p:spPr>
          <a:xfrm>
            <a:off x="838791" y="1361806"/>
            <a:ext cx="10658400" cy="1374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3200" dirty="0"/>
              <a:t>Crear una tabla Director en la base de datos que almacene el nombre y los apellidos del director.</a:t>
            </a:r>
            <a:r>
              <a:rPr lang="es-E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932501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91" y="476672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127448" y="1124744"/>
            <a:ext cx="97210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private void </a:t>
            </a:r>
            <a:r>
              <a:rPr lang="en-US" sz="2400" b="1" dirty="0" err="1"/>
              <a:t>crearTablaDirector</a:t>
            </a:r>
            <a:r>
              <a:rPr lang="en-US" sz="2400" dirty="0"/>
              <a:t>() throws Exception {</a:t>
            </a:r>
          </a:p>
          <a:p>
            <a:r>
              <a:rPr lang="en-US" sz="2400" dirty="0"/>
              <a:t>	String query = "</a:t>
            </a:r>
            <a:r>
              <a:rPr lang="en-US" sz="2400" b="1" dirty="0"/>
              <a:t>create table if ________ Director("</a:t>
            </a:r>
          </a:p>
          <a:p>
            <a:r>
              <a:rPr lang="en-US" sz="2400" dirty="0"/>
              <a:t>		</a:t>
            </a:r>
            <a:r>
              <a:rPr lang="en-US" sz="2400" b="1" dirty="0"/>
              <a:t>+ "</a:t>
            </a:r>
            <a:r>
              <a:rPr lang="en-US" sz="2400" b="1" dirty="0" err="1"/>
              <a:t>id_director</a:t>
            </a:r>
            <a:r>
              <a:rPr lang="en-US" sz="2400" b="1" dirty="0"/>
              <a:t> int ____________, "</a:t>
            </a:r>
          </a:p>
          <a:p>
            <a:r>
              <a:rPr lang="es-ES" sz="2400" b="1" dirty="0"/>
              <a:t>		+ "nombre </a:t>
            </a:r>
            <a:r>
              <a:rPr lang="es-ES" sz="2400" b="1" dirty="0" err="1"/>
              <a:t>varchar</a:t>
            </a:r>
            <a:r>
              <a:rPr lang="es-ES" sz="2400" b="1" dirty="0"/>
              <a:t>(100), "</a:t>
            </a:r>
          </a:p>
          <a:p>
            <a:r>
              <a:rPr lang="es-ES" sz="2400" b="1" dirty="0"/>
              <a:t>		+ "apellidos </a:t>
            </a:r>
            <a:r>
              <a:rPr lang="es-ES" sz="2400" b="1" dirty="0" err="1"/>
              <a:t>varchar</a:t>
            </a:r>
            <a:r>
              <a:rPr lang="es-ES" sz="2400" b="1" dirty="0"/>
              <a:t>(100));";</a:t>
            </a:r>
          </a:p>
          <a:p>
            <a:r>
              <a:rPr lang="es-ES" sz="2400" dirty="0"/>
              <a:t>	</a:t>
            </a:r>
            <a:r>
              <a:rPr lang="es-ES" sz="2400" b="1" dirty="0" err="1"/>
              <a:t>Statement</a:t>
            </a:r>
            <a:r>
              <a:rPr lang="es-ES" sz="2400" dirty="0"/>
              <a:t> </a:t>
            </a:r>
            <a:r>
              <a:rPr lang="es-ES" sz="2400" dirty="0" err="1"/>
              <a:t>stmt</a:t>
            </a:r>
            <a:r>
              <a:rPr lang="es-ES" sz="2400" dirty="0"/>
              <a:t> = </a:t>
            </a:r>
            <a:r>
              <a:rPr lang="es-ES" sz="2400" dirty="0" err="1"/>
              <a:t>null</a:t>
            </a:r>
            <a:r>
              <a:rPr lang="es-ES" sz="2400" dirty="0"/>
              <a:t>;</a:t>
            </a:r>
          </a:p>
          <a:p>
            <a:r>
              <a:rPr lang="es-ES" sz="2400" dirty="0"/>
              <a:t>	try{</a:t>
            </a:r>
          </a:p>
          <a:p>
            <a:r>
              <a:rPr lang="es-ES" sz="2400" dirty="0"/>
              <a:t>		</a:t>
            </a:r>
            <a:r>
              <a:rPr lang="es-ES" sz="2400" b="1" dirty="0" err="1"/>
              <a:t>stmt</a:t>
            </a:r>
            <a:r>
              <a:rPr lang="es-ES" sz="2400" b="1" dirty="0"/>
              <a:t> = </a:t>
            </a:r>
            <a:r>
              <a:rPr lang="es-ES" sz="2400" b="1" dirty="0" err="1"/>
              <a:t>con.createStatement</a:t>
            </a:r>
            <a:r>
              <a:rPr lang="es-ES" sz="2400" b="1" dirty="0"/>
              <a:t>();</a:t>
            </a:r>
          </a:p>
          <a:p>
            <a:r>
              <a:rPr lang="es-ES" sz="2400" b="1" dirty="0"/>
              <a:t>		</a:t>
            </a:r>
            <a:r>
              <a:rPr lang="es-ES" sz="2400" b="1" dirty="0" err="1"/>
              <a:t>stmt.executeUpdate</a:t>
            </a:r>
            <a:r>
              <a:rPr lang="es-ES" sz="2400" b="1" dirty="0"/>
              <a:t>(</a:t>
            </a:r>
            <a:r>
              <a:rPr lang="es-ES" sz="2400" b="1" dirty="0" err="1"/>
              <a:t>query</a:t>
            </a:r>
            <a:r>
              <a:rPr lang="es-ES" sz="2400" b="1" dirty="0"/>
              <a:t>);</a:t>
            </a:r>
          </a:p>
          <a:p>
            <a:r>
              <a:rPr lang="es-ES" sz="2400" dirty="0"/>
              <a:t>		}catch (</a:t>
            </a:r>
            <a:r>
              <a:rPr lang="es-ES" sz="2400" dirty="0" err="1"/>
              <a:t>SQLException</a:t>
            </a:r>
            <a:r>
              <a:rPr lang="es-ES" sz="2400" dirty="0"/>
              <a:t> e){</a:t>
            </a:r>
          </a:p>
          <a:p>
            <a:r>
              <a:rPr lang="es-ES" sz="2400" dirty="0"/>
              <a:t>			</a:t>
            </a:r>
            <a:r>
              <a:rPr lang="es-ES" sz="2400" dirty="0" err="1"/>
              <a:t>e.printStackTrace</a:t>
            </a:r>
            <a:r>
              <a:rPr lang="es-ES" sz="2400" dirty="0"/>
              <a:t>();</a:t>
            </a:r>
          </a:p>
          <a:p>
            <a:r>
              <a:rPr lang="es-ES" sz="2400" dirty="0"/>
              <a:t>		}</a:t>
            </a:r>
            <a:r>
              <a:rPr lang="es-ES" sz="2400" dirty="0" err="1"/>
              <a:t>finally</a:t>
            </a:r>
            <a:r>
              <a:rPr lang="es-ES" sz="2400" dirty="0"/>
              <a:t>{</a:t>
            </a:r>
          </a:p>
          <a:p>
            <a:r>
              <a:rPr lang="es-ES" sz="2400" dirty="0"/>
              <a:t>			</a:t>
            </a:r>
            <a:r>
              <a:rPr lang="es-ES" sz="2400" b="1" dirty="0" err="1"/>
              <a:t>stmt.close</a:t>
            </a:r>
            <a:r>
              <a:rPr lang="es-ES" sz="2400" b="1" dirty="0"/>
              <a:t>();</a:t>
            </a:r>
          </a:p>
          <a:p>
            <a:r>
              <a:rPr lang="es-ES" sz="2400" dirty="0"/>
              <a:t>		}</a:t>
            </a:r>
          </a:p>
          <a:p>
            <a:r>
              <a:rPr lang="es-ES" sz="2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51948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91" y="476672"/>
            <a:ext cx="11018440" cy="781968"/>
          </a:xfrm>
        </p:spPr>
        <p:txBody>
          <a:bodyPr/>
          <a:lstStyle/>
          <a:p>
            <a:r>
              <a:rPr lang="es-ES" sz="4400" b="1" dirty="0"/>
              <a:t>PASO 4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90F9D1-076D-4A27-8242-8B7184F1A45B}"/>
              </a:ext>
            </a:extLst>
          </p:cNvPr>
          <p:cNvSpPr/>
          <p:nvPr/>
        </p:nvSpPr>
        <p:spPr>
          <a:xfrm>
            <a:off x="861903" y="1259935"/>
            <a:ext cx="10995327" cy="112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una aplicación con interfaz gráfica que tenga una pantalla inicial con los siguientes botones: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1408FD-E903-458A-AC1D-50DA912F7EA9}"/>
              </a:ext>
            </a:extLst>
          </p:cNvPr>
          <p:cNvSpPr/>
          <p:nvPr/>
        </p:nvSpPr>
        <p:spPr>
          <a:xfrm>
            <a:off x="862494" y="2493248"/>
            <a:ext cx="5953586" cy="323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32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Insertar, eliminar, modificar película.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Para crear y modificar películas, los directores los podremos seleccionar de una lista desplegable (ComboBox).</a:t>
            </a:r>
            <a:endParaRPr lang="ca-ES" sz="32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2C0BCC-E361-411D-85C7-CC9138AF98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86099" y="2509312"/>
            <a:ext cx="5171131" cy="358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2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91" y="476672"/>
            <a:ext cx="11018440" cy="781968"/>
          </a:xfrm>
        </p:spPr>
        <p:txBody>
          <a:bodyPr/>
          <a:lstStyle/>
          <a:p>
            <a:r>
              <a:rPr lang="es-ES" sz="4400" b="1" dirty="0"/>
              <a:t>PASO 4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19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EAC8C0-266C-4A12-B29D-11E8602B8B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34996" y="1368477"/>
            <a:ext cx="7626029" cy="48780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771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1018440" cy="781968"/>
          </a:xfrm>
        </p:spPr>
        <p:txBody>
          <a:bodyPr/>
          <a:lstStyle/>
          <a:p>
            <a:r>
              <a:rPr lang="es-ES" sz="4400" b="1" dirty="0"/>
              <a:t>Actividad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7050D9-60E7-46EC-BBD6-EC429ED413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31779"/>
            <a:ext cx="11018440" cy="1323439"/>
          </a:xfrm>
        </p:spPr>
        <p:txBody>
          <a:bodyPr>
            <a:spAutoFit/>
          </a:bodyPr>
          <a:lstStyle/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4000" dirty="0"/>
              <a:t>Diseño de un programa para la gestión de bases de datos relacionales y persistencia de objetos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396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91" y="476672"/>
            <a:ext cx="11018440" cy="781968"/>
          </a:xfrm>
        </p:spPr>
        <p:txBody>
          <a:bodyPr/>
          <a:lstStyle/>
          <a:p>
            <a:r>
              <a:rPr lang="es-ES" sz="4400" b="1" dirty="0"/>
              <a:t>PASO 4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20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8ECD06B-0524-477A-9E3C-3CA62A0777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3616" y="1963208"/>
            <a:ext cx="6948789" cy="43931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ABD1610-0992-4823-8E2C-256CC20A110C}"/>
              </a:ext>
            </a:extLst>
          </p:cNvPr>
          <p:cNvSpPr/>
          <p:nvPr/>
        </p:nvSpPr>
        <p:spPr>
          <a:xfrm>
            <a:off x="1069003" y="1219671"/>
            <a:ext cx="2872709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clicar en “Listados”</a:t>
            </a:r>
            <a:endParaRPr lang="ca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696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-72161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21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55440" y="723699"/>
            <a:ext cx="97210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void </a:t>
            </a:r>
            <a:r>
              <a:rPr lang="en-US" sz="2400" b="1" dirty="0" err="1"/>
              <a:t>insertarDirector</a:t>
            </a:r>
            <a:r>
              <a:rPr lang="en-US" sz="2400" dirty="0"/>
              <a:t>(String </a:t>
            </a:r>
            <a:r>
              <a:rPr lang="en-US" sz="2400" b="1" dirty="0" err="1"/>
              <a:t>nombre</a:t>
            </a:r>
            <a:r>
              <a:rPr lang="en-US" sz="2400" dirty="0"/>
              <a:t>, String </a:t>
            </a:r>
            <a:r>
              <a:rPr lang="en-US" sz="2400" b="1" dirty="0" err="1"/>
              <a:t>apellidos</a:t>
            </a:r>
            <a:r>
              <a:rPr lang="en-US" sz="2400" dirty="0"/>
              <a:t>) throws Exception {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rgbClr val="00B050"/>
                </a:solidFill>
              </a:rPr>
              <a:t>// </a:t>
            </a:r>
            <a:r>
              <a:rPr lang="en-US" sz="2400" dirty="0" err="1">
                <a:solidFill>
                  <a:srgbClr val="00B050"/>
                </a:solidFill>
              </a:rPr>
              <a:t>Funcion</a:t>
            </a:r>
            <a:r>
              <a:rPr lang="en-US" sz="2400" dirty="0">
                <a:solidFill>
                  <a:srgbClr val="00B050"/>
                </a:solidFill>
              </a:rPr>
              <a:t> que </a:t>
            </a:r>
            <a:r>
              <a:rPr lang="en-US" sz="2400" dirty="0" err="1">
                <a:solidFill>
                  <a:srgbClr val="00B050"/>
                </a:solidFill>
              </a:rPr>
              <a:t>inserta</a:t>
            </a:r>
            <a:r>
              <a:rPr lang="en-US" sz="2400" dirty="0">
                <a:solidFill>
                  <a:srgbClr val="00B050"/>
                </a:solidFill>
              </a:rPr>
              <a:t> un nuevo director</a:t>
            </a:r>
          </a:p>
          <a:p>
            <a:r>
              <a:rPr lang="en-US" sz="2400" dirty="0"/>
              <a:t>	</a:t>
            </a:r>
            <a:r>
              <a:rPr lang="en-US" sz="2400" b="1" dirty="0"/>
              <a:t>String query = "insert into ______ (_____, _______) values(‘”+_______+"', ‘”+________+"');";</a:t>
            </a:r>
          </a:p>
          <a:p>
            <a:r>
              <a:rPr lang="en-US" sz="2400" dirty="0"/>
              <a:t>	</a:t>
            </a:r>
            <a:r>
              <a:rPr lang="en-US" sz="2400" b="1" dirty="0"/>
              <a:t>Statement</a:t>
            </a:r>
            <a:r>
              <a:rPr lang="en-US" sz="2400" dirty="0"/>
              <a:t> </a:t>
            </a:r>
            <a:r>
              <a:rPr lang="en-US" sz="2400" dirty="0" err="1"/>
              <a:t>stmt</a:t>
            </a:r>
            <a:r>
              <a:rPr lang="en-US" sz="2400" dirty="0"/>
              <a:t> = null;</a:t>
            </a:r>
          </a:p>
          <a:p>
            <a:r>
              <a:rPr lang="en-US" sz="2400" dirty="0"/>
              <a:t>	try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stmt</a:t>
            </a:r>
            <a:r>
              <a:rPr lang="en-US" sz="2400" dirty="0"/>
              <a:t> = </a:t>
            </a:r>
            <a:r>
              <a:rPr lang="en-US" sz="2400" dirty="0" err="1"/>
              <a:t>con.</a:t>
            </a:r>
            <a:r>
              <a:rPr lang="en-US" sz="2400" b="1" dirty="0" err="1"/>
              <a:t>createStatement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stmt.</a:t>
            </a:r>
            <a:r>
              <a:rPr lang="en-US" sz="2400" b="1" dirty="0" err="1"/>
              <a:t>executeUpdate</a:t>
            </a:r>
            <a:r>
              <a:rPr lang="en-US" sz="2400" dirty="0"/>
              <a:t>(query);</a:t>
            </a:r>
          </a:p>
          <a:p>
            <a:r>
              <a:rPr lang="en-US" sz="2400" dirty="0"/>
              <a:t>	} catch (</a:t>
            </a:r>
            <a:r>
              <a:rPr lang="en-US" sz="2400" dirty="0" err="1"/>
              <a:t>SQLException</a:t>
            </a:r>
            <a:r>
              <a:rPr lang="en-US" sz="2400" dirty="0"/>
              <a:t> e) {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e.printStackTrace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finally{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stmt.</a:t>
            </a:r>
            <a:r>
              <a:rPr lang="en-US" sz="2400" b="1" dirty="0" err="1"/>
              <a:t>close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4772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-72161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22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55440" y="870811"/>
            <a:ext cx="972108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	public void </a:t>
            </a:r>
            <a:r>
              <a:rPr lang="en-US" sz="2200" b="1" dirty="0" err="1"/>
              <a:t>actualizarDirector</a:t>
            </a:r>
            <a:r>
              <a:rPr lang="en-US" sz="2200" dirty="0"/>
              <a:t>(String </a:t>
            </a:r>
            <a:r>
              <a:rPr lang="en-US" sz="2200" b="1" dirty="0" err="1"/>
              <a:t>codigo</a:t>
            </a:r>
            <a:r>
              <a:rPr lang="en-US" sz="2200" dirty="0"/>
              <a:t>, String </a:t>
            </a:r>
            <a:r>
              <a:rPr lang="en-US" sz="2200" b="1" dirty="0" err="1"/>
              <a:t>nombre</a:t>
            </a:r>
            <a:r>
              <a:rPr lang="en-US" sz="2200" dirty="0"/>
              <a:t>, String </a:t>
            </a:r>
            <a:r>
              <a:rPr lang="en-US" sz="2200" b="1" dirty="0" err="1"/>
              <a:t>apellidos</a:t>
            </a:r>
            <a:r>
              <a:rPr lang="en-US" sz="2200" dirty="0"/>
              <a:t>) throws Exception {</a:t>
            </a:r>
          </a:p>
          <a:p>
            <a:r>
              <a:rPr lang="en-US" sz="2200" dirty="0"/>
              <a:t>	</a:t>
            </a:r>
            <a:r>
              <a:rPr lang="en-US" sz="2200" dirty="0">
                <a:solidFill>
                  <a:srgbClr val="00B050"/>
                </a:solidFill>
              </a:rPr>
              <a:t>// </a:t>
            </a:r>
            <a:r>
              <a:rPr lang="en-US" sz="2200" dirty="0" err="1">
                <a:solidFill>
                  <a:srgbClr val="00B050"/>
                </a:solidFill>
              </a:rPr>
              <a:t>Funcion</a:t>
            </a:r>
            <a:r>
              <a:rPr lang="en-US" sz="2200" dirty="0">
                <a:solidFill>
                  <a:srgbClr val="00B050"/>
                </a:solidFill>
              </a:rPr>
              <a:t> que </a:t>
            </a:r>
            <a:r>
              <a:rPr lang="en-US" sz="2200" dirty="0" err="1">
                <a:solidFill>
                  <a:srgbClr val="00B050"/>
                </a:solidFill>
              </a:rPr>
              <a:t>modifica</a:t>
            </a:r>
            <a:r>
              <a:rPr lang="en-US" sz="2200" dirty="0">
                <a:solidFill>
                  <a:srgbClr val="00B050"/>
                </a:solidFill>
              </a:rPr>
              <a:t> un director</a:t>
            </a:r>
          </a:p>
          <a:p>
            <a:r>
              <a:rPr lang="en-US" sz="2200" dirty="0"/>
              <a:t>	String query = "</a:t>
            </a:r>
            <a:r>
              <a:rPr lang="en-US" sz="2200" b="1" dirty="0"/>
              <a:t>update ________ set </a:t>
            </a:r>
            <a:r>
              <a:rPr lang="en-US" sz="2200" b="1" dirty="0" err="1"/>
              <a:t>nombre</a:t>
            </a:r>
            <a:r>
              <a:rPr lang="en-US" sz="2200" b="1" dirty="0"/>
              <a:t>='"+</a:t>
            </a:r>
            <a:r>
              <a:rPr lang="en-US" sz="2200" b="1" dirty="0" err="1"/>
              <a:t>nombre</a:t>
            </a:r>
            <a:r>
              <a:rPr lang="en-US" sz="2200" b="1" dirty="0"/>
              <a:t>+"', </a:t>
            </a:r>
            <a:r>
              <a:rPr lang="en-US" sz="2200" b="1" dirty="0" err="1"/>
              <a:t>apellidos</a:t>
            </a:r>
            <a:r>
              <a:rPr lang="en-US" sz="2200" b="1" dirty="0"/>
              <a:t>='"+</a:t>
            </a:r>
            <a:r>
              <a:rPr lang="en-US" sz="2200" b="1" dirty="0" err="1"/>
              <a:t>apellidos</a:t>
            </a:r>
            <a:r>
              <a:rPr lang="en-US" sz="2200" b="1" dirty="0"/>
              <a:t>+"' where _______="+</a:t>
            </a:r>
            <a:r>
              <a:rPr lang="en-US" sz="2200" b="1" dirty="0" err="1"/>
              <a:t>codigo</a:t>
            </a:r>
            <a:r>
              <a:rPr lang="en-US" sz="2200" b="1" dirty="0"/>
              <a:t>+";";</a:t>
            </a:r>
          </a:p>
          <a:p>
            <a:r>
              <a:rPr lang="en-US" sz="2200" dirty="0"/>
              <a:t>	Statement </a:t>
            </a:r>
            <a:r>
              <a:rPr lang="en-US" sz="2200" dirty="0" err="1"/>
              <a:t>stmt</a:t>
            </a:r>
            <a:r>
              <a:rPr lang="en-US" sz="2200" dirty="0"/>
              <a:t> = null;</a:t>
            </a:r>
          </a:p>
          <a:p>
            <a:r>
              <a:rPr lang="en-US" sz="2200" dirty="0"/>
              <a:t>	try {</a:t>
            </a:r>
          </a:p>
          <a:p>
            <a:r>
              <a:rPr lang="en-US" sz="2200" dirty="0"/>
              <a:t>		_______ = </a:t>
            </a:r>
            <a:r>
              <a:rPr lang="en-US" sz="2200" dirty="0" err="1"/>
              <a:t>con.</a:t>
            </a:r>
            <a:r>
              <a:rPr lang="en-US" sz="2200" b="1" dirty="0" err="1"/>
              <a:t>createStatement</a:t>
            </a:r>
            <a:r>
              <a:rPr lang="en-US" sz="2200" dirty="0"/>
              <a:t>();</a:t>
            </a:r>
          </a:p>
          <a:p>
            <a:r>
              <a:rPr lang="en-US" sz="2200" dirty="0"/>
              <a:t>		_______.</a:t>
            </a:r>
            <a:r>
              <a:rPr lang="en-US" sz="2200" b="1" dirty="0" err="1"/>
              <a:t>executeUpdate</a:t>
            </a:r>
            <a:r>
              <a:rPr lang="en-US" sz="2200" dirty="0"/>
              <a:t>(query);</a:t>
            </a:r>
          </a:p>
          <a:p>
            <a:r>
              <a:rPr lang="en-US" sz="2200" dirty="0"/>
              <a:t>	} catch (</a:t>
            </a:r>
            <a:r>
              <a:rPr lang="en-US" sz="2200" dirty="0" err="1"/>
              <a:t>SQLException</a:t>
            </a:r>
            <a:r>
              <a:rPr lang="en-US" sz="2200" dirty="0"/>
              <a:t> e) {</a:t>
            </a:r>
          </a:p>
          <a:p>
            <a:r>
              <a:rPr lang="en-US" sz="2200" dirty="0"/>
              <a:t>		</a:t>
            </a:r>
            <a:r>
              <a:rPr lang="en-US" sz="2200" dirty="0" err="1"/>
              <a:t>e.printStackTrace</a:t>
            </a:r>
            <a:r>
              <a:rPr lang="en-US" sz="2200" dirty="0"/>
              <a:t>();</a:t>
            </a:r>
          </a:p>
          <a:p>
            <a:r>
              <a:rPr lang="en-US" sz="2200" dirty="0"/>
              <a:t>	}</a:t>
            </a:r>
          </a:p>
          <a:p>
            <a:r>
              <a:rPr lang="en-US" sz="2200" dirty="0"/>
              <a:t>	finally{</a:t>
            </a:r>
          </a:p>
          <a:p>
            <a:r>
              <a:rPr lang="en-US" sz="2200" dirty="0"/>
              <a:t>		</a:t>
            </a:r>
            <a:r>
              <a:rPr lang="en-US" sz="2200" b="1" dirty="0"/>
              <a:t>________.close();</a:t>
            </a:r>
          </a:p>
          <a:p>
            <a:r>
              <a:rPr lang="en-US" sz="2200" dirty="0"/>
              <a:t>	}</a:t>
            </a:r>
          </a:p>
          <a:p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6066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-72161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23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55440" y="870811"/>
            <a:ext cx="111365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public void </a:t>
            </a:r>
            <a:r>
              <a:rPr lang="en-US" sz="2200" b="1" dirty="0" err="1"/>
              <a:t>eliminarDirector</a:t>
            </a:r>
            <a:r>
              <a:rPr lang="en-US" sz="2200" dirty="0"/>
              <a:t>(String </a:t>
            </a:r>
            <a:r>
              <a:rPr lang="en-US" sz="2200" b="1" dirty="0"/>
              <a:t>________</a:t>
            </a:r>
            <a:r>
              <a:rPr lang="en-US" sz="2200" dirty="0"/>
              <a:t>) throws Exception {</a:t>
            </a:r>
          </a:p>
          <a:p>
            <a:r>
              <a:rPr lang="en-US" sz="2200" dirty="0"/>
              <a:t>	</a:t>
            </a:r>
            <a:r>
              <a:rPr lang="en-US" sz="2200" dirty="0">
                <a:solidFill>
                  <a:srgbClr val="00B050"/>
                </a:solidFill>
              </a:rPr>
              <a:t>// </a:t>
            </a:r>
            <a:r>
              <a:rPr lang="en-US" sz="2200" dirty="0" err="1">
                <a:solidFill>
                  <a:srgbClr val="00B050"/>
                </a:solidFill>
              </a:rPr>
              <a:t>Funcion</a:t>
            </a:r>
            <a:r>
              <a:rPr lang="en-US" sz="2200" dirty="0">
                <a:solidFill>
                  <a:srgbClr val="00B050"/>
                </a:solidFill>
              </a:rPr>
              <a:t> que </a:t>
            </a:r>
            <a:r>
              <a:rPr lang="en-US" sz="2200" dirty="0" err="1">
                <a:solidFill>
                  <a:srgbClr val="00B050"/>
                </a:solidFill>
              </a:rPr>
              <a:t>elimina</a:t>
            </a:r>
            <a:r>
              <a:rPr lang="en-US" sz="2200" dirty="0">
                <a:solidFill>
                  <a:srgbClr val="00B050"/>
                </a:solidFill>
              </a:rPr>
              <a:t> el director </a:t>
            </a:r>
            <a:r>
              <a:rPr lang="en-US" sz="2200" dirty="0" err="1">
                <a:solidFill>
                  <a:srgbClr val="00B050"/>
                </a:solidFill>
              </a:rPr>
              <a:t>pasado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como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parametro</a:t>
            </a:r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/>
              <a:t>	</a:t>
            </a:r>
            <a:r>
              <a:rPr lang="en-US" sz="2200" b="1" dirty="0"/>
              <a:t>String query = "delete from Director where </a:t>
            </a:r>
            <a:r>
              <a:rPr lang="en-US" sz="2200" b="1" dirty="0" err="1"/>
              <a:t>id_director</a:t>
            </a:r>
            <a:r>
              <a:rPr lang="en-US" sz="2200" b="1" dirty="0"/>
              <a:t>="+</a:t>
            </a:r>
            <a:r>
              <a:rPr lang="en-US" sz="2200" b="1" dirty="0" err="1"/>
              <a:t>codigo</a:t>
            </a:r>
            <a:r>
              <a:rPr lang="en-US" sz="2200" b="1" dirty="0"/>
              <a:t>+";";</a:t>
            </a:r>
          </a:p>
          <a:p>
            <a:r>
              <a:rPr lang="en-US" sz="2200" dirty="0"/>
              <a:t>	</a:t>
            </a:r>
            <a:r>
              <a:rPr lang="en-US" sz="2200" b="1" dirty="0"/>
              <a:t>Statement </a:t>
            </a:r>
            <a:r>
              <a:rPr lang="en-US" sz="2200" b="1" dirty="0" err="1"/>
              <a:t>stmt</a:t>
            </a:r>
            <a:r>
              <a:rPr lang="en-US" sz="2200" b="1" dirty="0"/>
              <a:t> = null;</a:t>
            </a:r>
          </a:p>
          <a:p>
            <a:r>
              <a:rPr lang="en-US" sz="2200" dirty="0"/>
              <a:t>	try {</a:t>
            </a:r>
          </a:p>
          <a:p>
            <a:r>
              <a:rPr lang="en-US" sz="2200" dirty="0"/>
              <a:t>		______ = </a:t>
            </a:r>
            <a:r>
              <a:rPr lang="en-US" sz="2200" dirty="0" err="1"/>
              <a:t>con.</a:t>
            </a:r>
            <a:r>
              <a:rPr lang="en-US" sz="2200" b="1" dirty="0" err="1"/>
              <a:t>createStatement</a:t>
            </a:r>
            <a:r>
              <a:rPr lang="en-US" sz="2200" dirty="0"/>
              <a:t>();</a:t>
            </a:r>
          </a:p>
          <a:p>
            <a:r>
              <a:rPr lang="en-US" sz="2200" dirty="0"/>
              <a:t>		______.___________(query);</a:t>
            </a:r>
          </a:p>
          <a:p>
            <a:r>
              <a:rPr lang="en-US" sz="2200" dirty="0"/>
              <a:t>	} catch (</a:t>
            </a:r>
            <a:r>
              <a:rPr lang="en-US" sz="2200" dirty="0" err="1"/>
              <a:t>SQLException</a:t>
            </a:r>
            <a:r>
              <a:rPr lang="en-US" sz="2200" dirty="0"/>
              <a:t> e) {</a:t>
            </a:r>
          </a:p>
          <a:p>
            <a:r>
              <a:rPr lang="en-US" sz="2200" dirty="0"/>
              <a:t>		</a:t>
            </a:r>
            <a:r>
              <a:rPr lang="en-US" sz="2200" dirty="0" err="1"/>
              <a:t>e.printStackTrace</a:t>
            </a:r>
            <a:r>
              <a:rPr lang="en-US" sz="2200" dirty="0"/>
              <a:t>();</a:t>
            </a:r>
          </a:p>
          <a:p>
            <a:r>
              <a:rPr lang="en-US" sz="2200" dirty="0"/>
              <a:t>	}</a:t>
            </a:r>
          </a:p>
          <a:p>
            <a:r>
              <a:rPr lang="en-US" sz="2200" dirty="0"/>
              <a:t>	finally{</a:t>
            </a:r>
          </a:p>
          <a:p>
            <a:r>
              <a:rPr lang="en-US" sz="2200" dirty="0"/>
              <a:t>		_______.</a:t>
            </a:r>
            <a:r>
              <a:rPr lang="en-US" sz="2200" b="1" dirty="0"/>
              <a:t>close</a:t>
            </a:r>
            <a:r>
              <a:rPr lang="en-US" sz="2200" dirty="0"/>
              <a:t>();</a:t>
            </a:r>
          </a:p>
          <a:p>
            <a:r>
              <a:rPr lang="en-US" sz="2200" dirty="0"/>
              <a:t>	}</a:t>
            </a:r>
          </a:p>
          <a:p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5224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-72161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24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55440" y="870811"/>
            <a:ext cx="1113656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	public </a:t>
            </a:r>
            <a:r>
              <a:rPr lang="en-US" sz="2200" b="1" dirty="0" err="1"/>
              <a:t>ArrayList</a:t>
            </a:r>
            <a:r>
              <a:rPr lang="en-US" sz="2200" b="1" dirty="0"/>
              <a:t>&lt;String&gt; </a:t>
            </a:r>
            <a:r>
              <a:rPr lang="en-US" sz="2200" b="1" dirty="0" err="1"/>
              <a:t>listarDirectores</a:t>
            </a:r>
            <a:r>
              <a:rPr lang="en-US" sz="2200" b="1" dirty="0"/>
              <a:t>() </a:t>
            </a:r>
            <a:r>
              <a:rPr lang="en-US" sz="2200" dirty="0"/>
              <a:t>throws Exception {</a:t>
            </a:r>
          </a:p>
          <a:p>
            <a:r>
              <a:rPr lang="en-US" sz="2200" dirty="0"/>
              <a:t>		</a:t>
            </a:r>
            <a:r>
              <a:rPr lang="en-US" sz="2200" dirty="0">
                <a:solidFill>
                  <a:srgbClr val="00B050"/>
                </a:solidFill>
              </a:rPr>
              <a:t>// </a:t>
            </a:r>
            <a:r>
              <a:rPr lang="en-US" sz="2200" dirty="0" err="1">
                <a:solidFill>
                  <a:srgbClr val="00B050"/>
                </a:solidFill>
              </a:rPr>
              <a:t>Funcion</a:t>
            </a:r>
            <a:r>
              <a:rPr lang="en-US" sz="2200" dirty="0">
                <a:solidFill>
                  <a:srgbClr val="00B050"/>
                </a:solidFill>
              </a:rPr>
              <a:t> que </a:t>
            </a:r>
            <a:r>
              <a:rPr lang="en-US" sz="2200" dirty="0" err="1">
                <a:solidFill>
                  <a:srgbClr val="00B050"/>
                </a:solidFill>
              </a:rPr>
              <a:t>devuelve</a:t>
            </a:r>
            <a:r>
              <a:rPr lang="en-US" sz="2200" dirty="0">
                <a:solidFill>
                  <a:srgbClr val="00B050"/>
                </a:solidFill>
              </a:rPr>
              <a:t> una </a:t>
            </a:r>
            <a:r>
              <a:rPr lang="en-US" sz="2200" dirty="0" err="1">
                <a:solidFill>
                  <a:srgbClr val="00B050"/>
                </a:solidFill>
              </a:rPr>
              <a:t>lista</a:t>
            </a:r>
            <a:r>
              <a:rPr lang="en-US" sz="2200" dirty="0">
                <a:solidFill>
                  <a:srgbClr val="00B050"/>
                </a:solidFill>
              </a:rPr>
              <a:t> con los </a:t>
            </a:r>
            <a:r>
              <a:rPr lang="en-US" sz="2200" dirty="0" err="1">
                <a:solidFill>
                  <a:srgbClr val="00B050"/>
                </a:solidFill>
              </a:rPr>
              <a:t>datos</a:t>
            </a:r>
            <a:r>
              <a:rPr lang="en-US" sz="2200" dirty="0">
                <a:solidFill>
                  <a:srgbClr val="00B050"/>
                </a:solidFill>
              </a:rPr>
              <a:t> de los </a:t>
            </a:r>
            <a:r>
              <a:rPr lang="en-US" sz="2200" dirty="0" err="1">
                <a:solidFill>
                  <a:srgbClr val="00B050"/>
                </a:solidFill>
              </a:rPr>
              <a:t>directores</a:t>
            </a:r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/>
              <a:t>		</a:t>
            </a:r>
            <a:r>
              <a:rPr lang="en-US" sz="2200" b="1" dirty="0" err="1"/>
              <a:t>ArrayList</a:t>
            </a:r>
            <a:r>
              <a:rPr lang="en-US" sz="2200" b="1" dirty="0"/>
              <a:t>&lt;String&gt; </a:t>
            </a:r>
            <a:r>
              <a:rPr lang="en-US" sz="2200" b="1" dirty="0" err="1"/>
              <a:t>listaDirectores</a:t>
            </a:r>
            <a:r>
              <a:rPr lang="en-US" sz="2200" b="1" dirty="0"/>
              <a:t> = new </a:t>
            </a:r>
            <a:r>
              <a:rPr lang="en-US" sz="2200" b="1" dirty="0" err="1"/>
              <a:t>ArrayList</a:t>
            </a:r>
            <a:r>
              <a:rPr lang="en-US" sz="2200" b="1" dirty="0"/>
              <a:t>&lt;String&gt;();</a:t>
            </a:r>
          </a:p>
          <a:p>
            <a:r>
              <a:rPr lang="en-US" sz="2200" dirty="0"/>
              <a:t>		</a:t>
            </a:r>
            <a:r>
              <a:rPr lang="en-US" sz="2200" b="1" dirty="0"/>
              <a:t>String query = "select * from Director;";</a:t>
            </a:r>
          </a:p>
          <a:p>
            <a:r>
              <a:rPr lang="en-US" sz="2200" dirty="0"/>
              <a:t>		</a:t>
            </a:r>
            <a:r>
              <a:rPr lang="en-US" sz="2200" b="1" dirty="0"/>
              <a:t>Statement </a:t>
            </a:r>
            <a:r>
              <a:rPr lang="en-US" sz="2200" b="1" dirty="0" err="1"/>
              <a:t>stmt</a:t>
            </a:r>
            <a:r>
              <a:rPr lang="en-US" sz="2200" b="1" dirty="0"/>
              <a:t> = null;</a:t>
            </a:r>
          </a:p>
          <a:p>
            <a:r>
              <a:rPr lang="en-US" sz="2200" b="1" dirty="0"/>
              <a:t>		</a:t>
            </a:r>
            <a:r>
              <a:rPr lang="en-US" sz="2200" b="1" dirty="0" err="1"/>
              <a:t>ResultSet</a:t>
            </a:r>
            <a:r>
              <a:rPr lang="en-US" sz="2200" b="1" dirty="0"/>
              <a:t> </a:t>
            </a:r>
            <a:r>
              <a:rPr lang="en-US" sz="2200" b="1" dirty="0" err="1"/>
              <a:t>rs</a:t>
            </a:r>
            <a:r>
              <a:rPr lang="en-US" sz="2200" b="1" dirty="0"/>
              <a:t> = null;</a:t>
            </a:r>
          </a:p>
          <a:p>
            <a:r>
              <a:rPr lang="en-US" sz="2200" dirty="0"/>
              <a:t>		try {</a:t>
            </a:r>
          </a:p>
          <a:p>
            <a:r>
              <a:rPr lang="en-US" sz="2200" dirty="0"/>
              <a:t>			</a:t>
            </a:r>
            <a:r>
              <a:rPr lang="en-US" sz="2200" b="1" dirty="0" err="1"/>
              <a:t>stmt</a:t>
            </a:r>
            <a:r>
              <a:rPr lang="en-US" sz="2200" b="1" dirty="0"/>
              <a:t> = con.__________();</a:t>
            </a:r>
          </a:p>
          <a:p>
            <a:r>
              <a:rPr lang="en-US" sz="2200" b="1" dirty="0"/>
              <a:t>			</a:t>
            </a:r>
            <a:r>
              <a:rPr lang="en-US" sz="2200" b="1" dirty="0" err="1"/>
              <a:t>rs</a:t>
            </a:r>
            <a:r>
              <a:rPr lang="en-US" sz="2200" b="1" dirty="0"/>
              <a:t> = stmt.___________(query);</a:t>
            </a:r>
          </a:p>
          <a:p>
            <a:r>
              <a:rPr lang="en-US" sz="2200" dirty="0"/>
              <a:t>			while(</a:t>
            </a:r>
            <a:r>
              <a:rPr lang="en-US" sz="2200" dirty="0" err="1"/>
              <a:t>rs</a:t>
            </a:r>
            <a:r>
              <a:rPr lang="en-US" sz="2200" dirty="0"/>
              <a:t>._______()){</a:t>
            </a:r>
          </a:p>
          <a:p>
            <a:r>
              <a:rPr lang="en-US" sz="2200" dirty="0"/>
              <a:t>				</a:t>
            </a:r>
            <a:r>
              <a:rPr lang="en-US" sz="2200" b="1" dirty="0" err="1"/>
              <a:t>listaDirectores</a:t>
            </a:r>
            <a:r>
              <a:rPr lang="en-US" sz="2200" dirty="0"/>
              <a:t>._____(</a:t>
            </a:r>
            <a:r>
              <a:rPr lang="en-US" sz="2200" dirty="0" err="1"/>
              <a:t>rs.getInt</a:t>
            </a:r>
            <a:r>
              <a:rPr lang="en-US" sz="2200" dirty="0"/>
              <a:t>(____)+ " - " + </a:t>
            </a:r>
            <a:r>
              <a:rPr lang="en-US" sz="2200" dirty="0" err="1"/>
              <a:t>rs.getString</a:t>
            </a:r>
            <a:r>
              <a:rPr lang="en-US" sz="2200" dirty="0"/>
              <a:t>(____) + " " + </a:t>
            </a:r>
            <a:r>
              <a:rPr lang="en-US" sz="2200" dirty="0" err="1"/>
              <a:t>rs.getString</a:t>
            </a:r>
            <a:r>
              <a:rPr lang="en-US" sz="2200" dirty="0"/>
              <a:t>(____));</a:t>
            </a:r>
          </a:p>
          <a:p>
            <a:r>
              <a:rPr lang="en-US" sz="2200" dirty="0"/>
              <a:t>			}</a:t>
            </a:r>
          </a:p>
          <a:p>
            <a:r>
              <a:rPr lang="en-US" sz="2200" dirty="0"/>
              <a:t>		} catch (</a:t>
            </a:r>
            <a:r>
              <a:rPr lang="en-US" sz="2200" dirty="0" err="1"/>
              <a:t>SQLException</a:t>
            </a:r>
            <a:r>
              <a:rPr lang="en-US" sz="2200" dirty="0"/>
              <a:t> e) {</a:t>
            </a:r>
          </a:p>
          <a:p>
            <a:r>
              <a:rPr lang="en-US" sz="2200" dirty="0"/>
              <a:t>			</a:t>
            </a:r>
            <a:r>
              <a:rPr lang="en-US" sz="2200" dirty="0" err="1"/>
              <a:t>e.printStackTrace</a:t>
            </a:r>
            <a:r>
              <a:rPr lang="en-US" sz="2200" dirty="0"/>
              <a:t>();</a:t>
            </a:r>
          </a:p>
          <a:p>
            <a:r>
              <a:rPr lang="en-US" sz="2200" dirty="0"/>
              <a:t>		}</a:t>
            </a:r>
          </a:p>
          <a:p>
            <a:r>
              <a:rPr lang="en-US" sz="2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741089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-72161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25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55440" y="870811"/>
            <a:ext cx="111365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	finally{</a:t>
            </a:r>
          </a:p>
          <a:p>
            <a:r>
              <a:rPr lang="en-US" sz="2200" dirty="0"/>
              <a:t>		</a:t>
            </a:r>
            <a:r>
              <a:rPr lang="en-US" sz="2200" dirty="0" err="1"/>
              <a:t>rs</a:t>
            </a:r>
            <a:r>
              <a:rPr lang="en-US" sz="2200" dirty="0"/>
              <a:t>.______();</a:t>
            </a:r>
          </a:p>
          <a:p>
            <a:r>
              <a:rPr lang="en-US" sz="2200" dirty="0"/>
              <a:t>		stmt._____();</a:t>
            </a:r>
          </a:p>
          <a:p>
            <a:r>
              <a:rPr lang="en-US" sz="2200" dirty="0"/>
              <a:t>	}</a:t>
            </a:r>
          </a:p>
          <a:p>
            <a:r>
              <a:rPr lang="en-US" sz="2200" dirty="0"/>
              <a:t>	return __________;</a:t>
            </a:r>
          </a:p>
          <a:p>
            <a:r>
              <a:rPr lang="en-US" sz="2200" dirty="0"/>
              <a:t>}</a:t>
            </a:r>
          </a:p>
          <a:p>
            <a:r>
              <a:rPr lang="en-US" sz="2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349328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-72161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26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55440" y="870811"/>
            <a:ext cx="111365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public Director </a:t>
            </a:r>
            <a:r>
              <a:rPr lang="en-US" sz="2200" b="1" dirty="0" err="1"/>
              <a:t>obtenerDirector</a:t>
            </a:r>
            <a:r>
              <a:rPr lang="en-US" sz="2200" dirty="0"/>
              <a:t>(int </a:t>
            </a:r>
            <a:r>
              <a:rPr lang="en-US" sz="2200" b="1" dirty="0" err="1"/>
              <a:t>codigo</a:t>
            </a:r>
            <a:r>
              <a:rPr lang="en-US" sz="2200" dirty="0"/>
              <a:t>) throws Exception {</a:t>
            </a:r>
          </a:p>
          <a:p>
            <a:r>
              <a:rPr lang="en-US" sz="2200" dirty="0"/>
              <a:t>	</a:t>
            </a:r>
            <a:r>
              <a:rPr lang="en-US" sz="2200" dirty="0">
                <a:solidFill>
                  <a:srgbClr val="00B050"/>
                </a:solidFill>
              </a:rPr>
              <a:t>// </a:t>
            </a:r>
            <a:r>
              <a:rPr lang="en-US" sz="2200" dirty="0" err="1">
                <a:solidFill>
                  <a:srgbClr val="00B050"/>
                </a:solidFill>
              </a:rPr>
              <a:t>Funcion</a:t>
            </a:r>
            <a:r>
              <a:rPr lang="en-US" sz="2200" dirty="0">
                <a:solidFill>
                  <a:srgbClr val="00B050"/>
                </a:solidFill>
              </a:rPr>
              <a:t> que </a:t>
            </a:r>
            <a:r>
              <a:rPr lang="en-US" sz="2200" dirty="0" err="1">
                <a:solidFill>
                  <a:srgbClr val="00B050"/>
                </a:solidFill>
              </a:rPr>
              <a:t>devuelve</a:t>
            </a:r>
            <a:r>
              <a:rPr lang="en-US" sz="2200" dirty="0">
                <a:solidFill>
                  <a:srgbClr val="00B050"/>
                </a:solidFill>
              </a:rPr>
              <a:t> los </a:t>
            </a:r>
            <a:r>
              <a:rPr lang="en-US" sz="2200" dirty="0" err="1">
                <a:solidFill>
                  <a:srgbClr val="00B050"/>
                </a:solidFill>
              </a:rPr>
              <a:t>datos</a:t>
            </a:r>
            <a:r>
              <a:rPr lang="en-US" sz="2200" dirty="0">
                <a:solidFill>
                  <a:srgbClr val="00B050"/>
                </a:solidFill>
              </a:rPr>
              <a:t> del director con el </a:t>
            </a:r>
            <a:r>
              <a:rPr lang="en-US" sz="2200" dirty="0" err="1">
                <a:solidFill>
                  <a:srgbClr val="00B050"/>
                </a:solidFill>
              </a:rPr>
              <a:t>codigo</a:t>
            </a:r>
            <a:r>
              <a:rPr lang="en-US" sz="2200" dirty="0">
                <a:solidFill>
                  <a:srgbClr val="00B050"/>
                </a:solidFill>
              </a:rPr>
              <a:t> dado</a:t>
            </a:r>
          </a:p>
          <a:p>
            <a:r>
              <a:rPr lang="en-US" sz="2200" dirty="0"/>
              <a:t>	</a:t>
            </a:r>
            <a:r>
              <a:rPr lang="en-US" sz="2200" b="1" dirty="0"/>
              <a:t>Director d = _______;</a:t>
            </a:r>
          </a:p>
          <a:p>
            <a:r>
              <a:rPr lang="en-US" sz="2200" dirty="0"/>
              <a:t>	</a:t>
            </a:r>
            <a:r>
              <a:rPr lang="en-US" sz="2200" b="1" dirty="0"/>
              <a:t>String query = "select * from _______ where ________="+</a:t>
            </a:r>
            <a:r>
              <a:rPr lang="en-US" sz="2200" b="1" dirty="0" err="1"/>
              <a:t>codigo</a:t>
            </a:r>
            <a:r>
              <a:rPr lang="en-US" sz="2200" b="1" dirty="0"/>
              <a:t>+";";</a:t>
            </a:r>
          </a:p>
          <a:p>
            <a:r>
              <a:rPr lang="en-US" sz="2200" dirty="0"/>
              <a:t>	</a:t>
            </a:r>
            <a:r>
              <a:rPr lang="en-US" sz="2200" b="1" dirty="0"/>
              <a:t>Statement </a:t>
            </a:r>
            <a:r>
              <a:rPr lang="en-US" sz="2200" b="1" dirty="0" err="1"/>
              <a:t>stmt</a:t>
            </a:r>
            <a:r>
              <a:rPr lang="en-US" sz="2200" b="1" dirty="0"/>
              <a:t> = _______;</a:t>
            </a:r>
          </a:p>
          <a:p>
            <a:r>
              <a:rPr lang="en-US" sz="2200" b="1" dirty="0"/>
              <a:t>	</a:t>
            </a:r>
            <a:r>
              <a:rPr lang="en-US" sz="2200" b="1" dirty="0" err="1"/>
              <a:t>ResultSet</a:t>
            </a:r>
            <a:r>
              <a:rPr lang="en-US" sz="2200" b="1" dirty="0"/>
              <a:t> </a:t>
            </a:r>
            <a:r>
              <a:rPr lang="en-US" sz="2200" b="1" dirty="0" err="1"/>
              <a:t>rs</a:t>
            </a:r>
            <a:r>
              <a:rPr lang="en-US" sz="2200" b="1" dirty="0"/>
              <a:t> = _______;</a:t>
            </a:r>
          </a:p>
          <a:p>
            <a:r>
              <a:rPr lang="en-US" sz="2200" dirty="0"/>
              <a:t>	try {</a:t>
            </a:r>
          </a:p>
          <a:p>
            <a:r>
              <a:rPr lang="en-US" sz="2200" dirty="0"/>
              <a:t>	            …………..</a:t>
            </a:r>
          </a:p>
          <a:p>
            <a:r>
              <a:rPr lang="en-US" sz="2200" dirty="0"/>
              <a:t>	   while(</a:t>
            </a:r>
            <a:r>
              <a:rPr lang="en-US" sz="2200" dirty="0" err="1"/>
              <a:t>rs</a:t>
            </a:r>
            <a:r>
              <a:rPr lang="en-US" sz="2200" dirty="0"/>
              <a:t>._____()){</a:t>
            </a:r>
          </a:p>
          <a:p>
            <a:r>
              <a:rPr lang="en-US" sz="2200" dirty="0"/>
              <a:t>	   </a:t>
            </a:r>
            <a:r>
              <a:rPr lang="en-US" sz="2200" b="1" dirty="0"/>
              <a:t>d = new Director(</a:t>
            </a:r>
            <a:r>
              <a:rPr lang="en-US" sz="2200" b="1" dirty="0" err="1"/>
              <a:t>rs.getInt</a:t>
            </a:r>
            <a:r>
              <a:rPr lang="en-US" sz="2200" b="1" dirty="0"/>
              <a:t>(____), </a:t>
            </a:r>
            <a:r>
              <a:rPr lang="en-US" sz="2200" b="1" dirty="0" err="1"/>
              <a:t>rs.getString</a:t>
            </a:r>
            <a:r>
              <a:rPr lang="en-US" sz="2200" b="1" dirty="0"/>
              <a:t>(_____), </a:t>
            </a:r>
            <a:r>
              <a:rPr lang="en-US" sz="2200" b="1" dirty="0" err="1"/>
              <a:t>rs.getString</a:t>
            </a:r>
            <a:r>
              <a:rPr lang="en-US" sz="2200" b="1" dirty="0"/>
              <a:t>(___));</a:t>
            </a:r>
          </a:p>
          <a:p>
            <a:r>
              <a:rPr lang="en-US" sz="2200" dirty="0"/>
              <a:t>	}</a:t>
            </a:r>
          </a:p>
          <a:p>
            <a:r>
              <a:rPr lang="en-US" sz="2200" dirty="0"/>
              <a:t>      } catch (</a:t>
            </a:r>
            <a:r>
              <a:rPr lang="en-US" sz="2200" dirty="0" err="1"/>
              <a:t>SQLException</a:t>
            </a:r>
            <a:r>
              <a:rPr lang="en-US" sz="2200" dirty="0"/>
              <a:t> e) {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e.printStackTrace</a:t>
            </a:r>
            <a:r>
              <a:rPr lang="en-US" sz="2200" dirty="0"/>
              <a:t>();</a:t>
            </a:r>
          </a:p>
          <a:p>
            <a:r>
              <a:rPr lang="en-US" sz="2200" dirty="0"/>
              <a:t>       }</a:t>
            </a:r>
          </a:p>
          <a:p>
            <a:r>
              <a:rPr lang="en-US" sz="22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05764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-72161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27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55440" y="870811"/>
            <a:ext cx="111365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finally{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rs.</a:t>
            </a:r>
            <a:r>
              <a:rPr lang="en-US" sz="2800" b="1" dirty="0" err="1"/>
              <a:t>close</a:t>
            </a:r>
            <a:r>
              <a:rPr lang="en-US" sz="2800" dirty="0"/>
              <a:t>();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stmt.</a:t>
            </a:r>
            <a:r>
              <a:rPr lang="en-US" sz="2800" b="1" dirty="0" err="1"/>
              <a:t>close</a:t>
            </a:r>
            <a:r>
              <a:rPr lang="en-US" sz="2800" dirty="0"/>
              <a:t>();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return d;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48035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-72161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28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42120" y="705861"/>
            <a:ext cx="111365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public </a:t>
            </a:r>
            <a:r>
              <a:rPr lang="en-US" sz="2800" b="1" dirty="0" err="1"/>
              <a:t>ArrayList</a:t>
            </a:r>
            <a:r>
              <a:rPr lang="en-US" sz="2800" b="1" dirty="0"/>
              <a:t>&lt;String&gt; </a:t>
            </a:r>
            <a:r>
              <a:rPr lang="en-US" sz="2800" b="1" dirty="0" err="1"/>
              <a:t>listarDirectoresSinPelis</a:t>
            </a:r>
            <a:r>
              <a:rPr lang="en-US" sz="2800" b="1" dirty="0"/>
              <a:t>() </a:t>
            </a:r>
            <a:r>
              <a:rPr lang="en-US" sz="2800" dirty="0"/>
              <a:t>throws Exception {</a:t>
            </a:r>
          </a:p>
          <a:p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en-US" sz="2800" dirty="0" err="1">
                <a:solidFill>
                  <a:srgbClr val="00B050"/>
                </a:solidFill>
              </a:rPr>
              <a:t>Funcion</a:t>
            </a:r>
            <a:r>
              <a:rPr lang="en-US" sz="2800" dirty="0">
                <a:solidFill>
                  <a:srgbClr val="00B050"/>
                </a:solidFill>
              </a:rPr>
              <a:t> que </a:t>
            </a:r>
            <a:r>
              <a:rPr lang="en-US" sz="2800" dirty="0" err="1">
                <a:solidFill>
                  <a:srgbClr val="00B050"/>
                </a:solidFill>
              </a:rPr>
              <a:t>devuelve</a:t>
            </a:r>
            <a:r>
              <a:rPr lang="en-US" sz="2800" dirty="0">
                <a:solidFill>
                  <a:srgbClr val="00B050"/>
                </a:solidFill>
              </a:rPr>
              <a:t> una </a:t>
            </a:r>
            <a:r>
              <a:rPr lang="en-US" sz="2800" dirty="0" err="1">
                <a:solidFill>
                  <a:srgbClr val="00B050"/>
                </a:solidFill>
              </a:rPr>
              <a:t>lista</a:t>
            </a:r>
            <a:r>
              <a:rPr lang="en-US" sz="2800" dirty="0">
                <a:solidFill>
                  <a:srgbClr val="00B050"/>
                </a:solidFill>
              </a:rPr>
              <a:t> con los </a:t>
            </a:r>
            <a:r>
              <a:rPr lang="en-US" sz="2800" dirty="0" err="1">
                <a:solidFill>
                  <a:srgbClr val="00B050"/>
                </a:solidFill>
              </a:rPr>
              <a:t>datos</a:t>
            </a:r>
            <a:r>
              <a:rPr lang="en-US" sz="2800" dirty="0">
                <a:solidFill>
                  <a:srgbClr val="00B050"/>
                </a:solidFill>
              </a:rPr>
              <a:t> de los </a:t>
            </a:r>
            <a:r>
              <a:rPr lang="en-US" sz="2800" dirty="0" err="1">
                <a:solidFill>
                  <a:srgbClr val="00B050"/>
                </a:solidFill>
              </a:rPr>
              <a:t>directores</a:t>
            </a:r>
            <a:r>
              <a:rPr lang="en-US" sz="2800" dirty="0">
                <a:solidFill>
                  <a:srgbClr val="00B050"/>
                </a:solidFill>
              </a:rPr>
              <a:t> que no </a:t>
            </a:r>
            <a:r>
              <a:rPr lang="en-US" sz="2800" dirty="0" err="1">
                <a:solidFill>
                  <a:srgbClr val="00B050"/>
                </a:solidFill>
              </a:rPr>
              <a:t>tienen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películas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/>
              <a:t>	</a:t>
            </a:r>
            <a:r>
              <a:rPr lang="en-US" sz="2400" b="1" dirty="0" err="1"/>
              <a:t>ArrayList</a:t>
            </a:r>
            <a:r>
              <a:rPr lang="en-US" sz="2400" b="1" dirty="0"/>
              <a:t>&lt;String&gt; </a:t>
            </a:r>
            <a:r>
              <a:rPr lang="en-US" sz="2400" b="1" dirty="0" err="1"/>
              <a:t>listaDirectores</a:t>
            </a:r>
            <a:r>
              <a:rPr lang="en-US" sz="2400" b="1" dirty="0"/>
              <a:t> = new </a:t>
            </a:r>
            <a:r>
              <a:rPr lang="en-US" sz="2400" b="1" dirty="0" err="1"/>
              <a:t>ArrayList</a:t>
            </a:r>
            <a:r>
              <a:rPr lang="en-US" sz="2400" b="1" dirty="0"/>
              <a:t>&lt;String&gt;();</a:t>
            </a:r>
          </a:p>
          <a:p>
            <a:r>
              <a:rPr lang="en-US" sz="2800" dirty="0"/>
              <a:t>	String query = "select ____ from _____ where </a:t>
            </a:r>
            <a:r>
              <a:rPr lang="en-US" sz="2800" dirty="0" err="1"/>
              <a:t>id_director</a:t>
            </a:r>
            <a:r>
              <a:rPr lang="en-US" sz="2800" dirty="0"/>
              <a:t> </a:t>
            </a:r>
            <a:r>
              <a:rPr lang="en-US" sz="2800" b="1" dirty="0"/>
              <a:t>not in (select distinct(director) from </a:t>
            </a:r>
            <a:r>
              <a:rPr lang="en-US" sz="2800" b="1" dirty="0" err="1"/>
              <a:t>Pelicula</a:t>
            </a:r>
            <a:r>
              <a:rPr lang="en-US" sz="2800" b="1" dirty="0"/>
              <a:t>);";</a:t>
            </a:r>
          </a:p>
          <a:p>
            <a:r>
              <a:rPr lang="en-US" sz="2800" dirty="0"/>
              <a:t>	………</a:t>
            </a:r>
          </a:p>
          <a:p>
            <a:r>
              <a:rPr lang="en-US" sz="2800" dirty="0"/>
              <a:t>	try {</a:t>
            </a:r>
          </a:p>
          <a:p>
            <a:r>
              <a:rPr lang="en-US" sz="2800" dirty="0"/>
              <a:t>		……………</a:t>
            </a:r>
          </a:p>
          <a:p>
            <a:r>
              <a:rPr lang="en-US" sz="2800" dirty="0"/>
              <a:t>		while(</a:t>
            </a:r>
            <a:r>
              <a:rPr lang="en-US" sz="2800" dirty="0" err="1"/>
              <a:t>rs</a:t>
            </a:r>
            <a:r>
              <a:rPr lang="en-US" sz="2800" dirty="0"/>
              <a:t>._____()){</a:t>
            </a:r>
          </a:p>
          <a:p>
            <a:r>
              <a:rPr lang="en-US" sz="2800" dirty="0"/>
              <a:t>		   </a:t>
            </a:r>
            <a:r>
              <a:rPr lang="en-US" sz="2800" b="1" dirty="0" err="1"/>
              <a:t>listaDirectores</a:t>
            </a:r>
            <a:r>
              <a:rPr lang="en-US" sz="2800" dirty="0" err="1"/>
              <a:t>.add</a:t>
            </a:r>
            <a:r>
              <a:rPr lang="en-US" sz="2800" dirty="0"/>
              <a:t>(</a:t>
            </a:r>
            <a:r>
              <a:rPr lang="en-US" sz="2800" dirty="0" err="1"/>
              <a:t>rs.getInt</a:t>
            </a:r>
            <a:r>
              <a:rPr lang="en-US" sz="2800" dirty="0"/>
              <a:t>(____)+ " - " + </a:t>
            </a:r>
            <a:r>
              <a:rPr lang="en-US" sz="2800" dirty="0" err="1"/>
              <a:t>rs.getString</a:t>
            </a:r>
            <a:r>
              <a:rPr lang="en-US" sz="2800" dirty="0"/>
              <a:t>(____) + " " + </a:t>
            </a:r>
            <a:r>
              <a:rPr lang="en-US" sz="2800" dirty="0" err="1"/>
              <a:t>rs.getString</a:t>
            </a:r>
            <a:r>
              <a:rPr lang="en-US" sz="2800" dirty="0"/>
              <a:t>(____));</a:t>
            </a:r>
          </a:p>
        </p:txBody>
      </p:sp>
    </p:spTree>
    <p:extLst>
      <p:ext uri="{BB962C8B-B14F-4D97-AF65-F5344CB8AC3E}">
        <p14:creationId xmlns:p14="http://schemas.microsoft.com/office/powerpoint/2010/main" val="2685888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-72161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29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42120" y="705861"/>
            <a:ext cx="111365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/>
              <a:t>			}</a:t>
            </a:r>
          </a:p>
          <a:p>
            <a:r>
              <a:rPr lang="en-US" sz="2800" dirty="0"/>
              <a:t>		} catch (</a:t>
            </a:r>
            <a:r>
              <a:rPr lang="en-US" sz="2800" dirty="0" err="1"/>
              <a:t>SQLException</a:t>
            </a:r>
            <a:r>
              <a:rPr lang="en-US" sz="2800" dirty="0"/>
              <a:t> e) {</a:t>
            </a:r>
          </a:p>
          <a:p>
            <a:r>
              <a:rPr lang="en-US" sz="2800" dirty="0"/>
              <a:t>			………..</a:t>
            </a:r>
          </a:p>
          <a:p>
            <a:r>
              <a:rPr lang="en-US" sz="2800" dirty="0"/>
              <a:t>		}</a:t>
            </a:r>
          </a:p>
          <a:p>
            <a:r>
              <a:rPr lang="en-US" sz="2800" dirty="0"/>
              <a:t>		finally{</a:t>
            </a:r>
          </a:p>
          <a:p>
            <a:r>
              <a:rPr lang="en-US" sz="2800" dirty="0"/>
              <a:t>			…………</a:t>
            </a:r>
          </a:p>
          <a:p>
            <a:r>
              <a:rPr lang="en-US" sz="2800" dirty="0"/>
              <a:t>		}</a:t>
            </a:r>
          </a:p>
          <a:p>
            <a:r>
              <a:rPr lang="en-US" sz="2800" dirty="0"/>
              <a:t>		return </a:t>
            </a:r>
            <a:r>
              <a:rPr lang="en-US" sz="2800" b="1" dirty="0" err="1"/>
              <a:t>listaDirectores</a:t>
            </a:r>
            <a:r>
              <a:rPr lang="en-US" sz="2800" dirty="0"/>
              <a:t>;</a:t>
            </a:r>
          </a:p>
          <a:p>
            <a:r>
              <a:rPr lang="en-US" sz="2800" dirty="0"/>
              <a:t>	}</a:t>
            </a:r>
          </a:p>
          <a:p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5035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1018440" cy="781968"/>
          </a:xfrm>
        </p:spPr>
        <p:txBody>
          <a:bodyPr/>
          <a:lstStyle/>
          <a:p>
            <a:r>
              <a:rPr lang="es-ES" sz="4400" b="1" dirty="0"/>
              <a:t>Objetivos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7050D9-60E7-46EC-BBD6-EC429ED413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31779"/>
            <a:ext cx="11018440" cy="3785652"/>
          </a:xfrm>
        </p:spPr>
        <p:txBody>
          <a:bodyPr>
            <a:spAutoFit/>
          </a:bodyPr>
          <a:lstStyle/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4000" dirty="0"/>
              <a:t>Gestionar información almacenada en bases de datos relacionales.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4000" dirty="0"/>
              <a:t>Programar conexiones a bases de datos.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4000" dirty="0"/>
              <a:t>Escribir código para almacenar información en bases de datos, así como editarla y consultarla.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7904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-72161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30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42120" y="705861"/>
            <a:ext cx="111365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public void </a:t>
            </a:r>
            <a:r>
              <a:rPr lang="en-US" sz="2800" b="1" dirty="0" err="1"/>
              <a:t>insertarPelicula</a:t>
            </a:r>
            <a:r>
              <a:rPr lang="en-US" sz="2800" dirty="0"/>
              <a:t>(String </a:t>
            </a:r>
            <a:r>
              <a:rPr lang="en-US" sz="2800" b="1" dirty="0" err="1"/>
              <a:t>titulo</a:t>
            </a:r>
            <a:r>
              <a:rPr lang="en-US" sz="2800" dirty="0"/>
              <a:t>, String director, String </a:t>
            </a:r>
            <a:r>
              <a:rPr lang="en-US" sz="2800" b="1" dirty="0" err="1"/>
              <a:t>pais</a:t>
            </a:r>
            <a:r>
              <a:rPr lang="en-US" sz="2800" dirty="0"/>
              <a:t>, int </a:t>
            </a:r>
            <a:r>
              <a:rPr lang="en-US" sz="2800" b="1" dirty="0" err="1"/>
              <a:t>duracion</a:t>
            </a:r>
            <a:r>
              <a:rPr lang="en-US" sz="2800" dirty="0"/>
              <a:t>, String </a:t>
            </a:r>
            <a:r>
              <a:rPr lang="en-US" sz="2800" b="1" dirty="0" err="1"/>
              <a:t>genero</a:t>
            </a:r>
            <a:r>
              <a:rPr lang="en-US" sz="2800" dirty="0"/>
              <a:t>) throws Exception {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en-US" sz="2800" dirty="0" err="1">
                <a:solidFill>
                  <a:srgbClr val="00B050"/>
                </a:solidFill>
              </a:rPr>
              <a:t>Funcion</a:t>
            </a:r>
            <a:r>
              <a:rPr lang="en-US" sz="2800" dirty="0">
                <a:solidFill>
                  <a:srgbClr val="00B050"/>
                </a:solidFill>
              </a:rPr>
              <a:t> que </a:t>
            </a:r>
            <a:r>
              <a:rPr lang="en-US" sz="2800" dirty="0" err="1">
                <a:solidFill>
                  <a:srgbClr val="00B050"/>
                </a:solidFill>
              </a:rPr>
              <a:t>inserta</a:t>
            </a:r>
            <a:r>
              <a:rPr lang="en-US" sz="2800" dirty="0">
                <a:solidFill>
                  <a:srgbClr val="00B050"/>
                </a:solidFill>
              </a:rPr>
              <a:t> una </a:t>
            </a:r>
            <a:r>
              <a:rPr lang="en-US" sz="2800" dirty="0" err="1">
                <a:solidFill>
                  <a:srgbClr val="00B050"/>
                </a:solidFill>
              </a:rPr>
              <a:t>nueva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película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/>
              <a:t>	String query = "</a:t>
            </a:r>
            <a:r>
              <a:rPr lang="en-US" sz="2800" b="1" dirty="0"/>
              <a:t>insert into </a:t>
            </a:r>
            <a:r>
              <a:rPr lang="en-US" sz="2800" dirty="0"/>
              <a:t>______(____, ___, ___, ___, ___) values(‘”+___+"', "+___+", ‘”+___+"', "+___+", ‘”+___+"')";</a:t>
            </a:r>
          </a:p>
          <a:p>
            <a:r>
              <a:rPr lang="en-US" sz="2800" dirty="0"/>
              <a:t>		</a:t>
            </a:r>
            <a:r>
              <a:rPr lang="en-US" sz="2800" b="1" dirty="0"/>
              <a:t>Statement</a:t>
            </a:r>
            <a:r>
              <a:rPr lang="en-US" sz="2800" dirty="0"/>
              <a:t> </a:t>
            </a:r>
            <a:r>
              <a:rPr lang="en-US" sz="2800" dirty="0" err="1"/>
              <a:t>stmt</a:t>
            </a:r>
            <a:r>
              <a:rPr lang="en-US" sz="2800" dirty="0"/>
              <a:t> = ____;</a:t>
            </a:r>
          </a:p>
          <a:p>
            <a:r>
              <a:rPr lang="en-US" sz="2800" dirty="0"/>
              <a:t>		try {</a:t>
            </a:r>
          </a:p>
          <a:p>
            <a:r>
              <a:rPr lang="en-US" sz="2800" dirty="0"/>
              <a:t>		………</a:t>
            </a:r>
          </a:p>
          <a:p>
            <a:r>
              <a:rPr lang="en-US" sz="2800" dirty="0"/>
              <a:t>	}</a:t>
            </a:r>
          </a:p>
          <a:p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47425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-72161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31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42120" y="705861"/>
            <a:ext cx="111365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public </a:t>
            </a:r>
            <a:r>
              <a:rPr lang="en-US" sz="2800" b="1" dirty="0" err="1"/>
              <a:t>ArrayList</a:t>
            </a:r>
            <a:r>
              <a:rPr lang="en-US" sz="2800" b="1" dirty="0"/>
              <a:t>&lt;String&gt; </a:t>
            </a:r>
            <a:r>
              <a:rPr lang="en-US" sz="2800" b="1" dirty="0" err="1"/>
              <a:t>listarPeliculas</a:t>
            </a:r>
            <a:r>
              <a:rPr lang="en-US" sz="2800" b="1" dirty="0"/>
              <a:t>() throws Exception {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en-US" sz="2800" dirty="0" err="1">
                <a:solidFill>
                  <a:srgbClr val="00B050"/>
                </a:solidFill>
              </a:rPr>
              <a:t>Funcion</a:t>
            </a:r>
            <a:r>
              <a:rPr lang="en-US" sz="2800" dirty="0">
                <a:solidFill>
                  <a:srgbClr val="00B050"/>
                </a:solidFill>
              </a:rPr>
              <a:t> que </a:t>
            </a:r>
            <a:r>
              <a:rPr lang="en-US" sz="2800" dirty="0" err="1">
                <a:solidFill>
                  <a:srgbClr val="00B050"/>
                </a:solidFill>
              </a:rPr>
              <a:t>devuelve</a:t>
            </a:r>
            <a:r>
              <a:rPr lang="en-US" sz="2800" dirty="0">
                <a:solidFill>
                  <a:srgbClr val="00B050"/>
                </a:solidFill>
              </a:rPr>
              <a:t> una </a:t>
            </a:r>
            <a:r>
              <a:rPr lang="en-US" sz="2800" dirty="0" err="1">
                <a:solidFill>
                  <a:srgbClr val="00B050"/>
                </a:solidFill>
              </a:rPr>
              <a:t>lista</a:t>
            </a:r>
            <a:r>
              <a:rPr lang="en-US" sz="2800" dirty="0">
                <a:solidFill>
                  <a:srgbClr val="00B050"/>
                </a:solidFill>
              </a:rPr>
              <a:t> con los cï¿½digos y los </a:t>
            </a:r>
            <a:r>
              <a:rPr lang="en-US" sz="2800" dirty="0" err="1">
                <a:solidFill>
                  <a:srgbClr val="00B050"/>
                </a:solidFill>
              </a:rPr>
              <a:t>titulos</a:t>
            </a:r>
            <a:r>
              <a:rPr lang="en-US" sz="2800" dirty="0">
                <a:solidFill>
                  <a:srgbClr val="00B050"/>
                </a:solidFill>
              </a:rPr>
              <a:t> de las </a:t>
            </a:r>
            <a:r>
              <a:rPr lang="en-US" sz="2800" dirty="0" err="1">
                <a:solidFill>
                  <a:srgbClr val="00B050"/>
                </a:solidFill>
              </a:rPr>
              <a:t>películas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/>
              <a:t>	</a:t>
            </a:r>
            <a:r>
              <a:rPr lang="en-US" sz="2800" b="1" dirty="0"/>
              <a:t>________&lt;String&gt; </a:t>
            </a:r>
            <a:r>
              <a:rPr lang="en-US" sz="2800" b="1" dirty="0" err="1"/>
              <a:t>listaPeliculas</a:t>
            </a:r>
            <a:r>
              <a:rPr lang="en-US" sz="2800" b="1" dirty="0"/>
              <a:t> = new ______&lt;String&gt;();</a:t>
            </a:r>
          </a:p>
          <a:p>
            <a:r>
              <a:rPr lang="en-US" sz="2800" dirty="0"/>
              <a:t>	String query = "select ____ from ______;";</a:t>
            </a:r>
          </a:p>
          <a:p>
            <a:r>
              <a:rPr lang="en-US" sz="2800" dirty="0"/>
              <a:t>	_________ </a:t>
            </a:r>
            <a:r>
              <a:rPr lang="en-US" sz="2800" dirty="0" err="1"/>
              <a:t>stmt</a:t>
            </a:r>
            <a:r>
              <a:rPr lang="en-US" sz="2800" dirty="0"/>
              <a:t> = ____;</a:t>
            </a:r>
          </a:p>
          <a:p>
            <a:r>
              <a:rPr lang="en-US" sz="2800" dirty="0"/>
              <a:t>	______ </a:t>
            </a:r>
            <a:r>
              <a:rPr lang="en-US" sz="2800" dirty="0" err="1"/>
              <a:t>rs</a:t>
            </a:r>
            <a:r>
              <a:rPr lang="en-US" sz="2800" dirty="0"/>
              <a:t> = ____;</a:t>
            </a:r>
          </a:p>
          <a:p>
            <a:r>
              <a:rPr lang="en-US" sz="2800" dirty="0"/>
              <a:t>	try {</a:t>
            </a:r>
          </a:p>
          <a:p>
            <a:r>
              <a:rPr lang="en-US" sz="2800" dirty="0"/>
              <a:t>		…….</a:t>
            </a:r>
          </a:p>
          <a:p>
            <a:r>
              <a:rPr lang="en-US" sz="2800" dirty="0"/>
              <a:t>		while(</a:t>
            </a:r>
            <a:r>
              <a:rPr lang="en-US" sz="2800" dirty="0" err="1"/>
              <a:t>rs.</a:t>
            </a:r>
            <a:r>
              <a:rPr lang="en-US" sz="2800" b="1" dirty="0" err="1"/>
              <a:t>next</a:t>
            </a:r>
            <a:r>
              <a:rPr lang="en-US" sz="2800" dirty="0"/>
              <a:t>()){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listaPeliculas.</a:t>
            </a:r>
            <a:r>
              <a:rPr lang="en-US" sz="2800" b="1" dirty="0" err="1"/>
              <a:t>add</a:t>
            </a:r>
            <a:r>
              <a:rPr lang="en-US" sz="2800" dirty="0"/>
              <a:t>(</a:t>
            </a:r>
            <a:r>
              <a:rPr lang="en-US" sz="2800" dirty="0" err="1"/>
              <a:t>rs.getInt</a:t>
            </a:r>
            <a:r>
              <a:rPr lang="en-US" sz="2800" dirty="0"/>
              <a:t>(___)+ " - " + </a:t>
            </a:r>
            <a:r>
              <a:rPr lang="en-US" sz="2800" dirty="0" err="1"/>
              <a:t>rs.getString</a:t>
            </a:r>
            <a:r>
              <a:rPr lang="en-US" sz="2800" dirty="0"/>
              <a:t>(__));</a:t>
            </a:r>
          </a:p>
          <a:p>
            <a:r>
              <a:rPr lang="en-US" sz="2800" dirty="0"/>
              <a:t>		……..</a:t>
            </a:r>
          </a:p>
          <a:p>
            <a:r>
              <a:rPr lang="en-US" sz="2800" dirty="0"/>
              <a:t>		return </a:t>
            </a:r>
            <a:r>
              <a:rPr lang="en-US" sz="2800" dirty="0" err="1"/>
              <a:t>listaPeliculas</a:t>
            </a:r>
            <a:r>
              <a:rPr lang="en-US" sz="2800" dirty="0"/>
              <a:t>;</a:t>
            </a:r>
          </a:p>
          <a:p>
            <a:r>
              <a:rPr lang="en-US" sz="28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754903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-72161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32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42120" y="705861"/>
            <a:ext cx="111365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public </a:t>
            </a:r>
            <a:r>
              <a:rPr lang="en-US" sz="2800" b="1" dirty="0" err="1"/>
              <a:t>Pelicula</a:t>
            </a:r>
            <a:r>
              <a:rPr lang="en-US" sz="2800" b="1" dirty="0"/>
              <a:t> </a:t>
            </a:r>
            <a:r>
              <a:rPr lang="en-US" sz="2800" b="1" dirty="0" err="1"/>
              <a:t>datosPelicula</a:t>
            </a:r>
            <a:r>
              <a:rPr lang="en-US" sz="2800" b="1" dirty="0"/>
              <a:t>(String </a:t>
            </a:r>
            <a:r>
              <a:rPr lang="en-US" sz="2800" b="1" dirty="0" err="1"/>
              <a:t>codigo</a:t>
            </a:r>
            <a:r>
              <a:rPr lang="en-US" sz="2800" b="1" dirty="0"/>
              <a:t>) throws Exception {</a:t>
            </a:r>
          </a:p>
          <a:p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en-US" sz="2800" dirty="0" err="1">
                <a:solidFill>
                  <a:srgbClr val="00B050"/>
                </a:solidFill>
              </a:rPr>
              <a:t>Funcion</a:t>
            </a:r>
            <a:r>
              <a:rPr lang="en-US" sz="2800" dirty="0">
                <a:solidFill>
                  <a:srgbClr val="00B050"/>
                </a:solidFill>
              </a:rPr>
              <a:t> que </a:t>
            </a:r>
            <a:r>
              <a:rPr lang="en-US" sz="2800" dirty="0" err="1">
                <a:solidFill>
                  <a:srgbClr val="00B050"/>
                </a:solidFill>
              </a:rPr>
              <a:t>devuelve</a:t>
            </a:r>
            <a:r>
              <a:rPr lang="en-US" sz="2800" dirty="0">
                <a:solidFill>
                  <a:srgbClr val="00B050"/>
                </a:solidFill>
              </a:rPr>
              <a:t> los </a:t>
            </a:r>
            <a:r>
              <a:rPr lang="en-US" sz="2800" dirty="0" err="1">
                <a:solidFill>
                  <a:srgbClr val="00B050"/>
                </a:solidFill>
              </a:rPr>
              <a:t>datos</a:t>
            </a:r>
            <a:r>
              <a:rPr lang="en-US" sz="2800" dirty="0">
                <a:solidFill>
                  <a:srgbClr val="00B050"/>
                </a:solidFill>
              </a:rPr>
              <a:t> de la </a:t>
            </a:r>
            <a:r>
              <a:rPr lang="en-US" sz="2800" dirty="0" err="1">
                <a:solidFill>
                  <a:srgbClr val="00B050"/>
                </a:solidFill>
              </a:rPr>
              <a:t>película</a:t>
            </a:r>
            <a:r>
              <a:rPr lang="en-US" sz="2800" dirty="0">
                <a:solidFill>
                  <a:srgbClr val="00B050"/>
                </a:solidFill>
              </a:rPr>
              <a:t> con el </a:t>
            </a:r>
            <a:r>
              <a:rPr lang="en-US" sz="2800" dirty="0" err="1">
                <a:solidFill>
                  <a:srgbClr val="00B050"/>
                </a:solidFill>
              </a:rPr>
              <a:t>código</a:t>
            </a:r>
            <a:r>
              <a:rPr lang="en-US" sz="2800" dirty="0">
                <a:solidFill>
                  <a:srgbClr val="00B050"/>
                </a:solidFill>
              </a:rPr>
              <a:t> dado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Pelicula</a:t>
            </a:r>
            <a:r>
              <a:rPr lang="en-US" sz="2800" dirty="0"/>
              <a:t> p = ___;</a:t>
            </a:r>
          </a:p>
          <a:p>
            <a:r>
              <a:rPr lang="en-US" sz="2800" dirty="0"/>
              <a:t>	</a:t>
            </a:r>
            <a:r>
              <a:rPr lang="en-US" sz="2400" dirty="0"/>
              <a:t>String query = "select * from _____ where _____="+______+";";</a:t>
            </a:r>
          </a:p>
          <a:p>
            <a:r>
              <a:rPr lang="en-US" sz="2800" dirty="0"/>
              <a:t>	…….</a:t>
            </a:r>
          </a:p>
          <a:p>
            <a:r>
              <a:rPr lang="en-US" sz="2800" dirty="0"/>
              <a:t>	try {</a:t>
            </a:r>
          </a:p>
          <a:p>
            <a:r>
              <a:rPr lang="en-US" sz="2800" dirty="0"/>
              <a:t>	  ……</a:t>
            </a:r>
          </a:p>
          <a:p>
            <a:r>
              <a:rPr lang="en-US" sz="2800" dirty="0"/>
              <a:t>	  while(</a:t>
            </a:r>
            <a:r>
              <a:rPr lang="en-US" sz="2800" dirty="0" err="1"/>
              <a:t>rs</a:t>
            </a:r>
            <a:r>
              <a:rPr lang="en-US" sz="2800" dirty="0"/>
              <a:t>.____()){</a:t>
            </a:r>
          </a:p>
          <a:p>
            <a:r>
              <a:rPr lang="en-US" sz="2800" dirty="0"/>
              <a:t>	     p = new </a:t>
            </a:r>
            <a:r>
              <a:rPr lang="en-US" sz="2800" dirty="0" err="1"/>
              <a:t>Pelicula</a:t>
            </a:r>
            <a:r>
              <a:rPr lang="en-US" sz="2800" dirty="0"/>
              <a:t>(</a:t>
            </a:r>
            <a:r>
              <a:rPr lang="en-US" sz="2800" dirty="0" err="1"/>
              <a:t>rs.getInt</a:t>
            </a:r>
            <a:r>
              <a:rPr lang="en-US" sz="2800" dirty="0"/>
              <a:t>(__), </a:t>
            </a:r>
            <a:r>
              <a:rPr lang="en-US" sz="2800" dirty="0" err="1"/>
              <a:t>rs.getString</a:t>
            </a:r>
            <a:r>
              <a:rPr lang="en-US" sz="2800" dirty="0"/>
              <a:t>(__), </a:t>
            </a:r>
            <a:r>
              <a:rPr lang="en-US" sz="2800" dirty="0" err="1"/>
              <a:t>rs.getInt</a:t>
            </a:r>
            <a:r>
              <a:rPr lang="en-US" sz="2800" dirty="0"/>
              <a:t>(__), </a:t>
            </a:r>
            <a:r>
              <a:rPr lang="en-US" sz="2800" dirty="0" err="1"/>
              <a:t>rs.getString</a:t>
            </a:r>
            <a:r>
              <a:rPr lang="en-US" sz="2800" dirty="0"/>
              <a:t>(__), </a:t>
            </a:r>
            <a:r>
              <a:rPr lang="en-US" sz="2800" dirty="0" err="1"/>
              <a:t>rs.getInt</a:t>
            </a:r>
            <a:r>
              <a:rPr lang="en-US" sz="2800" dirty="0"/>
              <a:t>(__), </a:t>
            </a:r>
            <a:r>
              <a:rPr lang="en-US" sz="2800" dirty="0" err="1"/>
              <a:t>rs.getString</a:t>
            </a:r>
            <a:r>
              <a:rPr lang="en-US" sz="2800" dirty="0"/>
              <a:t>(___));</a:t>
            </a:r>
          </a:p>
          <a:p>
            <a:r>
              <a:rPr lang="en-US" sz="2800" dirty="0"/>
              <a:t>		……</a:t>
            </a:r>
          </a:p>
          <a:p>
            <a:r>
              <a:rPr lang="en-US" sz="2800" dirty="0"/>
              <a:t>		return p;</a:t>
            </a:r>
          </a:p>
          <a:p>
            <a:r>
              <a:rPr lang="en-US" sz="28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943686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-72161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33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42120" y="705861"/>
            <a:ext cx="111365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public void </a:t>
            </a:r>
            <a:r>
              <a:rPr lang="en-US" sz="2800" b="1" dirty="0" err="1"/>
              <a:t>actualizarPelicula</a:t>
            </a:r>
            <a:r>
              <a:rPr lang="en-US" sz="2800" b="1" dirty="0"/>
              <a:t>(int __, String ___, String ___, String ___, int ___, String ___) throws Exception </a:t>
            </a:r>
            <a:r>
              <a:rPr lang="en-US" sz="2800" dirty="0"/>
              <a:t>{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en-US" sz="2800" dirty="0" err="1">
                <a:solidFill>
                  <a:srgbClr val="00B050"/>
                </a:solidFill>
              </a:rPr>
              <a:t>Funcion</a:t>
            </a:r>
            <a:r>
              <a:rPr lang="en-US" sz="2800" dirty="0">
                <a:solidFill>
                  <a:srgbClr val="00B050"/>
                </a:solidFill>
              </a:rPr>
              <a:t> que </a:t>
            </a:r>
            <a:r>
              <a:rPr lang="en-US" sz="2800" dirty="0" err="1">
                <a:solidFill>
                  <a:srgbClr val="00B050"/>
                </a:solidFill>
              </a:rPr>
              <a:t>modifica</a:t>
            </a:r>
            <a:r>
              <a:rPr lang="en-US" sz="2800" dirty="0">
                <a:solidFill>
                  <a:srgbClr val="00B050"/>
                </a:solidFill>
              </a:rPr>
              <a:t> una </a:t>
            </a:r>
            <a:r>
              <a:rPr lang="en-US" sz="2800" dirty="0" err="1">
                <a:solidFill>
                  <a:srgbClr val="00B050"/>
                </a:solidFill>
              </a:rPr>
              <a:t>película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/>
              <a:t>	String query = "update </a:t>
            </a:r>
            <a:r>
              <a:rPr lang="en-US" sz="2800" dirty="0" err="1"/>
              <a:t>Pelicula</a:t>
            </a:r>
            <a:r>
              <a:rPr lang="en-US" sz="2800" dirty="0"/>
              <a:t> set </a:t>
            </a:r>
            <a:r>
              <a:rPr lang="en-US" sz="2800" dirty="0" err="1"/>
              <a:t>titulo</a:t>
            </a:r>
            <a:r>
              <a:rPr lang="en-US" sz="2800" dirty="0"/>
              <a:t>='"+</a:t>
            </a:r>
            <a:r>
              <a:rPr lang="en-US" sz="2800" dirty="0" err="1"/>
              <a:t>titulo</a:t>
            </a:r>
            <a:r>
              <a:rPr lang="en-US" sz="2800" dirty="0"/>
              <a:t>+“’, ___="+___+", ___=‘”+___+“’, ___="+__+", ___=‘”+__+"' where </a:t>
            </a:r>
            <a:r>
              <a:rPr lang="en-US" sz="2800" dirty="0" err="1"/>
              <a:t>id_pelicula</a:t>
            </a:r>
            <a:r>
              <a:rPr lang="en-US" sz="2800" dirty="0"/>
              <a:t>="+____+";";</a:t>
            </a:r>
          </a:p>
          <a:p>
            <a:r>
              <a:rPr lang="en-US" sz="2800" dirty="0"/>
              <a:t>		Statement </a:t>
            </a:r>
            <a:r>
              <a:rPr lang="en-US" sz="2800" dirty="0" err="1"/>
              <a:t>stmt</a:t>
            </a:r>
            <a:r>
              <a:rPr lang="en-US" sz="2800" dirty="0"/>
              <a:t> = ____;</a:t>
            </a:r>
          </a:p>
          <a:p>
            <a:r>
              <a:rPr lang="en-US" sz="2800" dirty="0"/>
              <a:t>		try {</a:t>
            </a:r>
          </a:p>
          <a:p>
            <a:r>
              <a:rPr lang="en-US" sz="2800" dirty="0"/>
              <a:t>			……</a:t>
            </a:r>
          </a:p>
          <a:p>
            <a:r>
              <a:rPr lang="en-US" sz="2800" dirty="0"/>
              <a:t>		</a:t>
            </a:r>
          </a:p>
          <a:p>
            <a:r>
              <a:rPr lang="en-US" sz="2800" dirty="0"/>
              <a:t>		finally{</a:t>
            </a:r>
          </a:p>
          <a:p>
            <a:r>
              <a:rPr lang="en-US" sz="2800" dirty="0"/>
              <a:t>			</a:t>
            </a:r>
            <a:r>
              <a:rPr lang="en-US" sz="2800" dirty="0" err="1"/>
              <a:t>stmt.close</a:t>
            </a:r>
            <a:r>
              <a:rPr lang="en-US" sz="2800" dirty="0"/>
              <a:t>();</a:t>
            </a:r>
          </a:p>
          <a:p>
            <a:r>
              <a:rPr lang="en-US" sz="2800" dirty="0"/>
              <a:t>		}</a:t>
            </a:r>
          </a:p>
          <a:p>
            <a:r>
              <a:rPr lang="en-US" sz="28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895645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-72161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34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42120" y="705861"/>
            <a:ext cx="111365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public void </a:t>
            </a:r>
            <a:r>
              <a:rPr lang="en-US" sz="2800" b="1" dirty="0" err="1"/>
              <a:t>eliminarPelicula</a:t>
            </a:r>
            <a:r>
              <a:rPr lang="en-US" sz="2800" b="1" dirty="0"/>
              <a:t>(String </a:t>
            </a:r>
            <a:r>
              <a:rPr lang="en-US" sz="2800" b="1" dirty="0" err="1"/>
              <a:t>codigo</a:t>
            </a:r>
            <a:r>
              <a:rPr lang="en-US" sz="2800" b="1" dirty="0"/>
              <a:t>) throws Exception {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en-US" sz="2800" dirty="0" err="1">
                <a:solidFill>
                  <a:srgbClr val="00B050"/>
                </a:solidFill>
              </a:rPr>
              <a:t>Funcion</a:t>
            </a:r>
            <a:r>
              <a:rPr lang="en-US" sz="2800" dirty="0">
                <a:solidFill>
                  <a:srgbClr val="00B050"/>
                </a:solidFill>
              </a:rPr>
              <a:t> que </a:t>
            </a:r>
            <a:r>
              <a:rPr lang="en-US" sz="2800" dirty="0" err="1">
                <a:solidFill>
                  <a:srgbClr val="00B050"/>
                </a:solidFill>
              </a:rPr>
              <a:t>elimina</a:t>
            </a:r>
            <a:r>
              <a:rPr lang="en-US" sz="2800" dirty="0">
                <a:solidFill>
                  <a:srgbClr val="00B050"/>
                </a:solidFill>
              </a:rPr>
              <a:t> la </a:t>
            </a:r>
            <a:r>
              <a:rPr lang="en-US" sz="2800" dirty="0" err="1">
                <a:solidFill>
                  <a:srgbClr val="00B050"/>
                </a:solidFill>
              </a:rPr>
              <a:t>película</a:t>
            </a:r>
            <a:r>
              <a:rPr lang="en-US" sz="2800" dirty="0">
                <a:solidFill>
                  <a:srgbClr val="00B050"/>
                </a:solidFill>
              </a:rPr>
              <a:t> con el </a:t>
            </a:r>
            <a:r>
              <a:rPr lang="en-US" sz="2800" dirty="0" err="1">
                <a:solidFill>
                  <a:srgbClr val="00B050"/>
                </a:solidFill>
              </a:rPr>
              <a:t>código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pasado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como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parámetro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/>
              <a:t>	</a:t>
            </a:r>
            <a:r>
              <a:rPr lang="en-US" sz="2400" b="1" dirty="0"/>
              <a:t>String query = “___ from __ where </a:t>
            </a:r>
            <a:r>
              <a:rPr lang="en-US" sz="2400" b="1" dirty="0" err="1"/>
              <a:t>id_pelicula</a:t>
            </a:r>
            <a:r>
              <a:rPr lang="en-US" sz="2400" b="1" dirty="0"/>
              <a:t>="+</a:t>
            </a:r>
            <a:r>
              <a:rPr lang="en-US" sz="2400" b="1" dirty="0" err="1"/>
              <a:t>codigo</a:t>
            </a:r>
            <a:r>
              <a:rPr lang="en-US" sz="2400" b="1" dirty="0"/>
              <a:t>+";";</a:t>
            </a:r>
          </a:p>
          <a:p>
            <a:r>
              <a:rPr lang="en-US" sz="2400" b="1" dirty="0"/>
              <a:t>		_____ </a:t>
            </a:r>
            <a:r>
              <a:rPr lang="en-US" sz="2400" b="1" dirty="0" err="1"/>
              <a:t>stmt</a:t>
            </a:r>
            <a:r>
              <a:rPr lang="en-US" sz="2400" b="1" dirty="0"/>
              <a:t> = null;</a:t>
            </a:r>
          </a:p>
          <a:p>
            <a:r>
              <a:rPr lang="en-US" sz="2800" dirty="0"/>
              <a:t>		try {</a:t>
            </a:r>
          </a:p>
          <a:p>
            <a:r>
              <a:rPr lang="en-US" sz="2800" dirty="0"/>
              <a:t>			……</a:t>
            </a:r>
          </a:p>
          <a:p>
            <a:r>
              <a:rPr lang="en-US" sz="2800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049269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-72161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35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42120" y="705861"/>
            <a:ext cx="111365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public </a:t>
            </a:r>
            <a:r>
              <a:rPr lang="en-US" sz="2800" b="1" dirty="0" err="1"/>
              <a:t>ArrayList</a:t>
            </a:r>
            <a:r>
              <a:rPr lang="en-US" sz="2800" b="1" dirty="0"/>
              <a:t>&lt;String&gt; </a:t>
            </a:r>
            <a:r>
              <a:rPr lang="en-US" sz="2800" b="1" dirty="0" err="1"/>
              <a:t>listarGeneros</a:t>
            </a:r>
            <a:r>
              <a:rPr lang="en-US" sz="2800" b="1" dirty="0"/>
              <a:t>() throws Exception {</a:t>
            </a:r>
          </a:p>
          <a:p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en-US" sz="2800" dirty="0" err="1">
                <a:solidFill>
                  <a:srgbClr val="00B050"/>
                </a:solidFill>
              </a:rPr>
              <a:t>Funcion</a:t>
            </a:r>
            <a:r>
              <a:rPr lang="en-US" sz="2800" dirty="0">
                <a:solidFill>
                  <a:srgbClr val="00B050"/>
                </a:solidFill>
              </a:rPr>
              <a:t> que </a:t>
            </a:r>
            <a:r>
              <a:rPr lang="en-US" sz="2800" dirty="0" err="1">
                <a:solidFill>
                  <a:srgbClr val="00B050"/>
                </a:solidFill>
              </a:rPr>
              <a:t>devuelve</a:t>
            </a:r>
            <a:r>
              <a:rPr lang="en-US" sz="2800" dirty="0">
                <a:solidFill>
                  <a:srgbClr val="00B050"/>
                </a:solidFill>
              </a:rPr>
              <a:t> una </a:t>
            </a:r>
            <a:r>
              <a:rPr lang="en-US" sz="2800" dirty="0" err="1">
                <a:solidFill>
                  <a:srgbClr val="00B050"/>
                </a:solidFill>
              </a:rPr>
              <a:t>lista</a:t>
            </a:r>
            <a:r>
              <a:rPr lang="en-US" sz="2800" dirty="0">
                <a:solidFill>
                  <a:srgbClr val="00B050"/>
                </a:solidFill>
              </a:rPr>
              <a:t> con los </a:t>
            </a:r>
            <a:r>
              <a:rPr lang="en-US" sz="2800" dirty="0" err="1">
                <a:solidFill>
                  <a:srgbClr val="00B050"/>
                </a:solidFill>
              </a:rPr>
              <a:t>géneros</a:t>
            </a:r>
            <a:r>
              <a:rPr lang="en-US" sz="2800" dirty="0">
                <a:solidFill>
                  <a:srgbClr val="00B050"/>
                </a:solidFill>
              </a:rPr>
              <a:t> de las </a:t>
            </a:r>
            <a:r>
              <a:rPr lang="en-US" sz="2800" dirty="0" err="1">
                <a:solidFill>
                  <a:srgbClr val="00B050"/>
                </a:solidFill>
              </a:rPr>
              <a:t>películas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/>
              <a:t>	</a:t>
            </a:r>
            <a:r>
              <a:rPr lang="en-US" sz="2800" b="1" dirty="0" err="1"/>
              <a:t>ArrayList</a:t>
            </a:r>
            <a:r>
              <a:rPr lang="en-US" sz="2800" b="1" dirty="0"/>
              <a:t>&lt;String&gt; </a:t>
            </a:r>
            <a:r>
              <a:rPr lang="en-US" sz="2800" b="1" dirty="0" err="1"/>
              <a:t>listaGeneros</a:t>
            </a:r>
            <a:r>
              <a:rPr lang="en-US" sz="2800" b="1" dirty="0"/>
              <a:t> = new </a:t>
            </a:r>
            <a:r>
              <a:rPr lang="en-US" sz="2800" b="1" dirty="0" err="1"/>
              <a:t>ArrayList</a:t>
            </a:r>
            <a:r>
              <a:rPr lang="en-US" sz="2800" b="1" dirty="0"/>
              <a:t>&lt;String&gt;();</a:t>
            </a:r>
          </a:p>
          <a:p>
            <a:r>
              <a:rPr lang="en-US" sz="2800" dirty="0"/>
              <a:t>	</a:t>
            </a:r>
            <a:r>
              <a:rPr lang="en-US" sz="2800" b="1" dirty="0"/>
              <a:t>String query = "select distinct(</a:t>
            </a:r>
            <a:r>
              <a:rPr lang="en-US" sz="2800" b="1" dirty="0" err="1"/>
              <a:t>genero</a:t>
            </a:r>
            <a:r>
              <a:rPr lang="en-US" sz="2800" b="1" dirty="0"/>
              <a:t>) from ________;";</a:t>
            </a:r>
            <a:r>
              <a:rPr lang="en-US" sz="2800" dirty="0"/>
              <a:t>	Statement ………;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ResultSet</a:t>
            </a:r>
            <a:r>
              <a:rPr lang="en-US" sz="2800" dirty="0"/>
              <a:t> ……….;</a:t>
            </a:r>
          </a:p>
          <a:p>
            <a:r>
              <a:rPr lang="en-US" sz="2800" dirty="0"/>
              <a:t>	try {</a:t>
            </a:r>
          </a:p>
          <a:p>
            <a:r>
              <a:rPr lang="en-US" sz="2800" dirty="0"/>
              <a:t>		……..</a:t>
            </a:r>
          </a:p>
          <a:p>
            <a:r>
              <a:rPr lang="en-US" sz="2800" dirty="0"/>
              <a:t>		while(</a:t>
            </a:r>
            <a:r>
              <a:rPr lang="en-US" sz="2800" dirty="0" err="1"/>
              <a:t>rs</a:t>
            </a:r>
            <a:r>
              <a:rPr lang="en-US" sz="2800" dirty="0"/>
              <a:t>.______()){</a:t>
            </a:r>
          </a:p>
          <a:p>
            <a:r>
              <a:rPr lang="en-US" sz="2800" dirty="0"/>
              <a:t>			</a:t>
            </a:r>
            <a:r>
              <a:rPr lang="en-US" sz="2800" b="1" dirty="0" err="1"/>
              <a:t>listaGeneros.add</a:t>
            </a:r>
            <a:r>
              <a:rPr lang="en-US" sz="2800" dirty="0"/>
              <a:t>(</a:t>
            </a:r>
            <a:r>
              <a:rPr lang="en-US" sz="2800" dirty="0" err="1"/>
              <a:t>rs.getString</a:t>
            </a:r>
            <a:r>
              <a:rPr lang="en-US" sz="2800" dirty="0"/>
              <a:t>(__));</a:t>
            </a:r>
          </a:p>
          <a:p>
            <a:r>
              <a:rPr lang="en-US" sz="2800" dirty="0"/>
              <a:t>		}</a:t>
            </a:r>
          </a:p>
          <a:p>
            <a:r>
              <a:rPr lang="en-US" sz="2800" dirty="0"/>
              <a:t>	……..</a:t>
            </a:r>
          </a:p>
          <a:p>
            <a:r>
              <a:rPr lang="en-US" sz="2800" dirty="0"/>
              <a:t>		return </a:t>
            </a:r>
            <a:r>
              <a:rPr lang="en-US" sz="2800" dirty="0" err="1"/>
              <a:t>listaGeneros</a:t>
            </a:r>
            <a:r>
              <a:rPr lang="en-US" sz="2800" dirty="0"/>
              <a:t>;</a:t>
            </a:r>
          </a:p>
          <a:p>
            <a:r>
              <a:rPr lang="en-US" sz="2800" dirty="0"/>
              <a:t>	}	</a:t>
            </a:r>
          </a:p>
        </p:txBody>
      </p:sp>
    </p:spTree>
    <p:extLst>
      <p:ext uri="{BB962C8B-B14F-4D97-AF65-F5344CB8AC3E}">
        <p14:creationId xmlns:p14="http://schemas.microsoft.com/office/powerpoint/2010/main" val="3115527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-72161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36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42120" y="705861"/>
            <a:ext cx="111365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public </a:t>
            </a:r>
            <a:r>
              <a:rPr lang="en-US" sz="2800" b="1" dirty="0" err="1"/>
              <a:t>ArrayList</a:t>
            </a:r>
            <a:r>
              <a:rPr lang="en-US" sz="2800" b="1" dirty="0"/>
              <a:t>&lt;String&gt; </a:t>
            </a:r>
            <a:r>
              <a:rPr lang="en-US" sz="2800" b="1" dirty="0" err="1"/>
              <a:t>realizarBusqueda</a:t>
            </a:r>
            <a:r>
              <a:rPr lang="en-US" sz="2800" b="1" dirty="0"/>
              <a:t>(String </a:t>
            </a:r>
            <a:r>
              <a:rPr lang="en-US" sz="2800" b="1" dirty="0" err="1"/>
              <a:t>codigoDirector</a:t>
            </a:r>
            <a:r>
              <a:rPr lang="en-US" sz="2800" b="1" dirty="0"/>
              <a:t>, String </a:t>
            </a:r>
            <a:r>
              <a:rPr lang="en-US" sz="2800" b="1" dirty="0" err="1"/>
              <a:t>genero</a:t>
            </a:r>
            <a:r>
              <a:rPr lang="en-US" sz="2800" b="1" dirty="0"/>
              <a:t>) throws Exception {</a:t>
            </a:r>
          </a:p>
          <a:p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en-US" sz="2800" dirty="0" err="1">
                <a:solidFill>
                  <a:srgbClr val="00B050"/>
                </a:solidFill>
              </a:rPr>
              <a:t>Función</a:t>
            </a:r>
            <a:r>
              <a:rPr lang="en-US" sz="2800" dirty="0">
                <a:solidFill>
                  <a:srgbClr val="00B050"/>
                </a:solidFill>
              </a:rPr>
              <a:t> que </a:t>
            </a:r>
            <a:r>
              <a:rPr lang="en-US" sz="2800" dirty="0" err="1">
                <a:solidFill>
                  <a:srgbClr val="00B050"/>
                </a:solidFill>
              </a:rPr>
              <a:t>devuelve</a:t>
            </a:r>
            <a:r>
              <a:rPr lang="en-US" sz="2800" dirty="0">
                <a:solidFill>
                  <a:srgbClr val="00B050"/>
                </a:solidFill>
              </a:rPr>
              <a:t> una </a:t>
            </a:r>
            <a:r>
              <a:rPr lang="en-US" sz="2800" dirty="0" err="1">
                <a:solidFill>
                  <a:srgbClr val="00B050"/>
                </a:solidFill>
              </a:rPr>
              <a:t>lista</a:t>
            </a:r>
            <a:r>
              <a:rPr lang="en-US" sz="2800" dirty="0">
                <a:solidFill>
                  <a:srgbClr val="00B050"/>
                </a:solidFill>
              </a:rPr>
              <a:t> con las </a:t>
            </a:r>
            <a:r>
              <a:rPr lang="en-US" sz="2800" dirty="0" err="1">
                <a:solidFill>
                  <a:srgbClr val="00B050"/>
                </a:solidFill>
              </a:rPr>
              <a:t>películas</a:t>
            </a:r>
            <a:r>
              <a:rPr lang="en-US" sz="2800" dirty="0">
                <a:solidFill>
                  <a:srgbClr val="00B050"/>
                </a:solidFill>
              </a:rPr>
              <a:t> con el </a:t>
            </a:r>
            <a:r>
              <a:rPr lang="en-US" sz="2800" dirty="0" err="1">
                <a:solidFill>
                  <a:srgbClr val="00B050"/>
                </a:solidFill>
              </a:rPr>
              <a:t>código</a:t>
            </a:r>
            <a:r>
              <a:rPr lang="en-US" sz="2800" dirty="0">
                <a:solidFill>
                  <a:srgbClr val="00B050"/>
                </a:solidFill>
              </a:rPr>
              <a:t> de director y el </a:t>
            </a:r>
            <a:r>
              <a:rPr lang="en-US" sz="2800" dirty="0" err="1">
                <a:solidFill>
                  <a:srgbClr val="00B050"/>
                </a:solidFill>
              </a:rPr>
              <a:t>género</a:t>
            </a:r>
            <a:r>
              <a:rPr lang="en-US" sz="2800" dirty="0">
                <a:solidFill>
                  <a:srgbClr val="00B050"/>
                </a:solidFill>
              </a:rPr>
              <a:t> dados</a:t>
            </a:r>
          </a:p>
          <a:p>
            <a:r>
              <a:rPr lang="en-US" sz="2800" dirty="0"/>
              <a:t>	</a:t>
            </a:r>
            <a:r>
              <a:rPr lang="en-US" sz="2800" b="1" dirty="0"/>
              <a:t>_____&lt;String&gt; </a:t>
            </a:r>
            <a:r>
              <a:rPr lang="en-US" sz="2800" b="1" dirty="0" err="1"/>
              <a:t>listaPeliculas</a:t>
            </a:r>
            <a:r>
              <a:rPr lang="en-US" sz="2800" b="1" dirty="0"/>
              <a:t> = new _____&lt;String&gt;();</a:t>
            </a:r>
          </a:p>
          <a:p>
            <a:r>
              <a:rPr lang="en-US" sz="2800" dirty="0"/>
              <a:t>	String query = "select </a:t>
            </a:r>
            <a:r>
              <a:rPr lang="en-US" sz="2800" dirty="0" err="1"/>
              <a:t>p.titulo</a:t>
            </a:r>
            <a:r>
              <a:rPr lang="en-US" sz="2800" dirty="0"/>
              <a:t>, d.___, d.___, p.__, </a:t>
            </a:r>
            <a:r>
              <a:rPr lang="en-US" sz="2800" dirty="0" err="1"/>
              <a:t>p.duracion</a:t>
            </a:r>
            <a:r>
              <a:rPr lang="en-US" sz="2800" dirty="0"/>
              <a:t>, </a:t>
            </a:r>
            <a:r>
              <a:rPr lang="en-US" sz="2800" dirty="0" err="1"/>
              <a:t>p.genero</a:t>
            </a:r>
            <a:r>
              <a:rPr lang="en-US" sz="2800" dirty="0"/>
              <a:t> from </a:t>
            </a:r>
            <a:r>
              <a:rPr lang="en-US" sz="2800" dirty="0" err="1"/>
              <a:t>Pelicula</a:t>
            </a:r>
            <a:r>
              <a:rPr lang="en-US" sz="2800" dirty="0"/>
              <a:t> p, Director d where </a:t>
            </a:r>
            <a:r>
              <a:rPr lang="en-US" sz="2800" dirty="0" err="1"/>
              <a:t>p.director</a:t>
            </a:r>
            <a:r>
              <a:rPr lang="en-US" sz="2800" dirty="0"/>
              <a:t>=</a:t>
            </a:r>
            <a:r>
              <a:rPr lang="en-US" sz="2800" dirty="0" err="1"/>
              <a:t>d.id_director</a:t>
            </a:r>
            <a:r>
              <a:rPr lang="en-US" sz="2800" dirty="0"/>
              <a:t>";</a:t>
            </a:r>
          </a:p>
          <a:p>
            <a:r>
              <a:rPr lang="en-US" sz="2800" dirty="0"/>
              <a:t>	if(</a:t>
            </a:r>
            <a:r>
              <a:rPr lang="en-US" sz="2800" dirty="0" err="1"/>
              <a:t>codigoDirector</a:t>
            </a:r>
            <a:r>
              <a:rPr lang="en-US" sz="2800" dirty="0"/>
              <a:t>!=""){</a:t>
            </a:r>
          </a:p>
          <a:p>
            <a:r>
              <a:rPr lang="en-US" sz="2800" dirty="0"/>
              <a:t>	   query = query + " and </a:t>
            </a:r>
            <a:r>
              <a:rPr lang="en-US" sz="2800" dirty="0" err="1"/>
              <a:t>d.id_director</a:t>
            </a:r>
            <a:r>
              <a:rPr lang="en-US" sz="2800" dirty="0"/>
              <a:t>=" + </a:t>
            </a:r>
            <a:r>
              <a:rPr lang="en-US" sz="2800" dirty="0" err="1"/>
              <a:t>codigoDirector</a:t>
            </a:r>
            <a:r>
              <a:rPr lang="en-US" sz="2800" dirty="0"/>
              <a:t>;</a:t>
            </a:r>
          </a:p>
          <a:p>
            <a:r>
              <a:rPr lang="en-US" sz="2800" dirty="0"/>
              <a:t>		}</a:t>
            </a:r>
          </a:p>
          <a:p>
            <a:r>
              <a:rPr lang="en-US" sz="2800" dirty="0"/>
              <a:t>	   if(</a:t>
            </a:r>
            <a:r>
              <a:rPr lang="en-US" sz="2800" dirty="0" err="1"/>
              <a:t>genero</a:t>
            </a:r>
            <a:r>
              <a:rPr lang="en-US" sz="2800" dirty="0"/>
              <a:t>!=""){</a:t>
            </a:r>
          </a:p>
          <a:p>
            <a:r>
              <a:rPr lang="en-US" sz="2800" dirty="0"/>
              <a:t>		query = query + " and </a:t>
            </a:r>
            <a:r>
              <a:rPr lang="en-US" sz="2800" dirty="0" err="1"/>
              <a:t>p.genero</a:t>
            </a:r>
            <a:r>
              <a:rPr lang="en-US" sz="2800" dirty="0"/>
              <a:t>='" + </a:t>
            </a:r>
            <a:r>
              <a:rPr lang="en-US" sz="2800" dirty="0" err="1"/>
              <a:t>genero</a:t>
            </a:r>
            <a:r>
              <a:rPr lang="en-US" sz="2800" dirty="0"/>
              <a:t> + "'";</a:t>
            </a:r>
          </a:p>
          <a:p>
            <a:r>
              <a:rPr lang="en-US" sz="2800" dirty="0"/>
              <a:t>	     }</a:t>
            </a:r>
          </a:p>
          <a:p>
            <a:r>
              <a:rPr lang="en-US" sz="28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54045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-72161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37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42120" y="705861"/>
            <a:ext cx="111365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Statement </a:t>
            </a:r>
            <a:r>
              <a:rPr lang="en-US" sz="2800" dirty="0" err="1"/>
              <a:t>stmt</a:t>
            </a:r>
            <a:r>
              <a:rPr lang="en-US" sz="2800" dirty="0"/>
              <a:t> = ____;</a:t>
            </a:r>
          </a:p>
          <a:p>
            <a:r>
              <a:rPr lang="en-US" sz="2800" dirty="0" err="1"/>
              <a:t>ResultSet</a:t>
            </a:r>
            <a:r>
              <a:rPr lang="en-US" sz="2800" dirty="0"/>
              <a:t> </a:t>
            </a:r>
            <a:r>
              <a:rPr lang="en-US" sz="2800" dirty="0" err="1"/>
              <a:t>rs</a:t>
            </a:r>
            <a:r>
              <a:rPr lang="en-US" sz="2800" dirty="0"/>
              <a:t> = ___;</a:t>
            </a:r>
          </a:p>
          <a:p>
            <a:r>
              <a:rPr lang="en-US" sz="2800" dirty="0"/>
              <a:t>    try {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stmt</a:t>
            </a:r>
            <a:r>
              <a:rPr lang="en-US" sz="2800" dirty="0"/>
              <a:t> = con._______();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rs</a:t>
            </a:r>
            <a:r>
              <a:rPr lang="en-US" sz="2800" dirty="0"/>
              <a:t> = stmt._______(____);</a:t>
            </a:r>
          </a:p>
          <a:p>
            <a:r>
              <a:rPr lang="en-US" sz="2800" dirty="0"/>
              <a:t>	while(</a:t>
            </a:r>
            <a:r>
              <a:rPr lang="en-US" sz="2800" dirty="0" err="1"/>
              <a:t>rs</a:t>
            </a:r>
            <a:r>
              <a:rPr lang="en-US" sz="2800" dirty="0"/>
              <a:t>.____()){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listaPeliculas.</a:t>
            </a:r>
            <a:r>
              <a:rPr lang="en-US" sz="2800" b="1" dirty="0" err="1"/>
              <a:t>add</a:t>
            </a:r>
            <a:r>
              <a:rPr lang="en-US" sz="2800" dirty="0"/>
              <a:t>(</a:t>
            </a:r>
            <a:r>
              <a:rPr lang="en-US" sz="2800" dirty="0" err="1"/>
              <a:t>rs.getString</a:t>
            </a:r>
            <a:r>
              <a:rPr lang="en-US" sz="2800" dirty="0"/>
              <a:t>(__)+" - "+</a:t>
            </a:r>
            <a:r>
              <a:rPr lang="en-US" sz="2800" dirty="0" err="1"/>
              <a:t>rs.get</a:t>
            </a:r>
            <a:r>
              <a:rPr lang="en-US" sz="2800" dirty="0"/>
              <a:t>___(__)+" - "+</a:t>
            </a:r>
            <a:r>
              <a:rPr lang="en-US" sz="2800" dirty="0" err="1"/>
              <a:t>rs.get</a:t>
            </a:r>
            <a:r>
              <a:rPr lang="en-US" sz="2800" dirty="0"/>
              <a:t>___(__)+" - "+</a:t>
            </a:r>
            <a:r>
              <a:rPr lang="en-US" sz="2800" dirty="0" err="1"/>
              <a:t>rs.get</a:t>
            </a:r>
            <a:r>
              <a:rPr lang="en-US" sz="2800" dirty="0"/>
              <a:t>___(__)+" - "+</a:t>
            </a:r>
            <a:r>
              <a:rPr lang="en-US" sz="2800" dirty="0" err="1"/>
              <a:t>rs.get</a:t>
            </a:r>
            <a:r>
              <a:rPr lang="en-US" sz="2800" dirty="0"/>
              <a:t>___(__) + " - "+</a:t>
            </a:r>
            <a:r>
              <a:rPr lang="en-US" sz="2800" dirty="0" err="1"/>
              <a:t>rs.get</a:t>
            </a:r>
            <a:r>
              <a:rPr lang="en-US" sz="2800" dirty="0"/>
              <a:t>___(_));</a:t>
            </a:r>
          </a:p>
          <a:p>
            <a:r>
              <a:rPr lang="en-US" sz="2800" dirty="0"/>
              <a:t>			}</a:t>
            </a:r>
          </a:p>
          <a:p>
            <a:r>
              <a:rPr lang="en-US" sz="2800" dirty="0"/>
              <a:t>…………		</a:t>
            </a:r>
          </a:p>
          <a:p>
            <a:r>
              <a:rPr lang="en-US" sz="2800" dirty="0"/>
              <a:t>		return </a:t>
            </a:r>
            <a:r>
              <a:rPr lang="en-US" sz="2800" dirty="0" err="1"/>
              <a:t>listaPeliculas</a:t>
            </a:r>
            <a:r>
              <a:rPr lang="en-US" sz="2800" dirty="0"/>
              <a:t>;</a:t>
            </a:r>
          </a:p>
          <a:p>
            <a:r>
              <a:rPr lang="en-US" sz="28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87985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-72161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38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42120" y="705861"/>
            <a:ext cx="111365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public String </a:t>
            </a:r>
            <a:r>
              <a:rPr lang="en-US" sz="2800" b="1" dirty="0" err="1"/>
              <a:t>obtenerCodigoDirector</a:t>
            </a:r>
            <a:r>
              <a:rPr lang="en-US" sz="2800" b="1" dirty="0"/>
              <a:t>(String </a:t>
            </a:r>
            <a:r>
              <a:rPr lang="en-US" sz="2800" b="1" dirty="0" err="1"/>
              <a:t>datos</a:t>
            </a:r>
            <a:r>
              <a:rPr lang="en-US" sz="2800" b="1" dirty="0"/>
              <a:t>){</a:t>
            </a:r>
          </a:p>
          <a:p>
            <a:r>
              <a:rPr lang="en-US" sz="2800" dirty="0"/>
              <a:t>	String delimiter = " - ";</a:t>
            </a:r>
          </a:p>
          <a:p>
            <a:r>
              <a:rPr lang="en-US" sz="2800" dirty="0"/>
              <a:t>	String[] temp;</a:t>
            </a:r>
          </a:p>
          <a:p>
            <a:r>
              <a:rPr lang="en-US" sz="2800" dirty="0"/>
              <a:t>	temp = </a:t>
            </a:r>
            <a:r>
              <a:rPr lang="en-US" sz="2800" dirty="0" err="1"/>
              <a:t>datos.split</a:t>
            </a:r>
            <a:r>
              <a:rPr lang="en-US" sz="2800" dirty="0"/>
              <a:t>(delimiter);</a:t>
            </a:r>
          </a:p>
          <a:p>
            <a:r>
              <a:rPr lang="en-US" sz="2800" dirty="0"/>
              <a:t>	return temp[0];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	</a:t>
            </a:r>
          </a:p>
          <a:p>
            <a:r>
              <a:rPr lang="en-US" sz="2800" dirty="0"/>
              <a:t>public String </a:t>
            </a:r>
            <a:r>
              <a:rPr lang="en-US" sz="2800" b="1" dirty="0" err="1"/>
              <a:t>obtenerCodigoPelicula</a:t>
            </a:r>
            <a:r>
              <a:rPr lang="en-US" sz="2800" dirty="0"/>
              <a:t>(String </a:t>
            </a:r>
            <a:r>
              <a:rPr lang="en-US" sz="2800" dirty="0" err="1"/>
              <a:t>datos</a:t>
            </a:r>
            <a:r>
              <a:rPr lang="en-US" sz="2800" dirty="0"/>
              <a:t>){</a:t>
            </a:r>
          </a:p>
          <a:p>
            <a:r>
              <a:rPr lang="en-US" sz="2800" dirty="0"/>
              <a:t>	String delimiter = " - ";</a:t>
            </a:r>
          </a:p>
          <a:p>
            <a:r>
              <a:rPr lang="en-US" sz="2800" dirty="0"/>
              <a:t>	String[] temp;</a:t>
            </a:r>
          </a:p>
          <a:p>
            <a:r>
              <a:rPr lang="en-US" sz="2800" dirty="0"/>
              <a:t>	temp = </a:t>
            </a:r>
            <a:r>
              <a:rPr lang="en-US" sz="2800" dirty="0" err="1"/>
              <a:t>datos.split</a:t>
            </a:r>
            <a:r>
              <a:rPr lang="en-US" sz="2800" dirty="0"/>
              <a:t>(delimiter);</a:t>
            </a:r>
          </a:p>
          <a:p>
            <a:r>
              <a:rPr lang="en-US" sz="2800" dirty="0"/>
              <a:t>	return temp[0];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7516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-72161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39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42120" y="705861"/>
            <a:ext cx="111365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public String[] </a:t>
            </a:r>
            <a:r>
              <a:rPr lang="en-US" sz="2800" dirty="0" err="1"/>
              <a:t>separarDatos</a:t>
            </a:r>
            <a:r>
              <a:rPr lang="en-US" sz="2800" dirty="0"/>
              <a:t>(String </a:t>
            </a:r>
            <a:r>
              <a:rPr lang="en-US" sz="2800" dirty="0" err="1"/>
              <a:t>datos</a:t>
            </a:r>
            <a:r>
              <a:rPr lang="en-US" sz="2800" dirty="0"/>
              <a:t>){</a:t>
            </a:r>
          </a:p>
          <a:p>
            <a:r>
              <a:rPr lang="en-US" sz="2800" dirty="0"/>
              <a:t>		String delimiter = " - ";</a:t>
            </a:r>
          </a:p>
          <a:p>
            <a:r>
              <a:rPr lang="en-US" sz="2800" dirty="0"/>
              <a:t>		String[] temp;</a:t>
            </a:r>
          </a:p>
          <a:p>
            <a:r>
              <a:rPr lang="en-US" sz="2800" dirty="0"/>
              <a:t>		temp = </a:t>
            </a:r>
            <a:r>
              <a:rPr lang="en-US" sz="2800" dirty="0" err="1"/>
              <a:t>datos.split</a:t>
            </a:r>
            <a:r>
              <a:rPr lang="en-US" sz="2800" dirty="0"/>
              <a:t>(delimiter);</a:t>
            </a:r>
          </a:p>
          <a:p>
            <a:r>
              <a:rPr lang="en-US" sz="2800" dirty="0"/>
              <a:t>		return temp;</a:t>
            </a:r>
          </a:p>
          <a:p>
            <a:r>
              <a:rPr lang="en-US" sz="2800" dirty="0"/>
              <a:t>	}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217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1018440" cy="781968"/>
          </a:xfrm>
        </p:spPr>
        <p:txBody>
          <a:bodyPr/>
          <a:lstStyle/>
          <a:p>
            <a:r>
              <a:rPr lang="es-ES" sz="4400" b="1" dirty="0"/>
              <a:t>Objetivos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7050D9-60E7-46EC-BBD6-EC429ED413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31779"/>
            <a:ext cx="11018440" cy="3477875"/>
          </a:xfrm>
        </p:spPr>
        <p:txBody>
          <a:bodyPr>
            <a:spAutoFit/>
          </a:bodyPr>
          <a:lstStyle/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4000" dirty="0"/>
              <a:t>Programar aplicaciones que almacenen objetos en bases de datos objeto-relacionales.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4000" dirty="0"/>
              <a:t>Realizar programas para recuperar, actualizar y eliminar objetos de las bases de datos objeto-relacionales.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3592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36525"/>
            <a:ext cx="11018440" cy="781968"/>
          </a:xfrm>
        </p:spPr>
        <p:txBody>
          <a:bodyPr/>
          <a:lstStyle/>
          <a:p>
            <a:r>
              <a:rPr lang="es-ES" sz="4400" b="1" dirty="0"/>
              <a:t>Segunda Parte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40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55440" y="937334"/>
            <a:ext cx="111365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Crea dentro de un </a:t>
            </a:r>
            <a:r>
              <a:rPr lang="es-ES" sz="3200" dirty="0" err="1"/>
              <a:t>package</a:t>
            </a:r>
            <a:r>
              <a:rPr lang="es-ES" sz="3200" dirty="0"/>
              <a:t> de nombre “</a:t>
            </a:r>
            <a:r>
              <a:rPr lang="es-ES" sz="3200" b="1" dirty="0"/>
              <a:t>actividad09.tiendas</a:t>
            </a:r>
            <a:r>
              <a:rPr lang="es-ES" sz="3200" dirty="0"/>
              <a:t>” un programa para gestionar información en </a:t>
            </a:r>
            <a:r>
              <a:rPr lang="es-ES" sz="3200" b="1" dirty="0" err="1"/>
              <a:t>objectDB</a:t>
            </a:r>
            <a:r>
              <a:rPr lang="es-ES" sz="3200" b="1" dirty="0"/>
              <a:t> </a:t>
            </a:r>
            <a:r>
              <a:rPr lang="es-ES" sz="3200" dirty="0"/>
              <a:t>sobre tiendas y sus empleados.</a:t>
            </a:r>
          </a:p>
          <a:p>
            <a:endParaRPr lang="es-E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err="1"/>
              <a:t>ObjectDB</a:t>
            </a:r>
            <a:r>
              <a:rPr lang="es-ES" sz="3600" dirty="0"/>
              <a:t> es una base de datos orientada a objetos para Java.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/>
              <a:t>Se puede utilizar en modo cliente-servidor y en modo incrustado (en proceso).</a:t>
            </a:r>
          </a:p>
          <a:p>
            <a:r>
              <a:rPr lang="es-ES" sz="3600" dirty="0"/>
              <a:t>   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86428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36525"/>
            <a:ext cx="11018440" cy="781968"/>
          </a:xfrm>
        </p:spPr>
        <p:txBody>
          <a:bodyPr/>
          <a:lstStyle/>
          <a:p>
            <a:r>
              <a:rPr lang="es-ES" sz="4400" b="1" dirty="0"/>
              <a:t>Empleado.java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41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55440" y="937334"/>
            <a:ext cx="111365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/>
              <a:t>package</a:t>
            </a:r>
            <a:r>
              <a:rPr lang="es-ES" sz="2000" dirty="0"/>
              <a:t> actividad09.tiendas;</a:t>
            </a:r>
          </a:p>
          <a:p>
            <a:r>
              <a:rPr lang="es-ES" sz="2000" dirty="0" err="1"/>
              <a:t>import</a:t>
            </a:r>
            <a:r>
              <a:rPr lang="es-ES" sz="2000" dirty="0"/>
              <a:t> </a:t>
            </a:r>
            <a:r>
              <a:rPr lang="es-ES" sz="2000" dirty="0" err="1"/>
              <a:t>javax.</a:t>
            </a:r>
            <a:r>
              <a:rPr lang="es-ES" sz="2000" b="1" dirty="0" err="1"/>
              <a:t>persistence</a:t>
            </a:r>
            <a:r>
              <a:rPr lang="es-ES" sz="2000" dirty="0"/>
              <a:t>.*;</a:t>
            </a:r>
          </a:p>
          <a:p>
            <a:r>
              <a:rPr lang="es-ES" sz="2000" b="1" dirty="0">
                <a:solidFill>
                  <a:srgbClr val="00B050"/>
                </a:solidFill>
              </a:rPr>
              <a:t>//Las clases que queramos utilizar como estructura de la base de datos se crean como clases simples precedidas con la notación @</a:t>
            </a:r>
            <a:r>
              <a:rPr lang="es-ES" sz="2000" b="1" dirty="0" err="1">
                <a:solidFill>
                  <a:srgbClr val="00B050"/>
                </a:solidFill>
              </a:rPr>
              <a:t>Entity</a:t>
            </a:r>
            <a:endParaRPr lang="es-ES" sz="2000" b="1" dirty="0">
              <a:solidFill>
                <a:srgbClr val="00B050"/>
              </a:solidFill>
            </a:endParaRPr>
          </a:p>
          <a:p>
            <a:r>
              <a:rPr lang="es-ES" sz="2000" b="1" dirty="0"/>
              <a:t>@</a:t>
            </a:r>
            <a:r>
              <a:rPr lang="es-ES" sz="2000" b="1" dirty="0" err="1"/>
              <a:t>Entity</a:t>
            </a:r>
            <a:r>
              <a:rPr lang="es-ES" sz="2000" b="1" dirty="0"/>
              <a:t> </a:t>
            </a:r>
          </a:p>
          <a:p>
            <a:r>
              <a:rPr lang="es-ES" sz="2000" dirty="0" err="1"/>
              <a:t>public</a:t>
            </a:r>
            <a:r>
              <a:rPr lang="es-ES" sz="2000" dirty="0"/>
              <a:t> </a:t>
            </a:r>
            <a:r>
              <a:rPr lang="es-ES" sz="2000" dirty="0" err="1"/>
              <a:t>class</a:t>
            </a:r>
            <a:r>
              <a:rPr lang="es-ES" sz="2000" dirty="0"/>
              <a:t> Empleado {</a:t>
            </a:r>
          </a:p>
          <a:p>
            <a:r>
              <a:rPr lang="es-ES" sz="2000" b="1" dirty="0">
                <a:solidFill>
                  <a:srgbClr val="00B050"/>
                </a:solidFill>
              </a:rPr>
              <a:t>    //indicamos que un atributo es clave con @id</a:t>
            </a:r>
          </a:p>
          <a:p>
            <a:r>
              <a:rPr lang="es-ES" sz="2000" b="1" dirty="0">
                <a:solidFill>
                  <a:srgbClr val="00B050"/>
                </a:solidFill>
              </a:rPr>
              <a:t>    //indicamos que un atributo se autogenere con @</a:t>
            </a:r>
            <a:r>
              <a:rPr lang="es-ES" sz="2000" b="1" dirty="0" err="1">
                <a:solidFill>
                  <a:srgbClr val="00B050"/>
                </a:solidFill>
              </a:rPr>
              <a:t>GeneratedValue</a:t>
            </a:r>
            <a:endParaRPr lang="es-ES" sz="2000" b="1" dirty="0">
              <a:solidFill>
                <a:srgbClr val="00B050"/>
              </a:solidFill>
            </a:endParaRPr>
          </a:p>
          <a:p>
            <a:r>
              <a:rPr lang="es-ES" sz="2000" dirty="0"/>
              <a:t>    </a:t>
            </a:r>
            <a:r>
              <a:rPr lang="es-ES" sz="2000" b="1" dirty="0"/>
              <a:t>@Id @</a:t>
            </a:r>
            <a:r>
              <a:rPr lang="es-ES" sz="2000" b="1" dirty="0" err="1"/>
              <a:t>GeneratedValue</a:t>
            </a:r>
            <a:r>
              <a:rPr lang="es-ES" sz="2000" b="1" dirty="0"/>
              <a:t> </a:t>
            </a:r>
            <a:r>
              <a:rPr lang="es-ES" sz="2000" dirty="0" err="1"/>
              <a:t>long</a:t>
            </a:r>
            <a:r>
              <a:rPr lang="es-ES" sz="2000" dirty="0"/>
              <a:t> id; </a:t>
            </a:r>
          </a:p>
          <a:p>
            <a:r>
              <a:rPr lang="es-ES" sz="2000" dirty="0"/>
              <a:t>    </a:t>
            </a:r>
            <a:r>
              <a:rPr lang="es-ES" sz="2000" dirty="0" err="1"/>
              <a:t>private</a:t>
            </a:r>
            <a:r>
              <a:rPr lang="es-ES" sz="2000" dirty="0"/>
              <a:t> </a:t>
            </a:r>
            <a:r>
              <a:rPr lang="es-ES" sz="2000" dirty="0" err="1"/>
              <a:t>String</a:t>
            </a:r>
            <a:r>
              <a:rPr lang="es-ES" sz="2000" dirty="0"/>
              <a:t> nombre;</a:t>
            </a:r>
          </a:p>
          <a:p>
            <a:r>
              <a:rPr lang="es-ES" sz="2000" dirty="0"/>
              <a:t>    </a:t>
            </a:r>
            <a:r>
              <a:rPr lang="es-ES" sz="2000" dirty="0" err="1"/>
              <a:t>private</a:t>
            </a:r>
            <a:r>
              <a:rPr lang="es-ES" sz="2000" dirty="0"/>
              <a:t> </a:t>
            </a:r>
            <a:r>
              <a:rPr lang="es-ES" sz="2000" dirty="0" err="1"/>
              <a:t>String</a:t>
            </a:r>
            <a:r>
              <a:rPr lang="es-ES" sz="2000" dirty="0"/>
              <a:t> apellido;</a:t>
            </a:r>
          </a:p>
          <a:p>
            <a:endParaRPr lang="es-ES" sz="2000" dirty="0"/>
          </a:p>
          <a:p>
            <a:r>
              <a:rPr lang="es-ES" sz="2000" dirty="0"/>
              <a:t>    </a:t>
            </a:r>
            <a:r>
              <a:rPr lang="es-ES" sz="2000" dirty="0" err="1"/>
              <a:t>public</a:t>
            </a:r>
            <a:r>
              <a:rPr lang="es-ES" sz="2000" dirty="0"/>
              <a:t> </a:t>
            </a:r>
            <a:r>
              <a:rPr lang="es-ES" sz="2000" dirty="0" err="1"/>
              <a:t>String</a:t>
            </a:r>
            <a:r>
              <a:rPr lang="es-ES" sz="2000" dirty="0"/>
              <a:t> </a:t>
            </a:r>
            <a:r>
              <a:rPr lang="es-ES" sz="2000" dirty="0" err="1"/>
              <a:t>getNombre</a:t>
            </a:r>
            <a:r>
              <a:rPr lang="es-ES" sz="2000" dirty="0"/>
              <a:t>() {</a:t>
            </a:r>
          </a:p>
          <a:p>
            <a:r>
              <a:rPr lang="es-ES" sz="2000" dirty="0"/>
              <a:t>        </a:t>
            </a:r>
            <a:r>
              <a:rPr lang="es-ES" sz="2000" dirty="0" err="1"/>
              <a:t>return</a:t>
            </a:r>
            <a:r>
              <a:rPr lang="es-ES" sz="2000" dirty="0"/>
              <a:t> ______;</a:t>
            </a:r>
          </a:p>
          <a:p>
            <a:r>
              <a:rPr lang="es-ES" sz="2000" dirty="0"/>
              <a:t>    }</a:t>
            </a:r>
          </a:p>
          <a:p>
            <a:endParaRPr lang="es-ES" sz="2000" dirty="0"/>
          </a:p>
          <a:p>
            <a:r>
              <a:rPr lang="es-ES" sz="2000" dirty="0"/>
              <a:t>    </a:t>
            </a:r>
            <a:r>
              <a:rPr lang="es-ES" sz="2000" dirty="0" err="1"/>
              <a:t>public</a:t>
            </a:r>
            <a:r>
              <a:rPr lang="es-ES" sz="2000" dirty="0"/>
              <a:t> </a:t>
            </a:r>
            <a:r>
              <a:rPr lang="es-ES" sz="2000" dirty="0" err="1"/>
              <a:t>void</a:t>
            </a:r>
            <a:r>
              <a:rPr lang="es-ES" sz="2000" dirty="0"/>
              <a:t> </a:t>
            </a:r>
            <a:r>
              <a:rPr lang="es-ES" sz="2000" dirty="0" err="1"/>
              <a:t>setNombre</a:t>
            </a:r>
            <a:r>
              <a:rPr lang="es-ES" sz="2000" dirty="0"/>
              <a:t>(</a:t>
            </a:r>
            <a:r>
              <a:rPr lang="es-ES" sz="2000" dirty="0" err="1"/>
              <a:t>String</a:t>
            </a:r>
            <a:r>
              <a:rPr lang="es-ES" sz="2000" dirty="0"/>
              <a:t> nombre) {</a:t>
            </a:r>
          </a:p>
          <a:p>
            <a:r>
              <a:rPr lang="es-ES" sz="2000" dirty="0"/>
              <a:t>        </a:t>
            </a:r>
            <a:r>
              <a:rPr lang="es-ES" sz="2000" dirty="0" err="1"/>
              <a:t>this.nombre</a:t>
            </a:r>
            <a:r>
              <a:rPr lang="es-ES" sz="2000" dirty="0"/>
              <a:t> = _________;</a:t>
            </a:r>
          </a:p>
          <a:p>
            <a:r>
              <a:rPr lang="es-ES" sz="2000" dirty="0"/>
              <a:t>    }</a:t>
            </a:r>
          </a:p>
          <a:p>
            <a:endParaRPr lang="es-ES" sz="2000" dirty="0"/>
          </a:p>
          <a:p>
            <a:r>
              <a:rPr lang="es-ES" sz="2000" dirty="0"/>
              <a:t> 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6905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36525"/>
            <a:ext cx="11018440" cy="781968"/>
          </a:xfrm>
        </p:spPr>
        <p:txBody>
          <a:bodyPr/>
          <a:lstStyle/>
          <a:p>
            <a:r>
              <a:rPr lang="es-ES" sz="4400" b="1" dirty="0"/>
              <a:t>Empleado.java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42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55440" y="937334"/>
            <a:ext cx="111365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/>
              <a:t>public</a:t>
            </a:r>
            <a:r>
              <a:rPr lang="es-ES" sz="2000" dirty="0"/>
              <a:t> </a:t>
            </a:r>
            <a:r>
              <a:rPr lang="es-ES" sz="2000" dirty="0" err="1"/>
              <a:t>String</a:t>
            </a:r>
            <a:r>
              <a:rPr lang="es-ES" sz="2000" dirty="0"/>
              <a:t> </a:t>
            </a:r>
            <a:r>
              <a:rPr lang="es-ES" sz="2000" b="1" dirty="0" err="1"/>
              <a:t>getApellido</a:t>
            </a:r>
            <a:r>
              <a:rPr lang="es-ES" sz="2000" dirty="0"/>
              <a:t>() {</a:t>
            </a:r>
          </a:p>
          <a:p>
            <a:r>
              <a:rPr lang="es-ES" sz="2000" dirty="0"/>
              <a:t>        </a:t>
            </a:r>
            <a:r>
              <a:rPr lang="es-ES" sz="2000" dirty="0" err="1"/>
              <a:t>return</a:t>
            </a:r>
            <a:r>
              <a:rPr lang="es-ES" sz="2000" dirty="0"/>
              <a:t> _____;</a:t>
            </a:r>
          </a:p>
          <a:p>
            <a:r>
              <a:rPr lang="es-ES" sz="2000" dirty="0"/>
              <a:t>    }</a:t>
            </a:r>
          </a:p>
          <a:p>
            <a:endParaRPr lang="es-ES" sz="2000" dirty="0"/>
          </a:p>
          <a:p>
            <a:r>
              <a:rPr lang="es-ES" sz="2000" dirty="0"/>
              <a:t>    </a:t>
            </a:r>
            <a:r>
              <a:rPr lang="es-ES" sz="2000" dirty="0" err="1"/>
              <a:t>public</a:t>
            </a:r>
            <a:r>
              <a:rPr lang="es-ES" sz="2000" dirty="0"/>
              <a:t> </a:t>
            </a:r>
            <a:r>
              <a:rPr lang="es-ES" sz="2000" dirty="0" err="1"/>
              <a:t>void</a:t>
            </a:r>
            <a:r>
              <a:rPr lang="es-ES" sz="2000" dirty="0"/>
              <a:t> </a:t>
            </a:r>
            <a:r>
              <a:rPr lang="es-ES" sz="2000" b="1" dirty="0" err="1"/>
              <a:t>setApellido</a:t>
            </a:r>
            <a:r>
              <a:rPr lang="es-ES" sz="2000" dirty="0"/>
              <a:t>(</a:t>
            </a:r>
            <a:r>
              <a:rPr lang="es-ES" sz="2000" dirty="0" err="1"/>
              <a:t>String</a:t>
            </a:r>
            <a:r>
              <a:rPr lang="es-ES" sz="2000" dirty="0"/>
              <a:t> apellido) {</a:t>
            </a:r>
          </a:p>
          <a:p>
            <a:r>
              <a:rPr lang="es-ES" sz="2000" dirty="0"/>
              <a:t>        </a:t>
            </a:r>
            <a:r>
              <a:rPr lang="es-ES" sz="2000" dirty="0" err="1"/>
              <a:t>this.apellido</a:t>
            </a:r>
            <a:r>
              <a:rPr lang="es-ES" sz="2000" dirty="0"/>
              <a:t> = ______;</a:t>
            </a:r>
          </a:p>
          <a:p>
            <a:r>
              <a:rPr lang="es-ES" sz="2000" dirty="0"/>
              <a:t>    }</a:t>
            </a:r>
          </a:p>
          <a:p>
            <a:endParaRPr lang="es-ES" sz="2000" dirty="0"/>
          </a:p>
          <a:p>
            <a:r>
              <a:rPr lang="es-ES" sz="2000" b="1" dirty="0"/>
              <a:t>    @</a:t>
            </a:r>
            <a:r>
              <a:rPr lang="es-ES" sz="2000" b="1" dirty="0" err="1"/>
              <a:t>Override</a:t>
            </a:r>
            <a:endParaRPr lang="es-ES" sz="2000" b="1" dirty="0"/>
          </a:p>
          <a:p>
            <a:r>
              <a:rPr lang="es-ES" sz="2000" dirty="0"/>
              <a:t>    </a:t>
            </a:r>
            <a:r>
              <a:rPr lang="es-ES" sz="2000" dirty="0" err="1"/>
              <a:t>public</a:t>
            </a:r>
            <a:r>
              <a:rPr lang="es-ES" sz="2000" dirty="0"/>
              <a:t> </a:t>
            </a:r>
            <a:r>
              <a:rPr lang="es-ES" sz="2000" dirty="0" err="1"/>
              <a:t>String</a:t>
            </a:r>
            <a:r>
              <a:rPr lang="es-ES" sz="2000" dirty="0"/>
              <a:t> </a:t>
            </a:r>
            <a:r>
              <a:rPr lang="es-ES" sz="2000" dirty="0" err="1"/>
              <a:t>toString</a:t>
            </a:r>
            <a:r>
              <a:rPr lang="es-ES" sz="2000" dirty="0"/>
              <a:t>() {</a:t>
            </a:r>
          </a:p>
          <a:p>
            <a:r>
              <a:rPr lang="es-ES" sz="2000" dirty="0"/>
              <a:t>        </a:t>
            </a:r>
            <a:r>
              <a:rPr lang="es-ES" sz="2000" dirty="0" err="1"/>
              <a:t>return</a:t>
            </a:r>
            <a:r>
              <a:rPr lang="es-ES" sz="2000" dirty="0"/>
              <a:t> “_______________";</a:t>
            </a:r>
          </a:p>
          <a:p>
            <a:r>
              <a:rPr lang="es-ES" sz="2000" dirty="0"/>
              <a:t>    }</a:t>
            </a:r>
          </a:p>
          <a:p>
            <a:endParaRPr lang="es-ES" sz="2000" dirty="0"/>
          </a:p>
          <a:p>
            <a:r>
              <a:rPr lang="es-ES" sz="2000" dirty="0"/>
              <a:t>    </a:t>
            </a:r>
            <a:r>
              <a:rPr lang="es-ES" sz="2000" dirty="0" err="1"/>
              <a:t>public</a:t>
            </a:r>
            <a:r>
              <a:rPr lang="es-ES" sz="2000" dirty="0"/>
              <a:t> </a:t>
            </a:r>
            <a:r>
              <a:rPr lang="es-ES" sz="2000" b="1" dirty="0"/>
              <a:t>Empleado</a:t>
            </a:r>
            <a:r>
              <a:rPr lang="es-ES" sz="2000" dirty="0"/>
              <a:t>(</a:t>
            </a:r>
            <a:r>
              <a:rPr lang="es-ES" sz="2000" dirty="0" err="1"/>
              <a:t>String</a:t>
            </a:r>
            <a:r>
              <a:rPr lang="es-ES" sz="2000" dirty="0"/>
              <a:t> nombre, </a:t>
            </a:r>
            <a:r>
              <a:rPr lang="es-ES" sz="2000" dirty="0" err="1"/>
              <a:t>String</a:t>
            </a:r>
            <a:r>
              <a:rPr lang="es-ES" sz="2000" dirty="0"/>
              <a:t> apellido) {</a:t>
            </a:r>
          </a:p>
          <a:p>
            <a:r>
              <a:rPr lang="es-ES" sz="2000" dirty="0"/>
              <a:t>        </a:t>
            </a:r>
            <a:r>
              <a:rPr lang="es-ES" sz="2000" dirty="0" err="1"/>
              <a:t>this.nombre</a:t>
            </a:r>
            <a:r>
              <a:rPr lang="es-ES" sz="2000" dirty="0"/>
              <a:t> = ________;</a:t>
            </a:r>
          </a:p>
          <a:p>
            <a:r>
              <a:rPr lang="es-ES" sz="2000" dirty="0"/>
              <a:t>        </a:t>
            </a:r>
            <a:r>
              <a:rPr lang="es-ES" sz="2000" dirty="0" err="1"/>
              <a:t>this.apellido</a:t>
            </a:r>
            <a:r>
              <a:rPr lang="es-ES" sz="2000" dirty="0"/>
              <a:t> = ________;</a:t>
            </a:r>
          </a:p>
          <a:p>
            <a:r>
              <a:rPr lang="es-ES" sz="2000" dirty="0"/>
              <a:t>    }</a:t>
            </a:r>
          </a:p>
          <a:p>
            <a:r>
              <a:rPr lang="es-ES" sz="2000" dirty="0"/>
              <a:t>    </a:t>
            </a:r>
          </a:p>
          <a:p>
            <a:r>
              <a:rPr lang="es-ES" sz="2000" dirty="0"/>
              <a:t>    </a:t>
            </a:r>
          </a:p>
          <a:p>
            <a:r>
              <a:rPr lang="es-ES" sz="2000" dirty="0"/>
              <a:t>}</a:t>
            </a:r>
          </a:p>
          <a:p>
            <a:r>
              <a:rPr lang="es-ES" sz="2000" dirty="0"/>
              <a:t> 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57408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36525"/>
            <a:ext cx="11018440" cy="781968"/>
          </a:xfrm>
        </p:spPr>
        <p:txBody>
          <a:bodyPr/>
          <a:lstStyle/>
          <a:p>
            <a:r>
              <a:rPr lang="es-ES" sz="4400" b="1" dirty="0"/>
              <a:t>Tienda.java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43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55440" y="1124744"/>
            <a:ext cx="1113656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/>
              <a:t>package</a:t>
            </a:r>
            <a:r>
              <a:rPr lang="es-ES" sz="2000" dirty="0"/>
              <a:t> actividad09.tiendas;</a:t>
            </a:r>
          </a:p>
          <a:p>
            <a:endParaRPr lang="es-ES" sz="2000" dirty="0"/>
          </a:p>
          <a:p>
            <a:r>
              <a:rPr lang="es-ES" sz="2000" dirty="0" err="1"/>
              <a:t>import</a:t>
            </a:r>
            <a:r>
              <a:rPr lang="es-ES" sz="2000" dirty="0"/>
              <a:t> </a:t>
            </a:r>
            <a:r>
              <a:rPr lang="es-ES" sz="2000" dirty="0" err="1"/>
              <a:t>java.util</a:t>
            </a:r>
            <a:r>
              <a:rPr lang="es-ES" sz="2000" dirty="0"/>
              <a:t>.*;</a:t>
            </a:r>
          </a:p>
          <a:p>
            <a:endParaRPr lang="es-ES" sz="2000" dirty="0"/>
          </a:p>
          <a:p>
            <a:r>
              <a:rPr lang="es-ES" sz="2000" dirty="0" err="1"/>
              <a:t>import</a:t>
            </a:r>
            <a:r>
              <a:rPr lang="es-ES" sz="2000" dirty="0"/>
              <a:t> </a:t>
            </a:r>
            <a:r>
              <a:rPr lang="es-ES" sz="2000" dirty="0" err="1"/>
              <a:t>javax.</a:t>
            </a:r>
            <a:r>
              <a:rPr lang="es-ES" sz="2000" b="1" dirty="0" err="1"/>
              <a:t>persistence</a:t>
            </a:r>
            <a:r>
              <a:rPr lang="es-ES" sz="2000" dirty="0"/>
              <a:t>.*;  </a:t>
            </a:r>
          </a:p>
          <a:p>
            <a:endParaRPr lang="es-ES" sz="2000" dirty="0"/>
          </a:p>
          <a:p>
            <a:r>
              <a:rPr lang="es-ES" sz="2000" b="1" dirty="0">
                <a:solidFill>
                  <a:srgbClr val="00B050"/>
                </a:solidFill>
              </a:rPr>
              <a:t>//estamos diciendo que esta clase es una Entidad y deberá ser administrada por </a:t>
            </a:r>
            <a:r>
              <a:rPr lang="es-ES" sz="2000" b="1" dirty="0" err="1">
                <a:solidFill>
                  <a:srgbClr val="00B050"/>
                </a:solidFill>
              </a:rPr>
              <a:t>EntityManager</a:t>
            </a:r>
            <a:endParaRPr lang="es-ES" sz="2000" b="1" dirty="0">
              <a:solidFill>
                <a:srgbClr val="00B050"/>
              </a:solidFill>
            </a:endParaRPr>
          </a:p>
          <a:p>
            <a:r>
              <a:rPr lang="es-ES" sz="2000" b="1" dirty="0"/>
              <a:t>@</a:t>
            </a:r>
            <a:r>
              <a:rPr lang="es-ES" sz="2000" b="1" dirty="0" err="1"/>
              <a:t>Entity</a:t>
            </a:r>
            <a:r>
              <a:rPr lang="es-ES" sz="2000" b="1" dirty="0"/>
              <a:t> </a:t>
            </a:r>
          </a:p>
          <a:p>
            <a:endParaRPr lang="es-ES" sz="2000" dirty="0"/>
          </a:p>
          <a:p>
            <a:r>
              <a:rPr lang="es-ES" sz="2000" dirty="0" err="1"/>
              <a:t>public</a:t>
            </a:r>
            <a:r>
              <a:rPr lang="es-ES" sz="2000" dirty="0"/>
              <a:t> </a:t>
            </a:r>
            <a:r>
              <a:rPr lang="es-ES" sz="2000" dirty="0" err="1"/>
              <a:t>class</a:t>
            </a:r>
            <a:r>
              <a:rPr lang="es-ES" sz="2000" dirty="0"/>
              <a:t> </a:t>
            </a:r>
            <a:r>
              <a:rPr lang="es-ES" sz="2000" b="1" dirty="0"/>
              <a:t>Tienda</a:t>
            </a:r>
            <a:r>
              <a:rPr lang="es-ES" sz="2000" dirty="0"/>
              <a:t> {</a:t>
            </a:r>
          </a:p>
          <a:p>
            <a:r>
              <a:rPr lang="es-ES" sz="2000" b="1" dirty="0">
                <a:solidFill>
                  <a:srgbClr val="00B050"/>
                </a:solidFill>
              </a:rPr>
              <a:t>    //indicamos que un atributo es clave con @id</a:t>
            </a:r>
          </a:p>
          <a:p>
            <a:r>
              <a:rPr lang="es-ES" sz="2000" b="1" dirty="0">
                <a:solidFill>
                  <a:srgbClr val="00B050"/>
                </a:solidFill>
              </a:rPr>
              <a:t>    //indicamos que un atributo se autogenere con @</a:t>
            </a:r>
            <a:r>
              <a:rPr lang="es-ES" sz="2000" b="1" dirty="0" err="1">
                <a:solidFill>
                  <a:srgbClr val="00B050"/>
                </a:solidFill>
              </a:rPr>
              <a:t>GeneratedValue</a:t>
            </a:r>
            <a:endParaRPr lang="es-ES" sz="2000" b="1" dirty="0">
              <a:solidFill>
                <a:srgbClr val="00B050"/>
              </a:solidFill>
            </a:endParaRPr>
          </a:p>
          <a:p>
            <a:r>
              <a:rPr lang="es-ES" sz="2000" dirty="0"/>
              <a:t>    </a:t>
            </a:r>
            <a:r>
              <a:rPr lang="es-ES" sz="2000" b="1" dirty="0"/>
              <a:t>@Id @</a:t>
            </a:r>
            <a:r>
              <a:rPr lang="es-ES" sz="2000" b="1" dirty="0" err="1"/>
              <a:t>GeneratedValue</a:t>
            </a:r>
            <a:r>
              <a:rPr lang="es-ES" sz="2000" b="1" dirty="0"/>
              <a:t> </a:t>
            </a:r>
            <a:r>
              <a:rPr lang="es-ES" sz="2000" dirty="0" err="1"/>
              <a:t>long</a:t>
            </a:r>
            <a:r>
              <a:rPr lang="es-ES" sz="2000" dirty="0"/>
              <a:t> id; </a:t>
            </a:r>
          </a:p>
          <a:p>
            <a:r>
              <a:rPr lang="es-ES" sz="2000" dirty="0"/>
              <a:t>    </a:t>
            </a:r>
            <a:r>
              <a:rPr lang="es-ES" sz="2000" dirty="0" err="1"/>
              <a:t>private</a:t>
            </a:r>
            <a:r>
              <a:rPr lang="es-ES" sz="2000" dirty="0"/>
              <a:t> </a:t>
            </a:r>
            <a:r>
              <a:rPr lang="es-ES" sz="2000" dirty="0" err="1"/>
              <a:t>String</a:t>
            </a:r>
            <a:r>
              <a:rPr lang="es-ES" sz="2000" dirty="0"/>
              <a:t> </a:t>
            </a:r>
            <a:r>
              <a:rPr lang="es-ES" sz="2000" dirty="0" err="1"/>
              <a:t>direccion</a:t>
            </a:r>
            <a:r>
              <a:rPr lang="es-ES" sz="2000" dirty="0"/>
              <a:t>;</a:t>
            </a:r>
          </a:p>
          <a:p>
            <a:r>
              <a:rPr lang="es-ES" sz="2000" dirty="0"/>
              <a:t>    </a:t>
            </a:r>
            <a:r>
              <a:rPr lang="es-ES" sz="2000" dirty="0" err="1"/>
              <a:t>private</a:t>
            </a:r>
            <a:r>
              <a:rPr lang="es-ES" sz="2000" dirty="0"/>
              <a:t> </a:t>
            </a:r>
            <a:r>
              <a:rPr lang="es-ES" sz="2000" dirty="0" err="1"/>
              <a:t>int</a:t>
            </a:r>
            <a:r>
              <a:rPr lang="es-ES" sz="2000" dirty="0"/>
              <a:t> ventas;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0155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36525"/>
            <a:ext cx="11018440" cy="781968"/>
          </a:xfrm>
        </p:spPr>
        <p:txBody>
          <a:bodyPr/>
          <a:lstStyle/>
          <a:p>
            <a:r>
              <a:rPr lang="es-ES" sz="4400" b="1" dirty="0"/>
              <a:t>Tienda.java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44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55440" y="1124744"/>
            <a:ext cx="111365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00B050"/>
                </a:solidFill>
              </a:rPr>
              <a:t>//Cuando una entidad contiene como un atributo a otra clase persistente, se produce una </a:t>
            </a:r>
            <a:r>
              <a:rPr lang="ca-ES" sz="2400" b="1" dirty="0" err="1">
                <a:solidFill>
                  <a:srgbClr val="00B050"/>
                </a:solidFill>
              </a:rPr>
              <a:t>relación</a:t>
            </a:r>
            <a:r>
              <a:rPr lang="ca-ES" sz="2400" b="1" dirty="0">
                <a:solidFill>
                  <a:srgbClr val="00B050"/>
                </a:solidFill>
              </a:rPr>
              <a:t>.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@</a:t>
            </a:r>
            <a:r>
              <a:rPr lang="en-US" sz="2400" b="1" dirty="0" err="1"/>
              <a:t>OneToOne</a:t>
            </a:r>
            <a:r>
              <a:rPr lang="en-US" sz="2400" dirty="0"/>
              <a:t>(cascade = </a:t>
            </a:r>
            <a:r>
              <a:rPr lang="en-US" sz="2400" b="1" dirty="0" err="1"/>
              <a:t>CascadeType</a:t>
            </a:r>
            <a:r>
              <a:rPr lang="en-US" sz="2400" dirty="0" err="1"/>
              <a:t>.ALL</a:t>
            </a:r>
            <a:r>
              <a:rPr lang="en-US" sz="2400" dirty="0"/>
              <a:t>, </a:t>
            </a:r>
            <a:r>
              <a:rPr lang="en-US" sz="2400" b="1" dirty="0" err="1"/>
              <a:t>orphanRemoval</a:t>
            </a:r>
            <a:r>
              <a:rPr lang="en-US" sz="2400" b="1" dirty="0"/>
              <a:t> </a:t>
            </a:r>
            <a:r>
              <a:rPr lang="en-US" sz="2400" dirty="0"/>
              <a:t>= true)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/*</a:t>
            </a:r>
            <a:r>
              <a:rPr lang="en-US" sz="2400" b="1" dirty="0" err="1">
                <a:solidFill>
                  <a:srgbClr val="00B050"/>
                </a:solidFill>
              </a:rPr>
              <a:t>definimos</a:t>
            </a:r>
            <a:r>
              <a:rPr lang="en-US" sz="2400" b="1" dirty="0">
                <a:solidFill>
                  <a:srgbClr val="00B050"/>
                </a:solidFill>
              </a:rPr>
              <a:t> la </a:t>
            </a:r>
            <a:r>
              <a:rPr lang="en-US" sz="2400" b="1" dirty="0" err="1">
                <a:solidFill>
                  <a:srgbClr val="00B050"/>
                </a:solidFill>
              </a:rPr>
              <a:t>relación</a:t>
            </a:r>
            <a:r>
              <a:rPr lang="en-US" sz="2400" b="1" dirty="0">
                <a:solidFill>
                  <a:srgbClr val="00B050"/>
                </a:solidFill>
              </a:rPr>
              <a:t> con las </a:t>
            </a:r>
            <a:r>
              <a:rPr lang="en-US" sz="2400" b="1" dirty="0" err="1">
                <a:solidFill>
                  <a:srgbClr val="00B050"/>
                </a:solidFill>
              </a:rPr>
              <a:t>entidades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dependientes</a:t>
            </a:r>
            <a:r>
              <a:rPr lang="en-US" sz="2400" b="1" dirty="0">
                <a:solidFill>
                  <a:srgbClr val="00B050"/>
                </a:solidFill>
              </a:rPr>
              <a:t>.</a:t>
            </a:r>
          </a:p>
          <a:p>
            <a:r>
              <a:rPr lang="es-ES" sz="2400" b="1" dirty="0">
                <a:solidFill>
                  <a:srgbClr val="00B050"/>
                </a:solidFill>
              </a:rPr>
              <a:t>La eliminación de huérfanos significa que las entidades dependientes se eliminan cuando se destruye la relación con su entidad "matriz".</a:t>
            </a:r>
          </a:p>
          <a:p>
            <a:r>
              <a:rPr lang="es-ES" sz="2400" b="1" dirty="0">
                <a:solidFill>
                  <a:srgbClr val="00B050"/>
                </a:solidFill>
              </a:rPr>
              <a:t>Para que se propaguen todos los cambios que se produzcan entre clases relacionadas añadimos la propiedad </a:t>
            </a:r>
            <a:r>
              <a:rPr lang="es-ES" sz="2400" b="1" dirty="0" err="1">
                <a:solidFill>
                  <a:srgbClr val="00B050"/>
                </a:solidFill>
              </a:rPr>
              <a:t>cascade</a:t>
            </a:r>
            <a:r>
              <a:rPr lang="es-ES" sz="2400" b="1" dirty="0">
                <a:solidFill>
                  <a:srgbClr val="00B050"/>
                </a:solidFill>
              </a:rPr>
              <a:t>=</a:t>
            </a:r>
            <a:r>
              <a:rPr lang="es-ES" sz="2400" b="1" dirty="0" err="1">
                <a:solidFill>
                  <a:srgbClr val="00B050"/>
                </a:solidFill>
              </a:rPr>
              <a:t>CascadeType.ALL</a:t>
            </a:r>
            <a:r>
              <a:rPr lang="es-ES" sz="2400" b="1" dirty="0">
                <a:solidFill>
                  <a:srgbClr val="00B050"/>
                </a:solidFill>
              </a:rPr>
              <a:t>, </a:t>
            </a:r>
            <a:r>
              <a:rPr lang="es-ES" sz="2400" b="1" dirty="0" err="1">
                <a:solidFill>
                  <a:srgbClr val="00B050"/>
                </a:solidFill>
              </a:rPr>
              <a:t>orphanRemoval</a:t>
            </a:r>
            <a:r>
              <a:rPr lang="es-ES" sz="2400" b="1" dirty="0">
                <a:solidFill>
                  <a:srgbClr val="00B050"/>
                </a:solidFill>
              </a:rPr>
              <a:t> = true.</a:t>
            </a:r>
          </a:p>
          <a:p>
            <a:r>
              <a:rPr lang="es-ES" sz="2400" b="1" dirty="0">
                <a:solidFill>
                  <a:srgbClr val="00B050"/>
                </a:solidFill>
              </a:rPr>
              <a:t>• @</a:t>
            </a:r>
            <a:r>
              <a:rPr lang="es-ES" sz="2400" b="1" dirty="0" err="1">
                <a:solidFill>
                  <a:srgbClr val="00B050"/>
                </a:solidFill>
              </a:rPr>
              <a:t>ManyToMany</a:t>
            </a:r>
            <a:r>
              <a:rPr lang="es-ES" sz="2400" b="1" dirty="0">
                <a:solidFill>
                  <a:srgbClr val="00B050"/>
                </a:solidFill>
              </a:rPr>
              <a:t> : una relación de N a N.</a:t>
            </a:r>
          </a:p>
          <a:p>
            <a:r>
              <a:rPr lang="es-ES" sz="2400" b="1" dirty="0">
                <a:solidFill>
                  <a:srgbClr val="00B050"/>
                </a:solidFill>
              </a:rPr>
              <a:t>• @</a:t>
            </a:r>
            <a:r>
              <a:rPr lang="es-ES" sz="2400" b="1" dirty="0" err="1">
                <a:solidFill>
                  <a:srgbClr val="00B050"/>
                </a:solidFill>
              </a:rPr>
              <a:t>ManyToOne</a:t>
            </a:r>
            <a:r>
              <a:rPr lang="es-ES" sz="2400" b="1" dirty="0">
                <a:solidFill>
                  <a:srgbClr val="00B050"/>
                </a:solidFill>
              </a:rPr>
              <a:t> : una relación de N a 1.</a:t>
            </a:r>
          </a:p>
          <a:p>
            <a:r>
              <a:rPr lang="es-ES" sz="2400" b="1" dirty="0">
                <a:solidFill>
                  <a:srgbClr val="00B050"/>
                </a:solidFill>
              </a:rPr>
              <a:t>• @</a:t>
            </a:r>
            <a:r>
              <a:rPr lang="es-ES" sz="2400" b="1" dirty="0" err="1">
                <a:solidFill>
                  <a:srgbClr val="00B050"/>
                </a:solidFill>
              </a:rPr>
              <a:t>OneToMany</a:t>
            </a:r>
            <a:r>
              <a:rPr lang="es-ES" sz="2400" b="1" dirty="0">
                <a:solidFill>
                  <a:srgbClr val="00B050"/>
                </a:solidFill>
              </a:rPr>
              <a:t>: una relación de 1 a N.</a:t>
            </a:r>
          </a:p>
          <a:p>
            <a:r>
              <a:rPr lang="es-ES" sz="2400" b="1" dirty="0">
                <a:solidFill>
                  <a:srgbClr val="00B050"/>
                </a:solidFill>
              </a:rPr>
              <a:t>• @</a:t>
            </a:r>
            <a:r>
              <a:rPr lang="es-ES" sz="2400" b="1" dirty="0" err="1">
                <a:solidFill>
                  <a:srgbClr val="00B050"/>
                </a:solidFill>
              </a:rPr>
              <a:t>OneToOne</a:t>
            </a:r>
            <a:r>
              <a:rPr lang="es-ES" sz="2400" b="1" dirty="0">
                <a:solidFill>
                  <a:srgbClr val="00B050"/>
                </a:solidFill>
              </a:rPr>
              <a:t>: una relación de 1 a 1 (No es necesario indicarla, relación por defecto)*/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244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36525"/>
            <a:ext cx="11018440" cy="781968"/>
          </a:xfrm>
        </p:spPr>
        <p:txBody>
          <a:bodyPr/>
          <a:lstStyle/>
          <a:p>
            <a:r>
              <a:rPr lang="es-ES" sz="4400" b="1" dirty="0"/>
              <a:t>Tienda.java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45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55440" y="1124744"/>
            <a:ext cx="1113656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b="1" dirty="0" err="1"/>
              <a:t>List</a:t>
            </a:r>
            <a:r>
              <a:rPr lang="es-ES" dirty="0"/>
              <a:t>&lt;Empleado&gt; </a:t>
            </a:r>
            <a:r>
              <a:rPr lang="es-ES" b="1" dirty="0"/>
              <a:t>empleados</a:t>
            </a:r>
            <a:r>
              <a:rPr lang="es-ES" dirty="0"/>
              <a:t> = </a:t>
            </a:r>
            <a:r>
              <a:rPr lang="es-ES" b="1" dirty="0" err="1"/>
              <a:t>Arrays.asList</a:t>
            </a:r>
            <a:r>
              <a:rPr lang="es-ES" b="1" dirty="0"/>
              <a:t>();</a:t>
            </a:r>
          </a:p>
          <a:p>
            <a:endParaRPr lang="es-ES" dirty="0"/>
          </a:p>
          <a:p>
            <a:r>
              <a:rPr lang="es-ES" dirty="0"/>
              <a:t>  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List</a:t>
            </a:r>
            <a:r>
              <a:rPr lang="es-ES" dirty="0"/>
              <a:t>&lt;Empleado&gt; </a:t>
            </a:r>
            <a:r>
              <a:rPr lang="es-ES" b="1" dirty="0" err="1"/>
              <a:t>addAutor</a:t>
            </a:r>
            <a:r>
              <a:rPr lang="es-ES" b="1" dirty="0"/>
              <a:t>(</a:t>
            </a:r>
            <a:r>
              <a:rPr lang="es-ES" dirty="0"/>
              <a:t>Empleado a){</a:t>
            </a:r>
          </a:p>
          <a:p>
            <a:r>
              <a:rPr lang="es-ES" dirty="0"/>
              <a:t>        </a:t>
            </a:r>
            <a:r>
              <a:rPr lang="es-ES" dirty="0" err="1"/>
              <a:t>empleados.</a:t>
            </a:r>
            <a:r>
              <a:rPr lang="es-ES" b="1" dirty="0" err="1"/>
              <a:t>add</a:t>
            </a:r>
            <a:r>
              <a:rPr lang="es-ES" dirty="0"/>
              <a:t>(a);</a:t>
            </a:r>
          </a:p>
          <a:p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empleados;</a:t>
            </a:r>
          </a:p>
          <a:p>
            <a:r>
              <a:rPr lang="es-ES" dirty="0"/>
              <a:t>    }</a:t>
            </a:r>
          </a:p>
          <a:p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b="1" dirty="0"/>
              <a:t>Tienda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direccion</a:t>
            </a:r>
            <a:r>
              <a:rPr lang="es-ES" dirty="0"/>
              <a:t>, </a:t>
            </a:r>
            <a:r>
              <a:rPr lang="es-ES" dirty="0" err="1"/>
              <a:t>int</a:t>
            </a:r>
            <a:r>
              <a:rPr lang="es-ES" dirty="0"/>
              <a:t> ventas, </a:t>
            </a:r>
            <a:r>
              <a:rPr lang="es-ES" b="1" dirty="0" err="1"/>
              <a:t>List</a:t>
            </a:r>
            <a:r>
              <a:rPr lang="es-ES" b="1" dirty="0"/>
              <a:t>&lt;Empleado&gt; empleados</a:t>
            </a:r>
            <a:r>
              <a:rPr lang="es-ES" dirty="0"/>
              <a:t>) {</a:t>
            </a:r>
          </a:p>
          <a:p>
            <a:r>
              <a:rPr lang="es-ES" dirty="0"/>
              <a:t>        </a:t>
            </a:r>
            <a:r>
              <a:rPr lang="es-ES" dirty="0" err="1"/>
              <a:t>this.direccion</a:t>
            </a:r>
            <a:r>
              <a:rPr lang="es-ES" dirty="0"/>
              <a:t> = ______;</a:t>
            </a:r>
          </a:p>
          <a:p>
            <a:r>
              <a:rPr lang="es-ES" dirty="0"/>
              <a:t>        </a:t>
            </a:r>
            <a:r>
              <a:rPr lang="es-ES" dirty="0" err="1"/>
              <a:t>this.ventas</a:t>
            </a:r>
            <a:r>
              <a:rPr lang="es-ES" dirty="0"/>
              <a:t> = ______;</a:t>
            </a:r>
          </a:p>
          <a:p>
            <a:r>
              <a:rPr lang="es-ES" dirty="0"/>
              <a:t>        </a:t>
            </a:r>
            <a:r>
              <a:rPr lang="es-ES" dirty="0" err="1"/>
              <a:t>this.empleados</a:t>
            </a:r>
            <a:r>
              <a:rPr lang="es-ES" dirty="0"/>
              <a:t> = _______;</a:t>
            </a:r>
          </a:p>
          <a:p>
            <a:r>
              <a:rPr lang="es-ES" dirty="0"/>
              <a:t>    }</a:t>
            </a:r>
          </a:p>
          <a:p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b="1" dirty="0"/>
              <a:t>Tienda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direccion</a:t>
            </a:r>
            <a:r>
              <a:rPr lang="es-ES" dirty="0"/>
              <a:t>, </a:t>
            </a:r>
            <a:r>
              <a:rPr lang="es-ES" dirty="0" err="1"/>
              <a:t>int</a:t>
            </a:r>
            <a:r>
              <a:rPr lang="es-ES" dirty="0"/>
              <a:t> ventas) {</a:t>
            </a:r>
          </a:p>
          <a:p>
            <a:r>
              <a:rPr lang="es-ES" dirty="0"/>
              <a:t>        </a:t>
            </a:r>
            <a:r>
              <a:rPr lang="es-ES" dirty="0" err="1"/>
              <a:t>this.direccion</a:t>
            </a:r>
            <a:r>
              <a:rPr lang="es-ES" dirty="0"/>
              <a:t> = ______;</a:t>
            </a:r>
          </a:p>
          <a:p>
            <a:r>
              <a:rPr lang="es-ES" dirty="0"/>
              <a:t>        </a:t>
            </a:r>
            <a:r>
              <a:rPr lang="es-ES" dirty="0" err="1"/>
              <a:t>this.ventas</a:t>
            </a:r>
            <a:r>
              <a:rPr lang="es-ES" dirty="0"/>
              <a:t> = ________;</a:t>
            </a:r>
          </a:p>
          <a:p>
            <a:r>
              <a:rPr lang="es-ES" dirty="0"/>
              <a:t>    }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5364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36525"/>
            <a:ext cx="11018440" cy="781968"/>
          </a:xfrm>
        </p:spPr>
        <p:txBody>
          <a:bodyPr/>
          <a:lstStyle/>
          <a:p>
            <a:r>
              <a:rPr lang="es-ES" sz="4400" b="1" dirty="0"/>
              <a:t>Tienda.java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46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55440" y="1124744"/>
            <a:ext cx="111365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getDireccion</a:t>
            </a:r>
            <a:r>
              <a:rPr lang="es-ES" dirty="0"/>
              <a:t>() {</a:t>
            </a:r>
          </a:p>
          <a:p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________;</a:t>
            </a:r>
          </a:p>
          <a:p>
            <a:r>
              <a:rPr lang="es-ES" dirty="0"/>
              <a:t>    }</a:t>
            </a:r>
          </a:p>
          <a:p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setDireccion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direccion</a:t>
            </a:r>
            <a:r>
              <a:rPr lang="es-ES" dirty="0"/>
              <a:t>) {</a:t>
            </a:r>
          </a:p>
          <a:p>
            <a:r>
              <a:rPr lang="es-ES" dirty="0"/>
              <a:t>        </a:t>
            </a:r>
            <a:r>
              <a:rPr lang="es-ES" dirty="0" err="1"/>
              <a:t>this.direccion</a:t>
            </a:r>
            <a:r>
              <a:rPr lang="es-ES" dirty="0"/>
              <a:t> = ___________;</a:t>
            </a:r>
          </a:p>
          <a:p>
            <a:r>
              <a:rPr lang="es-ES" dirty="0"/>
              <a:t>    }</a:t>
            </a:r>
          </a:p>
          <a:p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getVentas</a:t>
            </a:r>
            <a:r>
              <a:rPr lang="es-ES" dirty="0"/>
              <a:t>() {</a:t>
            </a:r>
          </a:p>
          <a:p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__________;</a:t>
            </a:r>
          </a:p>
          <a:p>
            <a:r>
              <a:rPr lang="es-ES" dirty="0"/>
              <a:t>    }</a:t>
            </a:r>
          </a:p>
          <a:p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setVentas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ventas) {</a:t>
            </a:r>
          </a:p>
          <a:p>
            <a:r>
              <a:rPr lang="es-ES" dirty="0"/>
              <a:t>        </a:t>
            </a:r>
            <a:r>
              <a:rPr lang="es-ES" dirty="0" err="1"/>
              <a:t>this.ventas</a:t>
            </a:r>
            <a:r>
              <a:rPr lang="es-ES" dirty="0"/>
              <a:t> = _________;</a:t>
            </a:r>
          </a:p>
          <a:p>
            <a:r>
              <a:rPr lang="es-ES" dirty="0"/>
              <a:t>    }</a:t>
            </a:r>
          </a:p>
          <a:p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b="1" dirty="0" err="1"/>
              <a:t>List</a:t>
            </a:r>
            <a:r>
              <a:rPr lang="es-ES" dirty="0"/>
              <a:t>&lt;_______&gt; </a:t>
            </a:r>
            <a:r>
              <a:rPr lang="es-ES" dirty="0" err="1"/>
              <a:t>getEmpleados</a:t>
            </a:r>
            <a:r>
              <a:rPr lang="es-ES" dirty="0"/>
              <a:t>() {</a:t>
            </a:r>
          </a:p>
          <a:p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_________;</a:t>
            </a:r>
          </a:p>
          <a:p>
            <a:r>
              <a:rPr lang="es-E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444357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36525"/>
            <a:ext cx="11018440" cy="781968"/>
          </a:xfrm>
        </p:spPr>
        <p:txBody>
          <a:bodyPr/>
          <a:lstStyle/>
          <a:p>
            <a:r>
              <a:rPr lang="es-ES" sz="4400" b="1" dirty="0"/>
              <a:t>Tienda.java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47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55440" y="1124744"/>
            <a:ext cx="1113656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setEmpleados</a:t>
            </a:r>
            <a:r>
              <a:rPr lang="es-ES" dirty="0"/>
              <a:t>(</a:t>
            </a:r>
            <a:r>
              <a:rPr lang="es-ES" dirty="0" err="1"/>
              <a:t>List</a:t>
            </a:r>
            <a:r>
              <a:rPr lang="es-ES" dirty="0"/>
              <a:t>&lt;Empleado&gt; empleados) {</a:t>
            </a:r>
          </a:p>
          <a:p>
            <a:r>
              <a:rPr lang="es-ES" dirty="0"/>
              <a:t>        </a:t>
            </a:r>
            <a:r>
              <a:rPr lang="es-ES" dirty="0" err="1"/>
              <a:t>this.empleados</a:t>
            </a:r>
            <a:r>
              <a:rPr lang="es-ES" dirty="0"/>
              <a:t> = _________;</a:t>
            </a:r>
          </a:p>
          <a:p>
            <a:r>
              <a:rPr lang="es-ES" dirty="0"/>
              <a:t>    }</a:t>
            </a:r>
          </a:p>
          <a:p>
            <a:endParaRPr lang="es-ES" dirty="0"/>
          </a:p>
          <a:p>
            <a:r>
              <a:rPr lang="es-ES" dirty="0"/>
              <a:t>    @</a:t>
            </a:r>
            <a:r>
              <a:rPr lang="es-ES" dirty="0" err="1"/>
              <a:t>Override</a:t>
            </a:r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toString</a:t>
            </a:r>
            <a:r>
              <a:rPr lang="es-ES" dirty="0"/>
              <a:t>() {</a:t>
            </a:r>
          </a:p>
          <a:p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“_______________";</a:t>
            </a:r>
          </a:p>
          <a:p>
            <a:r>
              <a:rPr lang="es-ES" dirty="0"/>
              <a:t>    }</a:t>
            </a:r>
          </a:p>
          <a:p>
            <a:r>
              <a:rPr lang="es-ES" dirty="0"/>
              <a:t>   </a:t>
            </a:r>
          </a:p>
          <a:p>
            <a:r>
              <a:rPr lang="es-ES" dirty="0"/>
              <a:t>  </a:t>
            </a:r>
          </a:p>
          <a:p>
            <a:r>
              <a:rPr lang="es-ES" dirty="0"/>
              <a:t>    </a:t>
            </a:r>
          </a:p>
          <a:p>
            <a:r>
              <a:rPr lang="es-ES" dirty="0"/>
              <a:t>}</a:t>
            </a:r>
          </a:p>
          <a:p>
            <a:r>
              <a:rPr lang="es-ES" dirty="0"/>
              <a:t>	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196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36525"/>
            <a:ext cx="11018440" cy="781968"/>
          </a:xfrm>
        </p:spPr>
        <p:txBody>
          <a:bodyPr/>
          <a:lstStyle/>
          <a:p>
            <a:r>
              <a:rPr lang="es-ES" sz="4400" b="1" dirty="0"/>
              <a:t>GestionaTiendas.java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48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55440" y="1124744"/>
            <a:ext cx="111365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package</a:t>
            </a:r>
            <a:r>
              <a:rPr lang="es-ES" dirty="0"/>
              <a:t> actividad09.tiendas;</a:t>
            </a:r>
          </a:p>
          <a:p>
            <a:endParaRPr lang="es-ES" dirty="0"/>
          </a:p>
          <a:p>
            <a:r>
              <a:rPr lang="es-ES" dirty="0" err="1"/>
              <a:t>import</a:t>
            </a:r>
            <a:r>
              <a:rPr lang="es-ES" dirty="0"/>
              <a:t> java.io.*;</a:t>
            </a:r>
          </a:p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java.util</a:t>
            </a:r>
            <a:r>
              <a:rPr lang="es-ES" dirty="0"/>
              <a:t>.*;</a:t>
            </a:r>
          </a:p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javax.</a:t>
            </a:r>
            <a:r>
              <a:rPr lang="es-ES" b="1" dirty="0" err="1"/>
              <a:t>persistence</a:t>
            </a:r>
            <a:r>
              <a:rPr lang="es-ES" b="1" dirty="0"/>
              <a:t>.*;</a:t>
            </a:r>
          </a:p>
          <a:p>
            <a:endParaRPr lang="es-ES" dirty="0"/>
          </a:p>
          <a:p>
            <a:r>
              <a:rPr lang="es-ES" b="1" dirty="0" err="1"/>
              <a:t>import</a:t>
            </a:r>
            <a:r>
              <a:rPr lang="es-ES" b="1" dirty="0"/>
              <a:t> </a:t>
            </a:r>
            <a:r>
              <a:rPr lang="es-ES" b="1" dirty="0" err="1"/>
              <a:t>com.objectdb.o.IXM.a</a:t>
            </a:r>
            <a:r>
              <a:rPr lang="es-ES" b="1" dirty="0"/>
              <a:t>;</a:t>
            </a:r>
          </a:p>
          <a:p>
            <a:endParaRPr lang="es-ES" dirty="0"/>
          </a:p>
          <a:p>
            <a:r>
              <a:rPr lang="es-ES" dirty="0" err="1"/>
              <a:t>import</a:t>
            </a:r>
            <a:r>
              <a:rPr lang="es-ES" dirty="0"/>
              <a:t> actividadT15.</a:t>
            </a:r>
            <a:r>
              <a:rPr lang="es-ES" b="1" dirty="0"/>
              <a:t>pideDatos</a:t>
            </a:r>
            <a:r>
              <a:rPr lang="es-ES" dirty="0"/>
              <a:t>.*;</a:t>
            </a:r>
          </a:p>
          <a:p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b="1" dirty="0" err="1"/>
              <a:t>GestionaTiendas</a:t>
            </a:r>
            <a:r>
              <a:rPr lang="es-ES" dirty="0"/>
              <a:t> {</a:t>
            </a:r>
          </a:p>
          <a:p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(final </a:t>
            </a:r>
            <a:r>
              <a:rPr lang="es-ES" dirty="0" err="1"/>
              <a:t>String</a:t>
            </a:r>
            <a:r>
              <a:rPr lang="es-ES" dirty="0"/>
              <a:t>[] </a:t>
            </a:r>
            <a:r>
              <a:rPr lang="es-ES" dirty="0" err="1"/>
              <a:t>args</a:t>
            </a:r>
            <a:r>
              <a:rPr lang="es-ES" dirty="0"/>
              <a:t>) {</a:t>
            </a:r>
          </a:p>
          <a:p>
            <a:r>
              <a:rPr lang="es-ES" b="1" dirty="0">
                <a:solidFill>
                  <a:srgbClr val="00B050"/>
                </a:solidFill>
              </a:rPr>
              <a:t>// Vinculamos con la base de datos con el objeto </a:t>
            </a:r>
            <a:r>
              <a:rPr lang="es-ES" b="1" dirty="0" err="1">
                <a:solidFill>
                  <a:srgbClr val="00B050"/>
                </a:solidFill>
              </a:rPr>
              <a:t>emf</a:t>
            </a:r>
            <a:endParaRPr lang="es-ES" b="1" dirty="0">
              <a:solidFill>
                <a:srgbClr val="00B050"/>
              </a:solidFill>
            </a:endParaRPr>
          </a:p>
          <a:p>
            <a:r>
              <a:rPr lang="es-ES" dirty="0"/>
              <a:t>final </a:t>
            </a:r>
            <a:r>
              <a:rPr lang="es-ES" b="1" dirty="0" err="1"/>
              <a:t>EntityManagerFactory</a:t>
            </a:r>
            <a:r>
              <a:rPr lang="es-ES" b="1" dirty="0"/>
              <a:t> </a:t>
            </a:r>
            <a:r>
              <a:rPr lang="es-ES" dirty="0" err="1"/>
              <a:t>emf</a:t>
            </a:r>
            <a:r>
              <a:rPr lang="es-ES" dirty="0"/>
              <a:t> = </a:t>
            </a:r>
            <a:r>
              <a:rPr lang="es-ES" b="1" dirty="0" err="1"/>
              <a:t>Persistence.createEntityManagerFactory</a:t>
            </a:r>
            <a:r>
              <a:rPr lang="es-ES" dirty="0"/>
              <a:t>("</a:t>
            </a:r>
            <a:r>
              <a:rPr lang="es-ES" dirty="0" err="1"/>
              <a:t>objectdb:tiendasDB.tmp;drop</a:t>
            </a:r>
            <a:r>
              <a:rPr lang="es-ES" dirty="0"/>
              <a:t>");</a:t>
            </a:r>
          </a:p>
          <a:p>
            <a:r>
              <a:rPr lang="es-ES" dirty="0">
                <a:solidFill>
                  <a:srgbClr val="00B050"/>
                </a:solidFill>
              </a:rPr>
              <a:t>// </a:t>
            </a:r>
            <a:r>
              <a:rPr lang="es-ES" b="1" dirty="0" err="1">
                <a:solidFill>
                  <a:srgbClr val="00B050"/>
                </a:solidFill>
              </a:rPr>
              <a:t>EntityManagerFactory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b="1" dirty="0">
                <a:solidFill>
                  <a:srgbClr val="00B050"/>
                </a:solidFill>
              </a:rPr>
              <a:t>es la clase  que se encarga de abrir la conexión a la base de datos y pone a nuestra disposición los distintos </a:t>
            </a:r>
            <a:r>
              <a:rPr lang="es-ES" b="1" dirty="0" err="1">
                <a:solidFill>
                  <a:srgbClr val="00B050"/>
                </a:solidFill>
              </a:rPr>
              <a:t>EntityManager</a:t>
            </a:r>
            <a:r>
              <a:rPr lang="es-ES" b="1" dirty="0">
                <a:solidFill>
                  <a:srgbClr val="00B050"/>
                </a:solidFill>
              </a:rPr>
              <a:t> que usemos</a:t>
            </a:r>
            <a:r>
              <a:rPr lang="es-ES" dirty="0">
                <a:solidFill>
                  <a:srgbClr val="00B050"/>
                </a:solidFill>
              </a:rPr>
              <a:t>      </a:t>
            </a:r>
          </a:p>
          <a:p>
            <a:r>
              <a:rPr lang="es-ES" dirty="0"/>
              <a:t>final </a:t>
            </a:r>
            <a:r>
              <a:rPr lang="es-ES" b="1" dirty="0" err="1"/>
              <a:t>EntityManager</a:t>
            </a:r>
            <a:r>
              <a:rPr lang="es-ES" dirty="0"/>
              <a:t> em = </a:t>
            </a:r>
            <a:r>
              <a:rPr lang="es-ES" dirty="0" err="1"/>
              <a:t>emf.</a:t>
            </a:r>
            <a:r>
              <a:rPr lang="es-ES" b="1" dirty="0" err="1"/>
              <a:t>createEntityManager</a:t>
            </a:r>
            <a:r>
              <a:rPr lang="es-ES" b="1" dirty="0"/>
              <a:t>();</a:t>
            </a:r>
          </a:p>
          <a:p>
            <a:r>
              <a:rPr lang="es-ES" sz="2000" b="1" dirty="0">
                <a:solidFill>
                  <a:srgbClr val="00B050"/>
                </a:solidFill>
              </a:rPr>
              <a:t>//Si la base de datos no existe, al crear el vínculo se crea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1283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36525"/>
            <a:ext cx="11018440" cy="781968"/>
          </a:xfrm>
        </p:spPr>
        <p:txBody>
          <a:bodyPr/>
          <a:lstStyle/>
          <a:p>
            <a:r>
              <a:rPr lang="es-ES" sz="4400" b="1" dirty="0"/>
              <a:t>GestionaTiendas.java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49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55440" y="1124744"/>
            <a:ext cx="104411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/>
              <a:t> try {</a:t>
            </a:r>
          </a:p>
          <a:p>
            <a:r>
              <a:rPr lang="es-ES" sz="2200" b="1" dirty="0">
                <a:solidFill>
                  <a:srgbClr val="00B050"/>
                </a:solidFill>
              </a:rPr>
              <a:t>            // inicialmente creamos los empleados</a:t>
            </a:r>
          </a:p>
          <a:p>
            <a:endParaRPr lang="es-ES" sz="2200" dirty="0"/>
          </a:p>
          <a:p>
            <a:r>
              <a:rPr lang="es-ES" sz="2200" dirty="0"/>
              <a:t>            final Empleado a1 = new Empleado("Black", "</a:t>
            </a:r>
            <a:r>
              <a:rPr lang="es-ES" sz="2200" dirty="0" err="1"/>
              <a:t>Orchid</a:t>
            </a:r>
            <a:r>
              <a:rPr lang="es-ES" sz="2200" dirty="0"/>
              <a:t>");</a:t>
            </a:r>
          </a:p>
          <a:p>
            <a:r>
              <a:rPr lang="es-ES" sz="2200" dirty="0"/>
              <a:t>            final Empleado a2 = new Empleado(“_____", “____");</a:t>
            </a:r>
          </a:p>
          <a:p>
            <a:r>
              <a:rPr lang="es-ES" sz="2200" dirty="0"/>
              <a:t>            final Empleado a3 = new Empleado(“______", “______");</a:t>
            </a:r>
          </a:p>
          <a:p>
            <a:r>
              <a:rPr lang="es-ES" sz="2200" dirty="0"/>
              <a:t>            </a:t>
            </a:r>
            <a:r>
              <a:rPr lang="es-ES" sz="2200" b="1" dirty="0">
                <a:solidFill>
                  <a:srgbClr val="00B050"/>
                </a:solidFill>
              </a:rPr>
              <a:t> // creamos las tiendas</a:t>
            </a:r>
            <a:endParaRPr lang="es-ES" sz="2200" dirty="0"/>
          </a:p>
          <a:p>
            <a:r>
              <a:rPr lang="es-ES" sz="2200" dirty="0"/>
              <a:t>            final Tienda l1 = new Tienda(" (“______", ", 100, </a:t>
            </a:r>
            <a:r>
              <a:rPr lang="es-ES" sz="2200" dirty="0" err="1"/>
              <a:t>Arrays.</a:t>
            </a:r>
            <a:r>
              <a:rPr lang="es-ES" sz="2200" b="1" dirty="0" err="1"/>
              <a:t>asList</a:t>
            </a:r>
            <a:r>
              <a:rPr lang="es-ES" sz="2200" dirty="0"/>
              <a:t>(a1));</a:t>
            </a:r>
          </a:p>
          <a:p>
            <a:pPr lvl="2"/>
            <a:r>
              <a:rPr lang="es-ES" sz="2200" b="1" dirty="0">
                <a:solidFill>
                  <a:srgbClr val="00B050"/>
                </a:solidFill>
              </a:rPr>
              <a:t>//La clase </a:t>
            </a:r>
            <a:r>
              <a:rPr lang="es-ES" sz="2200" b="1" dirty="0" err="1">
                <a:solidFill>
                  <a:srgbClr val="00B050"/>
                </a:solidFill>
              </a:rPr>
              <a:t>Arrays</a:t>
            </a:r>
            <a:r>
              <a:rPr lang="es-ES" sz="2200" b="1" dirty="0">
                <a:solidFill>
                  <a:srgbClr val="00B050"/>
                </a:solidFill>
              </a:rPr>
              <a:t> tiene un método denominado </a:t>
            </a:r>
            <a:r>
              <a:rPr lang="es-ES" sz="2200" b="1" dirty="0" err="1">
                <a:solidFill>
                  <a:srgbClr val="00B050"/>
                </a:solidFill>
              </a:rPr>
              <a:t>asList</a:t>
            </a:r>
            <a:r>
              <a:rPr lang="es-ES" sz="2200" b="1" dirty="0">
                <a:solidFill>
                  <a:srgbClr val="00B050"/>
                </a:solidFill>
              </a:rPr>
              <a:t> que devuelve un tipo </a:t>
            </a:r>
            <a:r>
              <a:rPr lang="es-ES" sz="2200" b="1" dirty="0" err="1">
                <a:solidFill>
                  <a:srgbClr val="00B050"/>
                </a:solidFill>
              </a:rPr>
              <a:t>List</a:t>
            </a:r>
            <a:r>
              <a:rPr lang="es-ES" sz="2200" b="1" dirty="0">
                <a:solidFill>
                  <a:srgbClr val="00B050"/>
                </a:solidFill>
              </a:rPr>
              <a:t> cuando se le invoca pasándole un array como parámetro.</a:t>
            </a:r>
          </a:p>
          <a:p>
            <a:endParaRPr lang="es-ES" sz="2200" dirty="0"/>
          </a:p>
          <a:p>
            <a:r>
              <a:rPr lang="es-ES" sz="2200" dirty="0"/>
              <a:t>            final Tienda l2 = new Tienda(" (“______", ", 90, </a:t>
            </a:r>
            <a:r>
              <a:rPr lang="es-ES" sz="2200" dirty="0" err="1"/>
              <a:t>Arrays.</a:t>
            </a:r>
            <a:r>
              <a:rPr lang="es-ES" sz="2200" b="1" dirty="0" err="1"/>
              <a:t>asList</a:t>
            </a:r>
            <a:r>
              <a:rPr lang="es-ES" sz="2200" dirty="0"/>
              <a:t>(__));</a:t>
            </a:r>
          </a:p>
          <a:p>
            <a:endParaRPr lang="es-ES" sz="2200" dirty="0"/>
          </a:p>
          <a:p>
            <a:r>
              <a:rPr lang="es-ES" sz="2200" dirty="0"/>
              <a:t>            final Tienda l3 = new Tienda(" (“______", ", 110, </a:t>
            </a:r>
            <a:r>
              <a:rPr lang="es-ES" sz="2200" dirty="0" err="1"/>
              <a:t>Arrays.</a:t>
            </a:r>
            <a:r>
              <a:rPr lang="es-ES" sz="2200" b="1" dirty="0" err="1"/>
              <a:t>asList</a:t>
            </a:r>
            <a:r>
              <a:rPr lang="es-ES" sz="2200" dirty="0"/>
              <a:t>(___, ____));</a:t>
            </a:r>
          </a:p>
          <a:p>
            <a:endParaRPr lang="es-E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1935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7050D9-60E7-46EC-BBD6-EC429ED413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31779"/>
            <a:ext cx="11018440" cy="2308324"/>
          </a:xfrm>
        </p:spPr>
        <p:txBody>
          <a:bodyPr>
            <a:spAutoFit/>
          </a:bodyPr>
          <a:lstStyle/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/>
              <a:t>1- Crea dentro de un </a:t>
            </a:r>
            <a:r>
              <a:rPr lang="es-ES" dirty="0" err="1"/>
              <a:t>package</a:t>
            </a:r>
            <a:r>
              <a:rPr lang="es-ES" dirty="0"/>
              <a:t> de nombre “</a:t>
            </a:r>
            <a:r>
              <a:rPr lang="es-ES" b="1" dirty="0"/>
              <a:t>actividad09.filmoteca</a:t>
            </a:r>
            <a:r>
              <a:rPr lang="es-ES" dirty="0"/>
              <a:t>” un programa para gestionar información sobre películas almacenando la información en MySQL.</a:t>
            </a:r>
            <a:endParaRPr lang="ca-E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s-ES" sz="40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BF159D2-89E7-4805-AF91-86571FE87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2549136"/>
            <a:ext cx="3378696" cy="3807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31903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36525"/>
            <a:ext cx="11018440" cy="781968"/>
          </a:xfrm>
        </p:spPr>
        <p:txBody>
          <a:bodyPr/>
          <a:lstStyle/>
          <a:p>
            <a:r>
              <a:rPr lang="es-ES" sz="4400" b="1" dirty="0"/>
              <a:t>GestionaTiendas.java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50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947428" y="1093371"/>
            <a:ext cx="63367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00B050"/>
                </a:solidFill>
              </a:rPr>
              <a:t>//Primero se obtiene la transacción y se llama al método </a:t>
            </a:r>
            <a:r>
              <a:rPr lang="es-ES" sz="2400" b="1" dirty="0" err="1">
                <a:solidFill>
                  <a:srgbClr val="00B050"/>
                </a:solidFill>
              </a:rPr>
              <a:t>begin</a:t>
            </a:r>
            <a:r>
              <a:rPr lang="es-ES" sz="2400" b="1" dirty="0">
                <a:solidFill>
                  <a:srgbClr val="00B050"/>
                </a:solidFill>
              </a:rPr>
              <a:t>()</a:t>
            </a:r>
          </a:p>
          <a:p>
            <a:r>
              <a:rPr lang="es-ES" sz="2400" dirty="0"/>
              <a:t>            </a:t>
            </a:r>
            <a:r>
              <a:rPr lang="es-ES" sz="2400" dirty="0" err="1"/>
              <a:t>em.</a:t>
            </a:r>
            <a:r>
              <a:rPr lang="es-ES" sz="2400" b="1" dirty="0" err="1"/>
              <a:t>getTransaction</a:t>
            </a:r>
            <a:r>
              <a:rPr lang="es-ES" sz="2400" b="1" dirty="0"/>
              <a:t>().</a:t>
            </a:r>
            <a:r>
              <a:rPr lang="es-ES" sz="2400" b="1" dirty="0" err="1"/>
              <a:t>begin</a:t>
            </a:r>
            <a:r>
              <a:rPr lang="es-ES" sz="2400" b="1" dirty="0"/>
              <a:t>();</a:t>
            </a:r>
          </a:p>
          <a:p>
            <a:r>
              <a:rPr lang="es-ES" sz="2400" b="1" dirty="0">
                <a:solidFill>
                  <a:srgbClr val="00B050"/>
                </a:solidFill>
              </a:rPr>
              <a:t>//se realizan todas las operaciones dentro de la transacción</a:t>
            </a:r>
          </a:p>
          <a:p>
            <a:r>
              <a:rPr lang="es-ES" sz="2400" b="1" dirty="0">
                <a:solidFill>
                  <a:srgbClr val="00B050"/>
                </a:solidFill>
              </a:rPr>
              <a:t>//Una vez iniciada una transacción, cuando queramos guardar un dato utilizaremos el objeto de tipo </a:t>
            </a:r>
            <a:r>
              <a:rPr lang="es-ES" sz="2400" b="1" dirty="0" err="1">
                <a:solidFill>
                  <a:srgbClr val="00B050"/>
                </a:solidFill>
              </a:rPr>
              <a:t>EntityManager</a:t>
            </a:r>
            <a:r>
              <a:rPr lang="es-ES" sz="2400" b="1" dirty="0">
                <a:solidFill>
                  <a:srgbClr val="00B050"/>
                </a:solidFill>
              </a:rPr>
              <a:t> para guardar la instancia de un objecto con la función </a:t>
            </a:r>
            <a:r>
              <a:rPr lang="es-ES" sz="2400" b="1" dirty="0" err="1">
                <a:solidFill>
                  <a:srgbClr val="00B050"/>
                </a:solidFill>
              </a:rPr>
              <a:t>persist</a:t>
            </a:r>
            <a:endParaRPr lang="es-ES" sz="2400" b="1" dirty="0">
              <a:solidFill>
                <a:srgbClr val="00B050"/>
              </a:solidFill>
            </a:endParaRPr>
          </a:p>
          <a:p>
            <a:r>
              <a:rPr lang="es-ES" sz="2400" dirty="0"/>
              <a:t>            </a:t>
            </a:r>
            <a:r>
              <a:rPr lang="es-ES" sz="2400" dirty="0" err="1"/>
              <a:t>em.</a:t>
            </a:r>
            <a:r>
              <a:rPr lang="es-ES" sz="2400" b="1" dirty="0" err="1"/>
              <a:t>persist</a:t>
            </a:r>
            <a:r>
              <a:rPr lang="es-ES" sz="2400" b="1" dirty="0"/>
              <a:t>(l1);</a:t>
            </a:r>
          </a:p>
          <a:p>
            <a:r>
              <a:rPr lang="es-ES" sz="2400" dirty="0"/>
              <a:t>            </a:t>
            </a:r>
            <a:r>
              <a:rPr lang="es-ES" sz="2400" dirty="0" err="1"/>
              <a:t>em.</a:t>
            </a:r>
            <a:r>
              <a:rPr lang="es-ES" sz="2400" b="1" dirty="0" err="1"/>
              <a:t>persist</a:t>
            </a:r>
            <a:r>
              <a:rPr lang="es-ES" sz="2400" b="1" dirty="0"/>
              <a:t>(____);</a:t>
            </a:r>
          </a:p>
          <a:p>
            <a:r>
              <a:rPr lang="es-ES" sz="2400" dirty="0"/>
              <a:t>            </a:t>
            </a:r>
            <a:r>
              <a:rPr lang="es-ES" sz="2400" dirty="0" err="1"/>
              <a:t>em.</a:t>
            </a:r>
            <a:r>
              <a:rPr lang="es-ES" sz="2400" b="1" dirty="0" err="1"/>
              <a:t>persist</a:t>
            </a:r>
            <a:r>
              <a:rPr lang="es-ES" sz="2400" b="1" dirty="0"/>
              <a:t>(____);</a:t>
            </a:r>
          </a:p>
          <a:p>
            <a:r>
              <a:rPr lang="es-ES" sz="2400" dirty="0"/>
              <a:t>            </a:t>
            </a:r>
            <a:r>
              <a:rPr lang="es-ES" sz="2400" dirty="0" err="1"/>
              <a:t>em.</a:t>
            </a:r>
            <a:r>
              <a:rPr lang="es-ES" sz="2400" b="1" dirty="0" err="1"/>
              <a:t>getTransaction</a:t>
            </a:r>
            <a:r>
              <a:rPr lang="es-ES" sz="2400" b="1" dirty="0"/>
              <a:t>().</a:t>
            </a:r>
            <a:r>
              <a:rPr lang="es-ES" sz="2400" b="1" dirty="0" err="1"/>
              <a:t>commit</a:t>
            </a:r>
            <a:r>
              <a:rPr lang="es-ES" sz="2400" b="1" dirty="0"/>
              <a:t>();</a:t>
            </a:r>
            <a:endParaRPr lang="en-US" sz="2200" b="1" dirty="0"/>
          </a:p>
        </p:txBody>
      </p:sp>
      <p:pic>
        <p:nvPicPr>
          <p:cNvPr id="1026" name="Picture 2" descr="Patterns for distributed transactions within a microservices architecture |  Red Hat Developer">
            <a:extLst>
              <a:ext uri="{FF2B5EF4-FFF2-40B4-BE49-F238E27FC236}">
                <a16:creationId xmlns:a16="http://schemas.microsoft.com/office/drawing/2014/main" id="{69DA4D8F-0017-46DB-9074-90096A68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918493"/>
            <a:ext cx="452437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6148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36525"/>
            <a:ext cx="11018440" cy="781968"/>
          </a:xfrm>
        </p:spPr>
        <p:txBody>
          <a:bodyPr/>
          <a:lstStyle/>
          <a:p>
            <a:r>
              <a:rPr lang="es-ES" sz="4400" b="1" dirty="0"/>
              <a:t>GestionaTiendas.java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51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55440" y="1124744"/>
            <a:ext cx="111365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/>
              <a:t> </a:t>
            </a:r>
            <a:r>
              <a:rPr lang="es-ES" sz="2200" dirty="0" err="1"/>
              <a:t>int</a:t>
            </a:r>
            <a:r>
              <a:rPr lang="es-ES" sz="2200" dirty="0"/>
              <a:t> </a:t>
            </a:r>
            <a:r>
              <a:rPr lang="es-ES" sz="2200" dirty="0" err="1"/>
              <a:t>opcion</a:t>
            </a:r>
            <a:r>
              <a:rPr lang="es-ES" sz="2200" dirty="0"/>
              <a:t> = 0;</a:t>
            </a:r>
          </a:p>
          <a:p>
            <a:r>
              <a:rPr lang="es-ES" sz="2200" dirty="0"/>
              <a:t>            do {</a:t>
            </a:r>
          </a:p>
          <a:p>
            <a:endParaRPr lang="es-ES" sz="2200" dirty="0"/>
          </a:p>
          <a:p>
            <a:r>
              <a:rPr lang="es-ES" sz="2200" dirty="0"/>
              <a:t>                </a:t>
            </a:r>
            <a:r>
              <a:rPr lang="es-ES" sz="2200" dirty="0" err="1"/>
              <a:t>opcion</a:t>
            </a:r>
            <a:r>
              <a:rPr lang="es-ES" sz="2200" dirty="0"/>
              <a:t> = </a:t>
            </a:r>
            <a:r>
              <a:rPr lang="es-ES" sz="2200" dirty="0" err="1"/>
              <a:t>Pregunta.pideEntero</a:t>
            </a:r>
            <a:r>
              <a:rPr lang="es-ES" sz="2200" dirty="0"/>
              <a:t>(“Introduzca la operación ___________");</a:t>
            </a:r>
          </a:p>
          <a:p>
            <a:endParaRPr lang="es-ES" sz="2200" dirty="0"/>
          </a:p>
          <a:p>
            <a:r>
              <a:rPr lang="es-ES" sz="2200" dirty="0"/>
              <a:t>                </a:t>
            </a:r>
            <a:r>
              <a:rPr lang="es-ES" sz="2200" dirty="0" err="1"/>
              <a:t>switch</a:t>
            </a:r>
            <a:r>
              <a:rPr lang="es-ES" sz="2200" dirty="0"/>
              <a:t> (</a:t>
            </a:r>
            <a:r>
              <a:rPr lang="es-ES" sz="2200" dirty="0" err="1"/>
              <a:t>opcion</a:t>
            </a:r>
            <a:r>
              <a:rPr lang="es-ES" sz="2200" dirty="0"/>
              <a:t>) {</a:t>
            </a:r>
          </a:p>
          <a:p>
            <a:r>
              <a:rPr lang="es-ES" sz="2200" dirty="0"/>
              <a:t>                    case 0:</a:t>
            </a:r>
          </a:p>
          <a:p>
            <a:r>
              <a:rPr lang="es-ES" sz="2200" dirty="0"/>
              <a:t>                        </a:t>
            </a:r>
            <a:r>
              <a:rPr lang="es-ES" sz="2200" dirty="0" err="1"/>
              <a:t>System.out.println</a:t>
            </a:r>
            <a:r>
              <a:rPr lang="es-ES" sz="2200" dirty="0"/>
              <a:t>(“___________");</a:t>
            </a:r>
          </a:p>
          <a:p>
            <a:r>
              <a:rPr lang="es-ES" sz="2200" dirty="0"/>
              <a:t>                        break;</a:t>
            </a:r>
          </a:p>
          <a:p>
            <a:r>
              <a:rPr lang="es-ES" sz="2200" dirty="0"/>
              <a:t>                    case 1:</a:t>
            </a:r>
          </a:p>
          <a:p>
            <a:r>
              <a:rPr lang="es-ES" sz="2200" dirty="0"/>
              <a:t>                        </a:t>
            </a:r>
            <a:r>
              <a:rPr lang="es-ES" sz="2200" dirty="0" err="1"/>
              <a:t>mostrarEmpleados</a:t>
            </a:r>
            <a:r>
              <a:rPr lang="es-ES" sz="2200" dirty="0"/>
              <a:t>(____);</a:t>
            </a:r>
          </a:p>
          <a:p>
            <a:r>
              <a:rPr lang="es-ES" sz="2200" dirty="0"/>
              <a:t>                        break;</a:t>
            </a:r>
          </a:p>
          <a:p>
            <a:r>
              <a:rPr lang="es-ES" sz="2200" dirty="0"/>
              <a:t>                    case 2:</a:t>
            </a:r>
          </a:p>
          <a:p>
            <a:r>
              <a:rPr lang="es-ES" sz="2200" dirty="0"/>
              <a:t>                        </a:t>
            </a:r>
            <a:r>
              <a:rPr lang="es-ES" sz="2200" dirty="0" err="1"/>
              <a:t>mostrarTiendas</a:t>
            </a:r>
            <a:r>
              <a:rPr lang="es-ES" sz="2200" dirty="0"/>
              <a:t>(_____);</a:t>
            </a:r>
          </a:p>
          <a:p>
            <a:r>
              <a:rPr lang="es-ES" sz="2200" dirty="0"/>
              <a:t>                        break;</a:t>
            </a:r>
          </a:p>
          <a:p>
            <a:r>
              <a:rPr lang="es-ES" sz="2200" dirty="0"/>
              <a:t>                  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204588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36525"/>
            <a:ext cx="11018440" cy="781968"/>
          </a:xfrm>
        </p:spPr>
        <p:txBody>
          <a:bodyPr/>
          <a:lstStyle/>
          <a:p>
            <a:r>
              <a:rPr lang="es-ES" sz="4400" b="1" dirty="0"/>
              <a:t>GestionaTiendas.java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52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55440" y="1196752"/>
            <a:ext cx="1113656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	     case 3:</a:t>
            </a:r>
          </a:p>
          <a:p>
            <a:r>
              <a:rPr lang="es-ES" sz="2000" dirty="0"/>
              <a:t>                        </a:t>
            </a:r>
            <a:r>
              <a:rPr lang="es-ES" sz="2000" dirty="0" err="1"/>
              <a:t>mostrarTiendasSegunVentas</a:t>
            </a:r>
            <a:r>
              <a:rPr lang="es-ES" sz="2000" dirty="0"/>
              <a:t>(____);</a:t>
            </a:r>
          </a:p>
          <a:p>
            <a:r>
              <a:rPr lang="es-ES" sz="2000" dirty="0"/>
              <a:t>                        break;</a:t>
            </a:r>
          </a:p>
          <a:p>
            <a:r>
              <a:rPr lang="es-ES" sz="2000" dirty="0"/>
              <a:t>                    case 4:</a:t>
            </a:r>
          </a:p>
          <a:p>
            <a:r>
              <a:rPr lang="es-ES" sz="2000" dirty="0"/>
              <a:t>                        </a:t>
            </a:r>
            <a:r>
              <a:rPr lang="es-ES" sz="2000" dirty="0" err="1"/>
              <a:t>modificaEmpleado</a:t>
            </a:r>
            <a:r>
              <a:rPr lang="es-ES" sz="2000" dirty="0"/>
              <a:t>(______);</a:t>
            </a:r>
          </a:p>
          <a:p>
            <a:r>
              <a:rPr lang="es-ES" sz="2000" dirty="0"/>
              <a:t>                        break;</a:t>
            </a:r>
          </a:p>
          <a:p>
            <a:r>
              <a:rPr lang="es-ES" sz="2000" dirty="0"/>
              <a:t>                    case 5:</a:t>
            </a:r>
          </a:p>
          <a:p>
            <a:r>
              <a:rPr lang="es-ES" sz="2000" dirty="0"/>
              <a:t>                        </a:t>
            </a:r>
            <a:r>
              <a:rPr lang="es-ES" sz="2000" dirty="0" err="1"/>
              <a:t>addTienda</a:t>
            </a:r>
            <a:r>
              <a:rPr lang="es-ES" sz="2000" dirty="0"/>
              <a:t>(_____);</a:t>
            </a:r>
          </a:p>
          <a:p>
            <a:r>
              <a:rPr lang="es-ES" sz="2000" dirty="0"/>
              <a:t>                        break;</a:t>
            </a:r>
          </a:p>
          <a:p>
            <a:r>
              <a:rPr lang="es-ES" sz="2000" dirty="0"/>
              <a:t>                }</a:t>
            </a:r>
          </a:p>
          <a:p>
            <a:r>
              <a:rPr lang="es-ES" sz="2000" dirty="0"/>
              <a:t>            } </a:t>
            </a:r>
            <a:r>
              <a:rPr lang="es-ES" sz="2000" dirty="0" err="1"/>
              <a:t>while</a:t>
            </a:r>
            <a:r>
              <a:rPr lang="es-ES" sz="2000" dirty="0"/>
              <a:t> (________);</a:t>
            </a:r>
          </a:p>
          <a:p>
            <a:endParaRPr lang="es-ES" sz="2000" dirty="0"/>
          </a:p>
          <a:p>
            <a:r>
              <a:rPr lang="es-ES" sz="2000" dirty="0"/>
              <a:t>        } </a:t>
            </a:r>
            <a:r>
              <a:rPr lang="es-ES" sz="2000" dirty="0" err="1"/>
              <a:t>finally</a:t>
            </a:r>
            <a:r>
              <a:rPr lang="es-ES" sz="2000" dirty="0"/>
              <a:t> {</a:t>
            </a:r>
          </a:p>
          <a:p>
            <a:r>
              <a:rPr lang="es-ES" sz="2000" b="1" dirty="0"/>
              <a:t>            </a:t>
            </a:r>
            <a:r>
              <a:rPr lang="es-ES" sz="2000" b="1" dirty="0" err="1"/>
              <a:t>em.close</a:t>
            </a:r>
            <a:r>
              <a:rPr lang="es-ES" sz="2000" b="1" dirty="0"/>
              <a:t>();</a:t>
            </a:r>
          </a:p>
          <a:p>
            <a:r>
              <a:rPr lang="es-ES" sz="2000" b="1" dirty="0"/>
              <a:t>            </a:t>
            </a:r>
            <a:r>
              <a:rPr lang="es-ES" sz="2000" b="1" dirty="0" err="1"/>
              <a:t>emf.close</a:t>
            </a:r>
            <a:r>
              <a:rPr lang="es-ES" sz="2000" b="1" dirty="0"/>
              <a:t>();</a:t>
            </a:r>
          </a:p>
          <a:p>
            <a:r>
              <a:rPr lang="es-ES" sz="2000" dirty="0"/>
              <a:t>        }</a:t>
            </a:r>
          </a:p>
          <a:p>
            <a:r>
              <a:rPr lang="es-ES" sz="2000" dirty="0"/>
              <a:t>    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81475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36525"/>
            <a:ext cx="11018440" cy="781968"/>
          </a:xfrm>
        </p:spPr>
        <p:txBody>
          <a:bodyPr/>
          <a:lstStyle/>
          <a:p>
            <a:r>
              <a:rPr lang="es-ES" sz="4400" b="1" dirty="0"/>
              <a:t>GestionaTiendas.java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53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55440" y="1164134"/>
            <a:ext cx="1113656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 </a:t>
            </a:r>
            <a:r>
              <a:rPr lang="es-ES" sz="3200" dirty="0" err="1"/>
              <a:t>private</a:t>
            </a:r>
            <a:r>
              <a:rPr lang="es-ES" sz="3200" dirty="0"/>
              <a:t> </a:t>
            </a:r>
            <a:r>
              <a:rPr lang="es-ES" sz="3200" dirty="0" err="1"/>
              <a:t>static</a:t>
            </a:r>
            <a:r>
              <a:rPr lang="es-ES" sz="3200" dirty="0"/>
              <a:t> </a:t>
            </a:r>
            <a:r>
              <a:rPr lang="es-ES" sz="3200" dirty="0" err="1"/>
              <a:t>void</a:t>
            </a:r>
            <a:r>
              <a:rPr lang="es-ES" sz="3200" dirty="0"/>
              <a:t> </a:t>
            </a:r>
            <a:r>
              <a:rPr lang="es-ES" sz="3200" b="1" dirty="0" err="1"/>
              <a:t>addTienda</a:t>
            </a:r>
            <a:r>
              <a:rPr lang="es-ES" sz="3200" dirty="0"/>
              <a:t>(final </a:t>
            </a:r>
            <a:r>
              <a:rPr lang="es-ES" sz="3200" b="1" dirty="0" err="1"/>
              <a:t>EntityManager</a:t>
            </a:r>
            <a:r>
              <a:rPr lang="es-ES" sz="3200" dirty="0"/>
              <a:t> em) {</a:t>
            </a:r>
          </a:p>
          <a:p>
            <a:r>
              <a:rPr lang="es-ES" sz="2800" b="1" dirty="0">
                <a:solidFill>
                  <a:srgbClr val="00B050"/>
                </a:solidFill>
              </a:rPr>
              <a:t>//se crea la tienda</a:t>
            </a:r>
          </a:p>
          <a:p>
            <a:r>
              <a:rPr lang="es-ES" sz="2800" dirty="0"/>
              <a:t>   final </a:t>
            </a:r>
            <a:r>
              <a:rPr lang="es-ES" sz="2800" b="1" dirty="0"/>
              <a:t>Tienda l </a:t>
            </a:r>
            <a:r>
              <a:rPr lang="es-ES" sz="2800" dirty="0"/>
              <a:t>= new </a:t>
            </a:r>
            <a:r>
              <a:rPr lang="es-ES" sz="2800" b="1" dirty="0"/>
              <a:t>Tienda</a:t>
            </a:r>
            <a:r>
              <a:rPr lang="es-ES" sz="2800" dirty="0"/>
              <a:t>(</a:t>
            </a:r>
            <a:r>
              <a:rPr lang="es-ES" sz="2800" dirty="0" err="1"/>
              <a:t>Pregunta.pideString</a:t>
            </a:r>
            <a:r>
              <a:rPr lang="es-ES" sz="2800" dirty="0"/>
              <a:t>("</a:t>
            </a:r>
            <a:r>
              <a:rPr lang="es-ES" sz="2800" dirty="0" err="1"/>
              <a:t>Direccion</a:t>
            </a:r>
            <a:r>
              <a:rPr lang="es-ES" sz="2800" dirty="0"/>
              <a:t> de la tienda"), </a:t>
            </a:r>
            <a:r>
              <a:rPr lang="es-ES" sz="2800" dirty="0" err="1"/>
              <a:t>Pregunta.pideEntero</a:t>
            </a:r>
            <a:r>
              <a:rPr lang="es-ES" sz="2800" dirty="0"/>
              <a:t>("ventas"));</a:t>
            </a:r>
          </a:p>
          <a:p>
            <a:r>
              <a:rPr lang="es-ES" sz="2800" b="1" dirty="0">
                <a:solidFill>
                  <a:srgbClr val="00B050"/>
                </a:solidFill>
              </a:rPr>
              <a:t>//recuperamos la lista de empleados de la entidad</a:t>
            </a:r>
          </a:p>
          <a:p>
            <a:r>
              <a:rPr lang="es-ES" sz="2800" dirty="0"/>
              <a:t>final </a:t>
            </a:r>
            <a:r>
              <a:rPr lang="es-ES" sz="2800" b="1" dirty="0" err="1"/>
              <a:t>List</a:t>
            </a:r>
            <a:r>
              <a:rPr lang="es-ES" sz="2800" dirty="0"/>
              <a:t>&lt;Empleado&gt; </a:t>
            </a:r>
            <a:r>
              <a:rPr lang="es-ES" sz="2800" b="1" dirty="0"/>
              <a:t>empleados</a:t>
            </a:r>
            <a:r>
              <a:rPr lang="es-ES" sz="2800" dirty="0"/>
              <a:t> = </a:t>
            </a:r>
            <a:r>
              <a:rPr lang="es-ES" sz="2800" dirty="0" err="1"/>
              <a:t>mostrarEmpleados</a:t>
            </a:r>
            <a:r>
              <a:rPr lang="es-ES" sz="2800" dirty="0"/>
              <a:t>(em);</a:t>
            </a:r>
          </a:p>
          <a:p>
            <a:r>
              <a:rPr lang="es-ES" sz="2800" b="1" dirty="0">
                <a:solidFill>
                  <a:srgbClr val="00B050"/>
                </a:solidFill>
              </a:rPr>
              <a:t>//se crea el </a:t>
            </a:r>
            <a:r>
              <a:rPr lang="es-ES" sz="2800" b="1" dirty="0" err="1">
                <a:solidFill>
                  <a:srgbClr val="00B050"/>
                </a:solidFill>
              </a:rPr>
              <a:t>arrayList</a:t>
            </a:r>
            <a:r>
              <a:rPr lang="es-ES" sz="2800" b="1" dirty="0">
                <a:solidFill>
                  <a:srgbClr val="00B050"/>
                </a:solidFill>
              </a:rPr>
              <a:t> de </a:t>
            </a:r>
            <a:r>
              <a:rPr lang="es-ES" sz="2800" b="1" dirty="0" err="1">
                <a:solidFill>
                  <a:srgbClr val="00B050"/>
                </a:solidFill>
              </a:rPr>
              <a:t>empleadosTienda</a:t>
            </a:r>
            <a:endParaRPr lang="es-ES" sz="2800" dirty="0"/>
          </a:p>
          <a:p>
            <a:r>
              <a:rPr lang="es-ES" sz="2800" dirty="0"/>
              <a:t> </a:t>
            </a:r>
            <a:r>
              <a:rPr lang="es-ES" sz="2400" dirty="0"/>
              <a:t>final </a:t>
            </a:r>
            <a:r>
              <a:rPr lang="es-ES" sz="2400" b="1" dirty="0" err="1"/>
              <a:t>ArrayList</a:t>
            </a:r>
            <a:r>
              <a:rPr lang="es-ES" sz="2400" dirty="0"/>
              <a:t>&lt;Empleado&gt; </a:t>
            </a:r>
            <a:r>
              <a:rPr lang="es-ES" sz="2400" b="1" dirty="0" err="1"/>
              <a:t>empleadosTienda</a:t>
            </a:r>
            <a:r>
              <a:rPr lang="es-ES" sz="2400" dirty="0"/>
              <a:t> = new </a:t>
            </a:r>
            <a:r>
              <a:rPr lang="es-ES" sz="2400" b="1" dirty="0" err="1"/>
              <a:t>ArrayList</a:t>
            </a:r>
            <a:r>
              <a:rPr lang="es-ES" sz="2400" dirty="0"/>
              <a:t>&lt;Empleado&gt;();</a:t>
            </a:r>
          </a:p>
          <a:p>
            <a:r>
              <a:rPr lang="es-ES" sz="3200" dirty="0"/>
              <a:t> </a:t>
            </a:r>
            <a:r>
              <a:rPr lang="es-ES" sz="3200" dirty="0" err="1"/>
              <a:t>int</a:t>
            </a:r>
            <a:r>
              <a:rPr lang="es-ES" sz="3200" dirty="0"/>
              <a:t> </a:t>
            </a:r>
            <a:r>
              <a:rPr lang="es-ES" sz="3200" dirty="0" err="1"/>
              <a:t>opcion</a:t>
            </a:r>
            <a:r>
              <a:rPr lang="es-ES" sz="3200" dirty="0"/>
              <a:t> = 1;</a:t>
            </a:r>
          </a:p>
          <a:p>
            <a:r>
              <a:rPr lang="es-ES" sz="3200" dirty="0"/>
              <a:t>       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46847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36525"/>
            <a:ext cx="11018440" cy="781968"/>
          </a:xfrm>
        </p:spPr>
        <p:txBody>
          <a:bodyPr/>
          <a:lstStyle/>
          <a:p>
            <a:r>
              <a:rPr lang="es-ES" sz="4400" b="1" dirty="0"/>
              <a:t>GestionaTiendas.java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54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55440" y="935374"/>
            <a:ext cx="108024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 do {</a:t>
            </a:r>
          </a:p>
          <a:p>
            <a:r>
              <a:rPr lang="es-ES" sz="2400" dirty="0"/>
              <a:t>            try {</a:t>
            </a:r>
          </a:p>
          <a:p>
            <a:r>
              <a:rPr lang="es-ES" sz="2400" b="1" dirty="0">
                <a:solidFill>
                  <a:srgbClr val="00B050"/>
                </a:solidFill>
              </a:rPr>
              <a:t>//se pregunta el empleado que se quiere añadir a la tienda</a:t>
            </a:r>
          </a:p>
          <a:p>
            <a:r>
              <a:rPr lang="es-ES" sz="2400" dirty="0"/>
              <a:t>                final </a:t>
            </a:r>
            <a:r>
              <a:rPr lang="es-ES" sz="2400" dirty="0" err="1"/>
              <a:t>int</a:t>
            </a:r>
            <a:r>
              <a:rPr lang="es-ES" sz="2400" dirty="0"/>
              <a:t> </a:t>
            </a:r>
            <a:r>
              <a:rPr lang="es-ES" sz="2400" b="1" dirty="0" err="1"/>
              <a:t>index</a:t>
            </a:r>
            <a:r>
              <a:rPr lang="es-ES" sz="2400" dirty="0"/>
              <a:t> = </a:t>
            </a:r>
            <a:r>
              <a:rPr lang="es-ES" sz="2400" dirty="0" err="1"/>
              <a:t>Pregunta.</a:t>
            </a:r>
            <a:r>
              <a:rPr lang="es-ES" sz="2400" b="1" dirty="0" err="1"/>
              <a:t>pideEntero</a:t>
            </a:r>
            <a:r>
              <a:rPr lang="es-ES" sz="2400" dirty="0"/>
              <a:t>("</a:t>
            </a:r>
            <a:r>
              <a:rPr lang="es-ES" sz="2400" dirty="0" err="1"/>
              <a:t>Index</a:t>
            </a:r>
            <a:r>
              <a:rPr lang="es-ES" sz="2400" dirty="0"/>
              <a:t> del empleado que quieras añadir a la tienda:");</a:t>
            </a:r>
          </a:p>
          <a:p>
            <a:r>
              <a:rPr lang="es-ES" sz="2400" b="1" dirty="0">
                <a:solidFill>
                  <a:srgbClr val="00B050"/>
                </a:solidFill>
              </a:rPr>
              <a:t>//si el empleado no está en el </a:t>
            </a:r>
            <a:r>
              <a:rPr lang="es-ES" sz="2400" b="1" dirty="0" err="1">
                <a:solidFill>
                  <a:srgbClr val="00B050"/>
                </a:solidFill>
              </a:rPr>
              <a:t>arrayList</a:t>
            </a:r>
            <a:r>
              <a:rPr lang="es-ES" sz="2400" b="1" dirty="0">
                <a:solidFill>
                  <a:srgbClr val="00B050"/>
                </a:solidFill>
              </a:rPr>
              <a:t> se añade</a:t>
            </a:r>
          </a:p>
          <a:p>
            <a:r>
              <a:rPr lang="es-ES" sz="2400" dirty="0"/>
              <a:t>                </a:t>
            </a:r>
            <a:r>
              <a:rPr lang="es-ES" sz="2400" dirty="0" err="1"/>
              <a:t>if</a:t>
            </a:r>
            <a:r>
              <a:rPr lang="es-ES" sz="2400" dirty="0"/>
              <a:t> (!</a:t>
            </a:r>
            <a:r>
              <a:rPr lang="es-ES" sz="2400" dirty="0" err="1"/>
              <a:t>empleadosTienda.</a:t>
            </a:r>
            <a:r>
              <a:rPr lang="es-ES" sz="2400" b="1" dirty="0" err="1"/>
              <a:t>contains</a:t>
            </a:r>
            <a:r>
              <a:rPr lang="es-ES" sz="2400" dirty="0"/>
              <a:t>(</a:t>
            </a:r>
            <a:r>
              <a:rPr lang="es-ES" sz="2400" dirty="0" err="1"/>
              <a:t>empleados.get</a:t>
            </a:r>
            <a:r>
              <a:rPr lang="es-ES" sz="2400" dirty="0"/>
              <a:t>(</a:t>
            </a:r>
            <a:r>
              <a:rPr lang="es-ES" sz="2400" b="1" dirty="0" err="1"/>
              <a:t>index</a:t>
            </a:r>
            <a:r>
              <a:rPr lang="es-ES" sz="2400" dirty="0"/>
              <a:t>))) {</a:t>
            </a:r>
          </a:p>
          <a:p>
            <a:r>
              <a:rPr lang="es-ES" sz="2400" dirty="0"/>
              <a:t>                  </a:t>
            </a:r>
            <a:r>
              <a:rPr lang="es-ES" sz="2400" dirty="0" err="1"/>
              <a:t>empleadosTienda.</a:t>
            </a:r>
            <a:r>
              <a:rPr lang="es-ES" sz="2400" b="1" dirty="0" err="1"/>
              <a:t>add</a:t>
            </a:r>
            <a:r>
              <a:rPr lang="es-ES" sz="2400" dirty="0"/>
              <a:t>(</a:t>
            </a:r>
            <a:r>
              <a:rPr lang="es-ES" sz="2400" dirty="0" err="1"/>
              <a:t>empleados.get</a:t>
            </a:r>
            <a:r>
              <a:rPr lang="es-ES" sz="2400" dirty="0"/>
              <a:t>(</a:t>
            </a:r>
            <a:r>
              <a:rPr lang="es-ES" sz="2400" dirty="0" err="1"/>
              <a:t>index</a:t>
            </a:r>
            <a:r>
              <a:rPr lang="es-ES" sz="2400" dirty="0"/>
              <a:t>));</a:t>
            </a:r>
          </a:p>
          <a:p>
            <a:r>
              <a:rPr lang="es-ES" sz="2400" dirty="0"/>
              <a:t>                     </a:t>
            </a:r>
            <a:r>
              <a:rPr lang="es-ES" sz="2400" dirty="0" err="1"/>
              <a:t>System.out.println</a:t>
            </a:r>
            <a:r>
              <a:rPr lang="es-ES" sz="2400" dirty="0"/>
              <a:t>("Empleado añadido correctamente");</a:t>
            </a:r>
          </a:p>
          <a:p>
            <a:r>
              <a:rPr lang="es-ES" sz="2400" dirty="0"/>
              <a:t>                } </a:t>
            </a:r>
            <a:r>
              <a:rPr lang="es-ES" sz="2400" dirty="0" err="1"/>
              <a:t>else</a:t>
            </a:r>
            <a:r>
              <a:rPr lang="es-ES" sz="2400" dirty="0"/>
              <a:t> {</a:t>
            </a:r>
          </a:p>
          <a:p>
            <a:r>
              <a:rPr lang="es-ES" sz="2400" dirty="0"/>
              <a:t>                    </a:t>
            </a:r>
            <a:r>
              <a:rPr lang="es-ES" sz="2400" dirty="0" err="1">
                <a:solidFill>
                  <a:srgbClr val="FF0000"/>
                </a:solidFill>
              </a:rPr>
              <a:t>System.out.println</a:t>
            </a:r>
            <a:r>
              <a:rPr lang="es-ES" sz="2400" dirty="0">
                <a:solidFill>
                  <a:srgbClr val="FF0000"/>
                </a:solidFill>
              </a:rPr>
              <a:t>("El empleado ya está asignado");</a:t>
            </a:r>
          </a:p>
          <a:p>
            <a:r>
              <a:rPr lang="es-ES" sz="2400" dirty="0"/>
              <a:t>              ……………</a:t>
            </a:r>
          </a:p>
          <a:p>
            <a:r>
              <a:rPr lang="es-ES" sz="2400" dirty="0"/>
              <a:t>            }</a:t>
            </a:r>
          </a:p>
          <a:p>
            <a:r>
              <a:rPr lang="es-ES" sz="2400" dirty="0"/>
              <a:t>        } </a:t>
            </a:r>
            <a:r>
              <a:rPr lang="es-ES" sz="2400" dirty="0" err="1"/>
              <a:t>while</a:t>
            </a:r>
            <a:r>
              <a:rPr lang="es-ES" sz="2400" dirty="0"/>
              <a:t> (_____________); </a:t>
            </a:r>
            <a:r>
              <a:rPr lang="es-ES" sz="2400" b="1" dirty="0">
                <a:solidFill>
                  <a:srgbClr val="00B050"/>
                </a:solidFill>
              </a:rPr>
              <a:t>//mientras queramos añadir más empleados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9726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36525"/>
            <a:ext cx="11018440" cy="781968"/>
          </a:xfrm>
        </p:spPr>
        <p:txBody>
          <a:bodyPr/>
          <a:lstStyle/>
          <a:p>
            <a:r>
              <a:rPr lang="es-ES" sz="4400" b="1" dirty="0"/>
              <a:t>GestionaTiendas.java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55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33550" y="918493"/>
            <a:ext cx="1113656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 </a:t>
            </a:r>
            <a:r>
              <a:rPr lang="es-ES" sz="2400" dirty="0" err="1"/>
              <a:t>l.</a:t>
            </a:r>
            <a:r>
              <a:rPr lang="es-ES" sz="2400" b="1" dirty="0" err="1"/>
              <a:t>setEmpleados</a:t>
            </a:r>
            <a:r>
              <a:rPr lang="es-ES" sz="2400" dirty="0"/>
              <a:t>(</a:t>
            </a:r>
            <a:r>
              <a:rPr lang="es-ES" sz="2400" dirty="0" err="1"/>
              <a:t>empleadosTienda</a:t>
            </a:r>
            <a:r>
              <a:rPr lang="es-ES" sz="2400" dirty="0"/>
              <a:t>); </a:t>
            </a:r>
            <a:r>
              <a:rPr lang="es-ES" sz="2400" b="1" dirty="0">
                <a:solidFill>
                  <a:srgbClr val="00B050"/>
                </a:solidFill>
              </a:rPr>
              <a:t>//asignamos los </a:t>
            </a:r>
            <a:r>
              <a:rPr lang="es-ES" sz="2400" b="1" dirty="0" err="1">
                <a:solidFill>
                  <a:srgbClr val="00B050"/>
                </a:solidFill>
              </a:rPr>
              <a:t>empleadosTienda</a:t>
            </a:r>
            <a:r>
              <a:rPr lang="es-ES" sz="2400" b="1" dirty="0">
                <a:solidFill>
                  <a:srgbClr val="00B050"/>
                </a:solidFill>
              </a:rPr>
              <a:t> a la tienda </a:t>
            </a:r>
          </a:p>
          <a:p>
            <a:r>
              <a:rPr lang="es-ES" sz="2400" b="1" dirty="0"/>
              <a:t>        </a:t>
            </a:r>
            <a:r>
              <a:rPr lang="es-ES" sz="2400" b="1" dirty="0" err="1"/>
              <a:t>em.getTransaction</a:t>
            </a:r>
            <a:r>
              <a:rPr lang="es-ES" sz="2400" b="1" dirty="0"/>
              <a:t>().</a:t>
            </a:r>
            <a:r>
              <a:rPr lang="es-ES" sz="2400" b="1" dirty="0" err="1"/>
              <a:t>begin</a:t>
            </a:r>
            <a:r>
              <a:rPr lang="es-ES" sz="2400" b="1" dirty="0"/>
              <a:t>();</a:t>
            </a:r>
          </a:p>
          <a:p>
            <a:r>
              <a:rPr lang="es-ES" sz="2400" b="1" dirty="0"/>
              <a:t>        </a:t>
            </a:r>
            <a:r>
              <a:rPr lang="es-ES" sz="2400" b="1" dirty="0" err="1"/>
              <a:t>em.persist</a:t>
            </a:r>
            <a:r>
              <a:rPr lang="es-ES" sz="2400" b="1" dirty="0"/>
              <a:t>(l);</a:t>
            </a:r>
          </a:p>
          <a:p>
            <a:r>
              <a:rPr lang="es-ES" sz="2400" b="1" dirty="0"/>
              <a:t>        </a:t>
            </a:r>
            <a:r>
              <a:rPr lang="es-ES" sz="2400" b="1" dirty="0" err="1"/>
              <a:t>em.getTransaction</a:t>
            </a:r>
            <a:r>
              <a:rPr lang="es-ES" sz="2400" b="1" dirty="0"/>
              <a:t>().</a:t>
            </a:r>
            <a:r>
              <a:rPr lang="es-ES" sz="2400" b="1" dirty="0" err="1"/>
              <a:t>commit</a:t>
            </a:r>
            <a:r>
              <a:rPr lang="es-ES" sz="2400" b="1" dirty="0"/>
              <a:t>();</a:t>
            </a:r>
          </a:p>
          <a:p>
            <a:endParaRPr lang="es-ES" sz="2400" dirty="0"/>
          </a:p>
          <a:p>
            <a:r>
              <a:rPr lang="es-ES" sz="2400" dirty="0"/>
              <a:t>    }</a:t>
            </a:r>
          </a:p>
          <a:p>
            <a:endParaRPr lang="es-ES" sz="2400" dirty="0"/>
          </a:p>
          <a:p>
            <a:endParaRPr lang="en-US" sz="3600" dirty="0"/>
          </a:p>
        </p:txBody>
      </p:sp>
      <p:pic>
        <p:nvPicPr>
          <p:cNvPr id="2050" name="Picture 2" descr="2. The EntityTransaction Interface">
            <a:extLst>
              <a:ext uri="{FF2B5EF4-FFF2-40B4-BE49-F238E27FC236}">
                <a16:creationId xmlns:a16="http://schemas.microsoft.com/office/drawing/2014/main" id="{256C4332-620D-4E42-9296-3D15D351C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809" y="1911747"/>
            <a:ext cx="4780047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5272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36525"/>
            <a:ext cx="11018440" cy="781968"/>
          </a:xfrm>
        </p:spPr>
        <p:txBody>
          <a:bodyPr/>
          <a:lstStyle/>
          <a:p>
            <a:r>
              <a:rPr lang="es-ES" sz="4400" b="1" dirty="0"/>
              <a:t>GestionaTiendas.java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56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55440" y="937334"/>
            <a:ext cx="111365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 </a:t>
            </a:r>
            <a:r>
              <a:rPr lang="es-ES" sz="2400" dirty="0" err="1"/>
              <a:t>private</a:t>
            </a:r>
            <a:r>
              <a:rPr lang="es-ES" sz="2400" dirty="0"/>
              <a:t> </a:t>
            </a:r>
            <a:r>
              <a:rPr lang="es-ES" sz="2400" dirty="0" err="1"/>
              <a:t>static</a:t>
            </a:r>
            <a:r>
              <a:rPr lang="es-ES" sz="2400" dirty="0"/>
              <a:t> </a:t>
            </a:r>
            <a:r>
              <a:rPr lang="es-ES" sz="2400" dirty="0" err="1"/>
              <a:t>void</a:t>
            </a:r>
            <a:r>
              <a:rPr lang="es-ES" sz="2400" dirty="0"/>
              <a:t> </a:t>
            </a:r>
            <a:r>
              <a:rPr lang="es-ES" sz="2400" b="1" dirty="0" err="1"/>
              <a:t>modificaEmpleado</a:t>
            </a:r>
            <a:r>
              <a:rPr lang="es-ES" sz="2400" dirty="0"/>
              <a:t>(final </a:t>
            </a:r>
            <a:r>
              <a:rPr lang="es-ES" sz="2400" b="1" dirty="0" err="1"/>
              <a:t>EntityManager</a:t>
            </a:r>
            <a:r>
              <a:rPr lang="es-ES" sz="2400" dirty="0"/>
              <a:t> em) {</a:t>
            </a:r>
          </a:p>
          <a:p>
            <a:r>
              <a:rPr lang="es-ES" sz="2400" dirty="0"/>
              <a:t>        </a:t>
            </a:r>
            <a:r>
              <a:rPr lang="es-ES" sz="2400" dirty="0" err="1"/>
              <a:t>mostrarEmpleados</a:t>
            </a:r>
            <a:r>
              <a:rPr lang="es-ES" sz="2400" dirty="0"/>
              <a:t>(em);</a:t>
            </a:r>
          </a:p>
          <a:p>
            <a:r>
              <a:rPr lang="es-ES" sz="2400" dirty="0"/>
              <a:t>        final </a:t>
            </a:r>
            <a:r>
              <a:rPr lang="es-ES" sz="2400" dirty="0" err="1"/>
              <a:t>Double</a:t>
            </a:r>
            <a:r>
              <a:rPr lang="es-ES" sz="2400" dirty="0"/>
              <a:t> </a:t>
            </a:r>
            <a:r>
              <a:rPr lang="es-ES" sz="2400" b="1" dirty="0"/>
              <a:t>id</a:t>
            </a:r>
            <a:r>
              <a:rPr lang="es-ES" sz="2400" dirty="0"/>
              <a:t> = </a:t>
            </a:r>
            <a:r>
              <a:rPr lang="es-ES" sz="2400" dirty="0" err="1"/>
              <a:t>Pregunta.</a:t>
            </a:r>
            <a:r>
              <a:rPr lang="es-ES" sz="2400" b="1" dirty="0" err="1"/>
              <a:t>pideDouble</a:t>
            </a:r>
            <a:r>
              <a:rPr lang="es-ES" sz="2400" dirty="0"/>
              <a:t>("Id del empleado a modificar");</a:t>
            </a:r>
          </a:p>
          <a:p>
            <a:r>
              <a:rPr lang="es-ES" sz="2400" dirty="0"/>
              <a:t>        </a:t>
            </a:r>
            <a:r>
              <a:rPr lang="es-ES" sz="2400" dirty="0" err="1"/>
              <a:t>em.</a:t>
            </a:r>
            <a:r>
              <a:rPr lang="es-ES" sz="2400" b="1" dirty="0" err="1"/>
              <a:t>getTransaction</a:t>
            </a:r>
            <a:r>
              <a:rPr lang="es-ES" sz="2400" b="1" dirty="0"/>
              <a:t>().</a:t>
            </a:r>
            <a:r>
              <a:rPr lang="es-ES" sz="2400" b="1" dirty="0" err="1"/>
              <a:t>begin</a:t>
            </a:r>
            <a:r>
              <a:rPr lang="es-ES" sz="2400" b="1" dirty="0"/>
              <a:t>();</a:t>
            </a:r>
          </a:p>
          <a:p>
            <a:r>
              <a:rPr lang="es-ES" sz="2400" dirty="0"/>
              <a:t>        try {</a:t>
            </a:r>
          </a:p>
          <a:p>
            <a:r>
              <a:rPr lang="es-ES" sz="2400" b="1" dirty="0">
                <a:solidFill>
                  <a:srgbClr val="00B050"/>
                </a:solidFill>
              </a:rPr>
              <a:t>// </a:t>
            </a:r>
            <a:r>
              <a:rPr lang="es-ES" sz="2400" b="1" dirty="0" err="1">
                <a:solidFill>
                  <a:srgbClr val="00B050"/>
                </a:solidFill>
              </a:rPr>
              <a:t>TypedQuery</a:t>
            </a:r>
            <a:r>
              <a:rPr lang="es-ES" sz="2400" b="1" dirty="0">
                <a:solidFill>
                  <a:srgbClr val="00B050"/>
                </a:solidFill>
              </a:rPr>
              <a:t> se utiliza para preparar una consulta para la ejecución y especificando el tipo de resultado de la consulta</a:t>
            </a:r>
          </a:p>
          <a:p>
            <a:r>
              <a:rPr lang="es-ES" sz="2400" dirty="0"/>
              <a:t>            final </a:t>
            </a:r>
            <a:r>
              <a:rPr lang="es-ES" sz="2400" b="1" dirty="0" err="1"/>
              <a:t>TypedQuery</a:t>
            </a:r>
            <a:r>
              <a:rPr lang="es-ES" sz="2400" dirty="0"/>
              <a:t>&lt;Empleado&gt; </a:t>
            </a:r>
            <a:r>
              <a:rPr lang="es-ES" sz="2400" b="1" dirty="0" err="1"/>
              <a:t>query</a:t>
            </a:r>
            <a:r>
              <a:rPr lang="es-ES" sz="2400" dirty="0"/>
              <a:t> = </a:t>
            </a:r>
            <a:r>
              <a:rPr lang="es-ES" sz="2400" dirty="0" err="1"/>
              <a:t>em.</a:t>
            </a:r>
            <a:r>
              <a:rPr lang="es-ES" sz="2400" b="1" dirty="0" err="1"/>
              <a:t>createQuery</a:t>
            </a:r>
            <a:r>
              <a:rPr lang="es-ES" sz="2400" dirty="0"/>
              <a:t>("SELECT ___WHERE id=:id", </a:t>
            </a:r>
            <a:r>
              <a:rPr lang="es-ES" sz="2400" dirty="0" err="1"/>
              <a:t>Empleado.class</a:t>
            </a:r>
            <a:r>
              <a:rPr lang="es-ES" sz="2400" dirty="0"/>
              <a:t>);</a:t>
            </a:r>
          </a:p>
          <a:p>
            <a:r>
              <a:rPr lang="es-ES" sz="2400" b="1" dirty="0">
                <a:solidFill>
                  <a:srgbClr val="00B050"/>
                </a:solidFill>
              </a:rPr>
              <a:t>//Java </a:t>
            </a:r>
            <a:r>
              <a:rPr lang="es-ES" sz="2400" b="1" dirty="0" err="1">
                <a:solidFill>
                  <a:srgbClr val="00B050"/>
                </a:solidFill>
              </a:rPr>
              <a:t>Persistence</a:t>
            </a:r>
            <a:r>
              <a:rPr lang="es-ES" sz="2400" b="1" dirty="0">
                <a:solidFill>
                  <a:srgbClr val="00B050"/>
                </a:solidFill>
              </a:rPr>
              <a:t> </a:t>
            </a:r>
            <a:r>
              <a:rPr lang="es-ES" sz="2400" b="1" dirty="0" err="1">
                <a:solidFill>
                  <a:srgbClr val="00B050"/>
                </a:solidFill>
              </a:rPr>
              <a:t>Query</a:t>
            </a:r>
            <a:r>
              <a:rPr lang="es-ES" sz="2400" b="1" dirty="0">
                <a:solidFill>
                  <a:srgbClr val="00B050"/>
                </a:solidFill>
              </a:rPr>
              <a:t> </a:t>
            </a:r>
            <a:r>
              <a:rPr lang="es-ES" sz="2400" b="1" dirty="0" err="1">
                <a:solidFill>
                  <a:srgbClr val="00B050"/>
                </a:solidFill>
              </a:rPr>
              <a:t>Language</a:t>
            </a:r>
            <a:r>
              <a:rPr lang="es-ES" sz="2400" b="1" dirty="0">
                <a:solidFill>
                  <a:srgbClr val="00B050"/>
                </a:solidFill>
              </a:rPr>
              <a:t> (JPQL) es un lenguaje muy similar a SQL con la diferencia principal que SQL trabaja con tablas y registros y en cambio JPQL trabaja con clases y </a:t>
            </a:r>
            <a:r>
              <a:rPr lang="ca-ES" sz="2400" b="1" dirty="0" err="1">
                <a:solidFill>
                  <a:srgbClr val="00B050"/>
                </a:solidFill>
              </a:rPr>
              <a:t>objetos</a:t>
            </a:r>
            <a:r>
              <a:rPr lang="ca-ES" sz="2400" b="1" dirty="0">
                <a:solidFill>
                  <a:srgbClr val="00B050"/>
                </a:solidFill>
              </a:rPr>
              <a:t>.</a:t>
            </a:r>
          </a:p>
          <a:p>
            <a:r>
              <a:rPr lang="es-ES" sz="2400" b="1" dirty="0">
                <a:solidFill>
                  <a:srgbClr val="00B050"/>
                </a:solidFill>
              </a:rPr>
              <a:t>//El lenguaje JPQL no permite utilizar la expresión “SELECT *”, siempre hay que indicar específicamente los campos a obtener.</a:t>
            </a:r>
          </a:p>
        </p:txBody>
      </p:sp>
    </p:spTree>
    <p:extLst>
      <p:ext uri="{BB962C8B-B14F-4D97-AF65-F5344CB8AC3E}">
        <p14:creationId xmlns:p14="http://schemas.microsoft.com/office/powerpoint/2010/main" val="36253759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36525"/>
            <a:ext cx="11018440" cy="781968"/>
          </a:xfrm>
        </p:spPr>
        <p:txBody>
          <a:bodyPr/>
          <a:lstStyle/>
          <a:p>
            <a:r>
              <a:rPr lang="es-ES" sz="4400" b="1" dirty="0"/>
              <a:t>GestionaTiendas.java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57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55440" y="937334"/>
            <a:ext cx="111365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00B050"/>
                </a:solidFill>
              </a:rPr>
              <a:t>            //establecemos el valor del parámetro id</a:t>
            </a:r>
          </a:p>
          <a:p>
            <a:r>
              <a:rPr lang="es-ES" sz="2800" b="1" dirty="0"/>
              <a:t>            </a:t>
            </a:r>
            <a:r>
              <a:rPr lang="es-ES" sz="2800" b="1" dirty="0" err="1"/>
              <a:t>query.setParameter</a:t>
            </a:r>
            <a:r>
              <a:rPr lang="es-ES" sz="2800" dirty="0"/>
              <a:t>("id", id);</a:t>
            </a:r>
          </a:p>
          <a:p>
            <a:r>
              <a:rPr lang="es-ES" sz="2800" b="1" dirty="0">
                <a:solidFill>
                  <a:srgbClr val="00B050"/>
                </a:solidFill>
              </a:rPr>
              <a:t>            //devuelve un </a:t>
            </a:r>
            <a:r>
              <a:rPr lang="es-ES" sz="2800" b="1" dirty="0" err="1">
                <a:solidFill>
                  <a:srgbClr val="00B050"/>
                </a:solidFill>
              </a:rPr>
              <a:t>Object</a:t>
            </a:r>
            <a:r>
              <a:rPr lang="es-ES" sz="2800" b="1" dirty="0">
                <a:solidFill>
                  <a:srgbClr val="00B050"/>
                </a:solidFill>
              </a:rPr>
              <a:t> que es la única instancia resultante de la consulta</a:t>
            </a:r>
          </a:p>
          <a:p>
            <a:r>
              <a:rPr lang="es-ES" sz="2800" dirty="0"/>
              <a:t>            final </a:t>
            </a:r>
            <a:r>
              <a:rPr lang="es-ES" sz="2800" b="1" dirty="0"/>
              <a:t>Empleado</a:t>
            </a:r>
            <a:r>
              <a:rPr lang="es-ES" sz="2800" dirty="0"/>
              <a:t> </a:t>
            </a:r>
            <a:r>
              <a:rPr lang="es-ES" sz="2800" b="1" dirty="0" err="1"/>
              <a:t>empleado</a:t>
            </a:r>
            <a:r>
              <a:rPr lang="es-ES" sz="2800" dirty="0"/>
              <a:t> = </a:t>
            </a:r>
            <a:r>
              <a:rPr lang="es-ES" sz="2800" dirty="0" err="1"/>
              <a:t>query.</a:t>
            </a:r>
            <a:r>
              <a:rPr lang="es-ES" sz="2800" b="1" dirty="0" err="1"/>
              <a:t>getSingleResult</a:t>
            </a:r>
            <a:r>
              <a:rPr lang="es-ES" sz="2800" b="1" dirty="0"/>
              <a:t>();</a:t>
            </a:r>
          </a:p>
          <a:p>
            <a:r>
              <a:rPr lang="es-ES" sz="2800" b="1" dirty="0">
                <a:solidFill>
                  <a:srgbClr val="00B050"/>
                </a:solidFill>
              </a:rPr>
              <a:t>//este método </a:t>
            </a:r>
            <a:r>
              <a:rPr lang="es-ES" sz="2800" b="1" dirty="0" err="1">
                <a:solidFill>
                  <a:srgbClr val="00B050"/>
                </a:solidFill>
              </a:rPr>
              <a:t>getSingleResult</a:t>
            </a:r>
            <a:r>
              <a:rPr lang="es-ES" sz="2800" b="1" dirty="0">
                <a:solidFill>
                  <a:srgbClr val="00B050"/>
                </a:solidFill>
              </a:rPr>
              <a:t>() puede generar 2 excepciones</a:t>
            </a:r>
          </a:p>
          <a:p>
            <a:r>
              <a:rPr lang="es-ES" sz="2800" b="1" dirty="0">
                <a:solidFill>
                  <a:srgbClr val="00B050"/>
                </a:solidFill>
              </a:rPr>
              <a:t>- </a:t>
            </a:r>
            <a:r>
              <a:rPr lang="es-ES" sz="2800" b="1" dirty="0" err="1">
                <a:solidFill>
                  <a:srgbClr val="00B050"/>
                </a:solidFill>
              </a:rPr>
              <a:t>NonUniqueResultException</a:t>
            </a:r>
            <a:r>
              <a:rPr lang="es-ES" sz="2800" b="1" dirty="0">
                <a:solidFill>
                  <a:srgbClr val="00B050"/>
                </a:solidFill>
              </a:rPr>
              <a:t>: esta excepción se lanza cuando la consulta genera más de un resultado.</a:t>
            </a:r>
          </a:p>
          <a:p>
            <a:r>
              <a:rPr lang="es-ES" sz="2800" b="1" dirty="0">
                <a:solidFill>
                  <a:srgbClr val="00B050"/>
                </a:solidFill>
              </a:rPr>
              <a:t>- </a:t>
            </a:r>
            <a:r>
              <a:rPr lang="es-ES" sz="2800" b="1" dirty="0" err="1">
                <a:solidFill>
                  <a:srgbClr val="00B050"/>
                </a:solidFill>
              </a:rPr>
              <a:t>NoResultException</a:t>
            </a:r>
            <a:r>
              <a:rPr lang="es-ES" sz="2800" b="1" dirty="0">
                <a:solidFill>
                  <a:srgbClr val="00B050"/>
                </a:solidFill>
              </a:rPr>
              <a:t>: esta excepción se lanza cuando la consulta no genera ningún resultado.</a:t>
            </a:r>
          </a:p>
        </p:txBody>
      </p:sp>
    </p:spTree>
    <p:extLst>
      <p:ext uri="{BB962C8B-B14F-4D97-AF65-F5344CB8AC3E}">
        <p14:creationId xmlns:p14="http://schemas.microsoft.com/office/powerpoint/2010/main" val="16962485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36525"/>
            <a:ext cx="11018440" cy="781968"/>
          </a:xfrm>
        </p:spPr>
        <p:txBody>
          <a:bodyPr/>
          <a:lstStyle/>
          <a:p>
            <a:r>
              <a:rPr lang="es-ES" sz="4400" b="1" dirty="0"/>
              <a:t>GestionaTiendas.java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58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49E131-1DD9-4DB5-9DBC-502B449ACF6C}"/>
              </a:ext>
            </a:extLst>
          </p:cNvPr>
          <p:cNvSpPr/>
          <p:nvPr/>
        </p:nvSpPr>
        <p:spPr>
          <a:xfrm>
            <a:off x="1055440" y="937334"/>
            <a:ext cx="111365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00B050"/>
                </a:solidFill>
              </a:rPr>
              <a:t>//le pasamos parámetros a la consulta</a:t>
            </a:r>
          </a:p>
          <a:p>
            <a:r>
              <a:rPr lang="es-ES" sz="2800" b="1" dirty="0"/>
              <a:t>            </a:t>
            </a:r>
            <a:r>
              <a:rPr lang="es-ES" sz="2800" b="1" dirty="0" err="1"/>
              <a:t>query.setParameter</a:t>
            </a:r>
            <a:r>
              <a:rPr lang="es-ES" sz="2800" dirty="0"/>
              <a:t>("id", id);</a:t>
            </a:r>
          </a:p>
          <a:p>
            <a:r>
              <a:rPr lang="es-ES" sz="2800" b="1" dirty="0">
                <a:solidFill>
                  <a:srgbClr val="00B050"/>
                </a:solidFill>
              </a:rPr>
              <a:t>            //devuelve un </a:t>
            </a:r>
            <a:r>
              <a:rPr lang="es-ES" sz="2800" b="1" dirty="0" err="1">
                <a:solidFill>
                  <a:srgbClr val="00B050"/>
                </a:solidFill>
              </a:rPr>
              <a:t>Object</a:t>
            </a:r>
            <a:r>
              <a:rPr lang="es-ES" sz="2800" b="1" dirty="0">
                <a:solidFill>
                  <a:srgbClr val="00B050"/>
                </a:solidFill>
              </a:rPr>
              <a:t> que es la única instancia resultante de la consulta</a:t>
            </a:r>
          </a:p>
          <a:p>
            <a:r>
              <a:rPr lang="es-ES" sz="2800" dirty="0"/>
              <a:t>            final </a:t>
            </a:r>
            <a:r>
              <a:rPr lang="es-ES" sz="2800" b="1" dirty="0"/>
              <a:t>Empleado</a:t>
            </a:r>
            <a:r>
              <a:rPr lang="es-ES" sz="2800" dirty="0"/>
              <a:t> </a:t>
            </a:r>
            <a:r>
              <a:rPr lang="es-ES" sz="2800" b="1" dirty="0" err="1"/>
              <a:t>empleado</a:t>
            </a:r>
            <a:r>
              <a:rPr lang="es-ES" sz="2800" dirty="0"/>
              <a:t> = </a:t>
            </a:r>
            <a:r>
              <a:rPr lang="es-ES" sz="2800" dirty="0" err="1"/>
              <a:t>query.</a:t>
            </a:r>
            <a:r>
              <a:rPr lang="es-ES" sz="2800" b="1" dirty="0" err="1"/>
              <a:t>getSingleResult</a:t>
            </a:r>
            <a:r>
              <a:rPr lang="es-ES" sz="2800" b="1" dirty="0"/>
              <a:t>();</a:t>
            </a:r>
          </a:p>
          <a:p>
            <a:r>
              <a:rPr lang="es-ES" sz="2800" dirty="0"/>
              <a:t>            </a:t>
            </a:r>
            <a:r>
              <a:rPr lang="es-ES" sz="2800" dirty="0" err="1"/>
              <a:t>System.out.println</a:t>
            </a:r>
            <a:r>
              <a:rPr lang="es-ES" sz="2800" dirty="0"/>
              <a:t>(“___________: " + ______);</a:t>
            </a:r>
          </a:p>
          <a:p>
            <a:r>
              <a:rPr lang="es-ES" sz="2800" dirty="0"/>
              <a:t>            final </a:t>
            </a:r>
            <a:r>
              <a:rPr lang="es-ES" sz="2800" dirty="0" err="1"/>
              <a:t>int</a:t>
            </a:r>
            <a:r>
              <a:rPr lang="es-ES" sz="2800" dirty="0"/>
              <a:t> </a:t>
            </a:r>
            <a:r>
              <a:rPr lang="es-ES" sz="2800" dirty="0" err="1"/>
              <a:t>opcion</a:t>
            </a:r>
            <a:r>
              <a:rPr lang="es-ES" sz="2800" dirty="0"/>
              <a:t> = </a:t>
            </a:r>
            <a:r>
              <a:rPr lang="es-ES" sz="2800" dirty="0" err="1"/>
              <a:t>Pregunta.pideEntero</a:t>
            </a:r>
            <a:r>
              <a:rPr lang="es-ES" sz="2800" dirty="0"/>
              <a:t>( “_____");</a:t>
            </a:r>
          </a:p>
          <a:p>
            <a:r>
              <a:rPr lang="es-ES" sz="2800" dirty="0"/>
              <a:t>            </a:t>
            </a:r>
            <a:r>
              <a:rPr lang="es-ES" sz="2800" dirty="0" err="1"/>
              <a:t>switch</a:t>
            </a:r>
            <a:r>
              <a:rPr lang="es-ES" sz="2800" dirty="0"/>
              <a:t> (</a:t>
            </a:r>
            <a:r>
              <a:rPr lang="es-ES" sz="2800" dirty="0" err="1"/>
              <a:t>opcion</a:t>
            </a:r>
            <a:r>
              <a:rPr lang="es-ES" sz="2800" dirty="0"/>
              <a:t>) {</a:t>
            </a:r>
          </a:p>
          <a:p>
            <a:r>
              <a:rPr lang="es-ES" sz="2800" dirty="0"/>
              <a:t>               …….  </a:t>
            </a:r>
            <a:r>
              <a:rPr lang="es-ES" sz="2800" b="1" dirty="0">
                <a:solidFill>
                  <a:srgbClr val="00B050"/>
                </a:solidFill>
              </a:rPr>
              <a:t>//solicitamos qué atributo se quiere modificar</a:t>
            </a:r>
          </a:p>
          <a:p>
            <a:r>
              <a:rPr lang="es-ES" sz="2800" dirty="0"/>
              <a:t>            }</a:t>
            </a:r>
          </a:p>
          <a:p>
            <a:r>
              <a:rPr lang="es-ES" sz="2800" dirty="0"/>
              <a:t>        </a:t>
            </a:r>
            <a:r>
              <a:rPr lang="es-ES" sz="2800" dirty="0" err="1"/>
              <a:t>em.</a:t>
            </a:r>
            <a:r>
              <a:rPr lang="es-ES" sz="2800" b="1" dirty="0" err="1"/>
              <a:t>getTransaction</a:t>
            </a:r>
            <a:r>
              <a:rPr lang="es-ES" sz="2800" b="1" dirty="0"/>
              <a:t>().</a:t>
            </a:r>
            <a:r>
              <a:rPr lang="es-ES" sz="2800" b="1" dirty="0" err="1"/>
              <a:t>commit</a:t>
            </a:r>
            <a:r>
              <a:rPr lang="es-ES" sz="2800" b="1" dirty="0"/>
              <a:t>();  </a:t>
            </a:r>
            <a:r>
              <a:rPr lang="es-ES" sz="2800" dirty="0"/>
              <a:t>    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972104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E0C6FEF-432E-4629-92FE-D9CAB711B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55864"/>
            <a:ext cx="6984776" cy="63462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1018440" cy="781968"/>
          </a:xfrm>
        </p:spPr>
        <p:txBody>
          <a:bodyPr/>
          <a:lstStyle/>
          <a:p>
            <a:r>
              <a:rPr lang="es-ES" sz="4400" b="1" dirty="0"/>
              <a:t>Carpeta filmoteca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67AD3F6-3499-4BF5-BD07-977818E75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0" y="1553200"/>
            <a:ext cx="3744416" cy="5037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BD3E224-F2B1-4D1F-BDCB-84CECF88A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553200"/>
            <a:ext cx="3378696" cy="380721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A3F83E4-859C-4D50-B3A6-CB8D76FC1126}"/>
              </a:ext>
            </a:extLst>
          </p:cNvPr>
          <p:cNvCxnSpPr/>
          <p:nvPr/>
        </p:nvCxnSpPr>
        <p:spPr>
          <a:xfrm>
            <a:off x="3287688" y="2420888"/>
            <a:ext cx="2088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39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1018440" cy="781968"/>
          </a:xfrm>
        </p:spPr>
        <p:txBody>
          <a:bodyPr/>
          <a:lstStyle/>
          <a:p>
            <a:r>
              <a:rPr lang="es-ES" sz="4400" b="1" dirty="0"/>
              <a:t>Carpeta tiendas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BD3E224-F2B1-4D1F-BDCB-84CECF88A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553200"/>
            <a:ext cx="3378696" cy="380721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A3F83E4-859C-4D50-B3A6-CB8D76FC1126}"/>
              </a:ext>
            </a:extLst>
          </p:cNvPr>
          <p:cNvCxnSpPr/>
          <p:nvPr/>
        </p:nvCxnSpPr>
        <p:spPr>
          <a:xfrm>
            <a:off x="3313166" y="2780928"/>
            <a:ext cx="2088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58B0B845-9458-47EB-9DAB-7D65C19F5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398" y="1553200"/>
            <a:ext cx="4520936" cy="34556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8C98EAB-ADDD-402C-B9C2-745C366FAF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41272"/>
          <a:stretch/>
        </p:blipFill>
        <p:spPr>
          <a:xfrm>
            <a:off x="5432342" y="5366098"/>
            <a:ext cx="4489992" cy="94004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DD224AD-C639-4209-94F4-07B4C550E16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90020" y="5157192"/>
            <a:ext cx="2042322" cy="678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5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300913-C3DA-49C3-A5F6-01EB8003928A}"/>
              </a:ext>
            </a:extLst>
          </p:cNvPr>
          <p:cNvSpPr/>
          <p:nvPr/>
        </p:nvSpPr>
        <p:spPr>
          <a:xfrm>
            <a:off x="838200" y="1556792"/>
            <a:ext cx="10658400" cy="2437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ES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una base de datos con una tabla Película que almacene los siguientes campos: título, director, país, duración, género. Introduce los datos de varias películas.</a:t>
            </a:r>
            <a:endParaRPr lang="ca-ES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6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1018440" cy="781968"/>
          </a:xfrm>
        </p:spPr>
        <p:txBody>
          <a:bodyPr/>
          <a:lstStyle/>
          <a:p>
            <a:r>
              <a:rPr lang="es-ES" sz="4400" b="1" dirty="0"/>
              <a:t>PASOS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300913-C3DA-49C3-A5F6-01EB8003928A}"/>
              </a:ext>
            </a:extLst>
          </p:cNvPr>
          <p:cNvSpPr/>
          <p:nvPr/>
        </p:nvSpPr>
        <p:spPr>
          <a:xfrm>
            <a:off x="838200" y="1556792"/>
            <a:ext cx="10658400" cy="3757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actividad09.filmoteca;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java.sql.Connection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java.sql.DriverManager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java.sql.ResultSet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java.sql.SQLException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java.sql.Statement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java.util.ArrayList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38601073"/>
      </p:ext>
    </p:extLst>
  </p:cSld>
  <p:clrMapOvr>
    <a:masterClrMapping/>
  </p:clrMapOvr>
</p:sld>
</file>

<file path=ppt/theme/theme1.xml><?xml version="1.0" encoding="utf-8"?>
<a:theme xmlns:a="http://schemas.openxmlformats.org/drawingml/2006/main" name="Link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kia" id="{8CAEBEAD-49AC-4E94-B6E3-0CB52A1A941F}" vid="{16B1A4A3-FF21-4A6B-814A-9F79F655B94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Linkia</Template>
  <TotalTime>16322</TotalTime>
  <Words>4121</Words>
  <Application>Microsoft Office PowerPoint</Application>
  <PresentationFormat>Panorámica</PresentationFormat>
  <Paragraphs>673</Paragraphs>
  <Slides>59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59</vt:i4>
      </vt:variant>
    </vt:vector>
  </HeadingPairs>
  <TitlesOfParts>
    <vt:vector size="62" baseType="lpstr">
      <vt:lpstr>Arial</vt:lpstr>
      <vt:lpstr>Calibri</vt:lpstr>
      <vt:lpstr>Linkia</vt:lpstr>
      <vt:lpstr>Presentación de PowerPoint</vt:lpstr>
      <vt:lpstr>Actividad</vt:lpstr>
      <vt:lpstr>Objetivos</vt:lpstr>
      <vt:lpstr>Objetivos</vt:lpstr>
      <vt:lpstr>PASOS</vt:lpstr>
      <vt:lpstr>Carpeta filmoteca</vt:lpstr>
      <vt:lpstr>Carpeta tiendas</vt:lpstr>
      <vt:lpstr>PASOS</vt:lpstr>
      <vt:lpstr>PASOS</vt:lpstr>
      <vt:lpstr>PASOS</vt:lpstr>
      <vt:lpstr>PASOS</vt:lpstr>
      <vt:lpstr>PASOS</vt:lpstr>
      <vt:lpstr>PASOS</vt:lpstr>
      <vt:lpstr>PASOS</vt:lpstr>
      <vt:lpstr>PASOS</vt:lpstr>
      <vt:lpstr>PASOS</vt:lpstr>
      <vt:lpstr>PASOS</vt:lpstr>
      <vt:lpstr>PASO 4</vt:lpstr>
      <vt:lpstr>PASO 4</vt:lpstr>
      <vt:lpstr>PASO 4</vt:lpstr>
      <vt:lpstr>PASOS</vt:lpstr>
      <vt:lpstr>PASOS</vt:lpstr>
      <vt:lpstr>PASOS</vt:lpstr>
      <vt:lpstr>PASOS</vt:lpstr>
      <vt:lpstr>PASOS</vt:lpstr>
      <vt:lpstr>PASOS</vt:lpstr>
      <vt:lpstr>PASOS</vt:lpstr>
      <vt:lpstr>PASOS</vt:lpstr>
      <vt:lpstr>PASOS</vt:lpstr>
      <vt:lpstr>PASOS</vt:lpstr>
      <vt:lpstr>PASOS</vt:lpstr>
      <vt:lpstr>PASOS</vt:lpstr>
      <vt:lpstr>PASOS</vt:lpstr>
      <vt:lpstr>PASOS</vt:lpstr>
      <vt:lpstr>PASOS</vt:lpstr>
      <vt:lpstr>PASOS</vt:lpstr>
      <vt:lpstr>PASOS</vt:lpstr>
      <vt:lpstr>PASOS</vt:lpstr>
      <vt:lpstr>PASOS</vt:lpstr>
      <vt:lpstr>Segunda Parte</vt:lpstr>
      <vt:lpstr>Empleado.java</vt:lpstr>
      <vt:lpstr>Empleado.java</vt:lpstr>
      <vt:lpstr>Tienda.java</vt:lpstr>
      <vt:lpstr>Tienda.java</vt:lpstr>
      <vt:lpstr>Tienda.java</vt:lpstr>
      <vt:lpstr>Tienda.java</vt:lpstr>
      <vt:lpstr>Tienda.java</vt:lpstr>
      <vt:lpstr>GestionaTiendas.java</vt:lpstr>
      <vt:lpstr>GestionaTiendas.java</vt:lpstr>
      <vt:lpstr>GestionaTiendas.java</vt:lpstr>
      <vt:lpstr>GestionaTiendas.java</vt:lpstr>
      <vt:lpstr>GestionaTiendas.java</vt:lpstr>
      <vt:lpstr>GestionaTiendas.java</vt:lpstr>
      <vt:lpstr>GestionaTiendas.java</vt:lpstr>
      <vt:lpstr>GestionaTiendas.java</vt:lpstr>
      <vt:lpstr>GestionaTiendas.java</vt:lpstr>
      <vt:lpstr>GestionaTiendas.java</vt:lpstr>
      <vt:lpstr>GestionaTiendas.java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Jorge</dc:creator>
  <cp:lastModifiedBy>Angel</cp:lastModifiedBy>
  <cp:revision>410</cp:revision>
  <dcterms:created xsi:type="dcterms:W3CDTF">2012-09-14T09:01:05Z</dcterms:created>
  <dcterms:modified xsi:type="dcterms:W3CDTF">2021-12-17T12:53:09Z</dcterms:modified>
</cp:coreProperties>
</file>