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47"/>
  </p:notesMasterIdLst>
  <p:handoutMasterIdLst>
    <p:handoutMasterId r:id="rId48"/>
  </p:handoutMasterIdLst>
  <p:sldIdLst>
    <p:sldId id="262" r:id="rId2"/>
    <p:sldId id="358" r:id="rId3"/>
    <p:sldId id="434" r:id="rId4"/>
    <p:sldId id="435" r:id="rId5"/>
    <p:sldId id="436" r:id="rId6"/>
    <p:sldId id="449" r:id="rId7"/>
    <p:sldId id="437" r:id="rId8"/>
    <p:sldId id="438" r:id="rId9"/>
    <p:sldId id="439" r:id="rId10"/>
    <p:sldId id="440" r:id="rId11"/>
    <p:sldId id="441" r:id="rId12"/>
    <p:sldId id="442" r:id="rId13"/>
    <p:sldId id="443" r:id="rId14"/>
    <p:sldId id="448" r:id="rId15"/>
    <p:sldId id="444" r:id="rId16"/>
    <p:sldId id="445" r:id="rId17"/>
    <p:sldId id="446" r:id="rId18"/>
    <p:sldId id="447" r:id="rId19"/>
    <p:sldId id="450" r:id="rId20"/>
    <p:sldId id="451" r:id="rId21"/>
    <p:sldId id="452" r:id="rId22"/>
    <p:sldId id="453" r:id="rId23"/>
    <p:sldId id="454" r:id="rId24"/>
    <p:sldId id="455" r:id="rId25"/>
    <p:sldId id="471" r:id="rId26"/>
    <p:sldId id="472" r:id="rId27"/>
    <p:sldId id="473" r:id="rId28"/>
    <p:sldId id="474" r:id="rId29"/>
    <p:sldId id="475" r:id="rId30"/>
    <p:sldId id="456" r:id="rId31"/>
    <p:sldId id="457" r:id="rId32"/>
    <p:sldId id="458" r:id="rId33"/>
    <p:sldId id="459" r:id="rId34"/>
    <p:sldId id="433" r:id="rId35"/>
    <p:sldId id="461" r:id="rId36"/>
    <p:sldId id="462" r:id="rId37"/>
    <p:sldId id="463" r:id="rId38"/>
    <p:sldId id="464" r:id="rId39"/>
    <p:sldId id="465" r:id="rId40"/>
    <p:sldId id="466" r:id="rId41"/>
    <p:sldId id="467" r:id="rId42"/>
    <p:sldId id="468" r:id="rId43"/>
    <p:sldId id="469" r:id="rId44"/>
    <p:sldId id="470" r:id="rId45"/>
    <p:sldId id="260" r:id="rId46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8" autoAdjust="0"/>
    <p:restoredTop sz="94660"/>
  </p:normalViewPr>
  <p:slideViewPr>
    <p:cSldViewPr>
      <p:cViewPr varScale="1">
        <p:scale>
          <a:sx n="70" d="100"/>
          <a:sy n="70" d="100"/>
        </p:scale>
        <p:origin x="318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8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043A61A-7798-4235-B04A-648E8C8E1C52}" type="datetimeFigureOut">
              <a:rPr lang="es-ES"/>
              <a:pPr>
                <a:defRPr/>
              </a:pPr>
              <a:t>14/10/2021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781A02F-F53A-499A-86DF-4E24E4285A7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0216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3B12990-8964-4EE6-BB1D-1DA43B6FB9E2}" type="datetimeFigureOut">
              <a:rPr lang="es-ES"/>
              <a:pPr>
                <a:defRPr/>
              </a:pPr>
              <a:t>14/10/2021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D2E9A38-69AF-4D70-8617-F9228A3433F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46089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 dirty="0"/>
          </a:p>
        </p:txBody>
      </p:sp>
      <p:sp>
        <p:nvSpPr>
          <p:cNvPr id="6148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75397D2-6195-48CB-8E9E-29C6555BF34E}" type="slidenum">
              <a:rPr lang="es-ES" altLang="es-ES" smtClean="0"/>
              <a:pPr/>
              <a:t>1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871162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4F72FDC-8B3A-4365-9B4B-28AA7A8B1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F540F-325E-488F-BCD7-C189C8FA1E18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974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2"/>
          <p:cNvSpPr>
            <a:spLocks noGrp="1"/>
          </p:cNvSpPr>
          <p:nvPr>
            <p:ph type="title"/>
          </p:nvPr>
        </p:nvSpPr>
        <p:spPr>
          <a:xfrm>
            <a:off x="1199456" y="1721308"/>
            <a:ext cx="10515600" cy="1500331"/>
          </a:xfrm>
          <a:prstGeom prst="rect">
            <a:avLst/>
          </a:prstGeom>
        </p:spPr>
        <p:txBody>
          <a:bodyPr anchor="b"/>
          <a:lstStyle>
            <a:lvl1pPr>
              <a:defRPr sz="5000"/>
            </a:lvl1pPr>
          </a:lstStyle>
          <a:p>
            <a:r>
              <a:rPr lang="es-ES" dirty="0"/>
              <a:t>Haga clic para modificar el estilo de título</a:t>
            </a:r>
          </a:p>
        </p:txBody>
      </p:sp>
      <p:sp>
        <p:nvSpPr>
          <p:cNvPr id="3" name="Marcador de número de diapositiva 1">
            <a:extLst>
              <a:ext uri="{FF2B5EF4-FFF2-40B4-BE49-F238E27FC236}">
                <a16:creationId xmlns:a16="http://schemas.microsoft.com/office/drawing/2014/main" id="{F30FFFB5-F084-4728-BDA6-5A1F11E24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F540F-325E-488F-BCD7-C189C8FA1E18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108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062707"/>
            <a:ext cx="11018440" cy="781968"/>
          </a:xfrm>
          <a:prstGeom prst="rect">
            <a:avLst/>
          </a:prstGeom>
        </p:spPr>
        <p:txBody>
          <a:bodyPr anchor="ctr"/>
          <a:lstStyle>
            <a:lvl1pPr algn="l">
              <a:defRPr sz="3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</a:t>
            </a:r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0"/>
          </p:nvPr>
        </p:nvSpPr>
        <p:spPr>
          <a:xfrm>
            <a:off x="838200" y="1844678"/>
            <a:ext cx="11018440" cy="22323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el estilo de texto 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número de diapositiva 1">
            <a:extLst>
              <a:ext uri="{FF2B5EF4-FFF2-40B4-BE49-F238E27FC236}">
                <a16:creationId xmlns:a16="http://schemas.microsoft.com/office/drawing/2014/main" id="{0C7EB7A6-0605-450A-B05A-26F0DC146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F540F-325E-488F-BCD7-C189C8FA1E18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468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interi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V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9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7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de flecha 4"/>
          <p:cNvCxnSpPr/>
          <p:nvPr userDrawn="1"/>
        </p:nvCxnSpPr>
        <p:spPr>
          <a:xfrm flipH="1">
            <a:off x="9264650" y="765175"/>
            <a:ext cx="2927350" cy="0"/>
          </a:xfrm>
          <a:prstGeom prst="straightConnector1">
            <a:avLst/>
          </a:prstGeom>
          <a:ln w="57150">
            <a:solidFill>
              <a:srgbClr val="9BBB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Imagen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3" y="238125"/>
            <a:ext cx="152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ector recto de flecha 5"/>
          <p:cNvCxnSpPr/>
          <p:nvPr userDrawn="1"/>
        </p:nvCxnSpPr>
        <p:spPr>
          <a:xfrm flipV="1">
            <a:off x="623888" y="260350"/>
            <a:ext cx="0" cy="659765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E1C6228-83F8-4C6C-85A9-45E119AF4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F540F-325E-488F-BCD7-C189C8FA1E18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70" r:id="rId2"/>
    <p:sldLayoutId id="2147484068" r:id="rId3"/>
    <p:sldLayoutId id="2147484069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/>
        </p:nvSpPr>
        <p:spPr bwMode="auto">
          <a:xfrm>
            <a:off x="911424" y="1412875"/>
            <a:ext cx="10945216" cy="278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5000" dirty="0">
                <a:latin typeface="Calibri" panose="020F0502020204030204" pitchFamily="34" charset="0"/>
              </a:rPr>
              <a:t>UF04: Programación Orientada a Objetos</a:t>
            </a:r>
          </a:p>
          <a:p>
            <a:pPr algn="ctr" eaLnBrk="1" hangingPunct="1"/>
            <a:r>
              <a:rPr lang="es-ES" sz="2800" dirty="0"/>
              <a:t>Tema 9. Utilización avanzada de clases. </a:t>
            </a:r>
            <a:r>
              <a:rPr lang="es-ES" sz="3600" b="1" dirty="0">
                <a:solidFill>
                  <a:srgbClr val="FF0000"/>
                </a:solidFill>
              </a:rPr>
              <a:t>Actividad</a:t>
            </a:r>
            <a:br>
              <a:rPr lang="es-ES" altLang="es-ES" sz="5000" dirty="0">
                <a:latin typeface="Calibri" panose="020F0502020204030204" pitchFamily="34" charset="0"/>
              </a:rPr>
            </a:br>
            <a:endParaRPr lang="es-ES" altLang="es-ES" sz="5000" dirty="0">
              <a:latin typeface="Calibri" panose="020F0502020204030204" pitchFamily="34" charset="0"/>
            </a:endParaRPr>
          </a:p>
        </p:txBody>
      </p:sp>
      <p:sp>
        <p:nvSpPr>
          <p:cNvPr id="5123" name="Subtítulo 2"/>
          <p:cNvSpPr>
            <a:spLocks noGrp="1"/>
          </p:cNvSpPr>
          <p:nvPr/>
        </p:nvSpPr>
        <p:spPr bwMode="auto">
          <a:xfrm>
            <a:off x="3127375" y="3860800"/>
            <a:ext cx="619125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s-ES" altLang="es-ES" sz="2800" dirty="0">
                <a:solidFill>
                  <a:srgbClr val="558ED5"/>
                </a:solidFill>
                <a:latin typeface="Calibri" panose="020F0502020204030204" pitchFamily="34" charset="0"/>
              </a:rPr>
              <a:t>Ciclo:   Desarrollo de aplicaciones multiplataforma</a:t>
            </a:r>
          </a:p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s-ES" altLang="es-ES" sz="2400" dirty="0">
                <a:solidFill>
                  <a:srgbClr val="558ED5"/>
                </a:solidFill>
                <a:latin typeface="Calibri" panose="020F0502020204030204" pitchFamily="34" charset="0"/>
              </a:rPr>
              <a:t>Módulo: Programación II</a:t>
            </a:r>
          </a:p>
        </p:txBody>
      </p:sp>
      <p:sp>
        <p:nvSpPr>
          <p:cNvPr id="4" name="Retraso 1"/>
          <p:cNvSpPr/>
          <p:nvPr/>
        </p:nvSpPr>
        <p:spPr>
          <a:xfrm>
            <a:off x="1775520" y="5559239"/>
            <a:ext cx="8136904" cy="864096"/>
          </a:xfrm>
          <a:prstGeom prst="round2DiagRect">
            <a:avLst/>
          </a:prstGeom>
          <a:solidFill>
            <a:srgbClr val="4F81BD">
              <a:alpha val="4902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algn="ctr"/>
            <a:r>
              <a:rPr lang="es-ES" sz="2400" dirty="0"/>
              <a:t>Ángel Muñoz Peña</a:t>
            </a:r>
          </a:p>
          <a:p>
            <a:pPr lvl="3" algn="ctr"/>
            <a:r>
              <a:rPr lang="es-ES" sz="2400" dirty="0"/>
              <a:t>Profesor del Área de Informática y comunicaciones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BD3BFDA-2FB0-4234-8F3F-9869597BB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457" y="3634097"/>
            <a:ext cx="2543322" cy="36220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388447"/>
            <a:ext cx="11018440" cy="869181"/>
          </a:xfrm>
        </p:spPr>
        <p:txBody>
          <a:bodyPr/>
          <a:lstStyle/>
          <a:p>
            <a:r>
              <a:rPr lang="es-ES" b="1" dirty="0">
                <a:solidFill>
                  <a:srgbClr val="0070C0"/>
                </a:solidFill>
              </a:rPr>
              <a:t>Seguro.java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EC4D5C2-CBBB-487E-A35B-0CFABD037D81}"/>
              </a:ext>
            </a:extLst>
          </p:cNvPr>
          <p:cNvSpPr/>
          <p:nvPr/>
        </p:nvSpPr>
        <p:spPr>
          <a:xfrm>
            <a:off x="1055440" y="1257628"/>
            <a:ext cx="1073037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800" dirty="0"/>
              <a:t>@</a:t>
            </a:r>
            <a:r>
              <a:rPr lang="es-ES" sz="2800" dirty="0" err="1"/>
              <a:t>Override</a:t>
            </a:r>
            <a:endParaRPr lang="es-ES" sz="2800" dirty="0"/>
          </a:p>
          <a:p>
            <a:pPr lvl="0"/>
            <a:r>
              <a:rPr lang="es-ES" sz="2800" dirty="0"/>
              <a:t>    </a:t>
            </a:r>
            <a:r>
              <a:rPr lang="es-ES" sz="2800" dirty="0" err="1"/>
              <a:t>public</a:t>
            </a:r>
            <a:r>
              <a:rPr lang="es-ES" sz="2800" dirty="0"/>
              <a:t> </a:t>
            </a:r>
            <a:r>
              <a:rPr lang="es-ES" sz="2800" dirty="0" err="1"/>
              <a:t>String</a:t>
            </a:r>
            <a:r>
              <a:rPr lang="es-ES" sz="2800" dirty="0"/>
              <a:t> </a:t>
            </a:r>
            <a:r>
              <a:rPr lang="es-ES" sz="2800" dirty="0" err="1"/>
              <a:t>toString</a:t>
            </a:r>
            <a:r>
              <a:rPr lang="es-ES" sz="2800" dirty="0"/>
              <a:t>() {</a:t>
            </a:r>
          </a:p>
          <a:p>
            <a:pPr lvl="0"/>
            <a:r>
              <a:rPr lang="es-ES" sz="2800" dirty="0"/>
              <a:t>      </a:t>
            </a:r>
            <a:r>
              <a:rPr lang="es-ES" sz="2800" dirty="0" err="1"/>
              <a:t>return</a:t>
            </a:r>
            <a:r>
              <a:rPr lang="es-ES" sz="2800" dirty="0"/>
              <a:t> “_______________________”;</a:t>
            </a:r>
          </a:p>
          <a:p>
            <a:pPr lvl="0"/>
            <a:r>
              <a:rPr lang="es-ES" sz="2800" dirty="0"/>
              <a:t>    }</a:t>
            </a:r>
          </a:p>
          <a:p>
            <a:pPr lvl="0"/>
            <a:endParaRPr lang="es-ES" sz="2800" dirty="0"/>
          </a:p>
          <a:p>
            <a:pPr lvl="0"/>
            <a:r>
              <a:rPr lang="es-ES" sz="2800" dirty="0"/>
              <a:t>    @</a:t>
            </a:r>
            <a:r>
              <a:rPr lang="es-ES" sz="2800" dirty="0" err="1"/>
              <a:t>Override</a:t>
            </a:r>
            <a:endParaRPr lang="es-ES" sz="2800" dirty="0"/>
          </a:p>
          <a:p>
            <a:pPr lvl="0"/>
            <a:r>
              <a:rPr lang="es-ES" sz="2800" dirty="0"/>
              <a:t>    </a:t>
            </a:r>
            <a:r>
              <a:rPr lang="es-ES" sz="2800" dirty="0" err="1"/>
              <a:t>public</a:t>
            </a:r>
            <a:r>
              <a:rPr lang="es-ES" sz="2800" dirty="0"/>
              <a:t> </a:t>
            </a:r>
            <a:r>
              <a:rPr lang="es-ES" sz="2800" dirty="0" err="1"/>
              <a:t>void</a:t>
            </a:r>
            <a:r>
              <a:rPr lang="es-ES" sz="2800" dirty="0"/>
              <a:t> </a:t>
            </a:r>
            <a:r>
              <a:rPr lang="es-ES" sz="2800" dirty="0" err="1"/>
              <a:t>setNumeroDias</a:t>
            </a:r>
            <a:r>
              <a:rPr lang="es-ES" sz="2800" dirty="0"/>
              <a:t>(</a:t>
            </a:r>
            <a:r>
              <a:rPr lang="es-ES" sz="2800" dirty="0" err="1"/>
              <a:t>int</a:t>
            </a:r>
            <a:r>
              <a:rPr lang="es-ES" sz="2800" dirty="0"/>
              <a:t> n) {</a:t>
            </a:r>
          </a:p>
          <a:p>
            <a:pPr lvl="0"/>
            <a:r>
              <a:rPr lang="es-ES" sz="2800" dirty="0"/>
              <a:t>       </a:t>
            </a:r>
            <a:r>
              <a:rPr lang="es-ES" sz="2800" dirty="0" err="1"/>
              <a:t>this</a:t>
            </a:r>
            <a:r>
              <a:rPr lang="es-ES" sz="2800" dirty="0"/>
              <a:t>.______________ = (n);</a:t>
            </a:r>
          </a:p>
          <a:p>
            <a:pPr lvl="0"/>
            <a:endParaRPr lang="es-ES" sz="2800" dirty="0"/>
          </a:p>
          <a:p>
            <a:pPr lvl="0"/>
            <a:r>
              <a:rPr lang="es-ES" sz="28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9270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388447"/>
            <a:ext cx="11018440" cy="869181"/>
          </a:xfrm>
        </p:spPr>
        <p:txBody>
          <a:bodyPr/>
          <a:lstStyle/>
          <a:p>
            <a:r>
              <a:rPr lang="es-ES" b="1" dirty="0">
                <a:solidFill>
                  <a:srgbClr val="0070C0"/>
                </a:solidFill>
              </a:rPr>
              <a:t>Seguro.java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EC4D5C2-CBBB-487E-A35B-0CFABD037D81}"/>
              </a:ext>
            </a:extLst>
          </p:cNvPr>
          <p:cNvSpPr/>
          <p:nvPr/>
        </p:nvSpPr>
        <p:spPr>
          <a:xfrm>
            <a:off x="1055440" y="1257628"/>
            <a:ext cx="1073037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s-ES" sz="2800" dirty="0"/>
          </a:p>
          <a:p>
            <a:pPr lvl="0"/>
            <a:r>
              <a:rPr lang="es-ES" sz="2800" dirty="0"/>
              <a:t>   _______ </a:t>
            </a:r>
            <a:r>
              <a:rPr lang="es-ES" sz="2800" dirty="0" err="1"/>
              <a:t>String</a:t>
            </a:r>
            <a:r>
              <a:rPr lang="es-ES" sz="2800" dirty="0"/>
              <a:t> </a:t>
            </a:r>
            <a:r>
              <a:rPr lang="es-ES" sz="2800" dirty="0" err="1"/>
              <a:t>getNombreSeguro</a:t>
            </a:r>
            <a:r>
              <a:rPr lang="es-ES" sz="2800" dirty="0"/>
              <a:t>() {</a:t>
            </a:r>
          </a:p>
          <a:p>
            <a:pPr lvl="0"/>
            <a:r>
              <a:rPr lang="es-ES" sz="2800" dirty="0"/>
              <a:t>        </a:t>
            </a:r>
            <a:r>
              <a:rPr lang="es-ES" sz="2800" dirty="0" err="1"/>
              <a:t>return</a:t>
            </a:r>
            <a:r>
              <a:rPr lang="es-ES" sz="2800" dirty="0"/>
              <a:t> ____________;</a:t>
            </a:r>
          </a:p>
          <a:p>
            <a:pPr lvl="0"/>
            <a:r>
              <a:rPr lang="es-ES" sz="2800" dirty="0"/>
              <a:t>    }</a:t>
            </a:r>
          </a:p>
          <a:p>
            <a:pPr lvl="0"/>
            <a:endParaRPr lang="es-ES" sz="2800" dirty="0"/>
          </a:p>
          <a:p>
            <a:pPr lvl="0"/>
            <a:r>
              <a:rPr lang="es-ES" sz="2800" dirty="0"/>
              <a:t>    ______ </a:t>
            </a:r>
            <a:r>
              <a:rPr lang="es-ES" sz="2800" dirty="0" err="1"/>
              <a:t>void</a:t>
            </a:r>
            <a:r>
              <a:rPr lang="es-ES" sz="2800" dirty="0"/>
              <a:t> </a:t>
            </a:r>
            <a:r>
              <a:rPr lang="es-ES" sz="2800" dirty="0" err="1"/>
              <a:t>setNombreSeguro</a:t>
            </a:r>
            <a:r>
              <a:rPr lang="es-ES" sz="2800" dirty="0"/>
              <a:t>(</a:t>
            </a:r>
            <a:r>
              <a:rPr lang="es-ES" sz="2800" dirty="0" err="1"/>
              <a:t>String</a:t>
            </a:r>
            <a:r>
              <a:rPr lang="es-ES" sz="2800" dirty="0"/>
              <a:t> ___________) {</a:t>
            </a:r>
          </a:p>
          <a:p>
            <a:pPr lvl="0"/>
            <a:r>
              <a:rPr lang="es-ES" sz="2800" dirty="0"/>
              <a:t>        </a:t>
            </a:r>
            <a:r>
              <a:rPr lang="es-ES" sz="2800" dirty="0" err="1"/>
              <a:t>this.n</a:t>
            </a:r>
            <a:r>
              <a:rPr lang="es-ES" sz="2800" dirty="0"/>
              <a:t>_________ = ____________;</a:t>
            </a:r>
          </a:p>
          <a:p>
            <a:pPr lvl="0"/>
            <a:r>
              <a:rPr lang="es-ES" sz="2800" dirty="0"/>
              <a:t>    }</a:t>
            </a:r>
          </a:p>
          <a:p>
            <a:pPr lvl="0"/>
            <a:endParaRPr lang="es-ES" sz="2800" dirty="0"/>
          </a:p>
          <a:p>
            <a:pPr lvl="0"/>
            <a:r>
              <a:rPr lang="es-ES" sz="2800" dirty="0"/>
              <a:t>    _______  </a:t>
            </a:r>
            <a:r>
              <a:rPr lang="es-ES" sz="2800" dirty="0" err="1"/>
              <a:t>String</a:t>
            </a:r>
            <a:r>
              <a:rPr lang="es-ES" sz="2800" dirty="0"/>
              <a:t> </a:t>
            </a:r>
            <a:r>
              <a:rPr lang="es-ES" sz="2800" dirty="0" err="1"/>
              <a:t>getDescripcion</a:t>
            </a:r>
            <a:r>
              <a:rPr lang="es-ES" sz="2800" dirty="0"/>
              <a:t>() {</a:t>
            </a:r>
          </a:p>
          <a:p>
            <a:pPr lvl="0"/>
            <a:r>
              <a:rPr lang="es-ES" sz="2800" dirty="0"/>
              <a:t>        </a:t>
            </a:r>
            <a:r>
              <a:rPr lang="es-ES" sz="2800" dirty="0" err="1"/>
              <a:t>return</a:t>
            </a:r>
            <a:r>
              <a:rPr lang="es-ES" sz="2800" dirty="0"/>
              <a:t> _____________;</a:t>
            </a:r>
          </a:p>
          <a:p>
            <a:pPr lvl="0"/>
            <a:r>
              <a:rPr lang="es-ES" sz="2800" dirty="0"/>
              <a:t>    }</a:t>
            </a:r>
          </a:p>
          <a:p>
            <a:pPr lvl="0"/>
            <a:endParaRPr lang="es-ES" sz="2800" dirty="0"/>
          </a:p>
          <a:p>
            <a:pPr lvl="0"/>
            <a:r>
              <a:rPr lang="es-ES" sz="2800" dirty="0"/>
              <a:t>    </a:t>
            </a:r>
          </a:p>
          <a:p>
            <a:pPr lvl="0"/>
            <a:r>
              <a:rPr lang="es-ES" sz="2800" dirty="0"/>
              <a:t>    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351742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388447"/>
            <a:ext cx="11018440" cy="869181"/>
          </a:xfrm>
        </p:spPr>
        <p:txBody>
          <a:bodyPr/>
          <a:lstStyle/>
          <a:p>
            <a:r>
              <a:rPr lang="es-ES" b="1" dirty="0">
                <a:solidFill>
                  <a:srgbClr val="0070C0"/>
                </a:solidFill>
              </a:rPr>
              <a:t>Seguro.java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EC4D5C2-CBBB-487E-A35B-0CFABD037D81}"/>
              </a:ext>
            </a:extLst>
          </p:cNvPr>
          <p:cNvSpPr/>
          <p:nvPr/>
        </p:nvSpPr>
        <p:spPr>
          <a:xfrm>
            <a:off x="1055440" y="1257628"/>
            <a:ext cx="1073037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800" dirty="0" err="1"/>
              <a:t>public</a:t>
            </a:r>
            <a:r>
              <a:rPr lang="es-ES" sz="2800" dirty="0"/>
              <a:t> </a:t>
            </a:r>
            <a:r>
              <a:rPr lang="es-ES" sz="2800" dirty="0" err="1"/>
              <a:t>void</a:t>
            </a:r>
            <a:r>
              <a:rPr lang="es-ES" sz="2800" dirty="0"/>
              <a:t> </a:t>
            </a:r>
            <a:r>
              <a:rPr lang="es-ES" sz="2800" dirty="0" err="1"/>
              <a:t>setDescripcion</a:t>
            </a:r>
            <a:r>
              <a:rPr lang="es-ES" sz="2800" dirty="0"/>
              <a:t>(</a:t>
            </a:r>
            <a:r>
              <a:rPr lang="es-ES" sz="2800" dirty="0" err="1"/>
              <a:t>String</a:t>
            </a:r>
            <a:r>
              <a:rPr lang="es-ES" sz="2800" dirty="0"/>
              <a:t> _________) {</a:t>
            </a:r>
          </a:p>
          <a:p>
            <a:pPr lvl="0"/>
            <a:r>
              <a:rPr lang="es-ES" sz="2800" dirty="0"/>
              <a:t>        </a:t>
            </a:r>
            <a:r>
              <a:rPr lang="es-ES" sz="2800" dirty="0" err="1"/>
              <a:t>this</a:t>
            </a:r>
            <a:r>
              <a:rPr lang="es-ES" sz="2800" dirty="0"/>
              <a:t>. _________ = _________;</a:t>
            </a:r>
          </a:p>
          <a:p>
            <a:pPr lvl="0"/>
            <a:r>
              <a:rPr lang="es-ES" sz="2800" dirty="0"/>
              <a:t>    }</a:t>
            </a:r>
          </a:p>
          <a:p>
            <a:pPr lvl="0"/>
            <a:endParaRPr lang="es-ES" sz="2800" dirty="0"/>
          </a:p>
          <a:p>
            <a:pPr lvl="0"/>
            <a:r>
              <a:rPr lang="es-ES" sz="2800" dirty="0" err="1"/>
              <a:t>public</a:t>
            </a:r>
            <a:r>
              <a:rPr lang="es-ES" sz="2800" dirty="0"/>
              <a:t> Seguro(____ _____, </a:t>
            </a:r>
            <a:r>
              <a:rPr lang="es-ES" sz="2800" dirty="0" err="1"/>
              <a:t>String</a:t>
            </a:r>
            <a:r>
              <a:rPr lang="es-ES" sz="2800" dirty="0"/>
              <a:t> _______, </a:t>
            </a:r>
            <a:r>
              <a:rPr lang="es-ES" sz="2800" dirty="0" err="1"/>
              <a:t>double</a:t>
            </a:r>
            <a:r>
              <a:rPr lang="es-ES" sz="2800" dirty="0"/>
              <a:t> _______) {</a:t>
            </a:r>
          </a:p>
          <a:p>
            <a:pPr lvl="0"/>
            <a:r>
              <a:rPr lang="es-ES" sz="2800" dirty="0"/>
              <a:t>        </a:t>
            </a:r>
            <a:r>
              <a:rPr lang="es-ES" sz="2800" dirty="0" err="1"/>
              <a:t>this</a:t>
            </a:r>
            <a:r>
              <a:rPr lang="es-ES" sz="2800" dirty="0"/>
              <a:t>. _________ = _________;</a:t>
            </a:r>
          </a:p>
          <a:p>
            <a:pPr lvl="0"/>
            <a:r>
              <a:rPr lang="es-ES" sz="2800" dirty="0"/>
              <a:t>        </a:t>
            </a:r>
            <a:r>
              <a:rPr lang="es-ES" sz="2800" dirty="0" err="1"/>
              <a:t>this</a:t>
            </a:r>
            <a:r>
              <a:rPr lang="es-ES" sz="2800" dirty="0"/>
              <a:t>. _________ = _________;</a:t>
            </a:r>
          </a:p>
          <a:p>
            <a:pPr lvl="0"/>
            <a:r>
              <a:rPr lang="es-ES" sz="2800" dirty="0"/>
              <a:t>        </a:t>
            </a:r>
            <a:r>
              <a:rPr lang="es-ES" sz="2800" dirty="0" err="1"/>
              <a:t>this</a:t>
            </a:r>
            <a:r>
              <a:rPr lang="es-ES" sz="2800" dirty="0"/>
              <a:t>. _________ = _________;</a:t>
            </a:r>
          </a:p>
          <a:p>
            <a:pPr lvl="0"/>
            <a:r>
              <a:rPr lang="es-ES" sz="2800" dirty="0"/>
              <a:t>    }</a:t>
            </a:r>
          </a:p>
          <a:p>
            <a:pPr lvl="0"/>
            <a:r>
              <a:rPr lang="es-ES" sz="2800" dirty="0"/>
              <a:t>  </a:t>
            </a:r>
          </a:p>
          <a:p>
            <a:pPr lvl="0"/>
            <a:r>
              <a:rPr lang="es-ES" sz="2800" dirty="0"/>
              <a:t>}    </a:t>
            </a:r>
          </a:p>
        </p:txBody>
      </p:sp>
    </p:spTree>
    <p:extLst>
      <p:ext uri="{BB962C8B-B14F-4D97-AF65-F5344CB8AC3E}">
        <p14:creationId xmlns:p14="http://schemas.microsoft.com/office/powerpoint/2010/main" val="890107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388447"/>
            <a:ext cx="11018440" cy="869181"/>
          </a:xfrm>
        </p:spPr>
        <p:txBody>
          <a:bodyPr/>
          <a:lstStyle/>
          <a:p>
            <a:r>
              <a:rPr lang="es-ES" b="1" dirty="0">
                <a:solidFill>
                  <a:srgbClr val="0070C0"/>
                </a:solidFill>
              </a:rPr>
              <a:t>Parte 3.       Vehiculo.java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EC4D5C2-CBBB-487E-A35B-0CFABD037D81}"/>
              </a:ext>
            </a:extLst>
          </p:cNvPr>
          <p:cNvSpPr/>
          <p:nvPr/>
        </p:nvSpPr>
        <p:spPr>
          <a:xfrm>
            <a:off x="1055440" y="1257628"/>
            <a:ext cx="1073037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800" dirty="0"/>
              <a:t>Crea en el </a:t>
            </a:r>
            <a:r>
              <a:rPr lang="es-ES" sz="2800" dirty="0" err="1"/>
              <a:t>package</a:t>
            </a:r>
            <a:r>
              <a:rPr lang="es-ES" sz="2800" dirty="0"/>
              <a:t> </a:t>
            </a:r>
            <a:r>
              <a:rPr lang="es-ES" sz="2800" b="1" dirty="0"/>
              <a:t>actividad06.vehiculos</a:t>
            </a:r>
            <a:r>
              <a:rPr lang="es-ES" sz="2800" dirty="0"/>
              <a:t> una </a:t>
            </a:r>
            <a:r>
              <a:rPr lang="es-ES" sz="2800" u="sng" dirty="0"/>
              <a:t>clase abstracta</a:t>
            </a:r>
            <a:r>
              <a:rPr lang="es-ES" sz="2800" dirty="0"/>
              <a:t> </a:t>
            </a:r>
            <a:r>
              <a:rPr lang="es-ES" sz="2800" b="1" dirty="0" err="1"/>
              <a:t>Vehiculo</a:t>
            </a:r>
            <a:r>
              <a:rPr lang="es-ES" sz="2800" dirty="0"/>
              <a:t> que implemente </a:t>
            </a:r>
            <a:r>
              <a:rPr lang="es-ES" sz="2800" b="1" dirty="0" err="1"/>
              <a:t>IAlquilable</a:t>
            </a:r>
            <a:r>
              <a:rPr lang="es-ES" sz="2800" dirty="0"/>
              <a:t> y que almacene la información de un vehículo útil para una empresa de alquiler de vehículos, en concreto como mínimo ha de almacenar:</a:t>
            </a:r>
            <a:endParaRPr lang="es-ES" sz="2400" dirty="0"/>
          </a:p>
          <a:p>
            <a:pPr lvl="1"/>
            <a:r>
              <a:rPr lang="es-ES" sz="2800" dirty="0"/>
              <a:t>La matrícula</a:t>
            </a:r>
            <a:endParaRPr lang="es-ES" sz="2400" dirty="0"/>
          </a:p>
          <a:p>
            <a:pPr lvl="1"/>
            <a:r>
              <a:rPr lang="es-ES" sz="2800" dirty="0"/>
              <a:t>El modelo</a:t>
            </a:r>
            <a:endParaRPr lang="es-ES" sz="2400" dirty="0"/>
          </a:p>
          <a:p>
            <a:pPr lvl="1"/>
            <a:r>
              <a:rPr lang="es-ES" sz="2800" dirty="0"/>
              <a:t>El número de plazas</a:t>
            </a:r>
            <a:endParaRPr lang="es-ES" sz="2400" dirty="0"/>
          </a:p>
          <a:p>
            <a:pPr lvl="1"/>
            <a:r>
              <a:rPr lang="es-ES" sz="2800" dirty="0"/>
              <a:t>El número de días que se alquila (por defecto 0).</a:t>
            </a:r>
            <a:endParaRPr lang="es-ES" sz="2400" dirty="0"/>
          </a:p>
          <a:p>
            <a:pPr lvl="1"/>
            <a:r>
              <a:rPr lang="es-ES" sz="2800" dirty="0"/>
              <a:t>El precio base de alquiler por cada día establecido en 50€  y que no se pueda modificar. 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207236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388447"/>
            <a:ext cx="11018440" cy="869181"/>
          </a:xfrm>
        </p:spPr>
        <p:txBody>
          <a:bodyPr/>
          <a:lstStyle/>
          <a:p>
            <a:r>
              <a:rPr lang="es-ES" b="1" dirty="0">
                <a:solidFill>
                  <a:srgbClr val="0070C0"/>
                </a:solidFill>
              </a:rPr>
              <a:t>Parte 3.       Vehiculo.java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EC4D5C2-CBBB-487E-A35B-0CFABD037D81}"/>
              </a:ext>
            </a:extLst>
          </p:cNvPr>
          <p:cNvSpPr/>
          <p:nvPr/>
        </p:nvSpPr>
        <p:spPr>
          <a:xfrm>
            <a:off x="1055440" y="1257628"/>
            <a:ext cx="1073037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/>
              <a:t>Programa los siguientes métodos:</a:t>
            </a:r>
            <a:endParaRPr lang="es-ES" sz="2800" dirty="0"/>
          </a:p>
          <a:p>
            <a:pPr lvl="1"/>
            <a:r>
              <a:rPr lang="es-ES" sz="3200" dirty="0"/>
              <a:t>Una función </a:t>
            </a:r>
            <a:r>
              <a:rPr lang="es-ES" sz="3200" b="1" dirty="0" err="1"/>
              <a:t>getPrecioTotalAlquilerPorDias</a:t>
            </a:r>
            <a:r>
              <a:rPr lang="es-ES" sz="3200" b="1" dirty="0"/>
              <a:t>() </a:t>
            </a:r>
            <a:r>
              <a:rPr lang="es-ES" sz="3200" dirty="0"/>
              <a:t>que muestre por consola el coste total multiplicando el número de días por el precio base.</a:t>
            </a:r>
            <a:endParaRPr lang="es-ES" sz="2800" dirty="0"/>
          </a:p>
          <a:p>
            <a:pPr lvl="1"/>
            <a:r>
              <a:rPr lang="es-ES" sz="3200" dirty="0"/>
              <a:t>Una función </a:t>
            </a:r>
            <a:r>
              <a:rPr lang="es-ES" sz="3200" b="1" dirty="0" err="1"/>
              <a:t>pideDatos</a:t>
            </a:r>
            <a:r>
              <a:rPr lang="es-ES" sz="3200" dirty="0"/>
              <a:t>() que pida y establezca todos los  datos de </a:t>
            </a:r>
            <a:r>
              <a:rPr lang="es-ES" sz="3200" dirty="0" err="1"/>
              <a:t>Vehiculo</a:t>
            </a:r>
            <a:r>
              <a:rPr lang="es-ES" sz="3200" dirty="0"/>
              <a:t>;</a:t>
            </a:r>
            <a:endParaRPr lang="es-ES" sz="2800" dirty="0"/>
          </a:p>
          <a:p>
            <a:pPr lvl="1"/>
            <a:r>
              <a:rPr lang="es-ES" sz="3200" dirty="0"/>
              <a:t>Una función </a:t>
            </a:r>
            <a:r>
              <a:rPr lang="es-ES" sz="3200" b="1" dirty="0" err="1"/>
              <a:t>setNumeroDias</a:t>
            </a:r>
            <a:r>
              <a:rPr lang="es-ES" sz="3200" dirty="0"/>
              <a:t>() para establecer el número de días.</a:t>
            </a:r>
            <a:endParaRPr lang="es-ES" sz="2800" dirty="0"/>
          </a:p>
          <a:p>
            <a:pPr lvl="1"/>
            <a:r>
              <a:rPr lang="es-ES" sz="3200" dirty="0"/>
              <a:t>Sobrescribe </a:t>
            </a:r>
            <a:r>
              <a:rPr lang="es-ES" sz="3200" b="1" dirty="0" err="1"/>
              <a:t>toString</a:t>
            </a:r>
            <a:r>
              <a:rPr lang="es-ES" sz="3200" b="1" dirty="0"/>
              <a:t>()</a:t>
            </a:r>
            <a:r>
              <a:rPr lang="es-ES" sz="3200" dirty="0"/>
              <a:t> para que retorne los datos del </a:t>
            </a:r>
            <a:r>
              <a:rPr lang="es-ES" sz="3200" dirty="0" err="1"/>
              <a:t>Vehiculo</a:t>
            </a:r>
            <a:r>
              <a:rPr lang="es-ES" sz="3200" dirty="0"/>
              <a:t>, </a:t>
            </a:r>
            <a:r>
              <a:rPr lang="es-ES" sz="3200" u="sng" dirty="0"/>
              <a:t>incluido</a:t>
            </a:r>
            <a:r>
              <a:rPr lang="es-ES" sz="3200" dirty="0"/>
              <a:t> su precio total de alquiler por días.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766785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136525"/>
            <a:ext cx="11018440" cy="869181"/>
          </a:xfrm>
        </p:spPr>
        <p:txBody>
          <a:bodyPr/>
          <a:lstStyle/>
          <a:p>
            <a:r>
              <a:rPr lang="es-ES" b="1" dirty="0">
                <a:solidFill>
                  <a:srgbClr val="0070C0"/>
                </a:solidFill>
              </a:rPr>
              <a:t>Parte 3.       Vehiculo.java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15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EC4D5C2-CBBB-487E-A35B-0CFABD037D81}"/>
              </a:ext>
            </a:extLst>
          </p:cNvPr>
          <p:cNvSpPr/>
          <p:nvPr/>
        </p:nvSpPr>
        <p:spPr>
          <a:xfrm>
            <a:off x="1055440" y="845445"/>
            <a:ext cx="1073037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800" dirty="0" err="1"/>
              <a:t>package</a:t>
            </a:r>
            <a:r>
              <a:rPr lang="es-ES" sz="2800" dirty="0"/>
              <a:t> actividad06_asix.vehiculos;</a:t>
            </a:r>
          </a:p>
          <a:p>
            <a:pPr lvl="0"/>
            <a:r>
              <a:rPr lang="es-ES" sz="2800" dirty="0" err="1"/>
              <a:t>import</a:t>
            </a:r>
            <a:r>
              <a:rPr lang="es-ES" sz="2800" dirty="0"/>
              <a:t> actividad06_asix.pideDatos.Pregunta;</a:t>
            </a:r>
          </a:p>
          <a:p>
            <a:pPr lvl="0"/>
            <a:r>
              <a:rPr lang="es-ES" sz="2800" dirty="0"/>
              <a:t>/**</a:t>
            </a:r>
          </a:p>
          <a:p>
            <a:pPr lvl="0"/>
            <a:r>
              <a:rPr lang="es-ES" sz="2800" dirty="0"/>
              <a:t> *</a:t>
            </a:r>
          </a:p>
          <a:p>
            <a:pPr lvl="0"/>
            <a:r>
              <a:rPr lang="es-ES" sz="2800" dirty="0"/>
              <a:t> * @</a:t>
            </a:r>
            <a:r>
              <a:rPr lang="es-ES" sz="2800" dirty="0" err="1"/>
              <a:t>author</a:t>
            </a:r>
            <a:r>
              <a:rPr lang="es-ES" sz="2800" dirty="0"/>
              <a:t> nombre del autor</a:t>
            </a:r>
          </a:p>
          <a:p>
            <a:pPr lvl="0"/>
            <a:r>
              <a:rPr lang="es-ES" sz="2800" dirty="0"/>
              <a:t> */</a:t>
            </a:r>
          </a:p>
          <a:p>
            <a:pPr lvl="0"/>
            <a:r>
              <a:rPr lang="es-ES" sz="2800" dirty="0" err="1"/>
              <a:t>public</a:t>
            </a:r>
            <a:r>
              <a:rPr lang="es-ES" sz="2800" dirty="0"/>
              <a:t> ________ </a:t>
            </a:r>
            <a:r>
              <a:rPr lang="es-ES" sz="2800" dirty="0" err="1"/>
              <a:t>class</a:t>
            </a:r>
            <a:r>
              <a:rPr lang="es-ES" sz="2800" dirty="0"/>
              <a:t> </a:t>
            </a:r>
            <a:r>
              <a:rPr lang="es-ES" sz="2800" dirty="0" err="1"/>
              <a:t>Vehiculo</a:t>
            </a:r>
            <a:r>
              <a:rPr lang="es-ES" sz="2800" dirty="0"/>
              <a:t> _________ </a:t>
            </a:r>
            <a:r>
              <a:rPr lang="es-ES" sz="2800" dirty="0" err="1"/>
              <a:t>IAlquilable</a:t>
            </a:r>
            <a:r>
              <a:rPr lang="es-ES" sz="2800" dirty="0"/>
              <a:t> {</a:t>
            </a:r>
          </a:p>
          <a:p>
            <a:pPr lvl="0"/>
            <a:endParaRPr lang="es-ES" sz="2800" dirty="0"/>
          </a:p>
          <a:p>
            <a:pPr lvl="0"/>
            <a:r>
              <a:rPr lang="es-ES" sz="2800" dirty="0"/>
              <a:t>    </a:t>
            </a:r>
            <a:r>
              <a:rPr lang="es-ES" sz="2800" dirty="0" err="1"/>
              <a:t>private</a:t>
            </a:r>
            <a:r>
              <a:rPr lang="es-ES" sz="2800" dirty="0"/>
              <a:t> </a:t>
            </a:r>
            <a:r>
              <a:rPr lang="es-ES" sz="2800" dirty="0" err="1"/>
              <a:t>String</a:t>
            </a:r>
            <a:r>
              <a:rPr lang="es-ES" sz="2800" dirty="0"/>
              <a:t> __________;</a:t>
            </a:r>
          </a:p>
          <a:p>
            <a:pPr lvl="0"/>
            <a:r>
              <a:rPr lang="es-ES" sz="2800" dirty="0"/>
              <a:t>    </a:t>
            </a:r>
            <a:r>
              <a:rPr lang="es-ES" sz="2800" dirty="0" err="1"/>
              <a:t>private</a:t>
            </a:r>
            <a:r>
              <a:rPr lang="es-ES" sz="2800" dirty="0"/>
              <a:t> </a:t>
            </a:r>
            <a:r>
              <a:rPr lang="es-ES" sz="2800" dirty="0" err="1"/>
              <a:t>String</a:t>
            </a:r>
            <a:r>
              <a:rPr lang="es-ES" sz="2800" dirty="0"/>
              <a:t> __________;</a:t>
            </a:r>
          </a:p>
          <a:p>
            <a:pPr lvl="0"/>
            <a:r>
              <a:rPr lang="es-ES" sz="2800" dirty="0"/>
              <a:t>    </a:t>
            </a:r>
            <a:r>
              <a:rPr lang="es-ES" sz="2800" dirty="0" err="1"/>
              <a:t>private</a:t>
            </a:r>
            <a:r>
              <a:rPr lang="es-ES" sz="2800" dirty="0"/>
              <a:t> </a:t>
            </a:r>
            <a:r>
              <a:rPr lang="es-ES" sz="2800" dirty="0" err="1"/>
              <a:t>int</a:t>
            </a:r>
            <a:r>
              <a:rPr lang="es-ES" sz="2800" dirty="0"/>
              <a:t> __________;</a:t>
            </a:r>
          </a:p>
          <a:p>
            <a:pPr lvl="0"/>
            <a:r>
              <a:rPr lang="es-ES" sz="2800" dirty="0"/>
              <a:t>    </a:t>
            </a:r>
            <a:r>
              <a:rPr lang="es-ES" sz="2800" dirty="0" err="1"/>
              <a:t>private</a:t>
            </a:r>
            <a:r>
              <a:rPr lang="es-ES" sz="2800" dirty="0"/>
              <a:t> </a:t>
            </a:r>
            <a:r>
              <a:rPr lang="es-ES" sz="2800" dirty="0" err="1"/>
              <a:t>int</a:t>
            </a:r>
            <a:r>
              <a:rPr lang="es-ES" sz="2800" dirty="0"/>
              <a:t> __________;</a:t>
            </a:r>
          </a:p>
          <a:p>
            <a:pPr lvl="0"/>
            <a:r>
              <a:rPr lang="es-ES" sz="2800" dirty="0"/>
              <a:t>    </a:t>
            </a:r>
            <a:r>
              <a:rPr lang="es-ES" sz="2800" dirty="0" err="1"/>
              <a:t>private</a:t>
            </a:r>
            <a:r>
              <a:rPr lang="es-ES" sz="2800" dirty="0"/>
              <a:t> </a:t>
            </a:r>
            <a:r>
              <a:rPr lang="es-ES" sz="2800" dirty="0" err="1"/>
              <a:t>static</a:t>
            </a:r>
            <a:r>
              <a:rPr lang="es-ES" sz="2800" dirty="0"/>
              <a:t> final __________= 50;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827354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136525"/>
            <a:ext cx="11018440" cy="700187"/>
          </a:xfrm>
        </p:spPr>
        <p:txBody>
          <a:bodyPr/>
          <a:lstStyle/>
          <a:p>
            <a:r>
              <a:rPr lang="es-ES" b="1" dirty="0">
                <a:solidFill>
                  <a:srgbClr val="0070C0"/>
                </a:solidFill>
              </a:rPr>
              <a:t>Parte 3.       Vehiculo.java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16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EC4D5C2-CBBB-487E-A35B-0CFABD037D81}"/>
              </a:ext>
            </a:extLst>
          </p:cNvPr>
          <p:cNvSpPr/>
          <p:nvPr/>
        </p:nvSpPr>
        <p:spPr>
          <a:xfrm>
            <a:off x="1055440" y="692696"/>
            <a:ext cx="1073037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800" dirty="0"/>
              <a:t>    </a:t>
            </a:r>
            <a:r>
              <a:rPr lang="es-ES" sz="2800" dirty="0" err="1"/>
              <a:t>public</a:t>
            </a:r>
            <a:r>
              <a:rPr lang="es-ES" sz="2800" dirty="0"/>
              <a:t> </a:t>
            </a:r>
            <a:r>
              <a:rPr lang="es-ES" sz="2800" dirty="0" err="1"/>
              <a:t>Vehiculo</a:t>
            </a:r>
            <a:r>
              <a:rPr lang="es-ES" sz="2800" dirty="0"/>
              <a:t>() {</a:t>
            </a:r>
          </a:p>
          <a:p>
            <a:pPr lvl="0"/>
            <a:r>
              <a:rPr lang="es-ES" sz="2800" dirty="0"/>
              <a:t>        _______();</a:t>
            </a:r>
          </a:p>
          <a:p>
            <a:pPr lvl="0"/>
            <a:r>
              <a:rPr lang="es-ES" sz="2800" dirty="0"/>
              <a:t>    }</a:t>
            </a:r>
          </a:p>
          <a:p>
            <a:pPr lvl="0"/>
            <a:r>
              <a:rPr lang="es-ES" sz="2800" dirty="0"/>
              <a:t>    </a:t>
            </a:r>
            <a:r>
              <a:rPr lang="es-ES" sz="2800" dirty="0" err="1"/>
              <a:t>public</a:t>
            </a:r>
            <a:r>
              <a:rPr lang="es-ES" sz="2800" dirty="0"/>
              <a:t> </a:t>
            </a:r>
            <a:r>
              <a:rPr lang="es-ES" sz="2800" dirty="0" err="1"/>
              <a:t>int</a:t>
            </a:r>
            <a:r>
              <a:rPr lang="es-ES" sz="2800" dirty="0"/>
              <a:t> </a:t>
            </a:r>
            <a:r>
              <a:rPr lang="es-ES" sz="2800" dirty="0" err="1"/>
              <a:t>getPlazas</a:t>
            </a:r>
            <a:r>
              <a:rPr lang="es-ES" sz="2800" dirty="0"/>
              <a:t>(){</a:t>
            </a:r>
          </a:p>
          <a:p>
            <a:pPr lvl="0"/>
            <a:r>
              <a:rPr lang="es-ES" sz="2800" dirty="0"/>
              <a:t>        </a:t>
            </a:r>
            <a:r>
              <a:rPr lang="es-ES" sz="2800" dirty="0" err="1"/>
              <a:t>return</a:t>
            </a:r>
            <a:r>
              <a:rPr lang="es-ES" sz="2800" dirty="0"/>
              <a:t> ___________;</a:t>
            </a:r>
          </a:p>
          <a:p>
            <a:pPr lvl="0"/>
            <a:r>
              <a:rPr lang="es-ES" sz="2800" dirty="0"/>
              <a:t>    }</a:t>
            </a:r>
          </a:p>
          <a:p>
            <a:pPr lvl="0"/>
            <a:r>
              <a:rPr lang="es-ES" sz="2800" dirty="0"/>
              <a:t>    </a:t>
            </a:r>
            <a:r>
              <a:rPr lang="es-ES" sz="2800" dirty="0" err="1"/>
              <a:t>public</a:t>
            </a:r>
            <a:r>
              <a:rPr lang="es-ES" sz="2800" dirty="0"/>
              <a:t> </a:t>
            </a:r>
            <a:r>
              <a:rPr lang="es-ES" sz="2800" dirty="0" err="1"/>
              <a:t>int</a:t>
            </a:r>
            <a:r>
              <a:rPr lang="es-ES" sz="2800" dirty="0"/>
              <a:t> </a:t>
            </a:r>
            <a:r>
              <a:rPr lang="es-ES" sz="2800" dirty="0" err="1"/>
              <a:t>getDias</a:t>
            </a:r>
            <a:r>
              <a:rPr lang="es-ES" sz="2800" dirty="0"/>
              <a:t>(){</a:t>
            </a:r>
          </a:p>
          <a:p>
            <a:pPr lvl="0"/>
            <a:r>
              <a:rPr lang="es-ES" sz="2800" dirty="0"/>
              <a:t>        </a:t>
            </a:r>
            <a:r>
              <a:rPr lang="es-ES" sz="2800" dirty="0" err="1"/>
              <a:t>return</a:t>
            </a:r>
            <a:r>
              <a:rPr lang="es-ES" sz="2800" dirty="0"/>
              <a:t> ___________;</a:t>
            </a:r>
          </a:p>
          <a:p>
            <a:pPr lvl="0"/>
            <a:r>
              <a:rPr lang="es-ES" sz="2800" dirty="0"/>
              <a:t>    }</a:t>
            </a:r>
          </a:p>
          <a:p>
            <a:pPr lvl="0"/>
            <a:r>
              <a:rPr lang="es-ES" sz="2800" dirty="0"/>
              <a:t>    </a:t>
            </a:r>
            <a:r>
              <a:rPr lang="es-ES" sz="2800" dirty="0" err="1"/>
              <a:t>public</a:t>
            </a:r>
            <a:r>
              <a:rPr lang="es-ES" sz="2800" dirty="0"/>
              <a:t> </a:t>
            </a:r>
            <a:r>
              <a:rPr lang="es-ES" sz="2800" dirty="0" err="1"/>
              <a:t>Vehiculo</a:t>
            </a:r>
            <a:r>
              <a:rPr lang="es-ES" sz="2800" dirty="0"/>
              <a:t>(</a:t>
            </a:r>
            <a:r>
              <a:rPr lang="es-ES" sz="2800" dirty="0" err="1"/>
              <a:t>String</a:t>
            </a:r>
            <a:r>
              <a:rPr lang="es-ES" sz="2800" dirty="0"/>
              <a:t> ____, </a:t>
            </a:r>
            <a:r>
              <a:rPr lang="es-ES" sz="2800" dirty="0" err="1"/>
              <a:t>String</a:t>
            </a:r>
            <a:r>
              <a:rPr lang="es-ES" sz="2800" dirty="0"/>
              <a:t> ________, </a:t>
            </a:r>
            <a:r>
              <a:rPr lang="es-ES" sz="2800" dirty="0" err="1"/>
              <a:t>int</a:t>
            </a:r>
            <a:r>
              <a:rPr lang="es-ES" sz="2800" dirty="0"/>
              <a:t> ________) {</a:t>
            </a:r>
          </a:p>
          <a:p>
            <a:pPr lvl="0"/>
            <a:r>
              <a:rPr lang="es-ES" sz="2800" dirty="0"/>
              <a:t>        </a:t>
            </a:r>
            <a:r>
              <a:rPr lang="es-ES" sz="2800" dirty="0" err="1"/>
              <a:t>this</a:t>
            </a:r>
            <a:r>
              <a:rPr lang="es-ES" sz="2800" dirty="0"/>
              <a:t>. ________ = ________;</a:t>
            </a:r>
          </a:p>
          <a:p>
            <a:pPr lvl="0"/>
            <a:r>
              <a:rPr lang="es-ES" sz="2800" dirty="0"/>
              <a:t>        </a:t>
            </a:r>
            <a:r>
              <a:rPr lang="es-ES" sz="2800" dirty="0" err="1"/>
              <a:t>this</a:t>
            </a:r>
            <a:r>
              <a:rPr lang="es-ES" sz="2800" dirty="0"/>
              <a:t>. ________ = ________;</a:t>
            </a:r>
          </a:p>
          <a:p>
            <a:pPr lvl="0"/>
            <a:r>
              <a:rPr lang="es-ES" sz="2800" dirty="0"/>
              <a:t>        </a:t>
            </a:r>
            <a:r>
              <a:rPr lang="es-ES" sz="2800" dirty="0" err="1"/>
              <a:t>this</a:t>
            </a:r>
            <a:r>
              <a:rPr lang="es-ES" sz="2800" dirty="0"/>
              <a:t>. ________ = ________;</a:t>
            </a:r>
          </a:p>
          <a:p>
            <a:pPr lvl="0"/>
            <a:r>
              <a:rPr lang="es-ES" sz="2800" dirty="0"/>
              <a:t>    }   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000160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136525"/>
            <a:ext cx="11018440" cy="700187"/>
          </a:xfrm>
        </p:spPr>
        <p:txBody>
          <a:bodyPr/>
          <a:lstStyle/>
          <a:p>
            <a:r>
              <a:rPr lang="es-ES" b="1" dirty="0">
                <a:solidFill>
                  <a:srgbClr val="0070C0"/>
                </a:solidFill>
              </a:rPr>
              <a:t>Parte 3.       Vehiculo.java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17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EC4D5C2-CBBB-487E-A35B-0CFABD037D81}"/>
              </a:ext>
            </a:extLst>
          </p:cNvPr>
          <p:cNvSpPr/>
          <p:nvPr/>
        </p:nvSpPr>
        <p:spPr>
          <a:xfrm>
            <a:off x="1055440" y="692696"/>
            <a:ext cx="1073037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800" dirty="0"/>
              <a:t> @</a:t>
            </a:r>
            <a:r>
              <a:rPr lang="es-ES" sz="2800" dirty="0" err="1"/>
              <a:t>Override</a:t>
            </a:r>
            <a:endParaRPr lang="es-ES" sz="2800" dirty="0"/>
          </a:p>
          <a:p>
            <a:pPr lvl="0"/>
            <a:r>
              <a:rPr lang="es-ES" sz="2800" dirty="0"/>
              <a:t>    </a:t>
            </a:r>
            <a:r>
              <a:rPr lang="es-ES" sz="2800" dirty="0" err="1"/>
              <a:t>public</a:t>
            </a:r>
            <a:r>
              <a:rPr lang="es-ES" sz="2800" dirty="0"/>
              <a:t> </a:t>
            </a:r>
            <a:r>
              <a:rPr lang="es-ES" sz="2800" dirty="0" err="1"/>
              <a:t>double</a:t>
            </a:r>
            <a:r>
              <a:rPr lang="es-ES" sz="2800" dirty="0"/>
              <a:t> </a:t>
            </a:r>
            <a:r>
              <a:rPr lang="es-ES" sz="2800" dirty="0" err="1"/>
              <a:t>getPrecioTotalAlquilerPorDias</a:t>
            </a:r>
            <a:r>
              <a:rPr lang="es-ES" sz="2800" dirty="0"/>
              <a:t>() {</a:t>
            </a:r>
          </a:p>
          <a:p>
            <a:pPr lvl="0"/>
            <a:r>
              <a:rPr lang="es-ES" sz="2800" dirty="0"/>
              <a:t>        </a:t>
            </a:r>
            <a:r>
              <a:rPr lang="es-ES" sz="2800" dirty="0" err="1"/>
              <a:t>return</a:t>
            </a:r>
            <a:r>
              <a:rPr lang="es-ES" sz="2800" dirty="0"/>
              <a:t> ______________;</a:t>
            </a:r>
          </a:p>
          <a:p>
            <a:pPr lvl="0"/>
            <a:r>
              <a:rPr lang="es-ES" sz="2800" dirty="0"/>
              <a:t>    }</a:t>
            </a:r>
          </a:p>
          <a:p>
            <a:pPr lvl="0"/>
            <a:endParaRPr lang="es-ES" sz="2800" dirty="0"/>
          </a:p>
          <a:p>
            <a:pPr lvl="0"/>
            <a:r>
              <a:rPr lang="es-ES" sz="2800" dirty="0"/>
              <a:t>    @</a:t>
            </a:r>
            <a:r>
              <a:rPr lang="es-ES" sz="2800" dirty="0" err="1"/>
              <a:t>Override</a:t>
            </a:r>
            <a:endParaRPr lang="es-ES" sz="2800" dirty="0"/>
          </a:p>
          <a:p>
            <a:pPr lvl="0"/>
            <a:r>
              <a:rPr lang="es-ES" sz="2800" dirty="0"/>
              <a:t>    </a:t>
            </a:r>
            <a:r>
              <a:rPr lang="es-ES" sz="2800" dirty="0" err="1"/>
              <a:t>public</a:t>
            </a:r>
            <a:r>
              <a:rPr lang="es-ES" sz="2800" dirty="0"/>
              <a:t> _______  </a:t>
            </a:r>
            <a:r>
              <a:rPr lang="es-ES" sz="2800" dirty="0" err="1"/>
              <a:t>toString</a:t>
            </a:r>
            <a:r>
              <a:rPr lang="es-ES" sz="2800" dirty="0"/>
              <a:t>() {</a:t>
            </a:r>
          </a:p>
          <a:p>
            <a:pPr lvl="0"/>
            <a:r>
              <a:rPr lang="es-ES" sz="2800" dirty="0"/>
              <a:t>        </a:t>
            </a:r>
            <a:r>
              <a:rPr lang="es-ES" sz="2800" dirty="0" err="1"/>
              <a:t>return</a:t>
            </a:r>
            <a:r>
              <a:rPr lang="es-ES" sz="2800" dirty="0"/>
              <a:t> ____________________;</a:t>
            </a:r>
          </a:p>
          <a:p>
            <a:pPr lvl="0"/>
            <a:r>
              <a:rPr lang="es-ES" sz="2800" dirty="0"/>
              <a:t>}</a:t>
            </a:r>
          </a:p>
          <a:p>
            <a:pPr lvl="0"/>
            <a:r>
              <a:rPr lang="es-ES" sz="2800" dirty="0"/>
              <a:t>    @</a:t>
            </a:r>
            <a:r>
              <a:rPr lang="es-ES" sz="2800" dirty="0" err="1"/>
              <a:t>Override</a:t>
            </a:r>
            <a:endParaRPr lang="es-ES" sz="2800" dirty="0"/>
          </a:p>
          <a:p>
            <a:pPr lvl="0"/>
            <a:r>
              <a:rPr lang="es-ES" sz="2800" dirty="0"/>
              <a:t>    </a:t>
            </a:r>
            <a:r>
              <a:rPr lang="es-ES" sz="2800" dirty="0" err="1"/>
              <a:t>public</a:t>
            </a:r>
            <a:r>
              <a:rPr lang="es-ES" sz="2800" dirty="0"/>
              <a:t> </a:t>
            </a:r>
            <a:r>
              <a:rPr lang="es-ES" sz="2800" dirty="0" err="1"/>
              <a:t>void</a:t>
            </a:r>
            <a:r>
              <a:rPr lang="es-ES" sz="2800" dirty="0"/>
              <a:t> </a:t>
            </a:r>
            <a:r>
              <a:rPr lang="es-ES" sz="2800" dirty="0" err="1"/>
              <a:t>setNumeroDias</a:t>
            </a:r>
            <a:r>
              <a:rPr lang="es-ES" sz="2800" dirty="0"/>
              <a:t>(</a:t>
            </a:r>
            <a:r>
              <a:rPr lang="es-ES" sz="2800" dirty="0" err="1"/>
              <a:t>int</a:t>
            </a:r>
            <a:r>
              <a:rPr lang="es-ES" sz="2800" dirty="0"/>
              <a:t> _____) {</a:t>
            </a:r>
          </a:p>
          <a:p>
            <a:pPr lvl="0"/>
            <a:r>
              <a:rPr lang="es-ES" sz="2800" dirty="0"/>
              <a:t>        </a:t>
            </a:r>
            <a:r>
              <a:rPr lang="es-ES" sz="2800" dirty="0" err="1"/>
              <a:t>this</a:t>
            </a:r>
            <a:r>
              <a:rPr lang="es-ES" sz="2800" dirty="0"/>
              <a:t>._____________= _________;</a:t>
            </a:r>
          </a:p>
          <a:p>
            <a:pPr lvl="0"/>
            <a:r>
              <a:rPr lang="es-ES" sz="2800" dirty="0"/>
              <a:t>    }</a:t>
            </a:r>
          </a:p>
          <a:p>
            <a:pPr lvl="0"/>
            <a:endParaRPr lang="es-ES" sz="2800" dirty="0"/>
          </a:p>
          <a:p>
            <a:pPr lvl="0"/>
            <a:r>
              <a:rPr lang="es-ES" sz="28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536050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136525"/>
            <a:ext cx="11018440" cy="700187"/>
          </a:xfrm>
        </p:spPr>
        <p:txBody>
          <a:bodyPr/>
          <a:lstStyle/>
          <a:p>
            <a:r>
              <a:rPr lang="es-ES" b="1" dirty="0">
                <a:solidFill>
                  <a:srgbClr val="0070C0"/>
                </a:solidFill>
              </a:rPr>
              <a:t>Parte 3.       Vehiculo.java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18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EC4D5C2-CBBB-487E-A35B-0CFABD037D81}"/>
              </a:ext>
            </a:extLst>
          </p:cNvPr>
          <p:cNvSpPr/>
          <p:nvPr/>
        </p:nvSpPr>
        <p:spPr>
          <a:xfrm>
            <a:off x="1055440" y="1596618"/>
            <a:ext cx="1094761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3200" dirty="0"/>
              <a:t> </a:t>
            </a:r>
            <a:r>
              <a:rPr lang="es-ES" sz="2800" dirty="0" err="1"/>
              <a:t>public</a:t>
            </a:r>
            <a:r>
              <a:rPr lang="es-ES" sz="2800" dirty="0"/>
              <a:t> </a:t>
            </a:r>
            <a:r>
              <a:rPr lang="es-ES" sz="2800" dirty="0" err="1"/>
              <a:t>void</a:t>
            </a:r>
            <a:r>
              <a:rPr lang="es-ES" sz="2800" dirty="0"/>
              <a:t> </a:t>
            </a:r>
            <a:r>
              <a:rPr lang="es-ES" sz="2800" dirty="0" err="1"/>
              <a:t>pideDatos</a:t>
            </a:r>
            <a:r>
              <a:rPr lang="es-ES" sz="2800" dirty="0"/>
              <a:t>() {</a:t>
            </a:r>
          </a:p>
          <a:p>
            <a:pPr lvl="0"/>
            <a:r>
              <a:rPr lang="es-ES" sz="2800" dirty="0"/>
              <a:t>        ____.matricula=</a:t>
            </a:r>
            <a:r>
              <a:rPr lang="es-ES" sz="2800" dirty="0" err="1"/>
              <a:t>Pregunta.pideString</a:t>
            </a:r>
            <a:r>
              <a:rPr lang="es-ES" sz="2800" dirty="0"/>
              <a:t>(“______________");</a:t>
            </a:r>
          </a:p>
          <a:p>
            <a:pPr lvl="0"/>
            <a:r>
              <a:rPr lang="es-ES" sz="2800" dirty="0"/>
              <a:t>        ____.modelo=</a:t>
            </a:r>
            <a:r>
              <a:rPr lang="es-ES" sz="2800" dirty="0" err="1"/>
              <a:t>Pregunta.pideString</a:t>
            </a:r>
            <a:r>
              <a:rPr lang="es-ES" sz="2800" dirty="0"/>
              <a:t>(“______________");</a:t>
            </a:r>
          </a:p>
          <a:p>
            <a:pPr lvl="0"/>
            <a:r>
              <a:rPr lang="es-ES" sz="2800" dirty="0"/>
              <a:t>        ____.</a:t>
            </a:r>
            <a:r>
              <a:rPr lang="es-ES" sz="2800" dirty="0" err="1"/>
              <a:t>n_plazas</a:t>
            </a:r>
            <a:r>
              <a:rPr lang="es-ES" sz="2800" dirty="0"/>
              <a:t>=</a:t>
            </a:r>
            <a:r>
              <a:rPr lang="es-ES" sz="2800" dirty="0" err="1"/>
              <a:t>Pregunta.pideValorMinMax</a:t>
            </a:r>
            <a:r>
              <a:rPr lang="es-ES" sz="2800" dirty="0"/>
              <a:t>(__, ___,“____");</a:t>
            </a:r>
          </a:p>
          <a:p>
            <a:pPr lvl="0"/>
            <a:r>
              <a:rPr lang="es-ES" sz="2800" dirty="0"/>
              <a:t>        ____.</a:t>
            </a:r>
            <a:r>
              <a:rPr lang="es-ES" sz="2800" dirty="0" err="1"/>
              <a:t>n_dias</a:t>
            </a:r>
            <a:r>
              <a:rPr lang="es-ES" sz="2800" dirty="0"/>
              <a:t>=</a:t>
            </a:r>
            <a:r>
              <a:rPr lang="es-ES" sz="2800" dirty="0" err="1"/>
              <a:t>Pregunta.pideValorMinMax</a:t>
            </a:r>
            <a:r>
              <a:rPr lang="es-ES" sz="2800" dirty="0"/>
              <a:t>(__, _____,“____");</a:t>
            </a:r>
          </a:p>
          <a:p>
            <a:pPr lvl="0"/>
            <a:r>
              <a:rPr lang="es-ES" sz="2800" dirty="0"/>
              <a:t>    }</a:t>
            </a:r>
          </a:p>
          <a:p>
            <a:pPr lvl="0"/>
            <a:r>
              <a:rPr lang="es-ES" sz="28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577768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136525"/>
            <a:ext cx="11018440" cy="700187"/>
          </a:xfrm>
        </p:spPr>
        <p:txBody>
          <a:bodyPr/>
          <a:lstStyle/>
          <a:p>
            <a:r>
              <a:rPr lang="es-ES" b="1" dirty="0">
                <a:solidFill>
                  <a:srgbClr val="0070C0"/>
                </a:solidFill>
              </a:rPr>
              <a:t>Parte 4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19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EC4D5C2-CBBB-487E-A35B-0CFABD037D81}"/>
              </a:ext>
            </a:extLst>
          </p:cNvPr>
          <p:cNvSpPr/>
          <p:nvPr/>
        </p:nvSpPr>
        <p:spPr>
          <a:xfrm>
            <a:off x="1031716" y="1196752"/>
            <a:ext cx="1094761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4400" dirty="0"/>
              <a:t> </a:t>
            </a:r>
            <a:r>
              <a:rPr lang="es-ES" sz="2800" dirty="0"/>
              <a:t>Crea en el </a:t>
            </a:r>
            <a:r>
              <a:rPr lang="es-ES" sz="2800" dirty="0" err="1"/>
              <a:t>package</a:t>
            </a:r>
            <a:r>
              <a:rPr lang="es-ES" sz="2800" dirty="0"/>
              <a:t> </a:t>
            </a:r>
            <a:r>
              <a:rPr lang="es-ES" sz="2800" b="1" dirty="0"/>
              <a:t>actividad06.vehiculos</a:t>
            </a:r>
            <a:r>
              <a:rPr lang="es-ES" sz="2800" dirty="0"/>
              <a:t> una clase </a:t>
            </a:r>
            <a:r>
              <a:rPr lang="es-ES" sz="2800" b="1" dirty="0"/>
              <a:t>Coche</a:t>
            </a:r>
            <a:r>
              <a:rPr lang="es-ES" sz="2800" dirty="0"/>
              <a:t> que herede de </a:t>
            </a:r>
            <a:r>
              <a:rPr lang="es-ES" sz="2800" b="1" dirty="0" err="1"/>
              <a:t>Vehiculo</a:t>
            </a:r>
            <a:r>
              <a:rPr lang="es-ES" sz="2800" dirty="0"/>
              <a:t> y contenga:</a:t>
            </a:r>
            <a:endParaRPr lang="es-ES" sz="2400" dirty="0"/>
          </a:p>
          <a:p>
            <a:pPr lvl="1"/>
            <a:r>
              <a:rPr lang="es-ES" sz="2800" dirty="0"/>
              <a:t>La gama del Coche ( A, B , C , D)</a:t>
            </a:r>
            <a:endParaRPr lang="es-ES" sz="2400" dirty="0"/>
          </a:p>
          <a:p>
            <a:r>
              <a:rPr lang="es-ES" sz="2800" dirty="0"/>
              <a:t>Programa los siguientes métodos:</a:t>
            </a:r>
            <a:endParaRPr lang="es-ES" sz="2400" dirty="0"/>
          </a:p>
          <a:p>
            <a:r>
              <a:rPr lang="es-ES" sz="2800" dirty="0"/>
              <a:t>Una función </a:t>
            </a:r>
            <a:r>
              <a:rPr lang="es-ES" sz="2800" b="1" dirty="0" err="1"/>
              <a:t>getPrecioTotalAlquilerPorDias</a:t>
            </a:r>
            <a:r>
              <a:rPr lang="es-ES" sz="2800" b="1" dirty="0"/>
              <a:t>()</a:t>
            </a:r>
            <a:r>
              <a:rPr lang="es-ES" sz="2800" dirty="0"/>
              <a:t> que sobrescriba la función heredada de </a:t>
            </a:r>
            <a:r>
              <a:rPr lang="es-ES" sz="2800" dirty="0" err="1"/>
              <a:t>Vehiculo</a:t>
            </a:r>
            <a:r>
              <a:rPr lang="es-ES" sz="2800" dirty="0"/>
              <a:t> y retorne el precio del alquiler teniendo presente que al precio base se le suma la cantidad de 1.5 € por plaza y día.</a:t>
            </a:r>
            <a:endParaRPr lang="es-ES" sz="5400" dirty="0"/>
          </a:p>
        </p:txBody>
      </p:sp>
    </p:spTree>
    <p:extLst>
      <p:ext uri="{BB962C8B-B14F-4D97-AF65-F5344CB8AC3E}">
        <p14:creationId xmlns:p14="http://schemas.microsoft.com/office/powerpoint/2010/main" val="199497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32" y="2060848"/>
            <a:ext cx="11018440" cy="781968"/>
          </a:xfrm>
        </p:spPr>
        <p:txBody>
          <a:bodyPr/>
          <a:lstStyle/>
          <a:p>
            <a:pPr algn="ctr"/>
            <a:r>
              <a:rPr lang="es-ES" sz="3200" b="1" dirty="0"/>
              <a:t>Desarrollo de Aplicaciones Web / </a:t>
            </a:r>
            <a:br>
              <a:rPr lang="es-ES" sz="3200" b="1" dirty="0"/>
            </a:br>
            <a:r>
              <a:rPr lang="es-ES" sz="3200" b="1" dirty="0"/>
              <a:t>Desarrollo de Aplicaciones Multiplataforma 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1014CEA-E883-4B05-8419-217AE3B8B18D}"/>
              </a:ext>
            </a:extLst>
          </p:cNvPr>
          <p:cNvSpPr/>
          <p:nvPr/>
        </p:nvSpPr>
        <p:spPr>
          <a:xfrm>
            <a:off x="4367808" y="3429000"/>
            <a:ext cx="39515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s-ES" sz="4800" dirty="0">
                <a:ln w="9525" cap="rnd" cmpd="sng" algn="ctr">
                  <a:solidFill>
                    <a:srgbClr val="0070C0"/>
                  </a:solidFill>
                  <a:prstDash val="solid"/>
                  <a:bevel/>
                </a:ln>
                <a:solidFill>
                  <a:srgbClr val="2E74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Programación I</a:t>
            </a:r>
            <a:endParaRPr lang="es-ES" sz="4800" dirty="0">
              <a:ln w="9525" cap="rnd" cmpd="sng" algn="ctr">
                <a:solidFill>
                  <a:srgbClr val="0070C0"/>
                </a:solidFill>
                <a:prstDash val="solid"/>
                <a:bevel/>
              </a:ln>
              <a:solidFill>
                <a:srgbClr val="2E74B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966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136525"/>
            <a:ext cx="11018440" cy="700187"/>
          </a:xfrm>
        </p:spPr>
        <p:txBody>
          <a:bodyPr/>
          <a:lstStyle/>
          <a:p>
            <a:r>
              <a:rPr lang="es-ES" b="1" dirty="0">
                <a:solidFill>
                  <a:srgbClr val="0070C0"/>
                </a:solidFill>
              </a:rPr>
              <a:t>Parte 4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20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EC4D5C2-CBBB-487E-A35B-0CFABD037D81}"/>
              </a:ext>
            </a:extLst>
          </p:cNvPr>
          <p:cNvSpPr/>
          <p:nvPr/>
        </p:nvSpPr>
        <p:spPr>
          <a:xfrm>
            <a:off x="622193" y="1628800"/>
            <a:ext cx="1094761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ES" sz="3200" dirty="0"/>
              <a:t>Una función </a:t>
            </a:r>
            <a:r>
              <a:rPr lang="es-ES" sz="3200" b="1" dirty="0" err="1"/>
              <a:t>pideDatos</a:t>
            </a:r>
            <a:r>
              <a:rPr lang="es-ES" sz="3200" dirty="0"/>
              <a:t>() que sobrescriba la función heredada de </a:t>
            </a:r>
            <a:r>
              <a:rPr lang="es-ES" sz="3200" dirty="0" err="1"/>
              <a:t>Vehiculo</a:t>
            </a:r>
            <a:r>
              <a:rPr lang="es-ES" sz="3200" dirty="0"/>
              <a:t>  y que pida y  establezca todos los  datos de Coche;</a:t>
            </a:r>
          </a:p>
          <a:p>
            <a:pPr lvl="1"/>
            <a:endParaRPr lang="es-ES" sz="2800" dirty="0"/>
          </a:p>
          <a:p>
            <a:pPr lvl="1"/>
            <a:r>
              <a:rPr lang="es-ES" sz="3200" dirty="0"/>
              <a:t>Sobrescribe </a:t>
            </a:r>
            <a:r>
              <a:rPr lang="es-ES" sz="3200" b="1" dirty="0" err="1"/>
              <a:t>toString</a:t>
            </a:r>
            <a:r>
              <a:rPr lang="es-ES" sz="3200" b="1" dirty="0"/>
              <a:t>()</a:t>
            </a:r>
            <a:r>
              <a:rPr lang="es-ES" sz="3200" dirty="0"/>
              <a:t> para que retorne todos los datos del Coche, incluido su precio total de alquiler por días y la gama.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895178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136525"/>
            <a:ext cx="11018440" cy="700187"/>
          </a:xfrm>
        </p:spPr>
        <p:txBody>
          <a:bodyPr/>
          <a:lstStyle/>
          <a:p>
            <a:r>
              <a:rPr lang="es-ES" b="1" dirty="0">
                <a:solidFill>
                  <a:srgbClr val="0070C0"/>
                </a:solidFill>
              </a:rPr>
              <a:t>Parte 4        Coche.java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21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EC4D5C2-CBBB-487E-A35B-0CFABD037D81}"/>
              </a:ext>
            </a:extLst>
          </p:cNvPr>
          <p:cNvSpPr/>
          <p:nvPr/>
        </p:nvSpPr>
        <p:spPr>
          <a:xfrm>
            <a:off x="839416" y="1659285"/>
            <a:ext cx="1094761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ES" sz="3200" dirty="0" err="1"/>
              <a:t>package</a:t>
            </a:r>
            <a:r>
              <a:rPr lang="es-ES" sz="3200" dirty="0"/>
              <a:t> actividad06_asix.vehiculos;</a:t>
            </a:r>
          </a:p>
          <a:p>
            <a:pPr lvl="1"/>
            <a:r>
              <a:rPr lang="es-ES" sz="3200" dirty="0" err="1"/>
              <a:t>import</a:t>
            </a:r>
            <a:r>
              <a:rPr lang="es-ES" sz="3200" dirty="0"/>
              <a:t> actividad06_asix.pideDatos.Pregunta;</a:t>
            </a:r>
          </a:p>
          <a:p>
            <a:pPr lvl="1"/>
            <a:endParaRPr lang="es-ES" sz="3200" dirty="0"/>
          </a:p>
          <a:p>
            <a:pPr lvl="1"/>
            <a:r>
              <a:rPr lang="es-ES" sz="3200" dirty="0"/>
              <a:t>/**</a:t>
            </a:r>
          </a:p>
          <a:p>
            <a:pPr lvl="1"/>
            <a:r>
              <a:rPr lang="es-ES" sz="3200" dirty="0"/>
              <a:t> *</a:t>
            </a:r>
          </a:p>
          <a:p>
            <a:pPr lvl="1"/>
            <a:r>
              <a:rPr lang="es-ES" sz="3200" dirty="0"/>
              <a:t> * @</a:t>
            </a:r>
            <a:r>
              <a:rPr lang="es-ES" sz="3200" dirty="0" err="1"/>
              <a:t>author</a:t>
            </a:r>
            <a:r>
              <a:rPr lang="es-ES" sz="3200" dirty="0"/>
              <a:t> autor del programa</a:t>
            </a:r>
          </a:p>
          <a:p>
            <a:pPr lvl="1"/>
            <a:r>
              <a:rPr lang="es-ES" sz="3200" dirty="0"/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4113078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136525"/>
            <a:ext cx="11018440" cy="700187"/>
          </a:xfrm>
        </p:spPr>
        <p:txBody>
          <a:bodyPr/>
          <a:lstStyle/>
          <a:p>
            <a:r>
              <a:rPr lang="es-ES" b="1" dirty="0">
                <a:solidFill>
                  <a:srgbClr val="0070C0"/>
                </a:solidFill>
              </a:rPr>
              <a:t>Parte 4        Coche.java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22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EC4D5C2-CBBB-487E-A35B-0CFABD037D81}"/>
              </a:ext>
            </a:extLst>
          </p:cNvPr>
          <p:cNvSpPr/>
          <p:nvPr/>
        </p:nvSpPr>
        <p:spPr>
          <a:xfrm>
            <a:off x="622193" y="719832"/>
            <a:ext cx="1094761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ES" sz="3200" dirty="0" err="1"/>
              <a:t>public</a:t>
            </a:r>
            <a:r>
              <a:rPr lang="es-ES" sz="3200" dirty="0"/>
              <a:t> </a:t>
            </a:r>
            <a:r>
              <a:rPr lang="es-ES" sz="3200" dirty="0" err="1"/>
              <a:t>class</a:t>
            </a:r>
            <a:r>
              <a:rPr lang="es-ES" sz="3200" dirty="0"/>
              <a:t> Coche </a:t>
            </a:r>
            <a:r>
              <a:rPr lang="es-ES" sz="3200" dirty="0" err="1"/>
              <a:t>extends</a:t>
            </a:r>
            <a:r>
              <a:rPr lang="es-ES" sz="3200" dirty="0"/>
              <a:t> _________ {</a:t>
            </a:r>
          </a:p>
          <a:p>
            <a:pPr lvl="1"/>
            <a:r>
              <a:rPr lang="es-ES" sz="3200" dirty="0"/>
              <a:t>    </a:t>
            </a:r>
            <a:r>
              <a:rPr lang="es-ES" sz="3200" dirty="0" err="1"/>
              <a:t>private</a:t>
            </a:r>
            <a:r>
              <a:rPr lang="es-ES" sz="3200" dirty="0"/>
              <a:t> ______ gama="A";</a:t>
            </a:r>
          </a:p>
          <a:p>
            <a:pPr lvl="1"/>
            <a:r>
              <a:rPr lang="es-ES" sz="3200" dirty="0"/>
              <a:t> </a:t>
            </a:r>
          </a:p>
          <a:p>
            <a:pPr lvl="1"/>
            <a:r>
              <a:rPr lang="es-ES" sz="3200" dirty="0"/>
              <a:t> </a:t>
            </a:r>
            <a:r>
              <a:rPr lang="es-ES" sz="3200" dirty="0" err="1"/>
              <a:t>public</a:t>
            </a:r>
            <a:r>
              <a:rPr lang="es-ES" sz="3200" dirty="0"/>
              <a:t> Coche() {</a:t>
            </a:r>
          </a:p>
          <a:p>
            <a:pPr lvl="1"/>
            <a:r>
              <a:rPr lang="es-ES" sz="3200" dirty="0"/>
              <a:t>        ______();</a:t>
            </a:r>
          </a:p>
          <a:p>
            <a:pPr lvl="1"/>
            <a:r>
              <a:rPr lang="es-ES" sz="3200" dirty="0"/>
              <a:t>    }   </a:t>
            </a:r>
          </a:p>
          <a:p>
            <a:pPr lvl="1"/>
            <a:endParaRPr lang="es-ES" sz="3200" dirty="0"/>
          </a:p>
          <a:p>
            <a:pPr lvl="1"/>
            <a:r>
              <a:rPr lang="es-ES" sz="3200" dirty="0" err="1"/>
              <a:t>public</a:t>
            </a:r>
            <a:r>
              <a:rPr lang="es-ES" sz="3200" dirty="0"/>
              <a:t> Coche(</a:t>
            </a:r>
            <a:r>
              <a:rPr lang="es-ES" sz="3200" dirty="0" err="1"/>
              <a:t>String</a:t>
            </a:r>
            <a:r>
              <a:rPr lang="es-ES" sz="3200" dirty="0"/>
              <a:t> _____, </a:t>
            </a:r>
            <a:r>
              <a:rPr lang="es-ES" sz="3200" dirty="0" err="1"/>
              <a:t>String</a:t>
            </a:r>
            <a:r>
              <a:rPr lang="es-ES" sz="3200" dirty="0"/>
              <a:t> ____, </a:t>
            </a:r>
            <a:r>
              <a:rPr lang="es-ES" sz="3200" dirty="0" err="1"/>
              <a:t>int</a:t>
            </a:r>
            <a:r>
              <a:rPr lang="es-ES" sz="3200" dirty="0"/>
              <a:t> ___, </a:t>
            </a:r>
            <a:r>
              <a:rPr lang="es-ES" sz="3200" dirty="0" err="1"/>
              <a:t>String</a:t>
            </a:r>
            <a:r>
              <a:rPr lang="es-ES" sz="3200" dirty="0"/>
              <a:t> ____) {</a:t>
            </a:r>
          </a:p>
          <a:p>
            <a:pPr lvl="1"/>
            <a:r>
              <a:rPr lang="es-ES" sz="3200" dirty="0"/>
              <a:t>        super(____, ___, ____);</a:t>
            </a:r>
          </a:p>
          <a:p>
            <a:pPr lvl="1"/>
            <a:r>
              <a:rPr lang="es-ES" sz="3200" dirty="0"/>
              <a:t>        </a:t>
            </a:r>
            <a:r>
              <a:rPr lang="es-ES" sz="3200" dirty="0" err="1"/>
              <a:t>this</a:t>
            </a:r>
            <a:r>
              <a:rPr lang="es-ES" sz="3200" dirty="0"/>
              <a:t>.____ = ____;</a:t>
            </a:r>
          </a:p>
          <a:p>
            <a:pPr lvl="1"/>
            <a:r>
              <a:rPr lang="es-ES" sz="3200" dirty="0"/>
              <a:t>    }  </a:t>
            </a:r>
          </a:p>
        </p:txBody>
      </p:sp>
    </p:spTree>
    <p:extLst>
      <p:ext uri="{BB962C8B-B14F-4D97-AF65-F5344CB8AC3E}">
        <p14:creationId xmlns:p14="http://schemas.microsoft.com/office/powerpoint/2010/main" val="1807177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136525"/>
            <a:ext cx="11018440" cy="700187"/>
          </a:xfrm>
        </p:spPr>
        <p:txBody>
          <a:bodyPr/>
          <a:lstStyle/>
          <a:p>
            <a:r>
              <a:rPr lang="es-ES" b="1" dirty="0">
                <a:solidFill>
                  <a:srgbClr val="0070C0"/>
                </a:solidFill>
              </a:rPr>
              <a:t>Parte 4        Coche.java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23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EC4D5C2-CBBB-487E-A35B-0CFABD037D81}"/>
              </a:ext>
            </a:extLst>
          </p:cNvPr>
          <p:cNvSpPr/>
          <p:nvPr/>
        </p:nvSpPr>
        <p:spPr>
          <a:xfrm>
            <a:off x="622193" y="719832"/>
            <a:ext cx="1094761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s-ES" sz="3200" dirty="0"/>
          </a:p>
          <a:p>
            <a:pPr lvl="1"/>
            <a:r>
              <a:rPr lang="es-ES" sz="3200" dirty="0"/>
              <a:t>    @</a:t>
            </a:r>
            <a:r>
              <a:rPr lang="es-ES" sz="3200" dirty="0" err="1"/>
              <a:t>Override</a:t>
            </a:r>
            <a:endParaRPr lang="es-ES" sz="3200" dirty="0"/>
          </a:p>
          <a:p>
            <a:pPr lvl="1"/>
            <a:r>
              <a:rPr lang="es-ES" sz="3200" dirty="0"/>
              <a:t>    </a:t>
            </a:r>
            <a:r>
              <a:rPr lang="es-ES" sz="3200" dirty="0" err="1"/>
              <a:t>public</a:t>
            </a:r>
            <a:r>
              <a:rPr lang="es-ES" sz="3200" dirty="0"/>
              <a:t> </a:t>
            </a:r>
            <a:r>
              <a:rPr lang="es-ES" sz="3200" dirty="0" err="1"/>
              <a:t>double</a:t>
            </a:r>
            <a:r>
              <a:rPr lang="es-ES" sz="3200" dirty="0"/>
              <a:t> </a:t>
            </a:r>
            <a:r>
              <a:rPr lang="es-ES" sz="3200" dirty="0" err="1"/>
              <a:t>getPrecioTotalAlquilerPorDias</a:t>
            </a:r>
            <a:r>
              <a:rPr lang="es-ES" sz="3200" dirty="0"/>
              <a:t>(){</a:t>
            </a:r>
          </a:p>
          <a:p>
            <a:pPr lvl="1"/>
            <a:r>
              <a:rPr lang="es-ES" sz="3200" dirty="0"/>
              <a:t>        /*En el caso de alquiler de un coche, al precio base se le suma la cantidad de 1.5 € por plaza y día.</a:t>
            </a:r>
          </a:p>
          <a:p>
            <a:pPr lvl="1"/>
            <a:r>
              <a:rPr lang="es-ES" sz="3200" dirty="0"/>
              <a:t>        */</a:t>
            </a:r>
          </a:p>
          <a:p>
            <a:pPr lvl="1"/>
            <a:r>
              <a:rPr lang="es-ES" sz="3200" dirty="0"/>
              <a:t>_____ alquiler = </a:t>
            </a:r>
            <a:r>
              <a:rPr lang="es-ES" sz="3200" dirty="0" err="1"/>
              <a:t>super.getPrecioTotalAlquilerPorDias</a:t>
            </a:r>
            <a:r>
              <a:rPr lang="es-ES" sz="3200" dirty="0"/>
              <a:t>()</a:t>
            </a:r>
          </a:p>
          <a:p>
            <a:pPr lvl="1"/>
            <a:r>
              <a:rPr lang="es-ES" sz="3200" dirty="0"/>
              <a:t>                + (1.5* ______()*______());</a:t>
            </a:r>
          </a:p>
          <a:p>
            <a:pPr lvl="1"/>
            <a:r>
              <a:rPr lang="es-ES" sz="3200" dirty="0"/>
              <a:t>        </a:t>
            </a:r>
            <a:r>
              <a:rPr lang="es-ES" sz="3200" dirty="0" err="1"/>
              <a:t>return</a:t>
            </a:r>
            <a:r>
              <a:rPr lang="es-ES" sz="3200" dirty="0"/>
              <a:t> _______;</a:t>
            </a:r>
          </a:p>
          <a:p>
            <a:pPr lvl="1"/>
            <a:r>
              <a:rPr lang="es-ES" sz="3200" dirty="0"/>
              <a:t>    }</a:t>
            </a:r>
          </a:p>
          <a:p>
            <a:pPr lvl="1"/>
            <a:r>
              <a:rPr lang="es-ES" sz="32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233448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136525"/>
            <a:ext cx="11018440" cy="700187"/>
          </a:xfrm>
        </p:spPr>
        <p:txBody>
          <a:bodyPr/>
          <a:lstStyle/>
          <a:p>
            <a:r>
              <a:rPr lang="es-ES" b="1" dirty="0">
                <a:solidFill>
                  <a:srgbClr val="0070C0"/>
                </a:solidFill>
              </a:rPr>
              <a:t>Parte 4        Coche.java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24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EC4D5C2-CBBB-487E-A35B-0CFABD037D81}"/>
              </a:ext>
            </a:extLst>
          </p:cNvPr>
          <p:cNvSpPr/>
          <p:nvPr/>
        </p:nvSpPr>
        <p:spPr>
          <a:xfrm>
            <a:off x="622193" y="719832"/>
            <a:ext cx="1094761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ES" sz="3200" dirty="0"/>
              <a:t> @</a:t>
            </a:r>
            <a:r>
              <a:rPr lang="es-ES" sz="3200" dirty="0" err="1"/>
              <a:t>Override</a:t>
            </a:r>
            <a:endParaRPr lang="es-ES" sz="3200" dirty="0"/>
          </a:p>
          <a:p>
            <a:pPr lvl="1"/>
            <a:r>
              <a:rPr lang="es-ES" sz="3200" dirty="0"/>
              <a:t>        </a:t>
            </a:r>
            <a:r>
              <a:rPr lang="es-ES" sz="3200" dirty="0" err="1"/>
              <a:t>public</a:t>
            </a:r>
            <a:r>
              <a:rPr lang="es-ES" sz="3200" dirty="0"/>
              <a:t> _______ </a:t>
            </a:r>
            <a:r>
              <a:rPr lang="es-ES" sz="3200" dirty="0" err="1"/>
              <a:t>toString</a:t>
            </a:r>
            <a:r>
              <a:rPr lang="es-ES" sz="3200" dirty="0"/>
              <a:t>() {</a:t>
            </a:r>
          </a:p>
          <a:p>
            <a:pPr lvl="1"/>
            <a:r>
              <a:rPr lang="es-ES" sz="3200" dirty="0"/>
              <a:t>            </a:t>
            </a:r>
            <a:r>
              <a:rPr lang="es-ES" sz="3200" dirty="0" err="1"/>
              <a:t>return</a:t>
            </a:r>
            <a:r>
              <a:rPr lang="es-ES" sz="3200" dirty="0"/>
              <a:t> super.______()+(“____"+</a:t>
            </a:r>
            <a:r>
              <a:rPr lang="es-ES" sz="3200" dirty="0" err="1"/>
              <a:t>this</a:t>
            </a:r>
            <a:r>
              <a:rPr lang="es-ES" sz="3200" dirty="0"/>
              <a:t>.____);</a:t>
            </a:r>
          </a:p>
          <a:p>
            <a:pPr lvl="1"/>
            <a:r>
              <a:rPr lang="es-ES" sz="3200" dirty="0"/>
              <a:t>        }</a:t>
            </a:r>
          </a:p>
          <a:p>
            <a:pPr lvl="1"/>
            <a:endParaRPr lang="es-ES" sz="3200" dirty="0"/>
          </a:p>
          <a:p>
            <a:pPr lvl="1"/>
            <a:r>
              <a:rPr lang="es-ES" sz="3200" dirty="0"/>
              <a:t>@</a:t>
            </a:r>
            <a:r>
              <a:rPr lang="es-ES" sz="3200" dirty="0" err="1"/>
              <a:t>Override</a:t>
            </a:r>
            <a:endParaRPr lang="es-ES" sz="3200" dirty="0"/>
          </a:p>
          <a:p>
            <a:pPr lvl="1"/>
            <a:r>
              <a:rPr lang="es-ES" sz="3200" dirty="0"/>
              <a:t>    </a:t>
            </a:r>
            <a:r>
              <a:rPr lang="es-ES" sz="3200" dirty="0" err="1"/>
              <a:t>public</a:t>
            </a:r>
            <a:r>
              <a:rPr lang="es-ES" sz="3200" dirty="0"/>
              <a:t> </a:t>
            </a:r>
            <a:r>
              <a:rPr lang="es-ES" sz="3200" dirty="0" err="1"/>
              <a:t>void</a:t>
            </a:r>
            <a:r>
              <a:rPr lang="es-ES" sz="3200" dirty="0"/>
              <a:t> </a:t>
            </a:r>
            <a:r>
              <a:rPr lang="es-ES" sz="3200" dirty="0" err="1"/>
              <a:t>pideDatos</a:t>
            </a:r>
            <a:r>
              <a:rPr lang="es-ES" sz="3200" dirty="0"/>
              <a:t>() {</a:t>
            </a:r>
          </a:p>
          <a:p>
            <a:pPr lvl="1"/>
            <a:r>
              <a:rPr lang="es-ES" sz="3200" dirty="0"/>
              <a:t>        super.________();</a:t>
            </a:r>
          </a:p>
          <a:p>
            <a:pPr lvl="1"/>
            <a:r>
              <a:rPr lang="es-ES" sz="3200" dirty="0"/>
              <a:t>        </a:t>
            </a:r>
            <a:r>
              <a:rPr lang="es-ES" sz="3200" dirty="0" err="1"/>
              <a:t>this.gama</a:t>
            </a:r>
            <a:r>
              <a:rPr lang="es-ES" sz="3200" dirty="0"/>
              <a:t>=</a:t>
            </a:r>
            <a:r>
              <a:rPr lang="es-ES" sz="3200" dirty="0" err="1"/>
              <a:t>Pregunta.pideString</a:t>
            </a:r>
            <a:r>
              <a:rPr lang="es-ES" sz="3200" dirty="0"/>
              <a:t>("Indica la gama");</a:t>
            </a:r>
          </a:p>
          <a:p>
            <a:pPr lvl="1"/>
            <a:r>
              <a:rPr lang="es-ES" sz="3200" dirty="0"/>
              <a:t>        </a:t>
            </a:r>
          </a:p>
          <a:p>
            <a:pPr lvl="1"/>
            <a:r>
              <a:rPr lang="es-ES" sz="3200" dirty="0"/>
              <a:t>    }</a:t>
            </a:r>
          </a:p>
          <a:p>
            <a:pPr lvl="1"/>
            <a:r>
              <a:rPr lang="es-ES" sz="3200" dirty="0"/>
              <a:t>}    </a:t>
            </a:r>
          </a:p>
        </p:txBody>
      </p:sp>
    </p:spTree>
    <p:extLst>
      <p:ext uri="{BB962C8B-B14F-4D97-AF65-F5344CB8AC3E}">
        <p14:creationId xmlns:p14="http://schemas.microsoft.com/office/powerpoint/2010/main" val="3083670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136525"/>
            <a:ext cx="11018440" cy="700187"/>
          </a:xfrm>
        </p:spPr>
        <p:txBody>
          <a:bodyPr/>
          <a:lstStyle/>
          <a:p>
            <a:r>
              <a:rPr lang="es-ES" b="1" dirty="0">
                <a:solidFill>
                  <a:srgbClr val="0070C0"/>
                </a:solidFill>
              </a:rPr>
              <a:t>Parte 5        Carga.java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25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EC4D5C2-CBBB-487E-A35B-0CFABD037D81}"/>
              </a:ext>
            </a:extLst>
          </p:cNvPr>
          <p:cNvSpPr/>
          <p:nvPr/>
        </p:nvSpPr>
        <p:spPr>
          <a:xfrm>
            <a:off x="622193" y="719832"/>
            <a:ext cx="1094761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800" dirty="0"/>
              <a:t>Crea en el </a:t>
            </a:r>
            <a:r>
              <a:rPr lang="es-ES" sz="2800" dirty="0" err="1"/>
              <a:t>package</a:t>
            </a:r>
            <a:r>
              <a:rPr lang="es-ES" sz="2800" dirty="0"/>
              <a:t> </a:t>
            </a:r>
            <a:r>
              <a:rPr lang="es-ES" sz="2800" b="1" dirty="0"/>
              <a:t>actividad06.vehiculos</a:t>
            </a:r>
            <a:r>
              <a:rPr lang="es-ES" sz="2800" dirty="0"/>
              <a:t> una clase </a:t>
            </a:r>
            <a:r>
              <a:rPr lang="es-ES" sz="2800" b="1" dirty="0"/>
              <a:t>Carga</a:t>
            </a:r>
            <a:r>
              <a:rPr lang="es-ES" sz="2800" dirty="0"/>
              <a:t> que herede de </a:t>
            </a:r>
            <a:r>
              <a:rPr lang="es-ES" sz="2800" dirty="0" err="1"/>
              <a:t>Vehiculo</a:t>
            </a:r>
            <a:r>
              <a:rPr lang="es-ES" sz="2800" dirty="0"/>
              <a:t> y contenga:</a:t>
            </a:r>
          </a:p>
          <a:p>
            <a:pPr lvl="0"/>
            <a:endParaRPr lang="es-ES" sz="2400" dirty="0"/>
          </a:p>
          <a:p>
            <a:pPr lvl="1"/>
            <a:r>
              <a:rPr lang="es-ES" sz="2800" dirty="0"/>
              <a:t>El PMA (el peso máximo autorizado en toneladas)</a:t>
            </a:r>
            <a:endParaRPr lang="es-ES" sz="2400" dirty="0"/>
          </a:p>
          <a:p>
            <a:pPr lvl="1"/>
            <a:r>
              <a:rPr lang="es-ES" sz="2800" dirty="0"/>
              <a:t>Una función </a:t>
            </a:r>
            <a:r>
              <a:rPr lang="es-ES" sz="2800" b="1" dirty="0" err="1"/>
              <a:t>getPrecioTotalAlquilerPorDias</a:t>
            </a:r>
            <a:r>
              <a:rPr lang="es-ES" sz="2800" dirty="0"/>
              <a:t>() que sobrescriba la función heredada de </a:t>
            </a:r>
            <a:r>
              <a:rPr lang="es-ES" sz="2800" dirty="0" err="1"/>
              <a:t>Vehiculo</a:t>
            </a:r>
            <a:r>
              <a:rPr lang="es-ES" sz="2800" dirty="0"/>
              <a:t> y retorne el precio del alquiler teniendo presente que al precio base se le suma  1.5 € * PMA (PMA = peso máximo autorizado en toneladas).</a:t>
            </a:r>
            <a:endParaRPr lang="es-ES" sz="2400" dirty="0"/>
          </a:p>
          <a:p>
            <a:pPr lvl="1"/>
            <a:r>
              <a:rPr lang="es-ES" sz="2800" dirty="0"/>
              <a:t>Una función </a:t>
            </a:r>
            <a:r>
              <a:rPr lang="es-ES" sz="2800" b="1" dirty="0" err="1"/>
              <a:t>pideDatos</a:t>
            </a:r>
            <a:r>
              <a:rPr lang="es-ES" sz="2800" dirty="0"/>
              <a:t>() que sobrescriba la función heredada de </a:t>
            </a:r>
            <a:r>
              <a:rPr lang="es-ES" sz="2800" dirty="0" err="1"/>
              <a:t>Vehiculo</a:t>
            </a:r>
            <a:r>
              <a:rPr lang="es-ES" sz="2800" dirty="0"/>
              <a:t>  y que pida y  establezca todos los  datos de Carga;</a:t>
            </a:r>
            <a:endParaRPr lang="es-ES" sz="2400" dirty="0"/>
          </a:p>
          <a:p>
            <a:pPr lvl="1"/>
            <a:r>
              <a:rPr lang="es-ES" sz="2800" dirty="0"/>
              <a:t>Sobrescribe </a:t>
            </a:r>
            <a:r>
              <a:rPr lang="es-ES" sz="2800" b="1" dirty="0" err="1"/>
              <a:t>toString</a:t>
            </a:r>
            <a:r>
              <a:rPr lang="es-ES" sz="2800" b="1" dirty="0"/>
              <a:t>()</a:t>
            </a:r>
            <a:r>
              <a:rPr lang="es-ES" sz="2800" dirty="0"/>
              <a:t> para que retorne información de todos los datos de Carga, incluido su precio total de alquiler por días y PMA.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167123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136525"/>
            <a:ext cx="11018440" cy="700187"/>
          </a:xfrm>
        </p:spPr>
        <p:txBody>
          <a:bodyPr/>
          <a:lstStyle/>
          <a:p>
            <a:r>
              <a:rPr lang="es-ES" b="1" dirty="0">
                <a:solidFill>
                  <a:srgbClr val="0070C0"/>
                </a:solidFill>
              </a:rPr>
              <a:t>Parte 5        Carga.java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26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4EFD883-B22A-4633-9131-CA1CD422E559}"/>
              </a:ext>
            </a:extLst>
          </p:cNvPr>
          <p:cNvSpPr/>
          <p:nvPr/>
        </p:nvSpPr>
        <p:spPr>
          <a:xfrm>
            <a:off x="1055440" y="980728"/>
            <a:ext cx="100091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 err="1"/>
              <a:t>package</a:t>
            </a:r>
            <a:r>
              <a:rPr lang="es-ES" sz="2800" dirty="0"/>
              <a:t> actividad06_asix.vehiculos;</a:t>
            </a:r>
          </a:p>
          <a:p>
            <a:endParaRPr lang="es-ES" sz="2800" dirty="0"/>
          </a:p>
          <a:p>
            <a:r>
              <a:rPr lang="es-ES" sz="2800" dirty="0" err="1"/>
              <a:t>import</a:t>
            </a:r>
            <a:r>
              <a:rPr lang="es-ES" sz="2800" dirty="0"/>
              <a:t> actividad06_asix._____.______;</a:t>
            </a:r>
          </a:p>
          <a:p>
            <a:endParaRPr lang="es-ES" sz="2800" dirty="0"/>
          </a:p>
          <a:p>
            <a:r>
              <a:rPr lang="es-ES" sz="2800" dirty="0"/>
              <a:t>/**</a:t>
            </a:r>
          </a:p>
          <a:p>
            <a:r>
              <a:rPr lang="es-ES" sz="2800" dirty="0"/>
              <a:t> *</a:t>
            </a:r>
          </a:p>
          <a:p>
            <a:r>
              <a:rPr lang="es-ES" sz="2800" dirty="0"/>
              <a:t> * @</a:t>
            </a:r>
            <a:r>
              <a:rPr lang="es-ES" sz="2800" dirty="0" err="1"/>
              <a:t>author</a:t>
            </a:r>
            <a:r>
              <a:rPr lang="es-ES" sz="2800" dirty="0"/>
              <a:t> autor del programa</a:t>
            </a:r>
          </a:p>
          <a:p>
            <a:r>
              <a:rPr lang="es-ES" sz="2800" dirty="0"/>
              <a:t> */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640211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136525"/>
            <a:ext cx="11018440" cy="700187"/>
          </a:xfrm>
        </p:spPr>
        <p:txBody>
          <a:bodyPr/>
          <a:lstStyle/>
          <a:p>
            <a:r>
              <a:rPr lang="es-ES" b="1" dirty="0">
                <a:solidFill>
                  <a:srgbClr val="0070C0"/>
                </a:solidFill>
              </a:rPr>
              <a:t>Parte 5        Carga.java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27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4EFD883-B22A-4633-9131-CA1CD422E559}"/>
              </a:ext>
            </a:extLst>
          </p:cNvPr>
          <p:cNvSpPr/>
          <p:nvPr/>
        </p:nvSpPr>
        <p:spPr>
          <a:xfrm>
            <a:off x="1055440" y="980728"/>
            <a:ext cx="1000911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 err="1"/>
              <a:t>public</a:t>
            </a:r>
            <a:r>
              <a:rPr lang="es-ES" sz="2800" dirty="0"/>
              <a:t> </a:t>
            </a:r>
            <a:r>
              <a:rPr lang="es-ES" sz="2800" dirty="0" err="1"/>
              <a:t>class</a:t>
            </a:r>
            <a:r>
              <a:rPr lang="es-ES" sz="2800" dirty="0"/>
              <a:t> Carga _________ </a:t>
            </a:r>
            <a:r>
              <a:rPr lang="es-ES" sz="2800" dirty="0" err="1"/>
              <a:t>Vehiculo</a:t>
            </a:r>
            <a:r>
              <a:rPr lang="es-ES" sz="2800" dirty="0"/>
              <a:t> {</a:t>
            </a:r>
          </a:p>
          <a:p>
            <a:r>
              <a:rPr lang="es-ES" sz="2800" dirty="0"/>
              <a:t>    </a:t>
            </a:r>
            <a:r>
              <a:rPr lang="es-ES" sz="2800" dirty="0" err="1"/>
              <a:t>public</a:t>
            </a:r>
            <a:r>
              <a:rPr lang="es-ES" sz="2800" dirty="0"/>
              <a:t> Carga() {</a:t>
            </a:r>
          </a:p>
          <a:p>
            <a:r>
              <a:rPr lang="es-ES" sz="2800" dirty="0"/>
              <a:t>        _________();</a:t>
            </a:r>
          </a:p>
          <a:p>
            <a:r>
              <a:rPr lang="es-ES" sz="2800" dirty="0"/>
              <a:t>    }</a:t>
            </a:r>
          </a:p>
          <a:p>
            <a:r>
              <a:rPr lang="es-ES" sz="2800" dirty="0"/>
              <a:t>    _____ </a:t>
            </a:r>
            <a:r>
              <a:rPr lang="es-ES" sz="2800" dirty="0" err="1"/>
              <a:t>pma</a:t>
            </a:r>
            <a:r>
              <a:rPr lang="es-ES" sz="2800" dirty="0"/>
              <a:t>;</a:t>
            </a:r>
          </a:p>
          <a:p>
            <a:endParaRPr lang="es-ES" sz="2800" dirty="0"/>
          </a:p>
          <a:p>
            <a:r>
              <a:rPr lang="es-ES" sz="2800" dirty="0"/>
              <a:t>    </a:t>
            </a:r>
            <a:r>
              <a:rPr lang="es-ES" sz="2800" dirty="0" err="1"/>
              <a:t>public</a:t>
            </a:r>
            <a:r>
              <a:rPr lang="es-ES" sz="2800" dirty="0"/>
              <a:t> Carga(______, ______, _______, _______) {</a:t>
            </a:r>
          </a:p>
          <a:p>
            <a:r>
              <a:rPr lang="es-ES" sz="2800" dirty="0"/>
              <a:t>        ______(______, ______, ______);</a:t>
            </a:r>
          </a:p>
          <a:p>
            <a:r>
              <a:rPr lang="es-ES" sz="2800" dirty="0"/>
              <a:t>        _____.</a:t>
            </a:r>
            <a:r>
              <a:rPr lang="es-ES" sz="2800" dirty="0" err="1"/>
              <a:t>pma</a:t>
            </a:r>
            <a:r>
              <a:rPr lang="es-ES" sz="2800" dirty="0"/>
              <a:t> = _____;</a:t>
            </a:r>
          </a:p>
          <a:p>
            <a:r>
              <a:rPr lang="es-ES" sz="2800" dirty="0"/>
              <a:t>    }</a:t>
            </a:r>
          </a:p>
          <a:p>
            <a:endParaRPr lang="es-ES" sz="2800" dirty="0"/>
          </a:p>
          <a:p>
            <a:r>
              <a:rPr lang="es-ES" sz="2800" dirty="0"/>
              <a:t>    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509784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136525"/>
            <a:ext cx="11018440" cy="700187"/>
          </a:xfrm>
        </p:spPr>
        <p:txBody>
          <a:bodyPr/>
          <a:lstStyle/>
          <a:p>
            <a:r>
              <a:rPr lang="es-ES" b="1" dirty="0">
                <a:solidFill>
                  <a:srgbClr val="0070C0"/>
                </a:solidFill>
              </a:rPr>
              <a:t>Parte 5        Carga.java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28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4EFD883-B22A-4633-9131-CA1CD422E559}"/>
              </a:ext>
            </a:extLst>
          </p:cNvPr>
          <p:cNvSpPr/>
          <p:nvPr/>
        </p:nvSpPr>
        <p:spPr>
          <a:xfrm>
            <a:off x="1055440" y="980728"/>
            <a:ext cx="1000911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/>
              <a:t>@</a:t>
            </a:r>
            <a:r>
              <a:rPr lang="es-ES" sz="2800" dirty="0" err="1"/>
              <a:t>Override</a:t>
            </a:r>
            <a:endParaRPr lang="es-ES" sz="2800" dirty="0"/>
          </a:p>
          <a:p>
            <a:r>
              <a:rPr lang="es-ES" sz="2800" dirty="0"/>
              <a:t>    </a:t>
            </a:r>
            <a:r>
              <a:rPr lang="es-ES" sz="2800" dirty="0" err="1"/>
              <a:t>public</a:t>
            </a:r>
            <a:r>
              <a:rPr lang="es-ES" sz="2800" dirty="0"/>
              <a:t> _______ </a:t>
            </a:r>
            <a:r>
              <a:rPr lang="es-ES" sz="2800" dirty="0" err="1"/>
              <a:t>getPrecioTotalAlquilerPorDias</a:t>
            </a:r>
            <a:r>
              <a:rPr lang="es-ES" sz="2800" dirty="0"/>
              <a:t>() {</a:t>
            </a:r>
          </a:p>
          <a:p>
            <a:r>
              <a:rPr lang="es-ES" sz="2800" dirty="0"/>
              <a:t>        ______ alquiler = _____.</a:t>
            </a:r>
            <a:r>
              <a:rPr lang="es-ES" sz="2800" dirty="0" err="1"/>
              <a:t>getPrecioTotalAlquilerPorDias</a:t>
            </a:r>
            <a:r>
              <a:rPr lang="es-ES" sz="2800" dirty="0"/>
              <a:t>();</a:t>
            </a:r>
          </a:p>
          <a:p>
            <a:r>
              <a:rPr lang="es-ES" sz="2800" dirty="0"/>
              <a:t>         </a:t>
            </a:r>
          </a:p>
          <a:p>
            <a:r>
              <a:rPr lang="es-ES" sz="2800" dirty="0"/>
              <a:t>        _______+= (1.5 * _______);</a:t>
            </a:r>
          </a:p>
          <a:p>
            <a:r>
              <a:rPr lang="es-ES" sz="2800" dirty="0"/>
              <a:t>        </a:t>
            </a:r>
            <a:r>
              <a:rPr lang="es-ES" sz="2800" dirty="0" err="1"/>
              <a:t>return</a:t>
            </a:r>
            <a:r>
              <a:rPr lang="es-ES" sz="2800" dirty="0"/>
              <a:t> ________;</a:t>
            </a:r>
          </a:p>
          <a:p>
            <a:r>
              <a:rPr lang="es-ES" sz="2800" dirty="0"/>
              <a:t>    }</a:t>
            </a:r>
          </a:p>
          <a:p>
            <a:endParaRPr lang="es-ES" sz="2800" dirty="0"/>
          </a:p>
          <a:p>
            <a:r>
              <a:rPr lang="es-ES" sz="2800" dirty="0"/>
              <a:t>    @</a:t>
            </a:r>
            <a:r>
              <a:rPr lang="es-ES" sz="2800" dirty="0" err="1"/>
              <a:t>Override</a:t>
            </a:r>
            <a:endParaRPr lang="es-ES" sz="2800" dirty="0"/>
          </a:p>
          <a:p>
            <a:r>
              <a:rPr lang="es-ES" sz="2800" dirty="0"/>
              <a:t>    </a:t>
            </a:r>
            <a:r>
              <a:rPr lang="es-ES" sz="2800" dirty="0" err="1"/>
              <a:t>public</a:t>
            </a:r>
            <a:r>
              <a:rPr lang="es-ES" sz="2800" dirty="0"/>
              <a:t> </a:t>
            </a:r>
            <a:r>
              <a:rPr lang="es-ES" sz="2800" dirty="0" err="1"/>
              <a:t>String</a:t>
            </a:r>
            <a:r>
              <a:rPr lang="es-ES" sz="2800" dirty="0"/>
              <a:t> </a:t>
            </a:r>
            <a:r>
              <a:rPr lang="es-ES" sz="2800" dirty="0" err="1"/>
              <a:t>toString</a:t>
            </a:r>
            <a:r>
              <a:rPr lang="es-ES" sz="2800" dirty="0"/>
              <a:t>() {</a:t>
            </a:r>
          </a:p>
          <a:p>
            <a:r>
              <a:rPr lang="es-ES" sz="2800" dirty="0"/>
              <a:t>       </a:t>
            </a:r>
            <a:r>
              <a:rPr lang="es-ES" sz="2800" dirty="0" err="1"/>
              <a:t>return</a:t>
            </a:r>
            <a:r>
              <a:rPr lang="es-ES" sz="2800" dirty="0"/>
              <a:t>  </a:t>
            </a:r>
            <a:r>
              <a:rPr lang="es-ES" sz="2800" dirty="0" err="1"/>
              <a:t>super.toString</a:t>
            </a:r>
            <a:r>
              <a:rPr lang="es-ES" sz="2800" dirty="0"/>
              <a:t>()+(“_______+ _______);</a:t>
            </a:r>
          </a:p>
          <a:p>
            <a:r>
              <a:rPr lang="es-ES" sz="2800" dirty="0"/>
              <a:t>    }</a:t>
            </a:r>
          </a:p>
          <a:p>
            <a:r>
              <a:rPr lang="es-ES" sz="28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945149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136525"/>
            <a:ext cx="11018440" cy="700187"/>
          </a:xfrm>
        </p:spPr>
        <p:txBody>
          <a:bodyPr/>
          <a:lstStyle/>
          <a:p>
            <a:r>
              <a:rPr lang="es-ES" b="1" dirty="0">
                <a:solidFill>
                  <a:srgbClr val="0070C0"/>
                </a:solidFill>
              </a:rPr>
              <a:t>Parte 5        Carga.java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29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4EFD883-B22A-4633-9131-CA1CD422E559}"/>
              </a:ext>
            </a:extLst>
          </p:cNvPr>
          <p:cNvSpPr/>
          <p:nvPr/>
        </p:nvSpPr>
        <p:spPr>
          <a:xfrm>
            <a:off x="1055440" y="1826816"/>
            <a:ext cx="1000911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/>
              <a:t>@</a:t>
            </a:r>
            <a:r>
              <a:rPr lang="es-ES" sz="2800" dirty="0" err="1"/>
              <a:t>Override</a:t>
            </a:r>
            <a:endParaRPr lang="es-ES" sz="2800" dirty="0"/>
          </a:p>
          <a:p>
            <a:r>
              <a:rPr lang="es-ES" sz="2800" dirty="0"/>
              <a:t>    </a:t>
            </a:r>
            <a:r>
              <a:rPr lang="es-ES" sz="2800" dirty="0" err="1"/>
              <a:t>public</a:t>
            </a:r>
            <a:r>
              <a:rPr lang="es-ES" sz="2800" dirty="0"/>
              <a:t> ______ </a:t>
            </a:r>
            <a:r>
              <a:rPr lang="es-ES" sz="2800" dirty="0" err="1"/>
              <a:t>pideDatos</a:t>
            </a:r>
            <a:r>
              <a:rPr lang="es-ES" sz="2800" dirty="0"/>
              <a:t>(){</a:t>
            </a:r>
          </a:p>
          <a:p>
            <a:r>
              <a:rPr lang="es-ES" sz="2800" dirty="0"/>
              <a:t>        _______.</a:t>
            </a:r>
            <a:r>
              <a:rPr lang="es-ES" sz="2800" dirty="0" err="1"/>
              <a:t>pideDatos</a:t>
            </a:r>
            <a:r>
              <a:rPr lang="es-ES" sz="2800" dirty="0"/>
              <a:t>();</a:t>
            </a:r>
          </a:p>
          <a:p>
            <a:r>
              <a:rPr lang="es-ES" sz="2800" dirty="0"/>
              <a:t>        </a:t>
            </a:r>
            <a:r>
              <a:rPr lang="es-ES" sz="2800" dirty="0" err="1"/>
              <a:t>this</a:t>
            </a:r>
            <a:r>
              <a:rPr lang="es-ES" sz="2800" dirty="0"/>
              <a:t>.______ = Pregunta._______(“__________");</a:t>
            </a:r>
          </a:p>
          <a:p>
            <a:r>
              <a:rPr lang="es-ES" sz="2800" dirty="0"/>
              <a:t>    }</a:t>
            </a:r>
          </a:p>
          <a:p>
            <a:r>
              <a:rPr lang="es-ES" sz="2800" dirty="0"/>
              <a:t>}</a:t>
            </a:r>
          </a:p>
          <a:p>
            <a:r>
              <a:rPr lang="es-ES" sz="2800" dirty="0"/>
              <a:t>    </a:t>
            </a:r>
          </a:p>
          <a:p>
            <a:r>
              <a:rPr lang="es-ES" sz="28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13357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32" y="1340768"/>
            <a:ext cx="11018440" cy="4176464"/>
          </a:xfrm>
        </p:spPr>
        <p:txBody>
          <a:bodyPr/>
          <a:lstStyle/>
          <a:p>
            <a:r>
              <a:rPr lang="es-ES" b="1" dirty="0">
                <a:solidFill>
                  <a:schemeClr val="tx1"/>
                </a:solidFill>
              </a:rPr>
              <a:t>Actividad</a:t>
            </a:r>
            <a:br>
              <a:rPr lang="es-ES" b="1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>Utilización avanzada de clases.</a:t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> </a:t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b="1" dirty="0">
                <a:solidFill>
                  <a:schemeClr val="tx1"/>
                </a:solidFill>
              </a:rPr>
              <a:t>Objetivos</a:t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>Crear y utilizar clases heredadas, interfaces y clases abstractas.</a:t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>Crear y utilizar atributos estáticos.</a:t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>Crear clases heredadas que sobrecarguen la implementación de métodos de la superclase.</a:t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>Realizar programas que implementen y utilicen jerarquías de clases.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2984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136525"/>
            <a:ext cx="11018440" cy="700187"/>
          </a:xfrm>
        </p:spPr>
        <p:txBody>
          <a:bodyPr/>
          <a:lstStyle/>
          <a:p>
            <a:r>
              <a:rPr lang="es-ES" b="1" dirty="0">
                <a:solidFill>
                  <a:srgbClr val="0070C0"/>
                </a:solidFill>
              </a:rPr>
              <a:t>Parte 6      </a:t>
            </a:r>
            <a:r>
              <a:rPr lang="es-ES" b="1" dirty="0" err="1">
                <a:solidFill>
                  <a:srgbClr val="0070C0"/>
                </a:solidFill>
              </a:rPr>
              <a:t>GestionConcesionario</a:t>
            </a:r>
            <a:endParaRPr lang="es-ES" b="1" dirty="0">
              <a:solidFill>
                <a:srgbClr val="0070C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30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EC4D5C2-CBBB-487E-A35B-0CFABD037D81}"/>
              </a:ext>
            </a:extLst>
          </p:cNvPr>
          <p:cNvSpPr/>
          <p:nvPr/>
        </p:nvSpPr>
        <p:spPr>
          <a:xfrm>
            <a:off x="622193" y="719832"/>
            <a:ext cx="10947614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3200" dirty="0"/>
              <a:t>Crea en el </a:t>
            </a:r>
            <a:r>
              <a:rPr lang="es-ES" sz="3200" dirty="0" err="1"/>
              <a:t>package</a:t>
            </a:r>
            <a:r>
              <a:rPr lang="es-ES" sz="3200" dirty="0"/>
              <a:t> </a:t>
            </a:r>
            <a:r>
              <a:rPr lang="es-ES" sz="3200" b="1" dirty="0"/>
              <a:t>actividad06 </a:t>
            </a:r>
            <a:r>
              <a:rPr lang="es-ES" sz="3200" dirty="0"/>
              <a:t>la clase </a:t>
            </a:r>
            <a:r>
              <a:rPr lang="es-ES" sz="3200" dirty="0" err="1"/>
              <a:t>main</a:t>
            </a:r>
            <a:r>
              <a:rPr lang="es-ES" sz="3200" dirty="0"/>
              <a:t> </a:t>
            </a:r>
            <a:r>
              <a:rPr lang="es-ES" sz="3200" b="1" dirty="0" err="1"/>
              <a:t>GestionConcesionario</a:t>
            </a:r>
            <a:r>
              <a:rPr lang="es-ES" sz="3200" dirty="0"/>
              <a:t> que defina:</a:t>
            </a:r>
            <a:endParaRPr lang="es-ES" sz="2800" dirty="0"/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3200" dirty="0"/>
              <a:t>Un array de nombre “seguros” con dos seguros distintos (valores definidos por el programador)</a:t>
            </a:r>
            <a:endParaRPr lang="es-ES" sz="2800" dirty="0"/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3200" dirty="0"/>
              <a:t> Un array de nombre “flota” con dos coches y dos vehículos de carga distintos (valores definidos por el programador)</a:t>
            </a:r>
            <a:endParaRPr lang="es-ES" sz="2800" dirty="0"/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3200" dirty="0"/>
              <a:t>Un array de nombre “alquiler” que deba poder almacenar seguros y/o coches (vamos a suponer que un cliente puede alquilar distintos seguros y coches). 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844815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136525"/>
            <a:ext cx="11018440" cy="700187"/>
          </a:xfrm>
        </p:spPr>
        <p:txBody>
          <a:bodyPr/>
          <a:lstStyle/>
          <a:p>
            <a:r>
              <a:rPr lang="es-ES" b="1" dirty="0">
                <a:solidFill>
                  <a:srgbClr val="0070C0"/>
                </a:solidFill>
              </a:rPr>
              <a:t>Parte 6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31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EC4D5C2-CBBB-487E-A35B-0CFABD037D81}"/>
              </a:ext>
            </a:extLst>
          </p:cNvPr>
          <p:cNvSpPr/>
          <p:nvPr/>
        </p:nvSpPr>
        <p:spPr>
          <a:xfrm>
            <a:off x="911424" y="1334373"/>
            <a:ext cx="107291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/>
              <a:t>Crea un menú que permita:</a:t>
            </a:r>
            <a:endParaRPr lang="es-ES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3200" dirty="0"/>
              <a:t>Mostrar la información de la flota.</a:t>
            </a:r>
            <a:endParaRPr lang="es-ES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3200" dirty="0"/>
              <a:t>Mostrar la información de los seguros disponible.</a:t>
            </a:r>
            <a:endParaRPr lang="es-ES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3200" dirty="0"/>
              <a:t>Reiniciar el alquiler indicando el total de vehículos y seguros que se quiere alquilar (entre 1 y 5) </a:t>
            </a:r>
            <a:endParaRPr lang="es-ES" sz="2800" dirty="0"/>
          </a:p>
          <a:p>
            <a:r>
              <a:rPr lang="es-ES" sz="3200" dirty="0"/>
              <a:t>Esta opción debe pedir al usuario cuántos vehículos y/o seguros quiere alquilar e iniciar de nuevo un array de nombre “alquiler” que permita almacenar tantos vehículos y seguros como los indicados por el usuario.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045594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136525"/>
            <a:ext cx="11018440" cy="700187"/>
          </a:xfrm>
        </p:spPr>
        <p:txBody>
          <a:bodyPr/>
          <a:lstStyle/>
          <a:p>
            <a:r>
              <a:rPr lang="es-ES" b="1" dirty="0">
                <a:solidFill>
                  <a:srgbClr val="0070C0"/>
                </a:solidFill>
              </a:rPr>
              <a:t>Parte 6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32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EC4D5C2-CBBB-487E-A35B-0CFABD037D81}"/>
              </a:ext>
            </a:extLst>
          </p:cNvPr>
          <p:cNvSpPr/>
          <p:nvPr/>
        </p:nvSpPr>
        <p:spPr>
          <a:xfrm>
            <a:off x="1055440" y="1059911"/>
            <a:ext cx="1094761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/>
              <a:t>Posteriormente debe mostrar por pantalla las siguientes opciones hasta llenar todo el array de “alquiler”:</a:t>
            </a:r>
            <a:endParaRPr lang="es-ES" sz="2800" dirty="0"/>
          </a:p>
          <a:p>
            <a:pPr lvl="2"/>
            <a:r>
              <a:rPr lang="es-ES" sz="3200" b="1" dirty="0"/>
              <a:t>Añade un vehículo al alquiler</a:t>
            </a:r>
            <a:endParaRPr lang="es-ES" sz="2800" b="1" dirty="0"/>
          </a:p>
          <a:p>
            <a:r>
              <a:rPr lang="es-ES" sz="3200" dirty="0"/>
              <a:t>        Debe mostrar todos los vehículos al usuario y pedir</a:t>
            </a:r>
          </a:p>
          <a:p>
            <a:r>
              <a:rPr lang="es-ES" sz="3200" dirty="0"/>
              <a:t>        cual quiere añadir.</a:t>
            </a:r>
          </a:p>
          <a:p>
            <a:endParaRPr lang="es-ES" sz="2800" dirty="0"/>
          </a:p>
          <a:p>
            <a:pPr lvl="2"/>
            <a:r>
              <a:rPr lang="es-ES" sz="3200" b="1" dirty="0"/>
              <a:t>Añade un seguro al alquiler. </a:t>
            </a:r>
            <a:endParaRPr lang="es-ES" sz="2800" b="1" dirty="0"/>
          </a:p>
          <a:p>
            <a:r>
              <a:rPr lang="es-ES" sz="3200" dirty="0"/>
              <a:t>        Debe mostrar todos los seguros al usuario y pedir cual</a:t>
            </a:r>
          </a:p>
          <a:p>
            <a:r>
              <a:rPr lang="es-ES" sz="3200" dirty="0"/>
              <a:t>        quiere añadir.</a:t>
            </a:r>
            <a:endParaRPr lang="es-ES" sz="2800" dirty="0"/>
          </a:p>
          <a:p>
            <a:r>
              <a:rPr lang="es-ES" sz="3200" dirty="0"/>
              <a:t> </a:t>
            </a:r>
            <a:endParaRPr lang="es-ES" sz="2800" dirty="0"/>
          </a:p>
          <a:p>
            <a:pPr lvl="1"/>
            <a:r>
              <a:rPr lang="es-ES" sz="3200" dirty="0"/>
              <a:t>Establecer el número de días del alquiler.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007372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136525"/>
            <a:ext cx="11018440" cy="700187"/>
          </a:xfrm>
        </p:spPr>
        <p:txBody>
          <a:bodyPr/>
          <a:lstStyle/>
          <a:p>
            <a:r>
              <a:rPr lang="es-ES" b="1" dirty="0">
                <a:solidFill>
                  <a:srgbClr val="0070C0"/>
                </a:solidFill>
              </a:rPr>
              <a:t>Parte 6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33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EC4D5C2-CBBB-487E-A35B-0CFABD037D81}"/>
              </a:ext>
            </a:extLst>
          </p:cNvPr>
          <p:cNvSpPr/>
          <p:nvPr/>
        </p:nvSpPr>
        <p:spPr>
          <a:xfrm>
            <a:off x="1055440" y="1059911"/>
            <a:ext cx="1094761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/>
              <a:t>Esta opción debe pedir al usuario un número entre 1 y 30 y establecer ése número de días de alquiler para todos los elementos del array “alquiler”</a:t>
            </a:r>
          </a:p>
          <a:p>
            <a:endParaRPr lang="es-ES" sz="3200" dirty="0"/>
          </a:p>
          <a:p>
            <a:r>
              <a:rPr lang="es-ES" sz="3200" dirty="0"/>
              <a:t>5	Mostrar el alquiler.</a:t>
            </a:r>
          </a:p>
          <a:p>
            <a:r>
              <a:rPr lang="es-ES" sz="3200" dirty="0"/>
              <a:t>0	Fin</a:t>
            </a:r>
          </a:p>
        </p:txBody>
      </p:sp>
    </p:spTree>
    <p:extLst>
      <p:ext uri="{BB962C8B-B14F-4D97-AF65-F5344CB8AC3E}">
        <p14:creationId xmlns:p14="http://schemas.microsoft.com/office/powerpoint/2010/main" val="285711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188640"/>
            <a:ext cx="11018440" cy="781968"/>
          </a:xfrm>
        </p:spPr>
        <p:txBody>
          <a:bodyPr/>
          <a:lstStyle/>
          <a:p>
            <a:r>
              <a:rPr lang="es-ES" b="1" dirty="0"/>
              <a:t>Ejemplo de Ejecución</a:t>
            </a:r>
          </a:p>
        </p:txBody>
      </p:sp>
      <p:pic>
        <p:nvPicPr>
          <p:cNvPr id="7" name="Picture 2" descr="LG 29WP500-B 29&quot; LED IPS UltraWide FullHD 75Hz FreeSync">
            <a:extLst>
              <a:ext uri="{FF2B5EF4-FFF2-40B4-BE49-F238E27FC236}">
                <a16:creationId xmlns:a16="http://schemas.microsoft.com/office/drawing/2014/main" id="{C451B47C-4442-4E7C-BE9E-A9B586D70A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" t="21759" r="2946" b="21105"/>
          <a:stretch/>
        </p:blipFill>
        <p:spPr bwMode="auto">
          <a:xfrm>
            <a:off x="1487488" y="970607"/>
            <a:ext cx="9472016" cy="575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DB5F55C-F166-4DD1-9B57-D30E339E0794}"/>
              </a:ext>
            </a:extLst>
          </p:cNvPr>
          <p:cNvSpPr/>
          <p:nvPr/>
        </p:nvSpPr>
        <p:spPr>
          <a:xfrm>
            <a:off x="1559496" y="1124744"/>
            <a:ext cx="9145016" cy="3888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F965AD-B822-4EE2-980A-DF18BB515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34</a:t>
            </a:fld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6806A0B-1D62-4D85-916D-8776FF75A05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39516" y="1268760"/>
            <a:ext cx="8712968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078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136525"/>
            <a:ext cx="11018440" cy="700187"/>
          </a:xfrm>
        </p:spPr>
        <p:txBody>
          <a:bodyPr/>
          <a:lstStyle/>
          <a:p>
            <a:r>
              <a:rPr lang="es-ES" b="1" dirty="0">
                <a:solidFill>
                  <a:srgbClr val="0070C0"/>
                </a:solidFill>
              </a:rPr>
              <a:t>GestionConcesionario.java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35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EC4D5C2-CBBB-487E-A35B-0CFABD037D81}"/>
              </a:ext>
            </a:extLst>
          </p:cNvPr>
          <p:cNvSpPr/>
          <p:nvPr/>
        </p:nvSpPr>
        <p:spPr>
          <a:xfrm>
            <a:off x="1055440" y="1059911"/>
            <a:ext cx="1094761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 err="1"/>
              <a:t>package</a:t>
            </a:r>
            <a:r>
              <a:rPr lang="es-ES" sz="3200" dirty="0"/>
              <a:t> actividad06_asix;</a:t>
            </a:r>
          </a:p>
          <a:p>
            <a:r>
              <a:rPr lang="es-ES" sz="3200" dirty="0" err="1"/>
              <a:t>import</a:t>
            </a:r>
            <a:r>
              <a:rPr lang="es-ES" sz="3200" dirty="0"/>
              <a:t> java.io.*;</a:t>
            </a:r>
          </a:p>
          <a:p>
            <a:endParaRPr lang="es-ES" sz="3200" dirty="0"/>
          </a:p>
          <a:p>
            <a:r>
              <a:rPr lang="es-ES" sz="3200" dirty="0" err="1"/>
              <a:t>import</a:t>
            </a:r>
            <a:r>
              <a:rPr lang="es-ES" sz="3200" dirty="0"/>
              <a:t> actividad06_asix.pideDatos.Pregunta;</a:t>
            </a:r>
          </a:p>
          <a:p>
            <a:r>
              <a:rPr lang="es-ES" sz="3200" dirty="0" err="1"/>
              <a:t>import</a:t>
            </a:r>
            <a:r>
              <a:rPr lang="es-ES" sz="3200" dirty="0"/>
              <a:t> actividad06_asix.vehiculos.*;</a:t>
            </a:r>
          </a:p>
          <a:p>
            <a:endParaRPr lang="es-ES" sz="3200" dirty="0"/>
          </a:p>
          <a:p>
            <a:r>
              <a:rPr lang="es-ES" sz="3200" dirty="0"/>
              <a:t>/**</a:t>
            </a:r>
          </a:p>
          <a:p>
            <a:r>
              <a:rPr lang="es-ES" sz="3200" dirty="0"/>
              <a:t> *</a:t>
            </a:r>
          </a:p>
          <a:p>
            <a:r>
              <a:rPr lang="es-ES" sz="3200" dirty="0"/>
              <a:t> * @</a:t>
            </a:r>
            <a:r>
              <a:rPr lang="es-ES" sz="3200" dirty="0" err="1"/>
              <a:t>author</a:t>
            </a:r>
            <a:r>
              <a:rPr lang="es-ES" sz="3200" dirty="0"/>
              <a:t> autor del programa</a:t>
            </a:r>
          </a:p>
          <a:p>
            <a:r>
              <a:rPr lang="es-ES" sz="3200" dirty="0"/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39328073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136525"/>
            <a:ext cx="11018440" cy="700187"/>
          </a:xfrm>
        </p:spPr>
        <p:txBody>
          <a:bodyPr/>
          <a:lstStyle/>
          <a:p>
            <a:r>
              <a:rPr lang="es-ES" b="1" dirty="0">
                <a:solidFill>
                  <a:srgbClr val="0070C0"/>
                </a:solidFill>
              </a:rPr>
              <a:t>GestionConcesionario.java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36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EC4D5C2-CBBB-487E-A35B-0CFABD037D81}"/>
              </a:ext>
            </a:extLst>
          </p:cNvPr>
          <p:cNvSpPr/>
          <p:nvPr/>
        </p:nvSpPr>
        <p:spPr>
          <a:xfrm>
            <a:off x="1055440" y="1059911"/>
            <a:ext cx="1094761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 err="1"/>
              <a:t>public</a:t>
            </a:r>
            <a:r>
              <a:rPr lang="es-ES" sz="3200" dirty="0"/>
              <a:t> </a:t>
            </a:r>
            <a:r>
              <a:rPr lang="es-ES" sz="3200" dirty="0" err="1"/>
              <a:t>class</a:t>
            </a:r>
            <a:r>
              <a:rPr lang="es-ES" sz="3200" dirty="0"/>
              <a:t> </a:t>
            </a:r>
            <a:r>
              <a:rPr lang="es-ES" sz="3200" dirty="0" err="1"/>
              <a:t>GestionConcesionario</a:t>
            </a:r>
            <a:r>
              <a:rPr lang="es-ES" sz="3200" dirty="0"/>
              <a:t> {</a:t>
            </a:r>
          </a:p>
          <a:p>
            <a:r>
              <a:rPr lang="es-ES" sz="3200" dirty="0"/>
              <a:t>    </a:t>
            </a:r>
            <a:r>
              <a:rPr lang="es-ES" sz="3200" dirty="0" err="1"/>
              <a:t>private</a:t>
            </a:r>
            <a:r>
              <a:rPr lang="es-ES" sz="3200" dirty="0"/>
              <a:t> </a:t>
            </a:r>
            <a:r>
              <a:rPr lang="es-ES" sz="3200" dirty="0" err="1"/>
              <a:t>static</a:t>
            </a:r>
            <a:r>
              <a:rPr lang="es-ES" sz="3200" dirty="0"/>
              <a:t> </a:t>
            </a:r>
            <a:r>
              <a:rPr lang="es-ES" sz="3200" dirty="0" err="1"/>
              <a:t>IAlquilable</a:t>
            </a:r>
            <a:r>
              <a:rPr lang="es-ES" sz="3200" dirty="0"/>
              <a:t>[] alquilados;</a:t>
            </a:r>
          </a:p>
          <a:p>
            <a:endParaRPr lang="es-ES" sz="3200" dirty="0"/>
          </a:p>
          <a:p>
            <a:r>
              <a:rPr lang="es-ES" sz="3200" dirty="0"/>
              <a:t>    </a:t>
            </a:r>
            <a:r>
              <a:rPr lang="es-ES" sz="3200" dirty="0" err="1"/>
              <a:t>public</a:t>
            </a:r>
            <a:r>
              <a:rPr lang="es-ES" sz="3200" dirty="0"/>
              <a:t> </a:t>
            </a:r>
            <a:r>
              <a:rPr lang="es-ES" sz="3200" dirty="0" err="1"/>
              <a:t>static</a:t>
            </a:r>
            <a:r>
              <a:rPr lang="es-ES" sz="3200" dirty="0"/>
              <a:t> </a:t>
            </a:r>
            <a:r>
              <a:rPr lang="es-ES" sz="3200" dirty="0" err="1"/>
              <a:t>void</a:t>
            </a:r>
            <a:r>
              <a:rPr lang="es-ES" sz="3200" dirty="0"/>
              <a:t> </a:t>
            </a:r>
            <a:r>
              <a:rPr lang="es-ES" sz="3200" dirty="0" err="1"/>
              <a:t>main</a:t>
            </a:r>
            <a:r>
              <a:rPr lang="es-ES" sz="3200" dirty="0"/>
              <a:t>(</a:t>
            </a:r>
            <a:r>
              <a:rPr lang="es-ES" sz="3200" dirty="0" err="1"/>
              <a:t>String</a:t>
            </a:r>
            <a:r>
              <a:rPr lang="es-ES" sz="3200" dirty="0"/>
              <a:t>[] </a:t>
            </a:r>
            <a:r>
              <a:rPr lang="es-ES" sz="3200" dirty="0" err="1"/>
              <a:t>args</a:t>
            </a:r>
            <a:r>
              <a:rPr lang="es-ES" sz="3200" dirty="0"/>
              <a:t>) </a:t>
            </a:r>
            <a:r>
              <a:rPr lang="es-ES" sz="3200" dirty="0" err="1"/>
              <a:t>throws</a:t>
            </a:r>
            <a:r>
              <a:rPr lang="es-ES" sz="3200" dirty="0"/>
              <a:t> </a:t>
            </a:r>
            <a:r>
              <a:rPr lang="es-ES" sz="3200" dirty="0" err="1"/>
              <a:t>IOException</a:t>
            </a:r>
            <a:r>
              <a:rPr lang="es-ES" sz="3200" dirty="0"/>
              <a:t> {</a:t>
            </a:r>
          </a:p>
          <a:p>
            <a:r>
              <a:rPr lang="es-ES" sz="3200" dirty="0"/>
              <a:t>        ______ seguro01 = new Seguro(___,____,____);</a:t>
            </a:r>
          </a:p>
          <a:p>
            <a:r>
              <a:rPr lang="es-ES" sz="3200" dirty="0"/>
              <a:t>        ______ seguro02 = new Seguro(___,____,____);</a:t>
            </a:r>
          </a:p>
          <a:p>
            <a:r>
              <a:rPr lang="es-ES" sz="3200" dirty="0"/>
              <a:t>        Seguro[] seguros = { seguro01, seguro02 };</a:t>
            </a:r>
          </a:p>
          <a:p>
            <a:r>
              <a:rPr lang="es-ES" sz="3200" dirty="0"/>
              <a:t>        ______ coche01 = new Coche(__,___,___,___);</a:t>
            </a:r>
          </a:p>
          <a:p>
            <a:r>
              <a:rPr lang="es-ES" sz="3200" dirty="0"/>
              <a:t>        ______ coche02 = new Coche(__,___,___,___);</a:t>
            </a:r>
          </a:p>
          <a:p>
            <a:r>
              <a:rPr lang="es-ES" sz="3200" dirty="0"/>
              <a:t>        ______ furgoneta01 = new Carga__,___,___,___);</a:t>
            </a:r>
          </a:p>
          <a:p>
            <a:r>
              <a:rPr lang="es-ES" sz="3200" dirty="0"/>
              <a:t>        ______ furgoneta02 = new Carga__,___,___,___);</a:t>
            </a:r>
          </a:p>
          <a:p>
            <a:r>
              <a:rPr lang="es-ES" sz="3200" dirty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4144657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136525"/>
            <a:ext cx="11018440" cy="700187"/>
          </a:xfrm>
        </p:spPr>
        <p:txBody>
          <a:bodyPr/>
          <a:lstStyle/>
          <a:p>
            <a:r>
              <a:rPr lang="es-ES" b="1" dirty="0">
                <a:solidFill>
                  <a:srgbClr val="0070C0"/>
                </a:solidFill>
              </a:rPr>
              <a:t>GestionConcesionario.java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37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EC4D5C2-CBBB-487E-A35B-0CFABD037D81}"/>
              </a:ext>
            </a:extLst>
          </p:cNvPr>
          <p:cNvSpPr/>
          <p:nvPr/>
        </p:nvSpPr>
        <p:spPr>
          <a:xfrm>
            <a:off x="1055440" y="1059911"/>
            <a:ext cx="1094761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/>
              <a:t>        ________[] flota = new </a:t>
            </a:r>
            <a:r>
              <a:rPr lang="es-ES" sz="3200" dirty="0" err="1"/>
              <a:t>Vehiculo</a:t>
            </a:r>
            <a:r>
              <a:rPr lang="es-ES" sz="3200" dirty="0"/>
              <a:t>[4];</a:t>
            </a:r>
          </a:p>
          <a:p>
            <a:r>
              <a:rPr lang="es-ES" sz="3200" dirty="0"/>
              <a:t>        flota[0] = _______;</a:t>
            </a:r>
          </a:p>
          <a:p>
            <a:r>
              <a:rPr lang="es-ES" sz="3200" dirty="0"/>
              <a:t>        flota[1] = _______;</a:t>
            </a:r>
          </a:p>
          <a:p>
            <a:r>
              <a:rPr lang="es-ES" sz="3200" dirty="0"/>
              <a:t>        flota[2] = _______;</a:t>
            </a:r>
          </a:p>
          <a:p>
            <a:r>
              <a:rPr lang="es-ES" sz="3200" dirty="0"/>
              <a:t>        flota[3] = _______;</a:t>
            </a:r>
          </a:p>
          <a:p>
            <a:r>
              <a:rPr lang="es-ES" sz="3200" dirty="0"/>
              <a:t>        </a:t>
            </a:r>
          </a:p>
          <a:p>
            <a:r>
              <a:rPr lang="es-ES" sz="3200" dirty="0"/>
              <a:t>	</a:t>
            </a:r>
            <a:r>
              <a:rPr lang="es-ES" sz="3200" dirty="0" err="1"/>
              <a:t>int</a:t>
            </a:r>
            <a:r>
              <a:rPr lang="es-ES" sz="3200" dirty="0"/>
              <a:t> </a:t>
            </a:r>
            <a:r>
              <a:rPr lang="es-ES" sz="3200" dirty="0" err="1"/>
              <a:t>opcion</a:t>
            </a:r>
            <a:r>
              <a:rPr lang="es-ES" sz="3200" dirty="0"/>
              <a:t>;</a:t>
            </a:r>
          </a:p>
          <a:p>
            <a:r>
              <a:rPr lang="es-ES" sz="3200" dirty="0"/>
              <a:t>        do {</a:t>
            </a:r>
          </a:p>
          <a:p>
            <a:r>
              <a:rPr lang="es-ES" sz="3200" dirty="0"/>
              <a:t>                   ……..</a:t>
            </a:r>
          </a:p>
          <a:p>
            <a:r>
              <a:rPr lang="es-ES" sz="3200" dirty="0"/>
              <a:t>        } </a:t>
            </a:r>
            <a:r>
              <a:rPr lang="es-ES" sz="3200" dirty="0" err="1"/>
              <a:t>while</a:t>
            </a:r>
            <a:r>
              <a:rPr lang="es-ES" sz="3200" dirty="0"/>
              <a:t> (</a:t>
            </a:r>
            <a:r>
              <a:rPr lang="es-ES" sz="3200" dirty="0" err="1"/>
              <a:t>opcion</a:t>
            </a:r>
            <a:r>
              <a:rPr lang="es-ES" sz="3200" dirty="0"/>
              <a:t> != 0);</a:t>
            </a:r>
          </a:p>
          <a:p>
            <a:r>
              <a:rPr lang="es-ES" sz="32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841968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136525"/>
            <a:ext cx="11018440" cy="700187"/>
          </a:xfrm>
        </p:spPr>
        <p:txBody>
          <a:bodyPr/>
          <a:lstStyle/>
          <a:p>
            <a:r>
              <a:rPr lang="es-ES" b="1" dirty="0">
                <a:solidFill>
                  <a:srgbClr val="0070C0"/>
                </a:solidFill>
              </a:rPr>
              <a:t>GestionConcesionario.java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38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EC4D5C2-CBBB-487E-A35B-0CFABD037D81}"/>
              </a:ext>
            </a:extLst>
          </p:cNvPr>
          <p:cNvSpPr/>
          <p:nvPr/>
        </p:nvSpPr>
        <p:spPr>
          <a:xfrm>
            <a:off x="1107724" y="1905506"/>
            <a:ext cx="1094761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/>
              <a:t> /** 1 Mostrar la información de la flota. */</a:t>
            </a:r>
          </a:p>
          <a:p>
            <a:r>
              <a:rPr lang="es-ES" sz="3200" dirty="0"/>
              <a:t>    </a:t>
            </a:r>
            <a:r>
              <a:rPr lang="es-ES" sz="3200" dirty="0" err="1"/>
              <a:t>public</a:t>
            </a:r>
            <a:r>
              <a:rPr lang="es-ES" sz="3200" dirty="0"/>
              <a:t> </a:t>
            </a:r>
            <a:r>
              <a:rPr lang="es-ES" sz="3200" dirty="0" err="1"/>
              <a:t>static</a:t>
            </a:r>
            <a:r>
              <a:rPr lang="es-ES" sz="3200" dirty="0"/>
              <a:t> </a:t>
            </a:r>
            <a:r>
              <a:rPr lang="es-ES" sz="3200" dirty="0" err="1"/>
              <a:t>void</a:t>
            </a:r>
            <a:r>
              <a:rPr lang="es-ES" sz="3200" dirty="0"/>
              <a:t> </a:t>
            </a:r>
            <a:r>
              <a:rPr lang="es-ES" sz="3200" dirty="0" err="1"/>
              <a:t>muestraFlota</a:t>
            </a:r>
            <a:r>
              <a:rPr lang="es-ES" sz="3200" dirty="0"/>
              <a:t>(</a:t>
            </a:r>
            <a:r>
              <a:rPr lang="es-ES" sz="3200" dirty="0" err="1"/>
              <a:t>Vehiculo</a:t>
            </a:r>
            <a:r>
              <a:rPr lang="es-ES" sz="3200" dirty="0"/>
              <a:t>[] flota) {</a:t>
            </a:r>
          </a:p>
          <a:p>
            <a:r>
              <a:rPr lang="es-ES" sz="3200" dirty="0"/>
              <a:t>                 …….</a:t>
            </a:r>
          </a:p>
          <a:p>
            <a:r>
              <a:rPr lang="es-ES" sz="3200" dirty="0"/>
              <a:t>    </a:t>
            </a:r>
          </a:p>
          <a:p>
            <a:endParaRPr lang="es-ES" sz="3200" dirty="0"/>
          </a:p>
          <a:p>
            <a:r>
              <a:rPr lang="es-ES" sz="3200" dirty="0"/>
              <a:t>}</a:t>
            </a:r>
          </a:p>
          <a:p>
            <a:endParaRPr lang="es-ES" sz="3200" dirty="0"/>
          </a:p>
          <a:p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40790867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136525"/>
            <a:ext cx="11018440" cy="700187"/>
          </a:xfrm>
        </p:spPr>
        <p:txBody>
          <a:bodyPr/>
          <a:lstStyle/>
          <a:p>
            <a:r>
              <a:rPr lang="es-ES" b="1" dirty="0">
                <a:solidFill>
                  <a:srgbClr val="0070C0"/>
                </a:solidFill>
              </a:rPr>
              <a:t>GestionConcesionario.java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39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EC4D5C2-CBBB-487E-A35B-0CFABD037D81}"/>
              </a:ext>
            </a:extLst>
          </p:cNvPr>
          <p:cNvSpPr/>
          <p:nvPr/>
        </p:nvSpPr>
        <p:spPr>
          <a:xfrm>
            <a:off x="826574" y="1052736"/>
            <a:ext cx="1094761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/>
              <a:t> /**</a:t>
            </a:r>
          </a:p>
          <a:p>
            <a:r>
              <a:rPr lang="es-ES" sz="3200" dirty="0"/>
              <a:t>     * 2 Mostrar la información de los seguros disponibles.</a:t>
            </a:r>
          </a:p>
          <a:p>
            <a:r>
              <a:rPr lang="es-ES" sz="3200" dirty="0"/>
              <a:t>     * </a:t>
            </a:r>
          </a:p>
          <a:p>
            <a:r>
              <a:rPr lang="es-ES" sz="3200" dirty="0"/>
              <a:t>     */</a:t>
            </a:r>
          </a:p>
          <a:p>
            <a:r>
              <a:rPr lang="es-ES" sz="3200" dirty="0"/>
              <a:t>    </a:t>
            </a:r>
            <a:r>
              <a:rPr lang="es-ES" sz="3200" dirty="0" err="1"/>
              <a:t>public</a:t>
            </a:r>
            <a:r>
              <a:rPr lang="es-ES" sz="3200" dirty="0"/>
              <a:t> </a:t>
            </a:r>
            <a:r>
              <a:rPr lang="es-ES" sz="3200" dirty="0" err="1"/>
              <a:t>static</a:t>
            </a:r>
            <a:r>
              <a:rPr lang="es-ES" sz="3200" dirty="0"/>
              <a:t> </a:t>
            </a:r>
            <a:r>
              <a:rPr lang="es-ES" sz="3200" dirty="0" err="1"/>
              <a:t>void</a:t>
            </a:r>
            <a:r>
              <a:rPr lang="es-ES" sz="3200" dirty="0"/>
              <a:t> </a:t>
            </a:r>
            <a:r>
              <a:rPr lang="es-ES" sz="3200" dirty="0" err="1"/>
              <a:t>muestraSeguros</a:t>
            </a:r>
            <a:r>
              <a:rPr lang="es-ES" sz="3200" dirty="0"/>
              <a:t>(Seguro[] seguros) {</a:t>
            </a:r>
          </a:p>
          <a:p>
            <a:endParaRPr lang="es-ES" sz="3200" dirty="0"/>
          </a:p>
          <a:p>
            <a:r>
              <a:rPr lang="es-ES" sz="3200" dirty="0"/>
              <a:t>           …………..</a:t>
            </a:r>
          </a:p>
          <a:p>
            <a:endParaRPr lang="es-ES" sz="3200" dirty="0"/>
          </a:p>
          <a:p>
            <a:r>
              <a:rPr lang="es-ES" sz="3200" dirty="0"/>
              <a:t>}</a:t>
            </a:r>
          </a:p>
          <a:p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28427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975643"/>
            <a:ext cx="11018440" cy="2101801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Crea las siguientes clases teniendo presente que los atributos han de ser todos privados.</a:t>
            </a:r>
            <a:br>
              <a:rPr lang="es-ES" dirty="0">
                <a:solidFill>
                  <a:schemeClr val="tx1"/>
                </a:solidFill>
              </a:rPr>
            </a:br>
            <a:br>
              <a:rPr lang="es-ES" dirty="0">
                <a:solidFill>
                  <a:schemeClr val="tx1"/>
                </a:solidFill>
              </a:rPr>
            </a:b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4</a:t>
            </a:fld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7DDB21D-BF3A-42D1-B8A9-44DBF456D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17"/>
          <a:stretch/>
        </p:blipFill>
        <p:spPr>
          <a:xfrm>
            <a:off x="3647728" y="2717678"/>
            <a:ext cx="5458699" cy="27278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64278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136525"/>
            <a:ext cx="11018440" cy="700187"/>
          </a:xfrm>
        </p:spPr>
        <p:txBody>
          <a:bodyPr/>
          <a:lstStyle/>
          <a:p>
            <a:r>
              <a:rPr lang="es-ES" b="1" dirty="0">
                <a:solidFill>
                  <a:srgbClr val="0070C0"/>
                </a:solidFill>
              </a:rPr>
              <a:t>GestionConcesionario.java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40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EC4D5C2-CBBB-487E-A35B-0CFABD037D81}"/>
              </a:ext>
            </a:extLst>
          </p:cNvPr>
          <p:cNvSpPr/>
          <p:nvPr/>
        </p:nvSpPr>
        <p:spPr>
          <a:xfrm>
            <a:off x="826574" y="1052736"/>
            <a:ext cx="1094761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 /**</a:t>
            </a:r>
          </a:p>
          <a:p>
            <a:r>
              <a:rPr lang="es-ES" sz="2400" dirty="0"/>
              <a:t>     * 3 Reiniciar el alquiler indicando el total de vehículos y seguros que se quiere alquilar (entre 1 y 5) . Esta poción debe pedir al usuario cuántos vehículos y/o seguros quiere alquilar e iniciar de nuevo un array de nombre</a:t>
            </a:r>
          </a:p>
          <a:p>
            <a:r>
              <a:rPr lang="es-ES" sz="2400" dirty="0"/>
              <a:t>     * “alquiler” que permita almacenar tantos vehículos y seguros como los</a:t>
            </a:r>
          </a:p>
          <a:p>
            <a:r>
              <a:rPr lang="es-ES" sz="2400" dirty="0"/>
              <a:t>     * indicados por el usuario. Posteriormente debe mostrar por pantalla las</a:t>
            </a:r>
          </a:p>
          <a:p>
            <a:r>
              <a:rPr lang="es-ES" sz="2400" dirty="0"/>
              <a:t>     * siguientes opciones hasta llenar todo el array de “alquiler”: i. Añade un</a:t>
            </a:r>
          </a:p>
          <a:p>
            <a:r>
              <a:rPr lang="es-ES" sz="2400" dirty="0"/>
              <a:t>     * seguro al alquiler. Debe mostrar todos los seguros al usuario y pedir cual</a:t>
            </a:r>
          </a:p>
          <a:p>
            <a:r>
              <a:rPr lang="es-ES" sz="2400" dirty="0"/>
              <a:t>     * quiere añadir. </a:t>
            </a:r>
            <a:r>
              <a:rPr lang="es-ES" sz="2400" dirty="0" err="1"/>
              <a:t>ii</a:t>
            </a:r>
            <a:r>
              <a:rPr lang="es-ES" sz="2400" dirty="0"/>
              <a:t>. Añade un vehículo al alquiler Debe mostrar todos los</a:t>
            </a:r>
          </a:p>
          <a:p>
            <a:r>
              <a:rPr lang="es-ES" sz="2400" dirty="0"/>
              <a:t>     * </a:t>
            </a:r>
            <a:r>
              <a:rPr lang="es-ES" sz="2400" dirty="0" err="1"/>
              <a:t>vehiculos</a:t>
            </a:r>
            <a:r>
              <a:rPr lang="es-ES" sz="2400" dirty="0"/>
              <a:t> al usuario y pedir cual quiere añadir.</a:t>
            </a:r>
          </a:p>
          <a:p>
            <a:r>
              <a:rPr lang="es-ES" sz="2400" dirty="0"/>
              <a:t>     */</a:t>
            </a:r>
          </a:p>
          <a:p>
            <a:r>
              <a:rPr lang="es-ES" sz="32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6332840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136525"/>
            <a:ext cx="11018440" cy="700187"/>
          </a:xfrm>
        </p:spPr>
        <p:txBody>
          <a:bodyPr/>
          <a:lstStyle/>
          <a:p>
            <a:r>
              <a:rPr lang="es-ES" b="1" dirty="0">
                <a:solidFill>
                  <a:srgbClr val="0070C0"/>
                </a:solidFill>
              </a:rPr>
              <a:t>GestionConcesionario.java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41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EC4D5C2-CBBB-487E-A35B-0CFABD037D81}"/>
              </a:ext>
            </a:extLst>
          </p:cNvPr>
          <p:cNvSpPr/>
          <p:nvPr/>
        </p:nvSpPr>
        <p:spPr>
          <a:xfrm>
            <a:off x="826574" y="1052736"/>
            <a:ext cx="1094761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 err="1"/>
              <a:t>public</a:t>
            </a:r>
            <a:r>
              <a:rPr lang="es-ES" sz="3200" dirty="0"/>
              <a:t> </a:t>
            </a:r>
            <a:r>
              <a:rPr lang="es-ES" sz="3200" dirty="0" err="1"/>
              <a:t>static</a:t>
            </a:r>
            <a:r>
              <a:rPr lang="es-ES" sz="3200" dirty="0"/>
              <a:t> </a:t>
            </a:r>
            <a:r>
              <a:rPr lang="es-ES" sz="3200" dirty="0" err="1"/>
              <a:t>void</a:t>
            </a:r>
            <a:r>
              <a:rPr lang="es-ES" sz="3200" dirty="0"/>
              <a:t> </a:t>
            </a:r>
            <a:r>
              <a:rPr lang="es-ES" sz="3200" dirty="0" err="1"/>
              <a:t>reiniciarAlquiler</a:t>
            </a:r>
            <a:r>
              <a:rPr lang="es-ES" sz="3200" dirty="0"/>
              <a:t>(</a:t>
            </a:r>
            <a:r>
              <a:rPr lang="es-ES" sz="3200" dirty="0" err="1"/>
              <a:t>Vehiculo</a:t>
            </a:r>
            <a:r>
              <a:rPr lang="es-ES" sz="3200" dirty="0"/>
              <a:t>[] flota, Seguro[] seguros) {</a:t>
            </a:r>
          </a:p>
          <a:p>
            <a:endParaRPr lang="es-ES" sz="3200" dirty="0"/>
          </a:p>
          <a:p>
            <a:r>
              <a:rPr lang="es-ES" sz="3200" dirty="0"/>
              <a:t>   …………….</a:t>
            </a:r>
          </a:p>
          <a:p>
            <a:endParaRPr lang="es-ES" sz="3200" dirty="0"/>
          </a:p>
          <a:p>
            <a:r>
              <a:rPr lang="es-ES" sz="3200" dirty="0"/>
              <a:t>}</a:t>
            </a:r>
          </a:p>
          <a:p>
            <a:endParaRPr lang="es-ES" sz="3200" dirty="0"/>
          </a:p>
          <a:p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550091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136525"/>
            <a:ext cx="11018440" cy="700187"/>
          </a:xfrm>
        </p:spPr>
        <p:txBody>
          <a:bodyPr/>
          <a:lstStyle/>
          <a:p>
            <a:r>
              <a:rPr lang="es-ES" b="1" dirty="0">
                <a:solidFill>
                  <a:srgbClr val="0070C0"/>
                </a:solidFill>
              </a:rPr>
              <a:t>GestionConcesionario.java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42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EC4D5C2-CBBB-487E-A35B-0CFABD037D81}"/>
              </a:ext>
            </a:extLst>
          </p:cNvPr>
          <p:cNvSpPr/>
          <p:nvPr/>
        </p:nvSpPr>
        <p:spPr>
          <a:xfrm>
            <a:off x="826574" y="1052736"/>
            <a:ext cx="1094761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/>
              <a:t> /**</a:t>
            </a:r>
          </a:p>
          <a:p>
            <a:r>
              <a:rPr lang="es-ES" sz="3200" dirty="0"/>
              <a:t>     * 4 Establecer el número de días del alquiler. Esta opción debe pedir al</a:t>
            </a:r>
          </a:p>
          <a:p>
            <a:r>
              <a:rPr lang="es-ES" sz="3200" dirty="0"/>
              <a:t>     * usuario un número entre 1 y 30 y establecer ése número de días de alquiler</a:t>
            </a:r>
          </a:p>
          <a:p>
            <a:r>
              <a:rPr lang="es-ES" sz="3200" dirty="0"/>
              <a:t>     * para todos los elementos del array “alquiler”</a:t>
            </a:r>
          </a:p>
          <a:p>
            <a:r>
              <a:rPr lang="es-ES" sz="3200" dirty="0"/>
              <a:t>     * </a:t>
            </a:r>
          </a:p>
          <a:p>
            <a:r>
              <a:rPr lang="es-ES" sz="3200" dirty="0"/>
              <a:t>     */</a:t>
            </a:r>
          </a:p>
          <a:p>
            <a:r>
              <a:rPr lang="es-ES" sz="32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8450987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136525"/>
            <a:ext cx="11018440" cy="700187"/>
          </a:xfrm>
        </p:spPr>
        <p:txBody>
          <a:bodyPr/>
          <a:lstStyle/>
          <a:p>
            <a:r>
              <a:rPr lang="es-ES" b="1" dirty="0">
                <a:solidFill>
                  <a:srgbClr val="0070C0"/>
                </a:solidFill>
              </a:rPr>
              <a:t>GestionConcesionario.java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43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EC4D5C2-CBBB-487E-A35B-0CFABD037D81}"/>
              </a:ext>
            </a:extLst>
          </p:cNvPr>
          <p:cNvSpPr/>
          <p:nvPr/>
        </p:nvSpPr>
        <p:spPr>
          <a:xfrm>
            <a:off x="826574" y="1052736"/>
            <a:ext cx="1094761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/>
              <a:t> </a:t>
            </a:r>
            <a:r>
              <a:rPr lang="es-ES" sz="3200" dirty="0" err="1"/>
              <a:t>public</a:t>
            </a:r>
            <a:r>
              <a:rPr lang="es-ES" sz="3200" dirty="0"/>
              <a:t> ______ </a:t>
            </a:r>
            <a:r>
              <a:rPr lang="es-ES" sz="3200" dirty="0" err="1"/>
              <a:t>void</a:t>
            </a:r>
            <a:r>
              <a:rPr lang="es-ES" sz="3200" dirty="0"/>
              <a:t> </a:t>
            </a:r>
            <a:r>
              <a:rPr lang="es-ES" sz="3200" dirty="0" err="1"/>
              <a:t>setDiasAlquiler</a:t>
            </a:r>
            <a:r>
              <a:rPr lang="es-ES" sz="3200" dirty="0"/>
              <a:t>() {</a:t>
            </a:r>
          </a:p>
          <a:p>
            <a:r>
              <a:rPr lang="es-ES" sz="3200" dirty="0"/>
              <a:t> </a:t>
            </a:r>
            <a:r>
              <a:rPr lang="es-ES" sz="3200" dirty="0" err="1"/>
              <a:t>int</a:t>
            </a:r>
            <a:r>
              <a:rPr lang="es-ES" sz="3200" dirty="0"/>
              <a:t> </a:t>
            </a:r>
            <a:r>
              <a:rPr lang="es-ES" sz="3200" dirty="0" err="1"/>
              <a:t>diasAlquiler</a:t>
            </a:r>
            <a:r>
              <a:rPr lang="es-ES" sz="3200" dirty="0"/>
              <a:t> = </a:t>
            </a:r>
            <a:r>
              <a:rPr lang="es-ES" sz="3200" dirty="0" err="1"/>
              <a:t>Pregunta.pideValorMinMax</a:t>
            </a:r>
            <a:r>
              <a:rPr lang="es-ES" sz="3200" dirty="0"/>
              <a:t>(__, __, “___”);</a:t>
            </a:r>
          </a:p>
          <a:p>
            <a:r>
              <a:rPr lang="es-ES" sz="3200" dirty="0"/>
              <a:t>  </a:t>
            </a:r>
          </a:p>
          <a:p>
            <a:r>
              <a:rPr lang="es-ES" sz="3200" dirty="0"/>
              <a:t>   </a:t>
            </a:r>
            <a:r>
              <a:rPr lang="es-ES" sz="3200" dirty="0" err="1"/>
              <a:t>for</a:t>
            </a:r>
            <a:r>
              <a:rPr lang="es-ES" sz="3200" dirty="0"/>
              <a:t> (________________) {</a:t>
            </a:r>
          </a:p>
          <a:p>
            <a:r>
              <a:rPr lang="es-ES" sz="3200" dirty="0"/>
              <a:t>            alquilados[ _ ].</a:t>
            </a:r>
            <a:r>
              <a:rPr lang="es-ES" sz="3200" dirty="0" err="1"/>
              <a:t>setNumeroDias</a:t>
            </a:r>
            <a:r>
              <a:rPr lang="es-ES" sz="3200" dirty="0"/>
              <a:t>(________);</a:t>
            </a:r>
          </a:p>
          <a:p>
            <a:r>
              <a:rPr lang="es-ES" sz="3200" dirty="0"/>
              <a:t>        }</a:t>
            </a:r>
          </a:p>
          <a:p>
            <a:r>
              <a:rPr lang="es-ES" sz="3200" dirty="0"/>
              <a:t>        </a:t>
            </a:r>
            <a:r>
              <a:rPr lang="es-ES" sz="3200" dirty="0" err="1"/>
              <a:t>System.out.println</a:t>
            </a:r>
            <a:r>
              <a:rPr lang="es-ES" sz="3200" dirty="0"/>
              <a:t>(" ________");</a:t>
            </a:r>
          </a:p>
          <a:p>
            <a:r>
              <a:rPr lang="es-ES" sz="3200" dirty="0"/>
              <a:t>    }</a:t>
            </a:r>
          </a:p>
          <a:p>
            <a:endParaRPr lang="es-ES" sz="3200" dirty="0"/>
          </a:p>
          <a:p>
            <a:r>
              <a:rPr lang="es-ES" sz="3200" dirty="0"/>
              <a:t>    </a:t>
            </a:r>
          </a:p>
          <a:p>
            <a:r>
              <a:rPr lang="es-ES" sz="32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9133675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136525"/>
            <a:ext cx="11018440" cy="700187"/>
          </a:xfrm>
        </p:spPr>
        <p:txBody>
          <a:bodyPr/>
          <a:lstStyle/>
          <a:p>
            <a:r>
              <a:rPr lang="es-ES" b="1" dirty="0">
                <a:solidFill>
                  <a:srgbClr val="0070C0"/>
                </a:solidFill>
              </a:rPr>
              <a:t>GestionConcesionario.java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44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EC4D5C2-CBBB-487E-A35B-0CFABD037D81}"/>
              </a:ext>
            </a:extLst>
          </p:cNvPr>
          <p:cNvSpPr/>
          <p:nvPr/>
        </p:nvSpPr>
        <p:spPr>
          <a:xfrm>
            <a:off x="826574" y="1052736"/>
            <a:ext cx="1094761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/>
              <a:t>/**</a:t>
            </a:r>
          </a:p>
          <a:p>
            <a:r>
              <a:rPr lang="es-ES" sz="3200" dirty="0"/>
              <a:t>     * 5 Mostrar la información del alquiler</a:t>
            </a:r>
          </a:p>
          <a:p>
            <a:r>
              <a:rPr lang="es-ES" sz="3200" dirty="0"/>
              <a:t>     * </a:t>
            </a:r>
          </a:p>
          <a:p>
            <a:r>
              <a:rPr lang="es-ES" sz="3200" dirty="0"/>
              <a:t>     */</a:t>
            </a:r>
          </a:p>
          <a:p>
            <a:r>
              <a:rPr lang="es-ES" sz="3200" dirty="0"/>
              <a:t>    </a:t>
            </a:r>
            <a:r>
              <a:rPr lang="es-ES" sz="3200" dirty="0" err="1"/>
              <a:t>public</a:t>
            </a:r>
            <a:r>
              <a:rPr lang="es-ES" sz="3200" dirty="0"/>
              <a:t> _______ </a:t>
            </a:r>
            <a:r>
              <a:rPr lang="es-ES" sz="3200" dirty="0" err="1"/>
              <a:t>void</a:t>
            </a:r>
            <a:r>
              <a:rPr lang="es-ES" sz="3200" dirty="0"/>
              <a:t> </a:t>
            </a:r>
            <a:r>
              <a:rPr lang="es-ES" sz="3200" dirty="0" err="1"/>
              <a:t>muestraAlquiler</a:t>
            </a:r>
            <a:r>
              <a:rPr lang="es-ES" sz="3200" dirty="0"/>
              <a:t>() {</a:t>
            </a:r>
          </a:p>
          <a:p>
            <a:r>
              <a:rPr lang="es-ES" sz="3200" dirty="0"/>
              <a:t>        </a:t>
            </a:r>
            <a:r>
              <a:rPr lang="es-ES" sz="3200" dirty="0" err="1"/>
              <a:t>System.out.println</a:t>
            </a:r>
            <a:r>
              <a:rPr lang="es-ES" sz="3200" dirty="0"/>
              <a:t>("\n --- El alquiler actual: ----");</a:t>
            </a:r>
          </a:p>
          <a:p>
            <a:r>
              <a:rPr lang="es-ES" sz="3200" dirty="0"/>
              <a:t>               …….</a:t>
            </a:r>
          </a:p>
          <a:p>
            <a:r>
              <a:rPr lang="es-ES" sz="3200" dirty="0"/>
              <a:t>    }</a:t>
            </a:r>
          </a:p>
          <a:p>
            <a:r>
              <a:rPr lang="es-ES" sz="3200" dirty="0"/>
              <a:t>}</a:t>
            </a:r>
          </a:p>
          <a:p>
            <a:r>
              <a:rPr lang="es-ES" sz="3200" dirty="0"/>
              <a:t>    </a:t>
            </a:r>
          </a:p>
          <a:p>
            <a:r>
              <a:rPr lang="es-ES" sz="32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5532365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388447"/>
            <a:ext cx="11018440" cy="869181"/>
          </a:xfrm>
        </p:spPr>
        <p:txBody>
          <a:bodyPr/>
          <a:lstStyle/>
          <a:p>
            <a:r>
              <a:rPr lang="es-ES" dirty="0" err="1">
                <a:solidFill>
                  <a:schemeClr val="tx1"/>
                </a:solidFill>
              </a:rPr>
              <a:t>package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b="1" dirty="0">
                <a:solidFill>
                  <a:schemeClr val="tx1"/>
                </a:solidFill>
              </a:rPr>
              <a:t>actividad06.vehiculos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5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14D9807-3D6B-40D2-9345-2D42C54E6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17" b="25295"/>
          <a:stretch/>
        </p:blipFill>
        <p:spPr>
          <a:xfrm>
            <a:off x="2999656" y="1501371"/>
            <a:ext cx="5624866" cy="20716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DECC82F-D530-4F29-B20C-C956687153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4439816" y="3592022"/>
            <a:ext cx="4170784" cy="13346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5717D3F-21CE-40CC-AE75-01CD68E213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392" b="3542"/>
          <a:stretch/>
        </p:blipFill>
        <p:spPr>
          <a:xfrm>
            <a:off x="3003162" y="4945678"/>
            <a:ext cx="5607437" cy="6435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4784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388447"/>
            <a:ext cx="11018440" cy="869181"/>
          </a:xfrm>
        </p:spPr>
        <p:txBody>
          <a:bodyPr/>
          <a:lstStyle/>
          <a:p>
            <a:r>
              <a:rPr lang="es-ES" dirty="0" err="1">
                <a:solidFill>
                  <a:schemeClr val="tx1"/>
                </a:solidFill>
              </a:rPr>
              <a:t>package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b="1" dirty="0">
                <a:solidFill>
                  <a:schemeClr val="tx1"/>
                </a:solidFill>
              </a:rPr>
              <a:t>actividad06.vehiculos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6</a:t>
            </a:fld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7D4730C-8766-4344-82B7-1E2DE8DBE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784" y="3477685"/>
            <a:ext cx="3448773" cy="30963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14D9807-3D6B-40D2-9345-2D42C54E60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17"/>
          <a:stretch/>
        </p:blipFill>
        <p:spPr>
          <a:xfrm>
            <a:off x="2639616" y="1375885"/>
            <a:ext cx="4205957" cy="2101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0866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388447"/>
            <a:ext cx="11018440" cy="869181"/>
          </a:xfrm>
        </p:spPr>
        <p:txBody>
          <a:bodyPr/>
          <a:lstStyle/>
          <a:p>
            <a:r>
              <a:rPr lang="es-ES" b="1" dirty="0">
                <a:solidFill>
                  <a:srgbClr val="0070C0"/>
                </a:solidFill>
              </a:rPr>
              <a:t>Parte 1.    Interface IAlquilable.java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8D3F07F-3899-4E87-937B-9514A907C678}"/>
              </a:ext>
            </a:extLst>
          </p:cNvPr>
          <p:cNvSpPr/>
          <p:nvPr/>
        </p:nvSpPr>
        <p:spPr>
          <a:xfrm>
            <a:off x="1055440" y="3140968"/>
            <a:ext cx="105851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 err="1"/>
              <a:t>public</a:t>
            </a:r>
            <a:r>
              <a:rPr lang="es-ES" sz="3200" dirty="0"/>
              <a:t> interface _________ {</a:t>
            </a:r>
          </a:p>
          <a:p>
            <a:endParaRPr lang="es-ES" sz="3200" dirty="0"/>
          </a:p>
          <a:p>
            <a:r>
              <a:rPr lang="es-ES" sz="3200" dirty="0"/>
              <a:t>	</a:t>
            </a:r>
            <a:r>
              <a:rPr lang="es-ES" sz="3200" dirty="0" err="1"/>
              <a:t>public</a:t>
            </a:r>
            <a:r>
              <a:rPr lang="es-ES" sz="3200" dirty="0"/>
              <a:t> </a:t>
            </a:r>
            <a:r>
              <a:rPr lang="es-ES" sz="3200" dirty="0" err="1"/>
              <a:t>double</a:t>
            </a:r>
            <a:r>
              <a:rPr lang="es-ES" sz="3200" dirty="0"/>
              <a:t> ___________________ ();</a:t>
            </a:r>
          </a:p>
          <a:p>
            <a:r>
              <a:rPr lang="es-ES" sz="3200" dirty="0"/>
              <a:t>	</a:t>
            </a:r>
            <a:r>
              <a:rPr lang="es-ES" sz="3200" dirty="0" err="1"/>
              <a:t>public</a:t>
            </a:r>
            <a:r>
              <a:rPr lang="es-ES" sz="3200" dirty="0"/>
              <a:t> </a:t>
            </a:r>
            <a:r>
              <a:rPr lang="es-ES" sz="3200" dirty="0" err="1"/>
              <a:t>void</a:t>
            </a:r>
            <a:r>
              <a:rPr lang="es-ES" sz="3200" dirty="0"/>
              <a:t> ________________(</a:t>
            </a:r>
            <a:r>
              <a:rPr lang="es-ES" sz="3200" dirty="0" err="1"/>
              <a:t>int</a:t>
            </a:r>
            <a:r>
              <a:rPr lang="es-ES" sz="3200" dirty="0"/>
              <a:t> n);</a:t>
            </a:r>
          </a:p>
          <a:p>
            <a:r>
              <a:rPr lang="es-ES" sz="3200" dirty="0"/>
              <a:t>   </a:t>
            </a:r>
          </a:p>
          <a:p>
            <a:r>
              <a:rPr lang="es-ES" sz="3200" dirty="0"/>
              <a:t>}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EC4D5C2-CBBB-487E-A35B-0CFABD037D81}"/>
              </a:ext>
            </a:extLst>
          </p:cNvPr>
          <p:cNvSpPr/>
          <p:nvPr/>
        </p:nvSpPr>
        <p:spPr>
          <a:xfrm>
            <a:off x="1055440" y="1257628"/>
            <a:ext cx="107303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Crea en el </a:t>
            </a:r>
            <a:r>
              <a:rPr lang="es-ES" sz="2400" dirty="0" err="1"/>
              <a:t>package</a:t>
            </a:r>
            <a:r>
              <a:rPr lang="es-ES" sz="2400" dirty="0"/>
              <a:t> actividad06.vehiculos una interfaz </a:t>
            </a:r>
            <a:r>
              <a:rPr lang="es-ES" sz="2400" dirty="0" err="1"/>
              <a:t>IAlquilable</a:t>
            </a:r>
            <a:r>
              <a:rPr lang="es-ES" sz="2400" dirty="0"/>
              <a:t> que defina como mínimo los métodos:</a:t>
            </a:r>
            <a:br>
              <a:rPr lang="es-ES" sz="2400" dirty="0"/>
            </a:br>
            <a:r>
              <a:rPr lang="es-ES" sz="2400" dirty="0" err="1"/>
              <a:t>setNumeroDias</a:t>
            </a:r>
            <a:r>
              <a:rPr lang="es-ES" sz="2400" dirty="0"/>
              <a:t>()  que reciba un parámetro del tipo entero</a:t>
            </a:r>
            <a:br>
              <a:rPr lang="es-ES" sz="2400" dirty="0"/>
            </a:br>
            <a:r>
              <a:rPr lang="es-ES" sz="2400" dirty="0" err="1"/>
              <a:t>getPrecioTotalAlquilerPorDias</a:t>
            </a:r>
            <a:r>
              <a:rPr lang="es-ES" sz="2400" dirty="0"/>
              <a:t> () </a:t>
            </a:r>
          </a:p>
        </p:txBody>
      </p:sp>
    </p:spTree>
    <p:extLst>
      <p:ext uri="{BB962C8B-B14F-4D97-AF65-F5344CB8AC3E}">
        <p14:creationId xmlns:p14="http://schemas.microsoft.com/office/powerpoint/2010/main" val="1535476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388447"/>
            <a:ext cx="11018440" cy="869181"/>
          </a:xfrm>
        </p:spPr>
        <p:txBody>
          <a:bodyPr/>
          <a:lstStyle/>
          <a:p>
            <a:r>
              <a:rPr lang="es-ES" b="1" dirty="0">
                <a:solidFill>
                  <a:srgbClr val="0070C0"/>
                </a:solidFill>
              </a:rPr>
              <a:t>Parte 2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EC4D5C2-CBBB-487E-A35B-0CFABD037D81}"/>
              </a:ext>
            </a:extLst>
          </p:cNvPr>
          <p:cNvSpPr/>
          <p:nvPr/>
        </p:nvSpPr>
        <p:spPr>
          <a:xfrm>
            <a:off x="1055440" y="1257628"/>
            <a:ext cx="1073037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800" dirty="0"/>
              <a:t>Crea en el </a:t>
            </a:r>
            <a:r>
              <a:rPr lang="es-ES" sz="2800" dirty="0" err="1"/>
              <a:t>package</a:t>
            </a:r>
            <a:r>
              <a:rPr lang="es-ES" sz="2800" dirty="0"/>
              <a:t> </a:t>
            </a:r>
            <a:r>
              <a:rPr lang="es-ES" sz="2800" b="1" dirty="0"/>
              <a:t>actividad06.vehiculos</a:t>
            </a:r>
            <a:r>
              <a:rPr lang="es-ES" sz="2800" dirty="0"/>
              <a:t> una clase </a:t>
            </a:r>
            <a:r>
              <a:rPr lang="es-ES" sz="2800" b="1" dirty="0"/>
              <a:t>Seguro</a:t>
            </a:r>
            <a:r>
              <a:rPr lang="es-ES" sz="2800" dirty="0"/>
              <a:t> que implemente la interfaz </a:t>
            </a:r>
            <a:r>
              <a:rPr lang="es-ES" sz="2800" b="1" dirty="0" err="1"/>
              <a:t>IAlquilable</a:t>
            </a:r>
            <a:r>
              <a:rPr lang="es-ES" sz="2800" dirty="0"/>
              <a:t> y que como mínimo guarde la siguiente información:</a:t>
            </a:r>
            <a:endParaRPr lang="es-E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/>
              <a:t>Nombre del seguro</a:t>
            </a:r>
            <a:endParaRPr lang="es-E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/>
              <a:t>Descripción</a:t>
            </a:r>
            <a:endParaRPr lang="es-E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/>
              <a:t>Precio alquiler por </a:t>
            </a:r>
            <a:r>
              <a:rPr lang="es-ES" sz="2800" dirty="0" err="1"/>
              <a:t>dia</a:t>
            </a:r>
            <a:endParaRPr lang="es-E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/>
              <a:t>El número de días que se alquila (</a:t>
            </a:r>
            <a:r>
              <a:rPr lang="es-ES" sz="2800" b="1" dirty="0"/>
              <a:t>por defecto 1).</a:t>
            </a:r>
            <a:endParaRPr lang="es-E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/>
              <a:t>El precio de alquiler del seguro es de 10.50€ por día, no se puede modificar. 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60100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388447"/>
            <a:ext cx="11018440" cy="869181"/>
          </a:xfrm>
        </p:spPr>
        <p:txBody>
          <a:bodyPr/>
          <a:lstStyle/>
          <a:p>
            <a:r>
              <a:rPr lang="es-ES" b="1" dirty="0">
                <a:solidFill>
                  <a:srgbClr val="0070C0"/>
                </a:solidFill>
              </a:rPr>
              <a:t>Seguro.java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EC4D5C2-CBBB-487E-A35B-0CFABD037D81}"/>
              </a:ext>
            </a:extLst>
          </p:cNvPr>
          <p:cNvSpPr/>
          <p:nvPr/>
        </p:nvSpPr>
        <p:spPr>
          <a:xfrm>
            <a:off x="1055440" y="1257628"/>
            <a:ext cx="1073037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800" dirty="0" err="1"/>
              <a:t>package</a:t>
            </a:r>
            <a:r>
              <a:rPr lang="es-ES" sz="2800" dirty="0"/>
              <a:t> actividad06_asix.vehiculos;</a:t>
            </a:r>
          </a:p>
          <a:p>
            <a:pPr lvl="0"/>
            <a:endParaRPr lang="es-ES" sz="2800" dirty="0"/>
          </a:p>
          <a:p>
            <a:pPr lvl="0"/>
            <a:r>
              <a:rPr lang="es-ES" sz="2800" dirty="0" err="1"/>
              <a:t>public</a:t>
            </a:r>
            <a:r>
              <a:rPr lang="es-ES" sz="2800" dirty="0"/>
              <a:t> </a:t>
            </a:r>
            <a:r>
              <a:rPr lang="es-ES" sz="2800" dirty="0" err="1"/>
              <a:t>class</a:t>
            </a:r>
            <a:r>
              <a:rPr lang="es-ES" sz="2800" dirty="0"/>
              <a:t> Seguro </a:t>
            </a:r>
            <a:r>
              <a:rPr lang="es-ES" sz="2800" dirty="0" err="1"/>
              <a:t>implements</a:t>
            </a:r>
            <a:r>
              <a:rPr lang="es-ES" sz="2800" dirty="0"/>
              <a:t> </a:t>
            </a:r>
            <a:r>
              <a:rPr lang="es-ES" sz="2800" dirty="0" err="1"/>
              <a:t>IAlquilable</a:t>
            </a:r>
            <a:r>
              <a:rPr lang="es-ES" sz="2800" dirty="0"/>
              <a:t>{</a:t>
            </a:r>
          </a:p>
          <a:p>
            <a:pPr lvl="0"/>
            <a:r>
              <a:rPr lang="es-ES" sz="2800" dirty="0"/>
              <a:t>    </a:t>
            </a:r>
            <a:r>
              <a:rPr lang="es-ES" sz="2800" dirty="0" err="1"/>
              <a:t>double</a:t>
            </a:r>
            <a:r>
              <a:rPr lang="es-ES" sz="2800" dirty="0"/>
              <a:t> ____________;</a:t>
            </a:r>
          </a:p>
          <a:p>
            <a:pPr lvl="0"/>
            <a:r>
              <a:rPr lang="es-ES" sz="2800" dirty="0"/>
              <a:t>    </a:t>
            </a:r>
            <a:r>
              <a:rPr lang="es-ES" sz="2800" dirty="0" err="1"/>
              <a:t>int</a:t>
            </a:r>
            <a:r>
              <a:rPr lang="es-ES" sz="2800" dirty="0"/>
              <a:t> _______________;</a:t>
            </a:r>
          </a:p>
          <a:p>
            <a:pPr lvl="0"/>
            <a:r>
              <a:rPr lang="es-ES" sz="2800" dirty="0"/>
              <a:t>    </a:t>
            </a:r>
            <a:r>
              <a:rPr lang="es-ES" sz="2800" dirty="0" err="1"/>
              <a:t>private</a:t>
            </a:r>
            <a:r>
              <a:rPr lang="es-ES" sz="2800" dirty="0"/>
              <a:t> </a:t>
            </a:r>
            <a:r>
              <a:rPr lang="es-ES" sz="2800" dirty="0" err="1"/>
              <a:t>String</a:t>
            </a:r>
            <a:r>
              <a:rPr lang="es-ES" sz="2800" dirty="0"/>
              <a:t> __________;</a:t>
            </a:r>
          </a:p>
          <a:p>
            <a:pPr lvl="0"/>
            <a:r>
              <a:rPr lang="es-ES" sz="2800" dirty="0"/>
              <a:t>    </a:t>
            </a:r>
            <a:r>
              <a:rPr lang="es-ES" sz="2800" dirty="0" err="1"/>
              <a:t>private</a:t>
            </a:r>
            <a:r>
              <a:rPr lang="es-ES" sz="2800" dirty="0"/>
              <a:t> </a:t>
            </a:r>
            <a:r>
              <a:rPr lang="es-ES" sz="2800" dirty="0" err="1"/>
              <a:t>String</a:t>
            </a:r>
            <a:r>
              <a:rPr lang="es-ES" sz="2800" dirty="0"/>
              <a:t> __________;</a:t>
            </a:r>
          </a:p>
          <a:p>
            <a:pPr lvl="0"/>
            <a:r>
              <a:rPr lang="es-ES" sz="2800" dirty="0"/>
              <a:t>    </a:t>
            </a:r>
          </a:p>
          <a:p>
            <a:pPr lvl="0"/>
            <a:r>
              <a:rPr lang="es-ES" sz="2800" dirty="0"/>
              <a:t>    @</a:t>
            </a:r>
            <a:r>
              <a:rPr lang="es-ES" sz="2800" dirty="0" err="1"/>
              <a:t>Override</a:t>
            </a:r>
            <a:endParaRPr lang="es-ES" sz="2800" dirty="0"/>
          </a:p>
          <a:p>
            <a:pPr lvl="0"/>
            <a:r>
              <a:rPr lang="es-ES" sz="2800" dirty="0"/>
              <a:t>    </a:t>
            </a:r>
            <a:r>
              <a:rPr lang="es-ES" sz="2800" dirty="0" err="1"/>
              <a:t>public</a:t>
            </a:r>
            <a:r>
              <a:rPr lang="es-ES" sz="2800" dirty="0"/>
              <a:t> </a:t>
            </a:r>
            <a:r>
              <a:rPr lang="es-ES" sz="2800" dirty="0" err="1"/>
              <a:t>double</a:t>
            </a:r>
            <a:r>
              <a:rPr lang="es-ES" sz="2800" dirty="0"/>
              <a:t> </a:t>
            </a:r>
            <a:r>
              <a:rPr lang="es-ES" sz="2800" dirty="0" err="1"/>
              <a:t>getPrecioTotalAlquilerPorDias</a:t>
            </a:r>
            <a:r>
              <a:rPr lang="es-ES" sz="2800" dirty="0"/>
              <a:t>() {</a:t>
            </a:r>
          </a:p>
          <a:p>
            <a:pPr lvl="0"/>
            <a:r>
              <a:rPr lang="es-ES" sz="2800" dirty="0"/>
              <a:t>        </a:t>
            </a:r>
            <a:r>
              <a:rPr lang="es-ES" sz="2800" dirty="0" err="1"/>
              <a:t>return</a:t>
            </a:r>
            <a:r>
              <a:rPr lang="es-ES" sz="2800" dirty="0"/>
              <a:t> _____________________;</a:t>
            </a:r>
          </a:p>
          <a:p>
            <a:pPr lvl="0"/>
            <a:r>
              <a:rPr lang="es-ES" sz="2800" dirty="0"/>
              <a:t>    }</a:t>
            </a:r>
          </a:p>
          <a:p>
            <a:pPr lvl="0"/>
            <a:r>
              <a:rPr lang="es-ES" sz="2800" dirty="0"/>
              <a:t>    </a:t>
            </a:r>
          </a:p>
          <a:p>
            <a:pPr lvl="0"/>
            <a:endParaRPr lang="es-ES" sz="2800" dirty="0"/>
          </a:p>
          <a:p>
            <a:pPr lvl="0"/>
            <a:r>
              <a:rPr lang="es-ES" sz="2800" dirty="0"/>
              <a:t>    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430530824"/>
      </p:ext>
    </p:extLst>
  </p:cSld>
  <p:clrMapOvr>
    <a:masterClrMapping/>
  </p:clrMapOvr>
</p:sld>
</file>

<file path=ppt/theme/theme1.xml><?xml version="1.0" encoding="utf-8"?>
<a:theme xmlns:a="http://schemas.openxmlformats.org/drawingml/2006/main" name="Linki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nkia" id="{8CAEBEAD-49AC-4E94-B6E3-0CB52A1A941F}" vid="{16B1A4A3-FF21-4A6B-814A-9F79F655B94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Linkia</Template>
  <TotalTime>12507</TotalTime>
  <Words>2280</Words>
  <Application>Microsoft Office PowerPoint</Application>
  <PresentationFormat>Panorámica</PresentationFormat>
  <Paragraphs>427</Paragraphs>
  <Slides>45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48" baseType="lpstr">
      <vt:lpstr>Arial</vt:lpstr>
      <vt:lpstr>Calibri</vt:lpstr>
      <vt:lpstr>Linkia</vt:lpstr>
      <vt:lpstr>Presentación de PowerPoint</vt:lpstr>
      <vt:lpstr>Desarrollo de Aplicaciones Web /  Desarrollo de Aplicaciones Multiplataforma </vt:lpstr>
      <vt:lpstr>Actividad Utilización avanzada de clases.   Objetivos Crear y utilizar clases heredadas, interfaces y clases abstractas. Crear y utilizar atributos estáticos. Crear clases heredadas que sobrecarguen la implementación de métodos de la superclase. Realizar programas que implementen y utilicen jerarquías de clases.</vt:lpstr>
      <vt:lpstr>Crea las siguientes clases teniendo presente que los atributos han de ser todos privados.  </vt:lpstr>
      <vt:lpstr>package actividad06.vehiculos</vt:lpstr>
      <vt:lpstr>package actividad06.vehiculos</vt:lpstr>
      <vt:lpstr>Parte 1.    Interface IAlquilable.java</vt:lpstr>
      <vt:lpstr>Parte 2</vt:lpstr>
      <vt:lpstr>Seguro.java</vt:lpstr>
      <vt:lpstr>Seguro.java</vt:lpstr>
      <vt:lpstr>Seguro.java</vt:lpstr>
      <vt:lpstr>Seguro.java</vt:lpstr>
      <vt:lpstr>Parte 3.       Vehiculo.java</vt:lpstr>
      <vt:lpstr>Parte 3.       Vehiculo.java</vt:lpstr>
      <vt:lpstr>Parte 3.       Vehiculo.java</vt:lpstr>
      <vt:lpstr>Parte 3.       Vehiculo.java</vt:lpstr>
      <vt:lpstr>Parte 3.       Vehiculo.java</vt:lpstr>
      <vt:lpstr>Parte 3.       Vehiculo.java</vt:lpstr>
      <vt:lpstr>Parte 4</vt:lpstr>
      <vt:lpstr>Parte 4</vt:lpstr>
      <vt:lpstr>Parte 4        Coche.java</vt:lpstr>
      <vt:lpstr>Parte 4        Coche.java</vt:lpstr>
      <vt:lpstr>Parte 4        Coche.java</vt:lpstr>
      <vt:lpstr>Parte 4        Coche.java</vt:lpstr>
      <vt:lpstr>Parte 5        Carga.java</vt:lpstr>
      <vt:lpstr>Parte 5        Carga.java</vt:lpstr>
      <vt:lpstr>Parte 5        Carga.java</vt:lpstr>
      <vt:lpstr>Parte 5        Carga.java</vt:lpstr>
      <vt:lpstr>Parte 5        Carga.java</vt:lpstr>
      <vt:lpstr>Parte 6      GestionConcesionario</vt:lpstr>
      <vt:lpstr>Parte 6</vt:lpstr>
      <vt:lpstr>Parte 6</vt:lpstr>
      <vt:lpstr>Parte 6</vt:lpstr>
      <vt:lpstr>Ejemplo de Ejecución</vt:lpstr>
      <vt:lpstr>GestionConcesionario.java</vt:lpstr>
      <vt:lpstr>GestionConcesionario.java</vt:lpstr>
      <vt:lpstr>GestionConcesionario.java</vt:lpstr>
      <vt:lpstr>GestionConcesionario.java</vt:lpstr>
      <vt:lpstr>GestionConcesionario.java</vt:lpstr>
      <vt:lpstr>GestionConcesionario.java</vt:lpstr>
      <vt:lpstr>GestionConcesionario.java</vt:lpstr>
      <vt:lpstr>GestionConcesionario.java</vt:lpstr>
      <vt:lpstr>GestionConcesionario.java</vt:lpstr>
      <vt:lpstr>GestionConcesionario.java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Jorge</dc:creator>
  <cp:lastModifiedBy>Angel</cp:lastModifiedBy>
  <cp:revision>227</cp:revision>
  <dcterms:created xsi:type="dcterms:W3CDTF">2012-09-14T09:01:05Z</dcterms:created>
  <dcterms:modified xsi:type="dcterms:W3CDTF">2021-10-14T20:54:12Z</dcterms:modified>
</cp:coreProperties>
</file>