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3" r:id="rId1"/>
  </p:sldMasterIdLst>
  <p:notesMasterIdLst>
    <p:notesMasterId r:id="rId63"/>
  </p:notesMasterIdLst>
  <p:handoutMasterIdLst>
    <p:handoutMasterId r:id="rId64"/>
  </p:handoutMasterIdLst>
  <p:sldIdLst>
    <p:sldId id="262" r:id="rId2"/>
    <p:sldId id="358" r:id="rId3"/>
    <p:sldId id="398" r:id="rId4"/>
    <p:sldId id="391" r:id="rId5"/>
    <p:sldId id="392" r:id="rId6"/>
    <p:sldId id="393" r:id="rId7"/>
    <p:sldId id="399" r:id="rId8"/>
    <p:sldId id="397" r:id="rId9"/>
    <p:sldId id="400" r:id="rId10"/>
    <p:sldId id="437" r:id="rId11"/>
    <p:sldId id="434" r:id="rId12"/>
    <p:sldId id="436" r:id="rId13"/>
    <p:sldId id="438" r:id="rId14"/>
    <p:sldId id="435" r:id="rId15"/>
    <p:sldId id="439" r:id="rId16"/>
    <p:sldId id="440" r:id="rId17"/>
    <p:sldId id="441" r:id="rId18"/>
    <p:sldId id="442" r:id="rId19"/>
    <p:sldId id="443" r:id="rId20"/>
    <p:sldId id="444" r:id="rId21"/>
    <p:sldId id="445" r:id="rId22"/>
    <p:sldId id="446" r:id="rId23"/>
    <p:sldId id="447" r:id="rId24"/>
    <p:sldId id="448" r:id="rId25"/>
    <p:sldId id="470" r:id="rId26"/>
    <p:sldId id="471" r:id="rId27"/>
    <p:sldId id="472" r:id="rId28"/>
    <p:sldId id="473" r:id="rId29"/>
    <p:sldId id="474" r:id="rId30"/>
    <p:sldId id="475" r:id="rId31"/>
    <p:sldId id="476" r:id="rId32"/>
    <p:sldId id="477" r:id="rId33"/>
    <p:sldId id="478" r:id="rId34"/>
    <p:sldId id="479" r:id="rId35"/>
    <p:sldId id="449" r:id="rId36"/>
    <p:sldId id="450" r:id="rId37"/>
    <p:sldId id="451" r:id="rId38"/>
    <p:sldId id="452" r:id="rId39"/>
    <p:sldId id="453" r:id="rId40"/>
    <p:sldId id="454" r:id="rId41"/>
    <p:sldId id="455" r:id="rId42"/>
    <p:sldId id="456" r:id="rId43"/>
    <p:sldId id="457" r:id="rId44"/>
    <p:sldId id="458" r:id="rId45"/>
    <p:sldId id="459" r:id="rId46"/>
    <p:sldId id="460" r:id="rId47"/>
    <p:sldId id="461" r:id="rId48"/>
    <p:sldId id="480" r:id="rId49"/>
    <p:sldId id="481" r:id="rId50"/>
    <p:sldId id="482" r:id="rId51"/>
    <p:sldId id="483" r:id="rId52"/>
    <p:sldId id="485" r:id="rId53"/>
    <p:sldId id="484" r:id="rId54"/>
    <p:sldId id="463" r:id="rId55"/>
    <p:sldId id="464" r:id="rId56"/>
    <p:sldId id="465" r:id="rId57"/>
    <p:sldId id="466" r:id="rId58"/>
    <p:sldId id="467" r:id="rId59"/>
    <p:sldId id="468" r:id="rId60"/>
    <p:sldId id="469" r:id="rId61"/>
    <p:sldId id="260" r:id="rId62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95" autoAdjust="0"/>
    <p:restoredTop sz="94660"/>
  </p:normalViewPr>
  <p:slideViewPr>
    <p:cSldViewPr>
      <p:cViewPr varScale="1">
        <p:scale>
          <a:sx n="65" d="100"/>
          <a:sy n="65" d="100"/>
        </p:scale>
        <p:origin x="1068" y="6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8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043A61A-7798-4235-B04A-648E8C8E1C52}" type="datetimeFigureOut">
              <a:rPr lang="es-ES"/>
              <a:pPr>
                <a:defRPr/>
              </a:pPr>
              <a:t>22/10/2021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781A02F-F53A-499A-86DF-4E24E4285A7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216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3B12990-8964-4EE6-BB1D-1DA43B6FB9E2}" type="datetimeFigureOut">
              <a:rPr lang="es-ES"/>
              <a:pPr>
                <a:defRPr/>
              </a:pPr>
              <a:t>22/10/2021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D2E9A38-69AF-4D70-8617-F9228A3433F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46089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" altLang="es-ES" dirty="0"/>
          </a:p>
        </p:txBody>
      </p:sp>
      <p:sp>
        <p:nvSpPr>
          <p:cNvPr id="6148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75397D2-6195-48CB-8E9E-29C6555BF34E}" type="slidenum">
              <a:rPr lang="es-ES" altLang="es-ES" smtClean="0"/>
              <a:pPr/>
              <a:t>1</a:t>
            </a:fld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871162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4F72FDC-8B3A-4365-9B4B-28AA7A8B1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540F-325E-488F-BCD7-C189C8FA1E1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974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2"/>
          <p:cNvSpPr>
            <a:spLocks noGrp="1"/>
          </p:cNvSpPr>
          <p:nvPr>
            <p:ph type="title"/>
          </p:nvPr>
        </p:nvSpPr>
        <p:spPr>
          <a:xfrm>
            <a:off x="1199456" y="1721308"/>
            <a:ext cx="10515600" cy="1500331"/>
          </a:xfrm>
          <a:prstGeom prst="rect">
            <a:avLst/>
          </a:prstGeom>
        </p:spPr>
        <p:txBody>
          <a:bodyPr anchor="b"/>
          <a:lstStyle>
            <a:lvl1pPr>
              <a:defRPr sz="5000"/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3" name="Marcador de número de diapositiva 1">
            <a:extLst>
              <a:ext uri="{FF2B5EF4-FFF2-40B4-BE49-F238E27FC236}">
                <a16:creationId xmlns:a16="http://schemas.microsoft.com/office/drawing/2014/main" id="{F30FFFB5-F084-4728-BDA6-5A1F11E248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540F-325E-488F-BCD7-C189C8FA1E1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1087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1062707"/>
            <a:ext cx="11018440" cy="781968"/>
          </a:xfrm>
          <a:prstGeom prst="rect">
            <a:avLst/>
          </a:prstGeom>
        </p:spPr>
        <p:txBody>
          <a:bodyPr anchor="ctr"/>
          <a:lstStyle>
            <a:lvl1pPr algn="l">
              <a:defRPr sz="3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</a:t>
            </a:r>
          </a:p>
        </p:txBody>
      </p:sp>
      <p:sp>
        <p:nvSpPr>
          <p:cNvPr id="9" name="Marcador de texto 8"/>
          <p:cNvSpPr>
            <a:spLocks noGrp="1"/>
          </p:cNvSpPr>
          <p:nvPr>
            <p:ph type="body" sz="quarter" idx="10"/>
          </p:nvPr>
        </p:nvSpPr>
        <p:spPr>
          <a:xfrm>
            <a:off x="838200" y="1844678"/>
            <a:ext cx="11018440" cy="22323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s-ES" dirty="0"/>
              <a:t>Haga clic para modificar el estilo de texto 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número de diapositiva 1">
            <a:extLst>
              <a:ext uri="{FF2B5EF4-FFF2-40B4-BE49-F238E27FC236}">
                <a16:creationId xmlns:a16="http://schemas.microsoft.com/office/drawing/2014/main" id="{0C7EB7A6-0605-450A-B05A-26F0DC146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540F-325E-488F-BCD7-C189C8FA1E18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4468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 interi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59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7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de flecha 4"/>
          <p:cNvCxnSpPr/>
          <p:nvPr userDrawn="1"/>
        </p:nvCxnSpPr>
        <p:spPr>
          <a:xfrm flipH="1">
            <a:off x="9264650" y="765175"/>
            <a:ext cx="2927350" cy="0"/>
          </a:xfrm>
          <a:prstGeom prst="straightConnector1">
            <a:avLst/>
          </a:prstGeom>
          <a:ln w="57150">
            <a:solidFill>
              <a:srgbClr val="9BBB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Imagen 3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6813" y="238125"/>
            <a:ext cx="152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Conector recto de flecha 5"/>
          <p:cNvCxnSpPr/>
          <p:nvPr userDrawn="1"/>
        </p:nvCxnSpPr>
        <p:spPr>
          <a:xfrm flipV="1">
            <a:off x="623888" y="260350"/>
            <a:ext cx="0" cy="659765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E1C6228-83F8-4C6C-85A9-45E119AF4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540F-325E-488F-BCD7-C189C8FA1E18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70" r:id="rId2"/>
    <p:sldLayoutId id="2147484068" r:id="rId3"/>
    <p:sldLayoutId id="2147484069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/>
        </p:nvSpPr>
        <p:spPr bwMode="auto">
          <a:xfrm>
            <a:off x="911424" y="1412875"/>
            <a:ext cx="10945216" cy="278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ES" altLang="es-ES" sz="5000" dirty="0">
                <a:latin typeface="Calibri" panose="020F0502020204030204" pitchFamily="34" charset="0"/>
              </a:rPr>
              <a:t>UF04: Programación Orientada a Objetos</a:t>
            </a:r>
          </a:p>
          <a:p>
            <a:pPr algn="ctr" eaLnBrk="1" hangingPunct="1"/>
            <a:r>
              <a:rPr lang="es-ES" sz="2800" dirty="0"/>
              <a:t>Tema 10. Estructuras de datos Avanzadas</a:t>
            </a:r>
            <a:br>
              <a:rPr lang="es-ES" altLang="es-ES" sz="5000" dirty="0">
                <a:latin typeface="Calibri" panose="020F0502020204030204" pitchFamily="34" charset="0"/>
              </a:rPr>
            </a:br>
            <a:endParaRPr lang="es-ES" altLang="es-ES" sz="5000" dirty="0">
              <a:latin typeface="Calibri" panose="020F0502020204030204" pitchFamily="34" charset="0"/>
            </a:endParaRPr>
          </a:p>
        </p:txBody>
      </p:sp>
      <p:sp>
        <p:nvSpPr>
          <p:cNvPr id="5123" name="Subtítulo 2"/>
          <p:cNvSpPr>
            <a:spLocks noGrp="1"/>
          </p:cNvSpPr>
          <p:nvPr/>
        </p:nvSpPr>
        <p:spPr bwMode="auto">
          <a:xfrm>
            <a:off x="3127375" y="3860800"/>
            <a:ext cx="6191250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s-ES" altLang="es-ES" sz="2800" dirty="0">
                <a:solidFill>
                  <a:srgbClr val="558ED5"/>
                </a:solidFill>
                <a:latin typeface="Calibri" panose="020F0502020204030204" pitchFamily="34" charset="0"/>
              </a:rPr>
              <a:t>Ciclo:   Desarrollo de aplicaciones multiplataforma</a:t>
            </a:r>
          </a:p>
          <a:p>
            <a:pPr algn="ctr"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s-ES" altLang="es-ES" sz="2400" dirty="0">
                <a:solidFill>
                  <a:srgbClr val="558ED5"/>
                </a:solidFill>
                <a:latin typeface="Calibri" panose="020F0502020204030204" pitchFamily="34" charset="0"/>
              </a:rPr>
              <a:t>Módulo: Programación II</a:t>
            </a:r>
          </a:p>
        </p:txBody>
      </p:sp>
      <p:sp>
        <p:nvSpPr>
          <p:cNvPr id="4" name="Retraso 1"/>
          <p:cNvSpPr/>
          <p:nvPr/>
        </p:nvSpPr>
        <p:spPr>
          <a:xfrm>
            <a:off x="1775520" y="5559239"/>
            <a:ext cx="8136904" cy="864096"/>
          </a:xfrm>
          <a:prstGeom prst="round2DiagRect">
            <a:avLst/>
          </a:prstGeom>
          <a:solidFill>
            <a:srgbClr val="4F81BD">
              <a:alpha val="4902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 algn="ctr"/>
            <a:r>
              <a:rPr lang="es-ES" sz="2400" dirty="0"/>
              <a:t>Ángel Muñoz Peña</a:t>
            </a:r>
          </a:p>
          <a:p>
            <a:pPr lvl="3" algn="ctr"/>
            <a:r>
              <a:rPr lang="es-ES" sz="2400" dirty="0"/>
              <a:t>Profesor del Área de Informática y comunicaciones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D3BFDA-2FB0-4234-8F3F-9869597BB1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457" y="3634097"/>
            <a:ext cx="2543322" cy="362205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/>
              <a:t>Array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10</a:t>
            </a:fld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FC36F74-96EB-4EDE-952B-9BD8034BCBF6}"/>
              </a:ext>
            </a:extLst>
          </p:cNvPr>
          <p:cNvSpPr/>
          <p:nvPr/>
        </p:nvSpPr>
        <p:spPr>
          <a:xfrm>
            <a:off x="1055440" y="1438084"/>
            <a:ext cx="102983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3200" dirty="0"/>
              <a:t>Un Array es estático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3200" dirty="0"/>
              <a:t>En su declaración hay que especificar el tamaño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3200" dirty="0"/>
              <a:t>Este tamaño no se puede modificar en ejecución.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3200" dirty="0"/>
              <a:t>Problema: Se suelen crear </a:t>
            </a:r>
            <a:r>
              <a:rPr lang="es-ES" sz="3200" dirty="0" err="1"/>
              <a:t>arrays</a:t>
            </a:r>
            <a:r>
              <a:rPr lang="es-ES" sz="3200" dirty="0"/>
              <a:t> muy grandes para evitar llegar a su límite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es-ES" sz="3200" dirty="0">
                <a:sym typeface="Wingdings" panose="05000000000000000000" pitchFamily="2" charset="2"/>
              </a:rPr>
              <a:t>Desaprovechamiento de la memoria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à"/>
            </a:pPr>
            <a:r>
              <a:rPr lang="es-ES" sz="3200" dirty="0">
                <a:sym typeface="Wingdings" panose="05000000000000000000" pitchFamily="2" charset="2"/>
              </a:rPr>
              <a:t>Inseguridad en la ejecución del programa (límite)</a:t>
            </a:r>
            <a:endParaRPr lang="ca-E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E80A60-E708-4658-BF21-F07672CD7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3"/>
          <a:stretch/>
        </p:blipFill>
        <p:spPr>
          <a:xfrm>
            <a:off x="10382409" y="1240207"/>
            <a:ext cx="1508301" cy="14936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45141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11</a:t>
            </a:fld>
            <a:endParaRPr lang="es-ES" dirty="0"/>
          </a:p>
        </p:txBody>
      </p:sp>
      <p:pic>
        <p:nvPicPr>
          <p:cNvPr id="6" name="Picture 2" descr="ArrayList en java con programas de ejemplo - Tecnologias Moviles">
            <a:extLst>
              <a:ext uri="{FF2B5EF4-FFF2-40B4-BE49-F238E27FC236}">
                <a16:creationId xmlns:a16="http://schemas.microsoft.com/office/drawing/2014/main" id="{CE5BD1FB-9994-4720-A16C-64DED2CE1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90" r="66649" b="40473"/>
          <a:stretch/>
        </p:blipFill>
        <p:spPr bwMode="auto">
          <a:xfrm>
            <a:off x="6744072" y="3704048"/>
            <a:ext cx="4032448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88883D9-2C7F-452D-95E6-B15102D2D8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78"/>
          <a:stretch/>
        </p:blipFill>
        <p:spPr>
          <a:xfrm>
            <a:off x="1487488" y="1463721"/>
            <a:ext cx="9217024" cy="47595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4284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12</a:t>
            </a:fld>
            <a:endParaRPr lang="es-ES" dirty="0"/>
          </a:p>
        </p:txBody>
      </p:sp>
      <p:pic>
        <p:nvPicPr>
          <p:cNvPr id="6" name="Picture 2" descr="ArrayList en java con programas de ejemplo - Tecnologias Moviles">
            <a:extLst>
              <a:ext uri="{FF2B5EF4-FFF2-40B4-BE49-F238E27FC236}">
                <a16:creationId xmlns:a16="http://schemas.microsoft.com/office/drawing/2014/main" id="{CE5BD1FB-9994-4720-A16C-64DED2CE1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90" r="66649" b="40473"/>
          <a:stretch/>
        </p:blipFill>
        <p:spPr bwMode="auto">
          <a:xfrm>
            <a:off x="6744072" y="3704048"/>
            <a:ext cx="4032448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9412B20-6CC3-4C8B-92A5-0C63C8CF0D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117"/>
          <a:stretch/>
        </p:blipFill>
        <p:spPr>
          <a:xfrm>
            <a:off x="1559496" y="1540884"/>
            <a:ext cx="8712968" cy="51706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413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13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65A3E13-051A-463E-97B4-AA9AC93610D4}"/>
              </a:ext>
            </a:extLst>
          </p:cNvPr>
          <p:cNvSpPr/>
          <p:nvPr/>
        </p:nvSpPr>
        <p:spPr>
          <a:xfrm>
            <a:off x="1127448" y="1555802"/>
            <a:ext cx="1072919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7845" marR="999490">
              <a:spcBef>
                <a:spcPts val="595"/>
              </a:spcBef>
              <a:spcAft>
                <a:spcPts val="0"/>
              </a:spcAft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 usar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nuestro programa, tendremos que importar la librería</a:t>
            </a:r>
            <a:r>
              <a:rPr lang="es-ES" sz="3200" spc="-2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java.util.ArrayList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ca-E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DInputs,javaMethods.java3 1 package code; 2 3 import java.util.ArrayList; 4 5 public class Methods 6 7ed public int method 1(ArrayList&lt;string) list) { public int method_1(Ar -1; if (listull list.size)3)return int total = 0; for (int i-e; i&lt;list.size(); i=i+1) { 10 if (list.get(i) != null) { total = total + list.get(i).length(); 12 13 14 15 16 17 return total;">
            <a:extLst>
              <a:ext uri="{FF2B5EF4-FFF2-40B4-BE49-F238E27FC236}">
                <a16:creationId xmlns:a16="http://schemas.microsoft.com/office/drawing/2014/main" id="{A20B5091-03EE-4734-923C-DC6EF1E9B5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826978"/>
            <a:ext cx="7128792" cy="386420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367C48D-7D75-4A64-83AA-BAEE26346784}"/>
              </a:ext>
            </a:extLst>
          </p:cNvPr>
          <p:cNvSpPr/>
          <p:nvPr/>
        </p:nvSpPr>
        <p:spPr>
          <a:xfrm>
            <a:off x="3143672" y="3573016"/>
            <a:ext cx="2952328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53483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/>
              <a:t>Declaración de un </a:t>
            </a:r>
            <a:r>
              <a:rPr lang="es-ES" sz="4000" b="1" dirty="0" err="1"/>
              <a:t>ArrayList</a:t>
            </a:r>
            <a:r>
              <a:rPr lang="es-ES" sz="4000" b="1" dirty="0"/>
              <a:t> vacío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14</a:t>
            </a:fld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6F3AACC-1EA6-4E95-9A09-5206C51EAB15}"/>
              </a:ext>
            </a:extLst>
          </p:cNvPr>
          <p:cNvSpPr/>
          <p:nvPr/>
        </p:nvSpPr>
        <p:spPr>
          <a:xfrm>
            <a:off x="2279576" y="1916832"/>
            <a:ext cx="7415043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92075">
              <a:spcBef>
                <a:spcPts val="385"/>
              </a:spcBef>
              <a:spcAft>
                <a:spcPts val="0"/>
              </a:spcAft>
            </a:pPr>
            <a:r>
              <a:rPr lang="es-ES" sz="36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s-ES" sz="3600" spc="-1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</a:t>
            </a:r>
            <a:r>
              <a:rPr lang="es-ES" sz="3600" spc="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3600" spc="-2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s-ES" sz="3600" spc="-1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s-ES" sz="36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ca-E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27D64EC-FB1F-4646-A1F7-08BA79017B3D}"/>
              </a:ext>
            </a:extLst>
          </p:cNvPr>
          <p:cNvSpPr/>
          <p:nvPr/>
        </p:nvSpPr>
        <p:spPr>
          <a:xfrm>
            <a:off x="1415480" y="2828836"/>
            <a:ext cx="95770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3600" dirty="0"/>
              <a:t>Hemos creado un </a:t>
            </a:r>
            <a:r>
              <a:rPr lang="es-ES" sz="3600" dirty="0" err="1"/>
              <a:t>ArrayList</a:t>
            </a:r>
            <a:r>
              <a:rPr lang="es-ES" sz="3600" dirty="0"/>
              <a:t> vacío</a:t>
            </a:r>
          </a:p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3600" dirty="0"/>
              <a:t>Este podrá contener objetos de cualquier tipo. </a:t>
            </a:r>
          </a:p>
        </p:txBody>
      </p:sp>
    </p:spTree>
    <p:extLst>
      <p:ext uri="{BB962C8B-B14F-4D97-AF65-F5344CB8AC3E}">
        <p14:creationId xmlns:p14="http://schemas.microsoft.com/office/powerpoint/2010/main" val="2797645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Método </a:t>
            </a:r>
            <a:r>
              <a:rPr lang="es-ES" sz="4000" b="1" dirty="0" err="1"/>
              <a:t>Add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15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27D64EC-FB1F-4646-A1F7-08BA79017B3D}"/>
              </a:ext>
            </a:extLst>
          </p:cNvPr>
          <p:cNvSpPr/>
          <p:nvPr/>
        </p:nvSpPr>
        <p:spPr>
          <a:xfrm>
            <a:off x="1322315" y="1400022"/>
            <a:ext cx="9577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3600" dirty="0"/>
              <a:t>Para añadir elementos, usaremos el método </a:t>
            </a:r>
            <a:r>
              <a:rPr lang="es-ES" sz="3600" dirty="0" err="1"/>
              <a:t>add</a:t>
            </a:r>
            <a:r>
              <a:rPr lang="es-ES" sz="3600" dirty="0"/>
              <a:t>()</a:t>
            </a:r>
            <a:endParaRPr lang="ca-ES" sz="360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A7853FA-69BE-4481-B6F4-21C0253B4EDC}"/>
              </a:ext>
            </a:extLst>
          </p:cNvPr>
          <p:cNvSpPr/>
          <p:nvPr/>
        </p:nvSpPr>
        <p:spPr>
          <a:xfrm>
            <a:off x="2567608" y="2570236"/>
            <a:ext cx="8160568" cy="4051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marR="946785">
              <a:lnSpc>
                <a:spcPct val="156000"/>
              </a:lnSpc>
              <a:spcBef>
                <a:spcPts val="385"/>
              </a:spcBef>
              <a:spcAft>
                <a:spcPts val="0"/>
              </a:spcAft>
            </a:pPr>
            <a:r>
              <a:rPr lang="es-ES" sz="32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s-ES" sz="3200" spc="-1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</a:t>
            </a:r>
            <a:r>
              <a:rPr lang="es-ES" sz="3200" spc="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3200" spc="-2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s-ES" sz="3200" spc="-1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s-ES" sz="32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ca-E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2075" marR="946785">
              <a:lnSpc>
                <a:spcPct val="156000"/>
              </a:lnSpc>
              <a:spcBef>
                <a:spcPts val="385"/>
              </a:spcBef>
              <a:spcAft>
                <a:spcPts val="0"/>
              </a:spcAft>
            </a:pPr>
            <a:r>
              <a:rPr lang="es-ES" sz="32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miLista.add</a:t>
            </a:r>
            <a:r>
              <a:rPr lang="es-ES" sz="32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(“Hola”);</a:t>
            </a:r>
          </a:p>
          <a:p>
            <a:pPr marL="92075" marR="946785">
              <a:lnSpc>
                <a:spcPct val="156000"/>
              </a:lnSpc>
              <a:spcBef>
                <a:spcPts val="385"/>
              </a:spcBef>
              <a:spcAft>
                <a:spcPts val="0"/>
              </a:spcAft>
            </a:pPr>
            <a:r>
              <a:rPr lang="es-ES" sz="32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miLista.add</a:t>
            </a:r>
            <a:r>
              <a:rPr lang="es-ES" sz="32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(31);</a:t>
            </a:r>
            <a:r>
              <a:rPr lang="es-ES" sz="3200" spc="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2075" marR="946785">
              <a:lnSpc>
                <a:spcPct val="156000"/>
              </a:lnSpc>
              <a:spcBef>
                <a:spcPts val="385"/>
              </a:spcBef>
              <a:spcAft>
                <a:spcPts val="0"/>
              </a:spcAft>
            </a:pPr>
            <a:r>
              <a:rPr lang="es-ES" sz="32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miLista.add</a:t>
            </a:r>
            <a:r>
              <a:rPr lang="es-ES" sz="32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(‘d’);</a:t>
            </a:r>
            <a:r>
              <a:rPr lang="es-ES" sz="3200" spc="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2075" marR="946785">
              <a:lnSpc>
                <a:spcPct val="156000"/>
              </a:lnSpc>
              <a:spcBef>
                <a:spcPts val="385"/>
              </a:spcBef>
              <a:spcAft>
                <a:spcPts val="0"/>
              </a:spcAft>
            </a:pPr>
            <a:r>
              <a:rPr lang="es-ES" sz="32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miLista.add</a:t>
            </a:r>
            <a:r>
              <a:rPr lang="es-ES" sz="32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(5.5);</a:t>
            </a:r>
            <a:endParaRPr lang="ca-E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038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Método </a:t>
            </a:r>
            <a:r>
              <a:rPr lang="es-ES" sz="4000" b="1" dirty="0" err="1"/>
              <a:t>Add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16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A7853FA-69BE-4481-B6F4-21C0253B4EDC}"/>
              </a:ext>
            </a:extLst>
          </p:cNvPr>
          <p:cNvSpPr/>
          <p:nvPr/>
        </p:nvSpPr>
        <p:spPr>
          <a:xfrm>
            <a:off x="838200" y="1772816"/>
            <a:ext cx="1015434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El método </a:t>
            </a:r>
            <a:r>
              <a:rPr lang="es-ES" sz="3200" dirty="0" err="1"/>
              <a:t>add</a:t>
            </a:r>
            <a:r>
              <a:rPr lang="es-ES" sz="3200" dirty="0"/>
              <a:t> añade al final del </a:t>
            </a:r>
            <a:r>
              <a:rPr lang="es-ES" sz="3200" dirty="0" err="1"/>
              <a:t>ArrayList</a:t>
            </a:r>
            <a:r>
              <a:rPr lang="es-ES" sz="3200" dirty="0"/>
              <a:t> un nuevo elemento.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6F18405-965C-4C06-BF8E-729F4275AF26}"/>
              </a:ext>
            </a:extLst>
          </p:cNvPr>
          <p:cNvSpPr/>
          <p:nvPr/>
        </p:nvSpPr>
        <p:spPr>
          <a:xfrm>
            <a:off x="2063552" y="2850034"/>
            <a:ext cx="6096000" cy="32322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92075" marR="946785">
              <a:lnSpc>
                <a:spcPct val="156000"/>
              </a:lnSpc>
              <a:spcBef>
                <a:spcPts val="385"/>
              </a:spcBef>
              <a:spcAft>
                <a:spcPts val="0"/>
              </a:spcAft>
            </a:pPr>
            <a:r>
              <a:rPr lang="es-ES" sz="32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miLista.add</a:t>
            </a:r>
            <a:r>
              <a:rPr lang="es-ES" sz="32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(“Hola”);</a:t>
            </a:r>
          </a:p>
          <a:p>
            <a:pPr marL="92075" marR="946785">
              <a:lnSpc>
                <a:spcPct val="156000"/>
              </a:lnSpc>
              <a:spcBef>
                <a:spcPts val="385"/>
              </a:spcBef>
              <a:spcAft>
                <a:spcPts val="0"/>
              </a:spcAft>
            </a:pPr>
            <a:r>
              <a:rPr lang="es-ES" sz="32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miLista.add</a:t>
            </a:r>
            <a:r>
              <a:rPr lang="es-ES" sz="32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(31);</a:t>
            </a:r>
            <a:r>
              <a:rPr lang="es-ES" sz="3200" spc="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2075" marR="946785">
              <a:lnSpc>
                <a:spcPct val="156000"/>
              </a:lnSpc>
              <a:spcBef>
                <a:spcPts val="385"/>
              </a:spcBef>
              <a:spcAft>
                <a:spcPts val="0"/>
              </a:spcAft>
            </a:pPr>
            <a:r>
              <a:rPr lang="es-ES" sz="32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miLista.add</a:t>
            </a:r>
            <a:r>
              <a:rPr lang="es-ES" sz="32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(‘d’);</a:t>
            </a:r>
            <a:r>
              <a:rPr lang="es-ES" sz="3200" spc="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2075" marR="946785">
              <a:lnSpc>
                <a:spcPct val="156000"/>
              </a:lnSpc>
              <a:spcBef>
                <a:spcPts val="385"/>
              </a:spcBef>
              <a:spcAft>
                <a:spcPts val="0"/>
              </a:spcAft>
            </a:pPr>
            <a:r>
              <a:rPr lang="es-ES" sz="32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miLista.add</a:t>
            </a:r>
            <a:r>
              <a:rPr lang="es-ES" sz="32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(5.5);</a:t>
            </a:r>
            <a:endParaRPr lang="ca-E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lobo: línea 4">
            <a:extLst>
              <a:ext uri="{FF2B5EF4-FFF2-40B4-BE49-F238E27FC236}">
                <a16:creationId xmlns:a16="http://schemas.microsoft.com/office/drawing/2014/main" id="{6D8789B0-E003-4481-B931-39C8275A6252}"/>
              </a:ext>
            </a:extLst>
          </p:cNvPr>
          <p:cNvSpPr/>
          <p:nvPr/>
        </p:nvSpPr>
        <p:spPr>
          <a:xfrm>
            <a:off x="7675951" y="3072520"/>
            <a:ext cx="3979540" cy="794990"/>
          </a:xfrm>
          <a:prstGeom prst="borderCallout1">
            <a:avLst>
              <a:gd name="adj1" fmla="val 33128"/>
              <a:gd name="adj2" fmla="val -7102"/>
              <a:gd name="adj3" fmla="val 32396"/>
              <a:gd name="adj4" fmla="val -441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ysClr val="windowText" lastClr="000000"/>
                </a:solidFill>
              </a:rPr>
              <a:t>AÑADIMOS UN OBJETO</a:t>
            </a:r>
            <a:endParaRPr lang="ca-ES" sz="2800" dirty="0">
              <a:solidFill>
                <a:sysClr val="windowText" lastClr="000000"/>
              </a:solidFill>
            </a:endParaRPr>
          </a:p>
        </p:txBody>
      </p:sp>
      <p:sp>
        <p:nvSpPr>
          <p:cNvPr id="8" name="Globo: línea 7">
            <a:extLst>
              <a:ext uri="{FF2B5EF4-FFF2-40B4-BE49-F238E27FC236}">
                <a16:creationId xmlns:a16="http://schemas.microsoft.com/office/drawing/2014/main" id="{E4CFDC6B-AB84-4229-AB7C-4EA9E10CAE94}"/>
              </a:ext>
            </a:extLst>
          </p:cNvPr>
          <p:cNvSpPr/>
          <p:nvPr/>
        </p:nvSpPr>
        <p:spPr>
          <a:xfrm>
            <a:off x="7675951" y="4854690"/>
            <a:ext cx="3979540" cy="794990"/>
          </a:xfrm>
          <a:prstGeom prst="borderCallout1">
            <a:avLst>
              <a:gd name="adj1" fmla="val 18750"/>
              <a:gd name="adj2" fmla="val -8333"/>
              <a:gd name="adj3" fmla="val 18018"/>
              <a:gd name="adj4" fmla="val -4499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ysClr val="windowText" lastClr="000000"/>
                </a:solidFill>
              </a:rPr>
              <a:t>AÑADIMOS DATOS BÁSICOS</a:t>
            </a:r>
            <a:endParaRPr lang="ca-ES" sz="2800" dirty="0">
              <a:solidFill>
                <a:sysClr val="windowText" lastClr="000000"/>
              </a:solidFill>
            </a:endParaRPr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17B19334-0646-4938-A332-B2126C153C04}"/>
              </a:ext>
            </a:extLst>
          </p:cNvPr>
          <p:cNvSpPr/>
          <p:nvPr/>
        </p:nvSpPr>
        <p:spPr>
          <a:xfrm>
            <a:off x="5447928" y="3927252"/>
            <a:ext cx="216024" cy="215501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747085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Método </a:t>
            </a:r>
            <a:r>
              <a:rPr lang="es-ES" sz="4000" b="1" dirty="0" err="1"/>
              <a:t>Add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17</a:t>
            </a:fld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6F18405-965C-4C06-BF8E-729F4275AF26}"/>
              </a:ext>
            </a:extLst>
          </p:cNvPr>
          <p:cNvSpPr/>
          <p:nvPr/>
        </p:nvSpPr>
        <p:spPr>
          <a:xfrm>
            <a:off x="1343472" y="2222644"/>
            <a:ext cx="6096000" cy="2412712"/>
          </a:xfrm>
          <a:prstGeom prst="rect">
            <a:avLst/>
          </a:prstGeom>
        </p:spPr>
        <p:txBody>
          <a:bodyPr>
            <a:spAutoFit/>
          </a:bodyPr>
          <a:lstStyle/>
          <a:p>
            <a:pPr marL="92075" marR="946785">
              <a:lnSpc>
                <a:spcPct val="156000"/>
              </a:lnSpc>
              <a:spcBef>
                <a:spcPts val="385"/>
              </a:spcBef>
              <a:spcAft>
                <a:spcPts val="0"/>
              </a:spcAft>
            </a:pPr>
            <a:r>
              <a:rPr lang="es-ES" sz="32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miLista.add</a:t>
            </a:r>
            <a:r>
              <a:rPr lang="es-ES" sz="32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(31);</a:t>
            </a:r>
            <a:r>
              <a:rPr lang="es-ES" sz="3200" spc="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2075" marR="946785">
              <a:lnSpc>
                <a:spcPct val="156000"/>
              </a:lnSpc>
              <a:spcBef>
                <a:spcPts val="385"/>
              </a:spcBef>
              <a:spcAft>
                <a:spcPts val="0"/>
              </a:spcAft>
            </a:pPr>
            <a:r>
              <a:rPr lang="es-ES" sz="32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miLista.add</a:t>
            </a:r>
            <a:r>
              <a:rPr lang="es-ES" sz="32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(‘d’);</a:t>
            </a:r>
            <a:r>
              <a:rPr lang="es-ES" sz="3200" spc="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2075" marR="946785">
              <a:lnSpc>
                <a:spcPct val="156000"/>
              </a:lnSpc>
              <a:spcBef>
                <a:spcPts val="385"/>
              </a:spcBef>
              <a:spcAft>
                <a:spcPts val="0"/>
              </a:spcAft>
            </a:pPr>
            <a:r>
              <a:rPr lang="es-ES" sz="32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miLista.add</a:t>
            </a:r>
            <a:r>
              <a:rPr lang="es-ES" sz="32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(5.5);</a:t>
            </a:r>
            <a:endParaRPr lang="ca-E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lobo: línea 4">
            <a:extLst>
              <a:ext uri="{FF2B5EF4-FFF2-40B4-BE49-F238E27FC236}">
                <a16:creationId xmlns:a16="http://schemas.microsoft.com/office/drawing/2014/main" id="{6D8789B0-E003-4481-B931-39C8275A6252}"/>
              </a:ext>
            </a:extLst>
          </p:cNvPr>
          <p:cNvSpPr/>
          <p:nvPr/>
        </p:nvSpPr>
        <p:spPr>
          <a:xfrm>
            <a:off x="6888088" y="2420888"/>
            <a:ext cx="4767403" cy="3672408"/>
          </a:xfrm>
          <a:prstGeom prst="borderCallout1">
            <a:avLst>
              <a:gd name="adj1" fmla="val 33128"/>
              <a:gd name="adj2" fmla="val -7102"/>
              <a:gd name="adj3" fmla="val 32396"/>
              <a:gd name="adj4" fmla="val -412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ysClr val="windowText" lastClr="000000"/>
                </a:solidFill>
              </a:rPr>
              <a:t>Los datos de tipos básicos , el  compilador los convierte automáticamente en objetos de su clase contenedora antes de añadirlos al </a:t>
            </a:r>
            <a:r>
              <a:rPr lang="es-ES" sz="2800" dirty="0" err="1">
                <a:solidFill>
                  <a:sysClr val="windowText" lastClr="000000"/>
                </a:solidFill>
              </a:rPr>
              <a:t>ArrayList</a:t>
            </a:r>
            <a:r>
              <a:rPr lang="es-ES" sz="2800" dirty="0">
                <a:solidFill>
                  <a:sysClr val="windowText" lastClr="000000"/>
                </a:solidFill>
              </a:rPr>
              <a:t>.</a:t>
            </a:r>
            <a:endParaRPr lang="ca-ES" sz="2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363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Creación </a:t>
            </a:r>
            <a:r>
              <a:rPr lang="es-ES" sz="4000" b="1" dirty="0" err="1"/>
              <a:t>ArrayList</a:t>
            </a:r>
            <a:r>
              <a:rPr lang="es-ES" sz="4000" b="1" dirty="0"/>
              <a:t> de Objetos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18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CB711B3-6649-4393-BC99-5F1C5EAF01E3}"/>
              </a:ext>
            </a:extLst>
          </p:cNvPr>
          <p:cNvSpPr/>
          <p:nvPr/>
        </p:nvSpPr>
        <p:spPr>
          <a:xfrm>
            <a:off x="1271464" y="1844824"/>
            <a:ext cx="99371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/>
              <a:t>Para evitar trabajar con objetos diferentes podemos indicar el tipo de objetos al crear el </a:t>
            </a:r>
            <a:r>
              <a:rPr lang="es-ES" sz="3600" dirty="0" err="1"/>
              <a:t>ArrayList</a:t>
            </a:r>
            <a:r>
              <a:rPr lang="es-ES" sz="3600" dirty="0"/>
              <a:t>.</a:t>
            </a:r>
            <a:endParaRPr lang="ca-ES" sz="36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0A3F5AB-2E8A-4AD0-ACA9-AFD117AEAF6F}"/>
              </a:ext>
            </a:extLst>
          </p:cNvPr>
          <p:cNvSpPr/>
          <p:nvPr/>
        </p:nvSpPr>
        <p:spPr>
          <a:xfrm>
            <a:off x="1375876" y="3846669"/>
            <a:ext cx="9977924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88900">
              <a:spcBef>
                <a:spcPts val="385"/>
              </a:spcBef>
              <a:spcAft>
                <a:spcPts val="0"/>
              </a:spcAft>
            </a:pPr>
            <a:r>
              <a:rPr lang="es-ES" sz="36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s-ES" sz="36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&lt;tipo&gt;</a:t>
            </a:r>
            <a:r>
              <a:rPr lang="es-ES" sz="3600" spc="-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</a:t>
            </a:r>
            <a:r>
              <a:rPr lang="es-ES" sz="3600" spc="-2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3600" spc="-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6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new </a:t>
            </a:r>
            <a:r>
              <a:rPr lang="es-ES" sz="36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s-ES" sz="36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&lt;tipo&gt;();</a:t>
            </a:r>
            <a:endParaRPr lang="ca-ES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CD00DFE-9C7E-4D90-BCC7-C7ABD5F4C921}"/>
              </a:ext>
            </a:extLst>
          </p:cNvPr>
          <p:cNvSpPr/>
          <p:nvPr/>
        </p:nvSpPr>
        <p:spPr>
          <a:xfrm>
            <a:off x="669504" y="4795897"/>
            <a:ext cx="115224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/>
              <a:t>Donde “tipo” debe ser una clase.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/>
              <a:t>No se pueden usar tipos primitivos.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/>
              <a:t>Para un tipo primitivo se debe utilizar su clase contenedora. </a:t>
            </a:r>
          </a:p>
          <a:p>
            <a:pPr algn="ctr"/>
            <a:endParaRPr lang="es-ES" sz="3200" dirty="0"/>
          </a:p>
        </p:txBody>
      </p:sp>
    </p:spTree>
    <p:extLst>
      <p:ext uri="{BB962C8B-B14F-4D97-AF65-F5344CB8AC3E}">
        <p14:creationId xmlns:p14="http://schemas.microsoft.com/office/powerpoint/2010/main" val="2027972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Ejemplo </a:t>
            </a:r>
            <a:r>
              <a:rPr lang="es-ES" sz="4000" b="1" dirty="0" err="1"/>
              <a:t>ArrayList</a:t>
            </a:r>
            <a:r>
              <a:rPr lang="es-ES" sz="4000" b="1" dirty="0"/>
              <a:t> Enteros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19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CB711B3-6649-4393-BC99-5F1C5EAF01E3}"/>
              </a:ext>
            </a:extLst>
          </p:cNvPr>
          <p:cNvSpPr/>
          <p:nvPr/>
        </p:nvSpPr>
        <p:spPr>
          <a:xfrm>
            <a:off x="1121659" y="1419768"/>
            <a:ext cx="10451521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3200" dirty="0" err="1"/>
              <a:t>ArrayList</a:t>
            </a:r>
            <a:r>
              <a:rPr lang="es-ES" sz="3200" dirty="0"/>
              <a:t>&lt;</a:t>
            </a:r>
            <a:r>
              <a:rPr lang="es-ES" sz="3200" dirty="0" err="1"/>
              <a:t>Integer</a:t>
            </a:r>
            <a:r>
              <a:rPr lang="es-ES" sz="3200" dirty="0"/>
              <a:t>&gt; </a:t>
            </a:r>
            <a:r>
              <a:rPr lang="es-ES" sz="3200" dirty="0" err="1"/>
              <a:t>miLista</a:t>
            </a:r>
            <a:r>
              <a:rPr lang="es-ES" sz="3200" dirty="0"/>
              <a:t> = new </a:t>
            </a:r>
            <a:r>
              <a:rPr lang="es-ES" sz="3200" dirty="0" err="1"/>
              <a:t>ArrayList</a:t>
            </a:r>
            <a:r>
              <a:rPr lang="es-ES" sz="3200" dirty="0"/>
              <a:t>&lt;</a:t>
            </a:r>
            <a:r>
              <a:rPr lang="es-ES" sz="3200" dirty="0" err="1"/>
              <a:t>Integer</a:t>
            </a:r>
            <a:r>
              <a:rPr lang="es-ES" sz="3200" dirty="0"/>
              <a:t>&gt;();</a:t>
            </a:r>
            <a:endParaRPr lang="ca-ES" sz="3200" dirty="0"/>
          </a:p>
        </p:txBody>
      </p:sp>
      <p:graphicFrame>
        <p:nvGraphicFramePr>
          <p:cNvPr id="9" name="Tabla 6">
            <a:extLst>
              <a:ext uri="{FF2B5EF4-FFF2-40B4-BE49-F238E27FC236}">
                <a16:creationId xmlns:a16="http://schemas.microsoft.com/office/drawing/2014/main" id="{6C765802-BD0F-46DA-96D0-48416A1F0E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827923"/>
              </p:ext>
            </p:extLst>
          </p:nvPr>
        </p:nvGraphicFramePr>
        <p:xfrm>
          <a:off x="2135560" y="2265079"/>
          <a:ext cx="878436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184">
                  <a:extLst>
                    <a:ext uri="{9D8B030D-6E8A-4147-A177-3AD203B41FA5}">
                      <a16:colId xmlns:a16="http://schemas.microsoft.com/office/drawing/2014/main" val="2321105691"/>
                    </a:ext>
                  </a:extLst>
                </a:gridCol>
                <a:gridCol w="4392184">
                  <a:extLst>
                    <a:ext uri="{9D8B030D-6E8A-4147-A177-3AD203B41FA5}">
                      <a16:colId xmlns:a16="http://schemas.microsoft.com/office/drawing/2014/main" val="36299547"/>
                    </a:ext>
                  </a:extLst>
                </a:gridCol>
              </a:tblGrid>
              <a:tr h="430150">
                <a:tc>
                  <a:txBody>
                    <a:bodyPr/>
                    <a:lstStyle/>
                    <a:p>
                      <a:r>
                        <a:rPr lang="es-ES" sz="2400" b="1" dirty="0"/>
                        <a:t>Tipo primitivo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 err="1"/>
                        <a:t>Wrapper</a:t>
                      </a:r>
                      <a:r>
                        <a:rPr lang="es-ES" sz="2400" b="1" dirty="0"/>
                        <a:t> asociado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82234"/>
                  </a:ext>
                </a:extLst>
              </a:tr>
              <a:tr h="430150">
                <a:tc>
                  <a:txBody>
                    <a:bodyPr/>
                    <a:lstStyle/>
                    <a:p>
                      <a:r>
                        <a:rPr lang="es-ES" sz="24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77216"/>
                  </a:ext>
                </a:extLst>
              </a:tr>
              <a:tr h="430150">
                <a:tc>
                  <a:txBody>
                    <a:bodyPr/>
                    <a:lstStyle/>
                    <a:p>
                      <a:r>
                        <a:rPr lang="es-ES" sz="24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73813"/>
                  </a:ext>
                </a:extLst>
              </a:tr>
              <a:tr h="430150">
                <a:tc>
                  <a:txBody>
                    <a:bodyPr/>
                    <a:lstStyle/>
                    <a:p>
                      <a:r>
                        <a:rPr lang="es-ES" sz="2400" dirty="0" err="1"/>
                        <a:t>int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Int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49947"/>
                  </a:ext>
                </a:extLst>
              </a:tr>
              <a:tr h="430150">
                <a:tc>
                  <a:txBody>
                    <a:bodyPr/>
                    <a:lstStyle/>
                    <a:p>
                      <a:r>
                        <a:rPr lang="es-ES" sz="2400" dirty="0" err="1"/>
                        <a:t>long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24269"/>
                  </a:ext>
                </a:extLst>
              </a:tr>
              <a:tr h="430150">
                <a:tc>
                  <a:txBody>
                    <a:bodyPr/>
                    <a:lstStyle/>
                    <a:p>
                      <a:r>
                        <a:rPr lang="es-ES" sz="2400" dirty="0" err="1"/>
                        <a:t>float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Float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540034"/>
                  </a:ext>
                </a:extLst>
              </a:tr>
              <a:tr h="430150">
                <a:tc>
                  <a:txBody>
                    <a:bodyPr/>
                    <a:lstStyle/>
                    <a:p>
                      <a:r>
                        <a:rPr lang="es-ES" sz="2400" dirty="0" err="1"/>
                        <a:t>double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Double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3847"/>
                  </a:ext>
                </a:extLst>
              </a:tr>
              <a:tr h="430150">
                <a:tc>
                  <a:txBody>
                    <a:bodyPr/>
                    <a:lstStyle/>
                    <a:p>
                      <a:r>
                        <a:rPr lang="es-ES" sz="2400" dirty="0" err="1"/>
                        <a:t>character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Character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65305"/>
                  </a:ext>
                </a:extLst>
              </a:tr>
              <a:tr h="430150">
                <a:tc>
                  <a:txBody>
                    <a:bodyPr/>
                    <a:lstStyle/>
                    <a:p>
                      <a:r>
                        <a:rPr lang="es-ES" sz="2400" dirty="0" err="1"/>
                        <a:t>boolean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Boolean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8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30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2736"/>
            <a:ext cx="11018440" cy="781968"/>
          </a:xfrm>
        </p:spPr>
        <p:txBody>
          <a:bodyPr/>
          <a:lstStyle/>
          <a:p>
            <a:r>
              <a:rPr lang="es-ES" sz="4400" b="1" dirty="0"/>
              <a:t>Qué vamos a aprender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7050D9-60E7-46EC-BBD6-EC429ED41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101823"/>
            <a:ext cx="11018440" cy="4031873"/>
          </a:xfr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000" dirty="0"/>
              <a:t>Usar las estructuras </a:t>
            </a:r>
            <a:r>
              <a:rPr lang="es-ES" sz="4000" dirty="0" err="1"/>
              <a:t>ArrayList</a:t>
            </a:r>
            <a:r>
              <a:rPr lang="es-ES" sz="4000" dirty="0"/>
              <a:t> y </a:t>
            </a:r>
            <a:r>
              <a:rPr lang="es-ES" sz="4000" dirty="0" err="1"/>
              <a:t>HashMap</a:t>
            </a:r>
            <a:r>
              <a:rPr lang="es-ES" sz="40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000" dirty="0"/>
              <a:t>Usar los métodos típicos para trabajar con estas estructuras.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000" dirty="0"/>
              <a:t>Modificar los métodos </a:t>
            </a:r>
            <a:r>
              <a:rPr lang="es-ES" sz="4000" dirty="0" err="1"/>
              <a:t>hashCode</a:t>
            </a:r>
            <a:r>
              <a:rPr lang="es-ES" sz="4000" dirty="0"/>
              <a:t> y </a:t>
            </a:r>
            <a:r>
              <a:rPr lang="es-ES" sz="4000" dirty="0" err="1"/>
              <a:t>equals</a:t>
            </a:r>
            <a:r>
              <a:rPr lang="es-ES" sz="4000" dirty="0"/>
              <a:t> del </a:t>
            </a:r>
            <a:r>
              <a:rPr lang="es-ES" sz="4000" dirty="0" err="1"/>
              <a:t>HashMap</a:t>
            </a:r>
            <a:r>
              <a:rPr lang="es-ES" sz="4000" dirty="0"/>
              <a:t>.</a:t>
            </a:r>
            <a:br>
              <a:rPr lang="es-ES" sz="4000" dirty="0"/>
            </a:br>
            <a:endParaRPr lang="es-ES" sz="4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6674F8-FDA2-4984-8550-490726A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396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</a:t>
            </a:r>
            <a:r>
              <a:rPr lang="es-ES" sz="4000" b="1" dirty="0" err="1"/>
              <a:t>Add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20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702CD23-1696-4B5C-BAB0-AB8A174CD256}"/>
              </a:ext>
            </a:extLst>
          </p:cNvPr>
          <p:cNvSpPr/>
          <p:nvPr/>
        </p:nvSpPr>
        <p:spPr>
          <a:xfrm>
            <a:off x="1127448" y="1556792"/>
            <a:ext cx="102263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Añadir un elemento en un lugar concreto</a:t>
            </a:r>
            <a:endParaRPr lang="ca-ES" sz="32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7DC7C8C-4041-49BF-9719-F811016D3AA2}"/>
              </a:ext>
            </a:extLst>
          </p:cNvPr>
          <p:cNvSpPr/>
          <p:nvPr/>
        </p:nvSpPr>
        <p:spPr>
          <a:xfrm>
            <a:off x="4181086" y="2560877"/>
            <a:ext cx="4119076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88900">
              <a:spcBef>
                <a:spcPts val="385"/>
              </a:spcBef>
              <a:spcAft>
                <a:spcPts val="0"/>
              </a:spcAft>
            </a:pPr>
            <a:r>
              <a:rPr lang="es-ES" sz="32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miLista.add</a:t>
            </a:r>
            <a:r>
              <a:rPr lang="es-ES" sz="32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(0,</a:t>
            </a:r>
            <a:r>
              <a:rPr lang="es-ES" sz="3200" spc="-2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1000);</a:t>
            </a:r>
            <a:endParaRPr lang="ca-E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86B68AB-66F3-423E-990D-76F74C8B0666}"/>
              </a:ext>
            </a:extLst>
          </p:cNvPr>
          <p:cNvSpPr/>
          <p:nvPr/>
        </p:nvSpPr>
        <p:spPr>
          <a:xfrm>
            <a:off x="1919536" y="3488012"/>
            <a:ext cx="921702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añade 1000 en la posición 0 del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(primera posición). </a:t>
            </a:r>
          </a:p>
          <a:p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posición debe estar comprendida entre 0 y</a:t>
            </a:r>
            <a:r>
              <a:rPr lang="es-ES" sz="32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ArrayList.size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()-1 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sino se producirá una excepción</a:t>
            </a:r>
            <a:endParaRPr lang="ca-ES" sz="3200" dirty="0"/>
          </a:p>
        </p:txBody>
      </p:sp>
    </p:spTree>
    <p:extLst>
      <p:ext uri="{BB962C8B-B14F-4D97-AF65-F5344CB8AC3E}">
        <p14:creationId xmlns:p14="http://schemas.microsoft.com/office/powerpoint/2010/main" val="779424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Métodos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21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77D0C8A-DF21-4C3E-A265-C2C25CA55FFB}"/>
              </a:ext>
            </a:extLst>
          </p:cNvPr>
          <p:cNvSpPr/>
          <p:nvPr/>
        </p:nvSpPr>
        <p:spPr>
          <a:xfrm>
            <a:off x="4218723" y="2270732"/>
            <a:ext cx="375455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>
              <a:spcBef>
                <a:spcPts val="385"/>
              </a:spcBef>
              <a:spcAft>
                <a:spcPts val="0"/>
              </a:spcAft>
            </a:pPr>
            <a:r>
              <a:rPr lang="es-ES" sz="44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miLista.size</a:t>
            </a:r>
            <a:r>
              <a:rPr lang="es-ES" sz="4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();</a:t>
            </a:r>
            <a:endParaRPr lang="ca-E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43C701-F610-4D72-A35A-B93DB14BD73F}"/>
              </a:ext>
            </a:extLst>
          </p:cNvPr>
          <p:cNvSpPr/>
          <p:nvPr/>
        </p:nvSpPr>
        <p:spPr>
          <a:xfrm>
            <a:off x="1127448" y="1663812"/>
            <a:ext cx="107291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Saber el tamaño del </a:t>
            </a:r>
            <a:r>
              <a:rPr lang="es-ES" sz="2800" dirty="0" err="1"/>
              <a:t>ArrayList</a:t>
            </a:r>
            <a:r>
              <a:rPr lang="es-ES" sz="2800" dirty="0"/>
              <a:t> (número de  elementos que tiene)</a:t>
            </a:r>
            <a:endParaRPr lang="ca-ES" sz="28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3C43FF-0297-4DE7-857D-6EB02437E504}"/>
              </a:ext>
            </a:extLst>
          </p:cNvPr>
          <p:cNvSpPr/>
          <p:nvPr/>
        </p:nvSpPr>
        <p:spPr>
          <a:xfrm>
            <a:off x="1293101" y="3424133"/>
            <a:ext cx="10397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Para acceder al elemento que ocupa la posición x  </a:t>
            </a:r>
            <a:endParaRPr lang="ca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950312D-ABE2-4F84-8124-720560ABB08D}"/>
              </a:ext>
            </a:extLst>
          </p:cNvPr>
          <p:cNvSpPr/>
          <p:nvPr/>
        </p:nvSpPr>
        <p:spPr>
          <a:xfrm>
            <a:off x="1961708" y="5002133"/>
            <a:ext cx="9060669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>
              <a:spcBef>
                <a:spcPts val="365"/>
              </a:spcBef>
              <a:spcAft>
                <a:spcPts val="0"/>
              </a:spcAft>
            </a:pPr>
            <a:r>
              <a:rPr lang="es-ES" sz="24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sz="24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sz="2400" spc="-4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listaPalabras</a:t>
            </a:r>
            <a:r>
              <a:rPr lang="es-ES" sz="2400" spc="-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2400" spc="-1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s-ES" sz="2400" spc="-1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sz="24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&gt;();</a:t>
            </a:r>
            <a:endParaRPr lang="ca-E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8900">
              <a:spcBef>
                <a:spcPts val="635"/>
              </a:spcBef>
              <a:spcAft>
                <a:spcPts val="0"/>
              </a:spcAft>
            </a:pP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ca-E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8900">
              <a:spcBef>
                <a:spcPts val="635"/>
              </a:spcBef>
              <a:spcAft>
                <a:spcPts val="0"/>
              </a:spcAft>
            </a:pPr>
            <a:r>
              <a:rPr lang="es-ES" sz="24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400" spc="-3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palabra</a:t>
            </a:r>
            <a:r>
              <a:rPr lang="es-ES" sz="2400" spc="-1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2400" spc="-1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listaPalabras.get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(6);</a:t>
            </a:r>
            <a:endParaRPr lang="ca-E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8C35369-394A-4641-A894-4328D79B9845}"/>
              </a:ext>
            </a:extLst>
          </p:cNvPr>
          <p:cNvSpPr/>
          <p:nvPr/>
        </p:nvSpPr>
        <p:spPr>
          <a:xfrm>
            <a:off x="4153657" y="4034289"/>
            <a:ext cx="3818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>
              <a:spcBef>
                <a:spcPts val="385"/>
              </a:spcBef>
              <a:spcAft>
                <a:spcPts val="0"/>
              </a:spcAft>
            </a:pPr>
            <a:r>
              <a:rPr lang="es-ES" sz="44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miLista.get</a:t>
            </a:r>
            <a:r>
              <a:rPr lang="es-ES" sz="4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(x);</a:t>
            </a:r>
            <a:endParaRPr lang="ca-E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4049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Métodos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22</a:t>
            </a:fld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3C43FF-0297-4DE7-857D-6EB02437E504}"/>
              </a:ext>
            </a:extLst>
          </p:cNvPr>
          <p:cNvSpPr/>
          <p:nvPr/>
        </p:nvSpPr>
        <p:spPr>
          <a:xfrm>
            <a:off x="1148477" y="1543250"/>
            <a:ext cx="103978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Para acceder al elemento que ocupa la posición x  </a:t>
            </a:r>
            <a:endParaRPr lang="ca-ES" sz="28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950312D-ABE2-4F84-8124-720560ABB08D}"/>
              </a:ext>
            </a:extLst>
          </p:cNvPr>
          <p:cNvSpPr/>
          <p:nvPr/>
        </p:nvSpPr>
        <p:spPr>
          <a:xfrm>
            <a:off x="1817084" y="3068960"/>
            <a:ext cx="9060669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88900">
              <a:spcBef>
                <a:spcPts val="365"/>
              </a:spcBef>
              <a:spcAft>
                <a:spcPts val="0"/>
              </a:spcAft>
            </a:pPr>
            <a:r>
              <a:rPr lang="es-ES" sz="24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sz="24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s-ES" sz="2400" spc="-4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listaPalabras</a:t>
            </a:r>
            <a:r>
              <a:rPr lang="es-ES" sz="2400" spc="-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2400" spc="-1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s-ES" sz="2400" spc="-1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s-ES" sz="24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&gt;();</a:t>
            </a:r>
            <a:endParaRPr lang="ca-E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8900">
              <a:spcBef>
                <a:spcPts val="635"/>
              </a:spcBef>
              <a:spcAft>
                <a:spcPts val="0"/>
              </a:spcAft>
            </a:pP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ca-E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8900">
              <a:spcBef>
                <a:spcPts val="635"/>
              </a:spcBef>
              <a:spcAft>
                <a:spcPts val="0"/>
              </a:spcAft>
            </a:pPr>
            <a:r>
              <a:rPr lang="es-ES" sz="24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sz="2400" spc="-3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palabra</a:t>
            </a:r>
            <a:r>
              <a:rPr lang="es-ES" sz="2400" spc="-1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s-ES" sz="2400" spc="-15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listaPalabras.get</a:t>
            </a:r>
            <a:r>
              <a:rPr lang="es-ES" sz="2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(6);</a:t>
            </a:r>
            <a:endParaRPr lang="ca-E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88C35369-394A-4641-A894-4328D79B9845}"/>
              </a:ext>
            </a:extLst>
          </p:cNvPr>
          <p:cNvSpPr/>
          <p:nvPr/>
        </p:nvSpPr>
        <p:spPr>
          <a:xfrm>
            <a:off x="3863752" y="2066470"/>
            <a:ext cx="381867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8900">
              <a:spcBef>
                <a:spcPts val="385"/>
              </a:spcBef>
              <a:spcAft>
                <a:spcPts val="0"/>
              </a:spcAft>
            </a:pPr>
            <a:r>
              <a:rPr lang="es-ES" sz="4400" dirty="0" err="1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miLista.get</a:t>
            </a:r>
            <a:r>
              <a:rPr lang="es-ES" sz="4400" dirty="0">
                <a:latin typeface="Arial MT"/>
                <a:ea typeface="Calibri" panose="020F0502020204030204" pitchFamily="34" charset="0"/>
                <a:cs typeface="Calibri" panose="020F0502020204030204" pitchFamily="34" charset="0"/>
              </a:rPr>
              <a:t>(x);</a:t>
            </a:r>
            <a:endParaRPr lang="ca-ES" sz="5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53A4AD6-0395-4079-A667-25DB9487B34B}"/>
              </a:ext>
            </a:extLst>
          </p:cNvPr>
          <p:cNvSpPr/>
          <p:nvPr/>
        </p:nvSpPr>
        <p:spPr>
          <a:xfrm>
            <a:off x="1458755" y="4791531"/>
            <a:ext cx="1039788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Accedemos a la posición 6 que sería el elemento </a:t>
            </a:r>
            <a:r>
              <a:rPr lang="es-ES" sz="2800" dirty="0" err="1"/>
              <a:t>Nº</a:t>
            </a:r>
            <a:r>
              <a:rPr lang="es-ES" sz="2800" dirty="0"/>
              <a:t> 7 del </a:t>
            </a:r>
            <a:r>
              <a:rPr lang="es-ES" sz="2800" dirty="0" err="1"/>
              <a:t>ArrayList</a:t>
            </a:r>
            <a:r>
              <a:rPr lang="es-ES" sz="2800" dirty="0"/>
              <a:t> ya que empieza en 0.</a:t>
            </a:r>
          </a:p>
          <a:p>
            <a:r>
              <a:rPr lang="es-ES" sz="2800" dirty="0"/>
              <a:t>Si accedemos a elementos fuera del </a:t>
            </a:r>
            <a:r>
              <a:rPr lang="es-ES" sz="2800" dirty="0" err="1"/>
              <a:t>ArrayList</a:t>
            </a:r>
            <a:r>
              <a:rPr lang="es-ES" sz="2800" dirty="0"/>
              <a:t> se produce una </a:t>
            </a:r>
            <a:r>
              <a:rPr lang="es-ES" sz="2800" dirty="0" err="1"/>
              <a:t>Exception</a:t>
            </a:r>
            <a:endParaRPr lang="ca-ES" sz="2800" dirty="0"/>
          </a:p>
        </p:txBody>
      </p:sp>
    </p:spTree>
    <p:extLst>
      <p:ext uri="{BB962C8B-B14F-4D97-AF65-F5344CB8AC3E}">
        <p14:creationId xmlns:p14="http://schemas.microsoft.com/office/powerpoint/2010/main" val="182410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90" y="332656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Métodos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23</a:t>
            </a:fld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BDBE21D-0F53-48C5-9A44-9CD32FD22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581918"/>
              </p:ext>
            </p:extLst>
          </p:nvPr>
        </p:nvGraphicFramePr>
        <p:xfrm>
          <a:off x="1505188" y="1335406"/>
          <a:ext cx="10324542" cy="52969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89224">
                  <a:extLst>
                    <a:ext uri="{9D8B030D-6E8A-4147-A177-3AD203B41FA5}">
                      <a16:colId xmlns:a16="http://schemas.microsoft.com/office/drawing/2014/main" val="3366900471"/>
                    </a:ext>
                  </a:extLst>
                </a:gridCol>
                <a:gridCol w="6435318">
                  <a:extLst>
                    <a:ext uri="{9D8B030D-6E8A-4147-A177-3AD203B41FA5}">
                      <a16:colId xmlns:a16="http://schemas.microsoft.com/office/drawing/2014/main" val="2767240279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69850" marR="52705" algn="l"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s-ES" sz="2400" dirty="0" err="1">
                          <a:effectLst/>
                        </a:rPr>
                        <a:t>size</a:t>
                      </a:r>
                      <a:r>
                        <a:rPr lang="es-ES" sz="2400" dirty="0">
                          <a:effectLst/>
                        </a:rPr>
                        <a:t>()</a:t>
                      </a:r>
                      <a:endParaRPr lang="ca-ES" sz="2000" dirty="0">
                        <a:effectLst/>
                      </a:endParaRPr>
                    </a:p>
                    <a:p>
                      <a:pPr marL="56515" marR="52705" algn="l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s-ES" sz="3200" dirty="0">
                          <a:effectLst/>
                        </a:rPr>
                        <a:t> </a:t>
                      </a:r>
                      <a:endParaRPr lang="ca-ES" sz="2000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marR="527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Devuelve</a:t>
                      </a:r>
                      <a:r>
                        <a:rPr lang="es-ES" sz="2400" spc="-2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un</a:t>
                      </a:r>
                      <a:r>
                        <a:rPr lang="es-ES" sz="2400" spc="-2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entero</a:t>
                      </a:r>
                      <a:r>
                        <a:rPr lang="es-ES" sz="2400" spc="-25" dirty="0">
                          <a:effectLst/>
                        </a:rPr>
                        <a:t> </a:t>
                      </a:r>
                      <a:r>
                        <a:rPr lang="es-ES" sz="2400" dirty="0" err="1">
                          <a:effectLst/>
                        </a:rPr>
                        <a:t>conel</a:t>
                      </a:r>
                      <a:r>
                        <a:rPr lang="es-ES" sz="2400" spc="-2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número</a:t>
                      </a:r>
                      <a:r>
                        <a:rPr lang="es-ES" sz="2400" spc="-2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de</a:t>
                      </a:r>
                      <a:r>
                        <a:rPr lang="es-ES" sz="2400" spc="-2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elementos</a:t>
                      </a:r>
                      <a:r>
                        <a:rPr lang="es-ES" sz="2400" spc="-3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del </a:t>
                      </a:r>
                      <a:r>
                        <a:rPr lang="es-ES" sz="2400" dirty="0" err="1">
                          <a:effectLst/>
                        </a:rPr>
                        <a:t>ArrayList</a:t>
                      </a:r>
                      <a:r>
                        <a:rPr lang="es-ES" sz="2400" dirty="0">
                          <a:effectLst/>
                        </a:rPr>
                        <a:t>. Salida de tipo </a:t>
                      </a:r>
                      <a:r>
                        <a:rPr lang="es-ES" sz="2400" dirty="0" err="1">
                          <a:effectLst/>
                        </a:rPr>
                        <a:t>int</a:t>
                      </a:r>
                      <a:endParaRPr lang="ca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47475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69850" marR="807085" lvl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err="1">
                          <a:effectLst/>
                        </a:rPr>
                        <a:t>add</a:t>
                      </a:r>
                      <a:r>
                        <a:rPr lang="es-ES" sz="2000" dirty="0">
                          <a:effectLst/>
                        </a:rPr>
                        <a:t>(X)</a:t>
                      </a:r>
                      <a:endParaRPr lang="ca-ES" sz="1800" dirty="0">
                        <a:effectLst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marR="52705"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Añade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el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objeto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X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al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final</a:t>
                      </a:r>
                      <a:r>
                        <a:rPr lang="es-ES" sz="2400" spc="-2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del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 err="1">
                          <a:effectLst/>
                        </a:rPr>
                        <a:t>ArrayList</a:t>
                      </a:r>
                      <a:r>
                        <a:rPr lang="es-ES" sz="2400" dirty="0">
                          <a:effectLst/>
                        </a:rPr>
                        <a:t>.  </a:t>
                      </a:r>
                    </a:p>
                    <a:p>
                      <a:pPr marL="56515" marR="52705" algn="ctr"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Devuelve true</a:t>
                      </a:r>
                      <a:endParaRPr lang="ca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2093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69850" marR="807085" lvl="0" indent="0" algn="l" defTabSz="914400" rtl="0" eaLnBrk="1" fontAlgn="auto" latinLnBrk="0" hangingPunct="1">
                        <a:lnSpc>
                          <a:spcPts val="36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000" dirty="0" err="1">
                          <a:effectLst/>
                        </a:rPr>
                        <a:t>add</a:t>
                      </a:r>
                      <a:r>
                        <a:rPr lang="es-ES" sz="2000" dirty="0">
                          <a:effectLst/>
                        </a:rPr>
                        <a:t>(posición, X)</a:t>
                      </a:r>
                      <a:r>
                        <a:rPr lang="es-ES" sz="2000" spc="-265" dirty="0">
                          <a:effectLst/>
                        </a:rPr>
                        <a:t> </a:t>
                      </a:r>
                      <a:endParaRPr lang="ca-E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69850" marR="807085" algn="l">
                        <a:lnSpc>
                          <a:spcPts val="36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endParaRPr lang="ca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marR="527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Inserta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el</a:t>
                      </a:r>
                      <a:r>
                        <a:rPr lang="es-ES" sz="2400" spc="-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objeto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X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en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la</a:t>
                      </a:r>
                      <a:r>
                        <a:rPr lang="es-ES" sz="2400" spc="-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posición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indicada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del</a:t>
                      </a:r>
                      <a:endParaRPr lang="ca-ES" sz="2000" dirty="0">
                        <a:effectLst/>
                      </a:endParaRPr>
                    </a:p>
                    <a:p>
                      <a:pPr marL="56515" marR="52705" algn="ctr">
                        <a:spcAft>
                          <a:spcPts val="0"/>
                        </a:spcAft>
                      </a:pPr>
                      <a:r>
                        <a:rPr lang="es-ES" sz="2400" dirty="0" err="1">
                          <a:effectLst/>
                        </a:rPr>
                        <a:t>ArrayList</a:t>
                      </a:r>
                      <a:r>
                        <a:rPr lang="es-ES" sz="2400" dirty="0">
                          <a:effectLst/>
                        </a:rPr>
                        <a:t>.</a:t>
                      </a:r>
                      <a:endParaRPr lang="ca-E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936352"/>
                  </a:ext>
                </a:extLst>
              </a:tr>
              <a:tr h="788045">
                <a:tc>
                  <a:txBody>
                    <a:bodyPr/>
                    <a:lstStyle/>
                    <a:p>
                      <a:pPr marL="69850" marR="807085" algn="l">
                        <a:lnSpc>
                          <a:spcPts val="36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</a:pPr>
                      <a:r>
                        <a:rPr lang="es-ES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</a:t>
                      </a:r>
                      <a:r>
                        <a:rPr lang="es-ES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(posición)</a:t>
                      </a:r>
                      <a:endParaRPr lang="ca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effectLst/>
                        </a:rPr>
                        <a:t>Devuelve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el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elemento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que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está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en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la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posición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indicada. Devuelve el elemento eliminado</a:t>
                      </a:r>
                      <a:endParaRPr lang="ca-ES" sz="2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560807"/>
                  </a:ext>
                </a:extLst>
              </a:tr>
              <a:tr h="471805">
                <a:tc>
                  <a:txBody>
                    <a:bodyPr/>
                    <a:lstStyle/>
                    <a:p>
                      <a:pPr marL="69850" marR="52705" algn="l"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s-ES" sz="2400" dirty="0" err="1">
                          <a:effectLst/>
                        </a:rPr>
                        <a:t>remove</a:t>
                      </a:r>
                      <a:r>
                        <a:rPr lang="es-ES" sz="2400" dirty="0">
                          <a:effectLst/>
                        </a:rPr>
                        <a:t>(posición)</a:t>
                      </a:r>
                      <a:endParaRPr lang="ca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marR="527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Elimina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el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elemento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que</a:t>
                      </a:r>
                      <a:r>
                        <a:rPr lang="es-ES" sz="2400" spc="-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se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encuentra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en</a:t>
                      </a:r>
                      <a:r>
                        <a:rPr lang="es-ES" sz="2400" spc="-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la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posición indicada.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</a:p>
                    <a:p>
                      <a:pPr marL="56515" marR="527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Devuelve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el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elemento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eliminado.</a:t>
                      </a:r>
                      <a:endParaRPr lang="ca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489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9850" marR="52705" algn="l">
                        <a:spcBef>
                          <a:spcPts val="705"/>
                        </a:spcBef>
                        <a:spcAft>
                          <a:spcPts val="0"/>
                        </a:spcAft>
                      </a:pPr>
                      <a:r>
                        <a:rPr lang="es-ES" sz="2400">
                          <a:effectLst/>
                        </a:rPr>
                        <a:t>remove(X)</a:t>
                      </a:r>
                      <a:endParaRPr lang="ca-E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marR="52705" algn="ctr"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Elimina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la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primera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ocurrencia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del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objeto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X.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</a:p>
                    <a:p>
                      <a:pPr marL="56515" marR="52705" algn="ctr">
                        <a:spcBef>
                          <a:spcPts val="30"/>
                        </a:spcBef>
                        <a:spcAft>
                          <a:spcPts val="0"/>
                        </a:spcAft>
                      </a:pPr>
                      <a:r>
                        <a:rPr lang="es-ES" sz="2400" dirty="0">
                          <a:effectLst/>
                        </a:rPr>
                        <a:t>Devuelve true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si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el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elemento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está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en</a:t>
                      </a:r>
                      <a:r>
                        <a:rPr lang="es-ES" sz="2400" spc="-15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la</a:t>
                      </a:r>
                      <a:r>
                        <a:rPr lang="es-ES" sz="2400" spc="-10" dirty="0">
                          <a:effectLst/>
                        </a:rPr>
                        <a:t> </a:t>
                      </a:r>
                      <a:r>
                        <a:rPr lang="es-ES" sz="2400" dirty="0">
                          <a:effectLst/>
                        </a:rPr>
                        <a:t>lista.</a:t>
                      </a:r>
                      <a:endParaRPr lang="ca-E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145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841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Métodos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24</a:t>
            </a:fld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BDBE21D-0F53-48C5-9A44-9CD32FD22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203699"/>
              </p:ext>
            </p:extLst>
          </p:nvPr>
        </p:nvGraphicFramePr>
        <p:xfrm>
          <a:off x="1508332" y="2031020"/>
          <a:ext cx="10324542" cy="3624957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889224">
                  <a:extLst>
                    <a:ext uri="{9D8B030D-6E8A-4147-A177-3AD203B41FA5}">
                      <a16:colId xmlns:a16="http://schemas.microsoft.com/office/drawing/2014/main" val="3366900471"/>
                    </a:ext>
                  </a:extLst>
                </a:gridCol>
                <a:gridCol w="6435318">
                  <a:extLst>
                    <a:ext uri="{9D8B030D-6E8A-4147-A177-3AD203B41FA5}">
                      <a16:colId xmlns:a16="http://schemas.microsoft.com/office/drawing/2014/main" val="2767240279"/>
                    </a:ext>
                  </a:extLst>
                </a:gridCol>
              </a:tblGrid>
              <a:tr h="1008112">
                <a:tc>
                  <a:txBody>
                    <a:bodyPr/>
                    <a:lstStyle/>
                    <a:p>
                      <a:pPr marL="69850" marR="52705" algn="l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s-ES" sz="24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clear</a:t>
                      </a:r>
                      <a:r>
                        <a:rPr lang="es-ES" sz="2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()</a:t>
                      </a:r>
                      <a:endParaRPr lang="ca-E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marR="5270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Elimina</a:t>
                      </a:r>
                      <a:r>
                        <a:rPr lang="es-ES" sz="2400" spc="-25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todos</a:t>
                      </a:r>
                      <a:r>
                        <a:rPr lang="es-ES" sz="2400" spc="-2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los</a:t>
                      </a:r>
                      <a:r>
                        <a:rPr lang="es-ES" sz="2400" spc="-2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elementos</a:t>
                      </a:r>
                      <a:r>
                        <a:rPr lang="es-ES" sz="2400" spc="-2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</a:t>
                      </a:r>
                      <a:r>
                        <a:rPr lang="es-ES" sz="2400" spc="-2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ArrayList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ca-E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347475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56515" marR="52705" algn="l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s-ES" sz="20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a-E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69850" marR="52705" algn="l">
                        <a:spcAft>
                          <a:spcPts val="0"/>
                        </a:spcAft>
                      </a:pPr>
                      <a:r>
                        <a:rPr lang="es-ES" sz="2400" b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set(posición, X)</a:t>
                      </a:r>
                      <a:endParaRPr lang="ca-E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marR="5080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Sustituye</a:t>
                      </a:r>
                      <a:r>
                        <a:rPr lang="es-ES" sz="2400" spc="-25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</a:t>
                      </a:r>
                      <a:r>
                        <a:rPr lang="es-ES" sz="2400" spc="-2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elemento</a:t>
                      </a:r>
                      <a:r>
                        <a:rPr lang="es-ES" sz="2400" spc="-2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que</a:t>
                      </a:r>
                      <a:r>
                        <a:rPr lang="es-ES" sz="2400" spc="-2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</a:t>
                      </a:r>
                      <a:r>
                        <a:rPr lang="es-ES" sz="2400" spc="-2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encuentra</a:t>
                      </a:r>
                      <a:r>
                        <a:rPr lang="es-ES" sz="2400" spc="-2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</a:t>
                      </a:r>
                      <a:r>
                        <a:rPr lang="es-ES" sz="2400" spc="-2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</a:t>
                      </a:r>
                      <a:r>
                        <a:rPr lang="es-ES" sz="2400" spc="-2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posición</a:t>
                      </a:r>
                      <a:r>
                        <a:rPr lang="es-ES" sz="2400" spc="-255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indicada por el objeto X. </a:t>
                      </a:r>
                    </a:p>
                    <a:p>
                      <a:pPr marL="56515" marR="5080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Devuelve el elemento</a:t>
                      </a:r>
                      <a:r>
                        <a:rPr lang="es-ES" sz="2400" spc="5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sustituido.</a:t>
                      </a:r>
                      <a:endParaRPr lang="ca-E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2220937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69850" marR="52705" algn="l"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s-ES" sz="24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contains</a:t>
                      </a:r>
                      <a:r>
                        <a:rPr lang="es-ES" sz="2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(X)</a:t>
                      </a:r>
                      <a:endParaRPr lang="ca-E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marR="527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Comprueba</a:t>
                      </a:r>
                      <a:r>
                        <a:rPr lang="es-ES" sz="2400" spc="-15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</a:t>
                      </a:r>
                      <a:r>
                        <a:rPr lang="es-ES" sz="2400" spc="-1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</a:t>
                      </a:r>
                      <a:r>
                        <a:rPr lang="es-ES" sz="2400" spc="-1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colección</a:t>
                      </a:r>
                      <a:r>
                        <a:rPr lang="es-ES" sz="2400" spc="-1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contiene</a:t>
                      </a:r>
                      <a:r>
                        <a:rPr lang="es-ES" sz="2400" spc="-15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</a:t>
                      </a:r>
                      <a:r>
                        <a:rPr lang="es-ES" sz="2400" spc="-1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objeto</a:t>
                      </a:r>
                      <a:r>
                        <a:rPr lang="es-ES" sz="2400" spc="-1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X.</a:t>
                      </a:r>
                      <a:endParaRPr lang="ca-E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56515" marR="52705" algn="ctr">
                        <a:spcAft>
                          <a:spcPts val="0"/>
                        </a:spcAft>
                      </a:pPr>
                      <a:r>
                        <a:rPr lang="es-E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Devuelve</a:t>
                      </a:r>
                      <a:r>
                        <a:rPr lang="es-ES" sz="2400" spc="-15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s-ES" sz="2400" spc="-1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es-ES" sz="2400" spc="-15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false.</a:t>
                      </a:r>
                      <a:endParaRPr lang="ca-ES" sz="200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0936352"/>
                  </a:ext>
                </a:extLst>
              </a:tr>
              <a:tr h="788045">
                <a:tc>
                  <a:txBody>
                    <a:bodyPr/>
                    <a:lstStyle/>
                    <a:p>
                      <a:pPr marL="69850" marR="52705" algn="l"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s-ES" sz="2400" b="1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indexOf</a:t>
                      </a:r>
                      <a:r>
                        <a:rPr lang="es-ES" sz="2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(X)</a:t>
                      </a:r>
                      <a:endParaRPr lang="ca-E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6515" marR="527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Devuelve</a:t>
                      </a:r>
                      <a:r>
                        <a:rPr lang="es-ES" sz="2400" spc="-15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</a:t>
                      </a:r>
                      <a:r>
                        <a:rPr lang="es-ES" sz="2400" spc="-15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posición</a:t>
                      </a:r>
                      <a:r>
                        <a:rPr lang="es-ES" sz="2400" spc="-1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</a:t>
                      </a:r>
                      <a:r>
                        <a:rPr lang="es-ES" sz="2400" spc="-15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objeto</a:t>
                      </a:r>
                      <a:r>
                        <a:rPr lang="es-ES" sz="2400" spc="-1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X.</a:t>
                      </a:r>
                      <a:r>
                        <a:rPr lang="es-ES" sz="2400" spc="-15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  <a:p>
                      <a:pPr marL="56515" marR="527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</a:t>
                      </a:r>
                      <a:r>
                        <a:rPr lang="es-ES" sz="2400" spc="-1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</a:t>
                      </a:r>
                      <a:r>
                        <a:rPr lang="es-ES" sz="2400" spc="-15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existe devuelve</a:t>
                      </a:r>
                      <a:r>
                        <a:rPr lang="es-ES" sz="2400" spc="-2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40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-1.</a:t>
                      </a:r>
                      <a:endParaRPr lang="ca-ES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560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4741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437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Ejemplo 1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25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F71E8B8-95D3-425B-8C87-8ED785D562CF}"/>
              </a:ext>
            </a:extLst>
          </p:cNvPr>
          <p:cNvSpPr/>
          <p:nvPr/>
        </p:nvSpPr>
        <p:spPr>
          <a:xfrm>
            <a:off x="1133586" y="1105567"/>
            <a:ext cx="107045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400" b="1" dirty="0" err="1"/>
              <a:t>Ejemplo</a:t>
            </a:r>
            <a:r>
              <a:rPr lang="ca-ES" sz="2400" b="1" dirty="0"/>
              <a:t> 1:</a:t>
            </a:r>
          </a:p>
          <a:p>
            <a:r>
              <a:rPr lang="ca-ES" sz="2400" b="1" dirty="0" err="1"/>
              <a:t>ArrayList</a:t>
            </a:r>
            <a:r>
              <a:rPr lang="ca-ES" sz="2400" b="1" dirty="0"/>
              <a:t>&lt;</a:t>
            </a:r>
            <a:r>
              <a:rPr lang="ca-ES" sz="2400" b="1" dirty="0" err="1"/>
              <a:t>String</a:t>
            </a:r>
            <a:r>
              <a:rPr lang="ca-ES" sz="2400" b="1" dirty="0"/>
              <a:t>&gt; nombres = </a:t>
            </a:r>
            <a:r>
              <a:rPr lang="ca-ES" sz="2400" b="1" dirty="0" err="1"/>
              <a:t>new</a:t>
            </a:r>
            <a:r>
              <a:rPr lang="ca-ES" sz="2400" b="1" dirty="0"/>
              <a:t> </a:t>
            </a:r>
            <a:r>
              <a:rPr lang="ca-ES" sz="2400" b="1" dirty="0" err="1"/>
              <a:t>ArrayList</a:t>
            </a:r>
            <a:r>
              <a:rPr lang="ca-ES" sz="2400" b="1" dirty="0"/>
              <a:t>();</a:t>
            </a:r>
          </a:p>
          <a:p>
            <a:r>
              <a:rPr lang="ca-ES" sz="2400" b="1" dirty="0" err="1"/>
              <a:t>nombres.add</a:t>
            </a:r>
            <a:r>
              <a:rPr lang="ca-ES" sz="2400" b="1" dirty="0"/>
              <a:t>("Ana");</a:t>
            </a:r>
          </a:p>
          <a:p>
            <a:r>
              <a:rPr lang="ca-ES" sz="2400" b="1" dirty="0" err="1"/>
              <a:t>nombres.add</a:t>
            </a:r>
            <a:r>
              <a:rPr lang="ca-ES" sz="2400" b="1" dirty="0"/>
              <a:t>("Luisa");</a:t>
            </a:r>
          </a:p>
          <a:p>
            <a:r>
              <a:rPr lang="ca-ES" sz="2400" b="1" dirty="0" err="1"/>
              <a:t>nombres.add</a:t>
            </a:r>
            <a:r>
              <a:rPr lang="ca-ES" sz="2400" b="1" dirty="0"/>
              <a:t>("Felipe");</a:t>
            </a:r>
          </a:p>
          <a:p>
            <a:r>
              <a:rPr lang="ca-ES" sz="2400" b="1" dirty="0" err="1"/>
              <a:t>System.out.println</a:t>
            </a:r>
            <a:r>
              <a:rPr lang="ca-ES" sz="2400" b="1" dirty="0"/>
              <a:t>(nombres); </a:t>
            </a:r>
            <a:r>
              <a:rPr lang="ca-ES" sz="2400" b="1" dirty="0">
                <a:solidFill>
                  <a:srgbClr val="00B050"/>
                </a:solidFill>
              </a:rPr>
              <a:t>// [Ana, Luisa, Felipe]</a:t>
            </a:r>
          </a:p>
          <a:p>
            <a:r>
              <a:rPr lang="ca-ES" sz="2400" b="1" dirty="0" err="1"/>
              <a:t>nombres.add</a:t>
            </a:r>
            <a:r>
              <a:rPr lang="ca-ES" sz="2400" b="1" dirty="0"/>
              <a:t>(1, "Pablo");</a:t>
            </a:r>
          </a:p>
          <a:p>
            <a:r>
              <a:rPr lang="ca-ES" sz="2400" b="1" dirty="0" err="1"/>
              <a:t>System.out.println</a:t>
            </a:r>
            <a:r>
              <a:rPr lang="ca-ES" sz="2400" b="1" dirty="0"/>
              <a:t>(nombres); </a:t>
            </a:r>
            <a:r>
              <a:rPr lang="ca-ES" sz="2400" b="1" dirty="0">
                <a:solidFill>
                  <a:srgbClr val="00B050"/>
                </a:solidFill>
              </a:rPr>
              <a:t>// [Ana, Pablo, Luisa, Felipe]</a:t>
            </a:r>
            <a:r>
              <a:rPr lang="ca-ES" sz="2400" b="1" dirty="0"/>
              <a:t>                                                       </a:t>
            </a:r>
          </a:p>
          <a:p>
            <a:r>
              <a:rPr lang="ca-ES" sz="2400" b="1" dirty="0" err="1"/>
              <a:t>nombres.remove</a:t>
            </a:r>
            <a:r>
              <a:rPr lang="ca-ES" sz="2400" b="1" dirty="0"/>
              <a:t>(0);</a:t>
            </a:r>
          </a:p>
          <a:p>
            <a:r>
              <a:rPr lang="ca-ES" sz="2400" b="1" dirty="0" err="1"/>
              <a:t>System.out.println</a:t>
            </a:r>
            <a:r>
              <a:rPr lang="ca-ES" sz="2400" b="1" dirty="0"/>
              <a:t>(nombres); </a:t>
            </a:r>
            <a:r>
              <a:rPr lang="ca-ES" sz="2400" b="1" dirty="0">
                <a:solidFill>
                  <a:srgbClr val="00B050"/>
                </a:solidFill>
              </a:rPr>
              <a:t>// [Pablo, Luisa, Felipe]</a:t>
            </a:r>
          </a:p>
          <a:p>
            <a:r>
              <a:rPr lang="ca-ES" sz="2400" b="1" dirty="0" err="1"/>
              <a:t>nombres.set</a:t>
            </a:r>
            <a:r>
              <a:rPr lang="ca-ES" sz="2400" b="1" dirty="0"/>
              <a:t>(0,"Alfonso");</a:t>
            </a:r>
          </a:p>
          <a:p>
            <a:r>
              <a:rPr lang="ca-ES" sz="2400" b="1" dirty="0" err="1"/>
              <a:t>System.out.println</a:t>
            </a:r>
            <a:r>
              <a:rPr lang="ca-ES" sz="2400" b="1" dirty="0"/>
              <a:t>(nombres); </a:t>
            </a:r>
            <a:r>
              <a:rPr lang="ca-ES" sz="2400" b="1" dirty="0">
                <a:solidFill>
                  <a:srgbClr val="00B050"/>
                </a:solidFill>
              </a:rPr>
              <a:t>// [Alfonso, Luisa, Felipe]                                                          </a:t>
            </a:r>
          </a:p>
          <a:p>
            <a:r>
              <a:rPr lang="ca-ES" sz="2400" b="1" dirty="0" err="1"/>
              <a:t>String</a:t>
            </a:r>
            <a:r>
              <a:rPr lang="ca-ES" sz="2400" b="1" dirty="0"/>
              <a:t> s = </a:t>
            </a:r>
            <a:r>
              <a:rPr lang="ca-ES" sz="2400" b="1" dirty="0" err="1"/>
              <a:t>nombres.get</a:t>
            </a:r>
            <a:r>
              <a:rPr lang="ca-ES" sz="2400" b="1" dirty="0"/>
              <a:t>(1);</a:t>
            </a:r>
          </a:p>
          <a:p>
            <a:r>
              <a:rPr lang="ca-ES" sz="2400" b="1" dirty="0" err="1"/>
              <a:t>String</a:t>
            </a:r>
            <a:r>
              <a:rPr lang="ca-ES" sz="2400" b="1" dirty="0"/>
              <a:t> ultimo = </a:t>
            </a:r>
            <a:r>
              <a:rPr lang="ca-ES" sz="2400" b="1" dirty="0" err="1"/>
              <a:t>nombres.get</a:t>
            </a:r>
            <a:r>
              <a:rPr lang="ca-ES" sz="2400" b="1" dirty="0"/>
              <a:t>(</a:t>
            </a:r>
            <a:r>
              <a:rPr lang="ca-ES" sz="2400" b="1" dirty="0" err="1"/>
              <a:t>nombres.size</a:t>
            </a:r>
            <a:r>
              <a:rPr lang="ca-ES" sz="2400" b="1" dirty="0"/>
              <a:t>() - 1);</a:t>
            </a:r>
          </a:p>
          <a:p>
            <a:r>
              <a:rPr lang="ca-ES" sz="2400" b="1" dirty="0" err="1"/>
              <a:t>System.out.println</a:t>
            </a:r>
            <a:r>
              <a:rPr lang="ca-ES" sz="2400" b="1" dirty="0"/>
              <a:t>(s + " " + ultimo);  </a:t>
            </a:r>
            <a:r>
              <a:rPr lang="ca-ES" sz="2400" b="1" dirty="0">
                <a:solidFill>
                  <a:srgbClr val="00B050"/>
                </a:solidFill>
              </a:rPr>
              <a:t>// Luisa Felipe</a:t>
            </a:r>
          </a:p>
        </p:txBody>
      </p:sp>
    </p:spTree>
    <p:extLst>
      <p:ext uri="{BB962C8B-B14F-4D97-AF65-F5344CB8AC3E}">
        <p14:creationId xmlns:p14="http://schemas.microsoft.com/office/powerpoint/2010/main" val="3466207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88640"/>
            <a:ext cx="11018440" cy="781968"/>
          </a:xfrm>
        </p:spPr>
        <p:txBody>
          <a:bodyPr/>
          <a:lstStyle/>
          <a:p>
            <a:r>
              <a:rPr lang="es-ES" b="1" dirty="0"/>
              <a:t>Ejemplo de Método Abstracto</a:t>
            </a:r>
          </a:p>
        </p:txBody>
      </p:sp>
      <p:pic>
        <p:nvPicPr>
          <p:cNvPr id="7" name="Picture 2" descr="LG 29WP500-B 29&quot; LED IPS UltraWide FullHD 75Hz FreeSync">
            <a:extLst>
              <a:ext uri="{FF2B5EF4-FFF2-40B4-BE49-F238E27FC236}">
                <a16:creationId xmlns:a16="http://schemas.microsoft.com/office/drawing/2014/main" id="{C451B47C-4442-4E7C-BE9E-A9B586D70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47" b="19716"/>
          <a:stretch/>
        </p:blipFill>
        <p:spPr bwMode="auto">
          <a:xfrm>
            <a:off x="1967361" y="1196752"/>
            <a:ext cx="8569931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DB5F55C-F166-4DD1-9B57-D30E339E0794}"/>
              </a:ext>
            </a:extLst>
          </p:cNvPr>
          <p:cNvSpPr/>
          <p:nvPr/>
        </p:nvSpPr>
        <p:spPr>
          <a:xfrm>
            <a:off x="2279576" y="1556792"/>
            <a:ext cx="7776864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965AD-B822-4EE2-980A-DF18BB515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26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2ADA7194-64D4-420D-8239-370B4F050DBC}"/>
              </a:ext>
            </a:extLst>
          </p:cNvPr>
          <p:cNvSpPr/>
          <p:nvPr/>
        </p:nvSpPr>
        <p:spPr>
          <a:xfrm>
            <a:off x="3372644" y="1935703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a-ES" sz="3200" dirty="0"/>
              <a:t>Ana, Luisa, Felipe</a:t>
            </a:r>
          </a:p>
          <a:p>
            <a:r>
              <a:rPr lang="ca-ES" sz="3200" dirty="0"/>
              <a:t>Ana, Pablo, Luisa, Felipe                                                       </a:t>
            </a:r>
          </a:p>
          <a:p>
            <a:r>
              <a:rPr lang="ca-ES" sz="3200" dirty="0"/>
              <a:t>Pablo, Luisa, Felipe</a:t>
            </a:r>
          </a:p>
          <a:p>
            <a:r>
              <a:rPr lang="ca-ES" sz="3200" dirty="0"/>
              <a:t>Alfonso, Luisa, Felipe                                                       </a:t>
            </a:r>
          </a:p>
          <a:p>
            <a:r>
              <a:rPr lang="ca-ES" sz="3200" dirty="0"/>
              <a:t>Luisa Felipe</a:t>
            </a:r>
          </a:p>
        </p:txBody>
      </p:sp>
    </p:spTree>
    <p:extLst>
      <p:ext uri="{BB962C8B-B14F-4D97-AF65-F5344CB8AC3E}">
        <p14:creationId xmlns:p14="http://schemas.microsoft.com/office/powerpoint/2010/main" val="2901013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437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Ejemplo 2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27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F71E8B8-95D3-425B-8C87-8ED785D562CF}"/>
              </a:ext>
            </a:extLst>
          </p:cNvPr>
          <p:cNvSpPr/>
          <p:nvPr/>
        </p:nvSpPr>
        <p:spPr>
          <a:xfrm>
            <a:off x="1133586" y="1105567"/>
            <a:ext cx="107045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400" b="1" dirty="0"/>
              <a:t>Programa que </a:t>
            </a:r>
            <a:r>
              <a:rPr lang="ca-ES" sz="2400" b="1" dirty="0" err="1"/>
              <a:t>lee</a:t>
            </a:r>
            <a:r>
              <a:rPr lang="ca-ES" sz="2400" b="1" dirty="0"/>
              <a:t> números </a:t>
            </a:r>
            <a:r>
              <a:rPr lang="ca-ES" sz="2400" b="1" dirty="0" err="1"/>
              <a:t>enteros</a:t>
            </a:r>
            <a:r>
              <a:rPr lang="ca-ES" sz="2400" b="1" dirty="0"/>
              <a:t> y los guarda en un </a:t>
            </a:r>
            <a:r>
              <a:rPr lang="ca-ES" sz="2400" b="1" dirty="0" err="1"/>
              <a:t>ArrayList</a:t>
            </a:r>
            <a:r>
              <a:rPr lang="ca-ES" sz="2400" b="1" dirty="0"/>
              <a:t> </a:t>
            </a:r>
            <a:r>
              <a:rPr lang="ca-ES" sz="2400" b="1" dirty="0" err="1"/>
              <a:t>hasta</a:t>
            </a:r>
            <a:r>
              <a:rPr lang="ca-ES" sz="2400" b="1" dirty="0"/>
              <a:t> que se </a:t>
            </a:r>
            <a:r>
              <a:rPr lang="ca-ES" sz="2400" b="1" dirty="0" err="1"/>
              <a:t>lee</a:t>
            </a:r>
            <a:r>
              <a:rPr lang="ca-ES" sz="2400" b="1" dirty="0"/>
              <a:t> un 0 y </a:t>
            </a:r>
            <a:r>
              <a:rPr lang="ca-ES" sz="2400" b="1" dirty="0" err="1"/>
              <a:t>muestra</a:t>
            </a:r>
            <a:r>
              <a:rPr lang="ca-ES" sz="2400" b="1" dirty="0"/>
              <a:t> los números </a:t>
            </a:r>
            <a:r>
              <a:rPr lang="ca-ES" sz="2400" b="1" dirty="0" err="1"/>
              <a:t>leídos</a:t>
            </a:r>
            <a:r>
              <a:rPr lang="ca-ES" sz="2400" b="1" dirty="0"/>
              <a:t>, </a:t>
            </a:r>
            <a:r>
              <a:rPr lang="ca-ES" sz="2400" b="1" dirty="0" err="1"/>
              <a:t>su</a:t>
            </a:r>
            <a:r>
              <a:rPr lang="ca-ES" sz="2400" b="1" dirty="0"/>
              <a:t> suma y </a:t>
            </a:r>
            <a:r>
              <a:rPr lang="ca-ES" sz="2400" b="1" dirty="0" err="1"/>
              <a:t>su</a:t>
            </a:r>
            <a:r>
              <a:rPr lang="ca-ES" sz="2400" b="1" dirty="0"/>
              <a:t> </a:t>
            </a:r>
            <a:r>
              <a:rPr lang="ca-ES" sz="2400" b="1" dirty="0" err="1"/>
              <a:t>media</a:t>
            </a:r>
            <a:r>
              <a:rPr lang="ca-ES" sz="2400" b="1" dirty="0"/>
              <a:t>.</a:t>
            </a:r>
          </a:p>
          <a:p>
            <a:endParaRPr lang="ca-ES" sz="2400" b="1" dirty="0"/>
          </a:p>
          <a:p>
            <a:r>
              <a:rPr lang="ca-ES" sz="2400" b="1" dirty="0"/>
              <a:t>import </a:t>
            </a:r>
            <a:r>
              <a:rPr lang="ca-ES" sz="2400" b="1" dirty="0" err="1"/>
              <a:t>java.util</a:t>
            </a:r>
            <a:r>
              <a:rPr lang="ca-ES" sz="2400" b="1" dirty="0"/>
              <a:t>.*;</a:t>
            </a:r>
          </a:p>
          <a:p>
            <a:endParaRPr lang="ca-ES" sz="2400" b="1" dirty="0"/>
          </a:p>
          <a:p>
            <a:r>
              <a:rPr lang="ca-ES" sz="2400" b="1" dirty="0" err="1"/>
              <a:t>public</a:t>
            </a:r>
            <a:r>
              <a:rPr lang="ca-ES" sz="2400" b="1" dirty="0"/>
              <a:t> </a:t>
            </a:r>
            <a:r>
              <a:rPr lang="ca-ES" sz="2400" b="1" dirty="0" err="1"/>
              <a:t>class</a:t>
            </a:r>
            <a:r>
              <a:rPr lang="ca-ES" sz="2400" b="1" dirty="0"/>
              <a:t> ArrayList2 {</a:t>
            </a:r>
          </a:p>
          <a:p>
            <a:endParaRPr lang="ca-ES" sz="2400" b="1" dirty="0"/>
          </a:p>
          <a:p>
            <a:r>
              <a:rPr lang="ca-ES" sz="2400" b="1" dirty="0"/>
              <a:t>    </a:t>
            </a:r>
            <a:r>
              <a:rPr lang="ca-ES" sz="2400" b="1" dirty="0" err="1"/>
              <a:t>public</a:t>
            </a:r>
            <a:r>
              <a:rPr lang="ca-ES" sz="2400" b="1" dirty="0"/>
              <a:t> </a:t>
            </a:r>
            <a:r>
              <a:rPr lang="ca-ES" sz="2400" b="1" dirty="0" err="1"/>
              <a:t>static</a:t>
            </a:r>
            <a:r>
              <a:rPr lang="ca-ES" sz="2400" b="1" dirty="0"/>
              <a:t> </a:t>
            </a:r>
            <a:r>
              <a:rPr lang="ca-ES" sz="2400" b="1" dirty="0" err="1"/>
              <a:t>void</a:t>
            </a:r>
            <a:r>
              <a:rPr lang="ca-ES" sz="2400" b="1" dirty="0"/>
              <a:t> </a:t>
            </a:r>
            <a:r>
              <a:rPr lang="ca-ES" sz="2400" b="1" dirty="0" err="1"/>
              <a:t>main</a:t>
            </a:r>
            <a:r>
              <a:rPr lang="ca-ES" sz="2400" b="1" dirty="0"/>
              <a:t>(</a:t>
            </a:r>
            <a:r>
              <a:rPr lang="ca-ES" sz="2400" b="1" dirty="0" err="1"/>
              <a:t>String</a:t>
            </a:r>
            <a:r>
              <a:rPr lang="ca-ES" sz="2400" b="1" dirty="0"/>
              <a:t>[] </a:t>
            </a:r>
            <a:r>
              <a:rPr lang="ca-ES" sz="2400" b="1" dirty="0" err="1"/>
              <a:t>args</a:t>
            </a:r>
            <a:r>
              <a:rPr lang="ca-ES" sz="2400" b="1" dirty="0"/>
              <a:t>) {</a:t>
            </a:r>
          </a:p>
          <a:p>
            <a:r>
              <a:rPr lang="ca-ES" sz="2400" b="1" dirty="0"/>
              <a:t> </a:t>
            </a:r>
          </a:p>
          <a:p>
            <a:r>
              <a:rPr lang="ca-ES" sz="2400" b="1" dirty="0"/>
              <a:t>        </a:t>
            </a:r>
            <a:r>
              <a:rPr lang="ca-ES" sz="2400" b="1" dirty="0" err="1"/>
              <a:t>Scanner</a:t>
            </a:r>
            <a:r>
              <a:rPr lang="ca-ES" sz="2400" b="1" dirty="0"/>
              <a:t> </a:t>
            </a:r>
            <a:r>
              <a:rPr lang="ca-ES" sz="2400" b="1" dirty="0" err="1"/>
              <a:t>sc</a:t>
            </a:r>
            <a:r>
              <a:rPr lang="ca-ES" sz="2400" b="1" dirty="0"/>
              <a:t> = </a:t>
            </a:r>
            <a:r>
              <a:rPr lang="ca-ES" sz="2400" b="1" dirty="0" err="1"/>
              <a:t>new</a:t>
            </a:r>
            <a:r>
              <a:rPr lang="ca-ES" sz="2400" b="1" dirty="0"/>
              <a:t> </a:t>
            </a:r>
            <a:r>
              <a:rPr lang="ca-ES" sz="2400" b="1" dirty="0" err="1"/>
              <a:t>Scanner</a:t>
            </a:r>
            <a:r>
              <a:rPr lang="ca-ES" sz="2400" b="1" dirty="0"/>
              <a:t>(System.in);</a:t>
            </a:r>
          </a:p>
          <a:p>
            <a:r>
              <a:rPr lang="ca-ES" sz="2400" b="1" dirty="0"/>
              <a:t>        </a:t>
            </a:r>
            <a:r>
              <a:rPr lang="ca-ES" sz="2400" b="1" dirty="0" err="1"/>
              <a:t>ArrayList</a:t>
            </a:r>
            <a:r>
              <a:rPr lang="ca-ES" sz="2400" b="1" dirty="0"/>
              <a:t>&lt;</a:t>
            </a:r>
            <a:r>
              <a:rPr lang="ca-ES" sz="2400" b="1" dirty="0" err="1"/>
              <a:t>Integer</a:t>
            </a:r>
            <a:r>
              <a:rPr lang="ca-ES" sz="2400" b="1" dirty="0"/>
              <a:t>&gt; </a:t>
            </a:r>
            <a:r>
              <a:rPr lang="ca-ES" sz="2400" b="1" dirty="0" err="1"/>
              <a:t>numeros</a:t>
            </a:r>
            <a:r>
              <a:rPr lang="ca-ES" sz="2400" b="1" dirty="0"/>
              <a:t> = </a:t>
            </a:r>
            <a:r>
              <a:rPr lang="ca-ES" sz="2400" b="1" dirty="0" err="1"/>
              <a:t>new</a:t>
            </a:r>
            <a:r>
              <a:rPr lang="ca-ES" sz="2400" b="1" dirty="0"/>
              <a:t> </a:t>
            </a:r>
            <a:r>
              <a:rPr lang="ca-ES" sz="2400" b="1" dirty="0" err="1"/>
              <a:t>ArrayList</a:t>
            </a:r>
            <a:r>
              <a:rPr lang="ca-ES" sz="2400" b="1" dirty="0"/>
              <a:t>();</a:t>
            </a:r>
          </a:p>
          <a:p>
            <a:r>
              <a:rPr lang="ca-ES" sz="2400" b="1" dirty="0"/>
              <a:t>        </a:t>
            </a:r>
            <a:r>
              <a:rPr lang="ca-ES" sz="2400" b="1" dirty="0" err="1"/>
              <a:t>int</a:t>
            </a:r>
            <a:r>
              <a:rPr lang="ca-ES" sz="2400" b="1" dirty="0"/>
              <a:t> n;</a:t>
            </a:r>
          </a:p>
          <a:p>
            <a:r>
              <a:rPr lang="ca-ES" sz="2400" b="1" dirty="0"/>
              <a:t>  </a:t>
            </a:r>
          </a:p>
          <a:p>
            <a:endParaRPr lang="ca-E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970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437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Ejemplos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28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F71E8B8-95D3-425B-8C87-8ED785D562CF}"/>
              </a:ext>
            </a:extLst>
          </p:cNvPr>
          <p:cNvSpPr/>
          <p:nvPr/>
        </p:nvSpPr>
        <p:spPr>
          <a:xfrm>
            <a:off x="838200" y="1077405"/>
            <a:ext cx="111624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400" b="1" dirty="0"/>
              <a:t> do {</a:t>
            </a:r>
          </a:p>
          <a:p>
            <a:r>
              <a:rPr lang="ca-ES" sz="2400" b="1" dirty="0"/>
              <a:t>            </a:t>
            </a:r>
            <a:r>
              <a:rPr lang="ca-ES" sz="2400" b="1" dirty="0" err="1"/>
              <a:t>System.out.println</a:t>
            </a:r>
            <a:r>
              <a:rPr lang="ca-ES" sz="2400" b="1" dirty="0"/>
              <a:t>("</a:t>
            </a:r>
            <a:r>
              <a:rPr lang="ca-ES" sz="2400" b="1" dirty="0" err="1"/>
              <a:t>Introduce</a:t>
            </a:r>
            <a:r>
              <a:rPr lang="ca-ES" sz="2400" b="1" dirty="0"/>
              <a:t> números </a:t>
            </a:r>
            <a:r>
              <a:rPr lang="ca-ES" sz="2400" b="1" dirty="0" err="1"/>
              <a:t>enteros</a:t>
            </a:r>
            <a:r>
              <a:rPr lang="ca-ES" sz="2400" b="1" dirty="0"/>
              <a:t>. 0 para acabar: ");                                     </a:t>
            </a:r>
          </a:p>
          <a:p>
            <a:r>
              <a:rPr lang="ca-ES" sz="2400" b="1" dirty="0"/>
              <a:t>            </a:t>
            </a:r>
            <a:r>
              <a:rPr lang="ca-ES" sz="2400" b="1" dirty="0" err="1"/>
              <a:t>System.out.println</a:t>
            </a:r>
            <a:r>
              <a:rPr lang="ca-ES" sz="2400" b="1" dirty="0"/>
              <a:t>("Numero: ");</a:t>
            </a:r>
          </a:p>
          <a:p>
            <a:r>
              <a:rPr lang="ca-ES" sz="2400" b="1" dirty="0"/>
              <a:t>            n = </a:t>
            </a:r>
            <a:r>
              <a:rPr lang="ca-ES" sz="2400" b="1" dirty="0" err="1"/>
              <a:t>sc.nextInt</a:t>
            </a:r>
            <a:r>
              <a:rPr lang="ca-ES" sz="2400" b="1" dirty="0"/>
              <a:t>();</a:t>
            </a:r>
          </a:p>
          <a:p>
            <a:r>
              <a:rPr lang="ca-ES" sz="2400" b="1" dirty="0"/>
              <a:t>            </a:t>
            </a:r>
            <a:r>
              <a:rPr lang="ca-ES" sz="2400" b="1" dirty="0" err="1"/>
              <a:t>if</a:t>
            </a:r>
            <a:r>
              <a:rPr lang="ca-ES" sz="2400" b="1" dirty="0"/>
              <a:t> (n != 0){</a:t>
            </a:r>
          </a:p>
          <a:p>
            <a:r>
              <a:rPr lang="ca-ES" sz="2400" b="1" dirty="0"/>
              <a:t>                </a:t>
            </a:r>
            <a:r>
              <a:rPr lang="ca-ES" sz="2400" b="1" dirty="0" err="1"/>
              <a:t>numeros.add</a:t>
            </a:r>
            <a:r>
              <a:rPr lang="ca-ES" sz="2400" b="1" dirty="0"/>
              <a:t>(n);</a:t>
            </a:r>
          </a:p>
          <a:p>
            <a:r>
              <a:rPr lang="ca-ES" sz="2400" b="1" dirty="0"/>
              <a:t>            }</a:t>
            </a:r>
          </a:p>
          <a:p>
            <a:r>
              <a:rPr lang="ca-ES" sz="2400" b="1" dirty="0"/>
              <a:t>        }</a:t>
            </a:r>
            <a:r>
              <a:rPr lang="ca-ES" sz="2400" b="1" dirty="0" err="1"/>
              <a:t>while</a:t>
            </a:r>
            <a:r>
              <a:rPr lang="ca-ES" sz="2400" b="1" dirty="0"/>
              <a:t> (n != 0);</a:t>
            </a:r>
          </a:p>
          <a:p>
            <a:r>
              <a:rPr lang="ca-ES" sz="2400" b="1" dirty="0"/>
              <a:t>       </a:t>
            </a:r>
          </a:p>
          <a:p>
            <a:r>
              <a:rPr lang="ca-ES" sz="2400" b="1" dirty="0"/>
              <a:t>        </a:t>
            </a:r>
            <a:r>
              <a:rPr lang="ca-ES" sz="2400" b="1" dirty="0" err="1"/>
              <a:t>System.out.println</a:t>
            </a:r>
            <a:r>
              <a:rPr lang="ca-ES" sz="2400" b="1" dirty="0"/>
              <a:t>("Ha </a:t>
            </a:r>
            <a:r>
              <a:rPr lang="ca-ES" sz="2400" b="1" dirty="0" err="1"/>
              <a:t>introducido</a:t>
            </a:r>
            <a:r>
              <a:rPr lang="ca-ES" sz="2400" b="1" dirty="0"/>
              <a:t>: " + </a:t>
            </a:r>
            <a:r>
              <a:rPr lang="ca-ES" sz="2400" b="1" dirty="0" err="1"/>
              <a:t>numeros.size</a:t>
            </a:r>
            <a:r>
              <a:rPr lang="ca-ES" sz="2400" b="1" dirty="0"/>
              <a:t>() + " números:");</a:t>
            </a:r>
          </a:p>
          <a:p>
            <a:r>
              <a:rPr lang="ca-ES" sz="2400" b="1" dirty="0"/>
              <a:t>       </a:t>
            </a:r>
          </a:p>
          <a:p>
            <a:r>
              <a:rPr lang="ca-ES" sz="2400" b="1" dirty="0"/>
              <a:t>        //mostrar el </a:t>
            </a:r>
            <a:r>
              <a:rPr lang="ca-ES" sz="2400" b="1" dirty="0" err="1"/>
              <a:t>arrayList</a:t>
            </a:r>
            <a:r>
              <a:rPr lang="ca-ES" sz="2400" b="1" dirty="0"/>
              <a:t> completo</a:t>
            </a:r>
          </a:p>
          <a:p>
            <a:r>
              <a:rPr lang="ca-ES" sz="2400" b="1" dirty="0"/>
              <a:t>        </a:t>
            </a:r>
            <a:r>
              <a:rPr lang="ca-ES" sz="2400" b="1" dirty="0" err="1"/>
              <a:t>System.out.println</a:t>
            </a:r>
            <a:r>
              <a:rPr lang="ca-ES" sz="2400" b="1" dirty="0"/>
              <a:t>(</a:t>
            </a:r>
            <a:r>
              <a:rPr lang="ca-ES" sz="2400" b="1" dirty="0" err="1"/>
              <a:t>numeros</a:t>
            </a:r>
            <a:r>
              <a:rPr lang="ca-ES" sz="2400" b="1" dirty="0"/>
              <a:t>);</a:t>
            </a:r>
          </a:p>
          <a:p>
            <a:r>
              <a:rPr lang="ca-ES" sz="2400" b="1" dirty="0"/>
              <a:t>       </a:t>
            </a:r>
          </a:p>
          <a:p>
            <a:endParaRPr lang="ca-E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6399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437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Ejemplos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29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F71E8B8-95D3-425B-8C87-8ED785D562CF}"/>
              </a:ext>
            </a:extLst>
          </p:cNvPr>
          <p:cNvSpPr/>
          <p:nvPr/>
        </p:nvSpPr>
        <p:spPr>
          <a:xfrm>
            <a:off x="838200" y="1077405"/>
            <a:ext cx="11162456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400" b="1" dirty="0"/>
              <a:t>  //</a:t>
            </a:r>
            <a:r>
              <a:rPr lang="ca-ES" sz="2400" b="1" dirty="0" err="1"/>
              <a:t>recorrido</a:t>
            </a:r>
            <a:r>
              <a:rPr lang="ca-ES" sz="2400" b="1" dirty="0"/>
              <a:t> </a:t>
            </a:r>
            <a:r>
              <a:rPr lang="ca-ES" sz="2400" b="1" dirty="0" err="1"/>
              <a:t>usando</a:t>
            </a:r>
            <a:r>
              <a:rPr lang="ca-ES" sz="2400" b="1" dirty="0"/>
              <a:t> un </a:t>
            </a:r>
            <a:r>
              <a:rPr lang="ca-ES" sz="2400" b="1" dirty="0" err="1"/>
              <a:t>iterador</a:t>
            </a:r>
            <a:r>
              <a:rPr lang="ca-ES" sz="2400" b="1" dirty="0"/>
              <a:t> para mostrar un </a:t>
            </a:r>
            <a:r>
              <a:rPr lang="ca-ES" sz="2400" b="1" dirty="0" err="1"/>
              <a:t>elemento</a:t>
            </a:r>
            <a:r>
              <a:rPr lang="ca-ES" sz="2400" b="1" dirty="0"/>
              <a:t> por </a:t>
            </a:r>
            <a:r>
              <a:rPr lang="ca-ES" sz="2400" b="1" dirty="0" err="1"/>
              <a:t>línea</a:t>
            </a:r>
            <a:r>
              <a:rPr lang="ca-ES" sz="2400" b="1" dirty="0"/>
              <a:t>                                         </a:t>
            </a:r>
          </a:p>
          <a:p>
            <a:r>
              <a:rPr lang="ca-ES" sz="2400" b="1" dirty="0"/>
              <a:t>        </a:t>
            </a:r>
            <a:r>
              <a:rPr lang="ca-ES" sz="2400" b="1" dirty="0" err="1"/>
              <a:t>Iterator</a:t>
            </a:r>
            <a:r>
              <a:rPr lang="ca-ES" sz="2400" b="1" dirty="0"/>
              <a:t> </a:t>
            </a:r>
            <a:r>
              <a:rPr lang="ca-ES" sz="2400" b="1" dirty="0" err="1"/>
              <a:t>it</a:t>
            </a:r>
            <a:r>
              <a:rPr lang="ca-ES" sz="2400" b="1" dirty="0"/>
              <a:t> = </a:t>
            </a:r>
            <a:r>
              <a:rPr lang="ca-ES" sz="2400" b="1" dirty="0" err="1"/>
              <a:t>numeros.iterator</a:t>
            </a:r>
            <a:r>
              <a:rPr lang="ca-ES" sz="2400" b="1" dirty="0"/>
              <a:t>();</a:t>
            </a:r>
          </a:p>
          <a:p>
            <a:r>
              <a:rPr lang="ca-ES" sz="2400" b="1" dirty="0"/>
              <a:t>        </a:t>
            </a:r>
            <a:r>
              <a:rPr lang="ca-ES" sz="2400" b="1" dirty="0" err="1"/>
              <a:t>while</a:t>
            </a:r>
            <a:r>
              <a:rPr lang="ca-ES" sz="2400" b="1" dirty="0"/>
              <a:t>(</a:t>
            </a:r>
            <a:r>
              <a:rPr lang="ca-ES" sz="2400" b="1" dirty="0" err="1"/>
              <a:t>it.hasNext</a:t>
            </a:r>
            <a:r>
              <a:rPr lang="ca-ES" sz="2400" b="1" dirty="0"/>
              <a:t>()){</a:t>
            </a:r>
          </a:p>
          <a:p>
            <a:r>
              <a:rPr lang="ca-ES" sz="2400" b="1" dirty="0"/>
              <a:t>              </a:t>
            </a:r>
            <a:r>
              <a:rPr lang="ca-ES" sz="2400" b="1" dirty="0" err="1"/>
              <a:t>System.out.println</a:t>
            </a:r>
            <a:r>
              <a:rPr lang="ca-ES" sz="2400" b="1" dirty="0"/>
              <a:t>(</a:t>
            </a:r>
            <a:r>
              <a:rPr lang="ca-ES" sz="2400" b="1" dirty="0" err="1"/>
              <a:t>it.next</a:t>
            </a:r>
            <a:r>
              <a:rPr lang="ca-ES" sz="2400" b="1" dirty="0"/>
              <a:t>());</a:t>
            </a:r>
          </a:p>
          <a:p>
            <a:r>
              <a:rPr lang="ca-ES" sz="2400" b="1" dirty="0"/>
              <a:t>        }</a:t>
            </a:r>
          </a:p>
          <a:p>
            <a:r>
              <a:rPr lang="ca-ES" sz="2400" b="1" dirty="0"/>
              <a:t>  </a:t>
            </a:r>
          </a:p>
          <a:p>
            <a:r>
              <a:rPr lang="ca-ES" sz="2400" b="1" dirty="0"/>
              <a:t>        //</a:t>
            </a:r>
            <a:r>
              <a:rPr lang="ca-ES" sz="2400" b="1" dirty="0" err="1"/>
              <a:t>recorrido</a:t>
            </a:r>
            <a:r>
              <a:rPr lang="ca-ES" sz="2400" b="1" dirty="0"/>
              <a:t> </a:t>
            </a:r>
            <a:r>
              <a:rPr lang="ca-ES" sz="2400" b="1" dirty="0" err="1"/>
              <a:t>usando</a:t>
            </a:r>
            <a:r>
              <a:rPr lang="ca-ES" sz="2400" b="1" dirty="0"/>
              <a:t> </a:t>
            </a:r>
            <a:r>
              <a:rPr lang="ca-ES" sz="2400" b="1" dirty="0" err="1"/>
              <a:t>foreach</a:t>
            </a:r>
            <a:r>
              <a:rPr lang="ca-ES" sz="2400" b="1" dirty="0"/>
              <a:t> para sumar los </a:t>
            </a:r>
            <a:r>
              <a:rPr lang="ca-ES" sz="2400" b="1" dirty="0" err="1"/>
              <a:t>elementos</a:t>
            </a:r>
            <a:endParaRPr lang="ca-ES" sz="2400" b="1" dirty="0"/>
          </a:p>
          <a:p>
            <a:r>
              <a:rPr lang="ca-ES" sz="2400" b="1" dirty="0"/>
              <a:t>        </a:t>
            </a:r>
            <a:r>
              <a:rPr lang="ca-ES" sz="2400" b="1" dirty="0" err="1"/>
              <a:t>double</a:t>
            </a:r>
            <a:r>
              <a:rPr lang="ca-ES" sz="2400" b="1" dirty="0"/>
              <a:t> suma = 0;</a:t>
            </a:r>
          </a:p>
          <a:p>
            <a:r>
              <a:rPr lang="ca-ES" sz="2400" b="1" dirty="0"/>
              <a:t>        for(</a:t>
            </a:r>
            <a:r>
              <a:rPr lang="ca-ES" sz="2400" b="1" dirty="0" err="1"/>
              <a:t>Integer</a:t>
            </a:r>
            <a:r>
              <a:rPr lang="ca-ES" sz="2400" b="1" dirty="0"/>
              <a:t> i: </a:t>
            </a:r>
            <a:r>
              <a:rPr lang="ca-ES" sz="2400" b="1" dirty="0" err="1"/>
              <a:t>numeros</a:t>
            </a:r>
            <a:r>
              <a:rPr lang="ca-ES" sz="2400" b="1" dirty="0"/>
              <a:t>){</a:t>
            </a:r>
          </a:p>
          <a:p>
            <a:r>
              <a:rPr lang="ca-ES" sz="2400" b="1" dirty="0"/>
              <a:t>            suma = suma + i;</a:t>
            </a:r>
          </a:p>
          <a:p>
            <a:r>
              <a:rPr lang="ca-ES" sz="2400" b="1" dirty="0"/>
              <a:t>        }</a:t>
            </a:r>
          </a:p>
          <a:p>
            <a:r>
              <a:rPr lang="ca-ES" sz="2400" b="1" dirty="0"/>
              <a:t>        </a:t>
            </a:r>
            <a:r>
              <a:rPr lang="ca-ES" sz="2400" b="1" dirty="0" err="1"/>
              <a:t>System.out.println</a:t>
            </a:r>
            <a:r>
              <a:rPr lang="ca-ES" sz="2400" b="1" dirty="0"/>
              <a:t>("Suma: " + suma);</a:t>
            </a:r>
          </a:p>
          <a:p>
            <a:r>
              <a:rPr lang="ca-ES" sz="2400" b="1" dirty="0"/>
              <a:t>        </a:t>
            </a:r>
            <a:r>
              <a:rPr lang="ca-ES" sz="2400" b="1" dirty="0" err="1"/>
              <a:t>System.out.println</a:t>
            </a:r>
            <a:r>
              <a:rPr lang="ca-ES" sz="2400" b="1" dirty="0"/>
              <a:t>("Media: " + suma/</a:t>
            </a:r>
            <a:r>
              <a:rPr lang="ca-ES" sz="2400" b="1" dirty="0" err="1"/>
              <a:t>numeros.size</a:t>
            </a:r>
            <a:r>
              <a:rPr lang="ca-ES" sz="2400" b="1" dirty="0"/>
              <a:t>());</a:t>
            </a:r>
          </a:p>
          <a:p>
            <a:r>
              <a:rPr lang="ca-ES" sz="2400" b="1" dirty="0"/>
              <a:t>    }</a:t>
            </a:r>
          </a:p>
          <a:p>
            <a:r>
              <a:rPr lang="ca-ES" sz="2400" b="1" dirty="0"/>
              <a:t>}        </a:t>
            </a:r>
          </a:p>
          <a:p>
            <a:endParaRPr lang="ca-ES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9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224" y="494354"/>
            <a:ext cx="11018440" cy="781968"/>
          </a:xfrm>
        </p:spPr>
        <p:txBody>
          <a:bodyPr/>
          <a:lstStyle/>
          <a:p>
            <a:br>
              <a:rPr lang="es-ES" b="1" dirty="0"/>
            </a:br>
            <a:r>
              <a:rPr lang="es-ES" b="1" dirty="0"/>
              <a:t>Sabías que</a:t>
            </a:r>
            <a:endParaRPr lang="es-ES" b="1" dirty="0">
              <a:solidFill>
                <a:srgbClr val="FF0000"/>
              </a:solidFill>
            </a:endParaRP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FD19153A-3518-40FE-AC2C-17E7C0C41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ADDBAF2-37D5-44EF-91EF-285790858A5B}"/>
              </a:ext>
            </a:extLst>
          </p:cNvPr>
          <p:cNvSpPr/>
          <p:nvPr/>
        </p:nvSpPr>
        <p:spPr>
          <a:xfrm>
            <a:off x="1270856" y="1638267"/>
            <a:ext cx="105851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2800" dirty="0"/>
              <a:t>•	</a:t>
            </a:r>
            <a:r>
              <a:rPr lang="es-ES" sz="2800" dirty="0" err="1"/>
              <a:t>ArrayList</a:t>
            </a:r>
            <a:r>
              <a:rPr lang="es-ES" sz="2800" dirty="0"/>
              <a:t> y </a:t>
            </a:r>
            <a:r>
              <a:rPr lang="es-ES" sz="2800" dirty="0" err="1"/>
              <a:t>HashMap</a:t>
            </a:r>
            <a:r>
              <a:rPr lang="es-ES" sz="2800" dirty="0"/>
              <a:t> se incluyeron en la especificación 1.2 de Java.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2800" dirty="0"/>
              <a:t>•	Estas dos estructuras no pueden trabajar con tipos de datos simples. </a:t>
            </a: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800" dirty="0"/>
              <a:t>Debemos usar sus </a:t>
            </a:r>
            <a:r>
              <a:rPr lang="es-ES" sz="2800" dirty="0" err="1"/>
              <a:t>Wrappers</a:t>
            </a:r>
            <a:r>
              <a:rPr lang="es-ES" sz="2800" dirty="0"/>
              <a:t>, en un proceso que se le conoce como </a:t>
            </a:r>
            <a:r>
              <a:rPr lang="es-ES" sz="2800" dirty="0" err="1"/>
              <a:t>Boxing</a:t>
            </a:r>
            <a:r>
              <a:rPr lang="es-ES" sz="2800" dirty="0"/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2800" dirty="0"/>
              <a:t>•	Normalmente los métodos </a:t>
            </a:r>
            <a:r>
              <a:rPr lang="es-ES" sz="2800" dirty="0" err="1"/>
              <a:t>hashCode</a:t>
            </a:r>
            <a:r>
              <a:rPr lang="es-ES" sz="2800" dirty="0"/>
              <a:t> y </a:t>
            </a:r>
            <a:r>
              <a:rPr lang="es-ES" sz="2800" dirty="0" err="1"/>
              <a:t>equals</a:t>
            </a:r>
            <a:r>
              <a:rPr lang="es-ES" sz="2800" dirty="0"/>
              <a:t> se </a:t>
            </a:r>
            <a:r>
              <a:rPr lang="es-ES" sz="2800" dirty="0" err="1"/>
              <a:t>sobreescriben</a:t>
            </a:r>
            <a:r>
              <a:rPr lang="es-ES" sz="2800" dirty="0"/>
              <a:t> de manera que compartan los criterios para considerar cuándo dos objetos son iguales.</a:t>
            </a:r>
          </a:p>
        </p:txBody>
      </p:sp>
    </p:spTree>
    <p:extLst>
      <p:ext uri="{BB962C8B-B14F-4D97-AF65-F5344CB8AC3E}">
        <p14:creationId xmlns:p14="http://schemas.microsoft.com/office/powerpoint/2010/main" val="1835008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5437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Copia de un </a:t>
            </a:r>
            <a:r>
              <a:rPr lang="es-ES" sz="4000" b="1" dirty="0" err="1"/>
              <a:t>ArrayList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30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F71E8B8-95D3-425B-8C87-8ED785D562CF}"/>
              </a:ext>
            </a:extLst>
          </p:cNvPr>
          <p:cNvSpPr/>
          <p:nvPr/>
        </p:nvSpPr>
        <p:spPr>
          <a:xfrm>
            <a:off x="838200" y="1077405"/>
            <a:ext cx="111624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El nombre de un </a:t>
            </a:r>
            <a:r>
              <a:rPr lang="es-ES" sz="2400" b="1" dirty="0" err="1"/>
              <a:t>ArrayList</a:t>
            </a:r>
            <a:r>
              <a:rPr lang="es-ES" sz="2400" b="1" dirty="0"/>
              <a:t> contiene la referencia al </a:t>
            </a:r>
            <a:r>
              <a:rPr lang="es-ES" sz="2400" b="1" dirty="0" err="1"/>
              <a:t>ArrayList</a:t>
            </a:r>
            <a:r>
              <a:rPr lang="es-ES" sz="2400" b="1" dirty="0"/>
              <a:t>, es decir, la dirección de memoria donde se encuentra el </a:t>
            </a:r>
            <a:r>
              <a:rPr lang="es-ES" sz="2400" b="1" dirty="0" err="1"/>
              <a:t>ArrayList</a:t>
            </a:r>
            <a:endParaRPr lang="es-ES" sz="2400" b="1" dirty="0"/>
          </a:p>
          <a:p>
            <a:endParaRPr lang="es-ES" sz="2400" b="1" dirty="0"/>
          </a:p>
          <a:p>
            <a:r>
              <a:rPr lang="es-ES" sz="2400" b="1" dirty="0"/>
              <a:t>Si disponemos de un </a:t>
            </a:r>
            <a:r>
              <a:rPr lang="es-ES" sz="2400" b="1" dirty="0" err="1"/>
              <a:t>ArrayList</a:t>
            </a:r>
            <a:r>
              <a:rPr lang="es-ES" sz="2400" b="1" dirty="0"/>
              <a:t> de enteros llamado ventas:</a:t>
            </a:r>
            <a:endParaRPr lang="ca-ES" sz="2400" b="1" dirty="0">
              <a:solidFill>
                <a:srgbClr val="00B050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5664EE-660B-4F1D-8B43-FF58C05A6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3061375"/>
            <a:ext cx="7110256" cy="271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704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81" y="697920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Creación de un Alias de </a:t>
            </a:r>
            <a:r>
              <a:rPr lang="es-ES" sz="4000" b="1" dirty="0" err="1"/>
              <a:t>unArrayList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31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F71E8B8-95D3-425B-8C87-8ED785D562CF}"/>
              </a:ext>
            </a:extLst>
          </p:cNvPr>
          <p:cNvSpPr/>
          <p:nvPr/>
        </p:nvSpPr>
        <p:spPr>
          <a:xfrm>
            <a:off x="868268" y="1667416"/>
            <a:ext cx="111624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La instrucción:</a:t>
            </a:r>
          </a:p>
          <a:p>
            <a:endParaRPr lang="es-ES" sz="2400" b="1" dirty="0"/>
          </a:p>
          <a:p>
            <a:r>
              <a:rPr lang="es-ES" sz="2400" b="1" dirty="0" err="1"/>
              <a:t>ArrayList</a:t>
            </a:r>
            <a:r>
              <a:rPr lang="es-ES" sz="2400" b="1" dirty="0"/>
              <a:t>&lt;</a:t>
            </a:r>
            <a:r>
              <a:rPr lang="es-ES" sz="2400" b="1" dirty="0" err="1"/>
              <a:t>Integer</a:t>
            </a:r>
            <a:r>
              <a:rPr lang="es-ES" sz="2400" b="1" dirty="0"/>
              <a:t>&gt; ventas1 = ventas;   </a:t>
            </a:r>
          </a:p>
          <a:p>
            <a:endParaRPr lang="es-ES" sz="2400" b="1" dirty="0"/>
          </a:p>
          <a:p>
            <a:r>
              <a:rPr lang="es-ES" sz="2400" b="1" dirty="0"/>
              <a:t>No copia el array ventas en el nuevo array ventas1 sino que crea un alias:</a:t>
            </a:r>
            <a:endParaRPr lang="ca-ES" sz="2400" b="1" dirty="0">
              <a:solidFill>
                <a:srgbClr val="00B050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16776029-6CB8-48D8-B3C6-73178F5F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363" y="4221088"/>
            <a:ext cx="9844113" cy="1938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506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276" y="445320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Copia de </a:t>
            </a:r>
            <a:r>
              <a:rPr lang="es-ES" sz="4000" b="1" dirty="0" err="1"/>
              <a:t>unArrayList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32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F71E8B8-95D3-425B-8C87-8ED785D562CF}"/>
              </a:ext>
            </a:extLst>
          </p:cNvPr>
          <p:cNvSpPr/>
          <p:nvPr/>
        </p:nvSpPr>
        <p:spPr>
          <a:xfrm>
            <a:off x="868268" y="1667416"/>
            <a:ext cx="111624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Para hacer una copia podemos hacerlo de forma manual elemento a elemento o se puede pasar la referencia del </a:t>
            </a:r>
            <a:r>
              <a:rPr lang="es-ES" sz="2400" b="1" dirty="0" err="1"/>
              <a:t>ArrayList</a:t>
            </a:r>
            <a:r>
              <a:rPr lang="es-ES" sz="2400" b="1" dirty="0"/>
              <a:t> original al constructor del nuevo:</a:t>
            </a:r>
            <a:endParaRPr lang="ca-ES" sz="2400" b="1" dirty="0">
              <a:solidFill>
                <a:srgbClr val="00B050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DD38F96-A161-494A-A009-280E5974E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402" y="3918084"/>
            <a:ext cx="9705196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494DB02-D45F-4DF3-9696-CFDC09D17AF1}"/>
              </a:ext>
            </a:extLst>
          </p:cNvPr>
          <p:cNvSpPr/>
          <p:nvPr/>
        </p:nvSpPr>
        <p:spPr>
          <a:xfrm>
            <a:off x="1415480" y="2893225"/>
            <a:ext cx="9741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a-ES" sz="3200" dirty="0" err="1"/>
              <a:t>ArrayList</a:t>
            </a:r>
            <a:r>
              <a:rPr lang="ca-ES" sz="3200" dirty="0"/>
              <a:t>&lt;</a:t>
            </a:r>
            <a:r>
              <a:rPr lang="ca-ES" sz="3200" dirty="0" err="1"/>
              <a:t>Integer</a:t>
            </a:r>
            <a:r>
              <a:rPr lang="ca-ES" sz="3200" dirty="0"/>
              <a:t>&gt; ventas1 = </a:t>
            </a:r>
            <a:r>
              <a:rPr lang="ca-ES" sz="3200" dirty="0" err="1"/>
              <a:t>new</a:t>
            </a:r>
            <a:r>
              <a:rPr lang="ca-ES" sz="3200" dirty="0"/>
              <a:t> </a:t>
            </a:r>
            <a:r>
              <a:rPr lang="ca-ES" sz="3200" dirty="0" err="1"/>
              <a:t>ArrayList</a:t>
            </a:r>
            <a:r>
              <a:rPr lang="ca-ES" sz="3200" dirty="0"/>
              <a:t>(</a:t>
            </a:r>
            <a:r>
              <a:rPr lang="ca-ES" sz="3200" dirty="0" err="1"/>
              <a:t>ventas</a:t>
            </a:r>
            <a:r>
              <a:rPr lang="ca-ES" sz="32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31648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276" y="445320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Ejemplo 3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33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F71E8B8-95D3-425B-8C87-8ED785D562CF}"/>
              </a:ext>
            </a:extLst>
          </p:cNvPr>
          <p:cNvSpPr/>
          <p:nvPr/>
        </p:nvSpPr>
        <p:spPr>
          <a:xfrm>
            <a:off x="940276" y="1360430"/>
            <a:ext cx="1116245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400" b="1" dirty="0"/>
              <a:t>Método que recibe un </a:t>
            </a:r>
            <a:r>
              <a:rPr lang="es-ES" sz="2400" b="1" dirty="0" err="1"/>
              <a:t>ArrayList</a:t>
            </a:r>
            <a:r>
              <a:rPr lang="es-ES" sz="2400" b="1" dirty="0"/>
              <a:t> de </a:t>
            </a:r>
            <a:r>
              <a:rPr lang="es-ES" sz="2400" b="1" dirty="0" err="1"/>
              <a:t>String</a:t>
            </a:r>
            <a:r>
              <a:rPr lang="es-ES" sz="2400" b="1" dirty="0"/>
              <a:t> y lo modifica invirtiendo su contenido: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0D178B9-90B7-403B-90BE-81BF7A9DF501}"/>
              </a:ext>
            </a:extLst>
          </p:cNvPr>
          <p:cNvSpPr/>
          <p:nvPr/>
        </p:nvSpPr>
        <p:spPr>
          <a:xfrm>
            <a:off x="1199456" y="2349283"/>
            <a:ext cx="9649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400" dirty="0"/>
              <a:t>import </a:t>
            </a:r>
            <a:r>
              <a:rPr lang="ca-ES" sz="2400" dirty="0" err="1"/>
              <a:t>java.util</a:t>
            </a:r>
            <a:r>
              <a:rPr lang="ca-ES" sz="2400" dirty="0"/>
              <a:t>.*;</a:t>
            </a:r>
          </a:p>
          <a:p>
            <a:endParaRPr lang="ca-ES" sz="2400" dirty="0"/>
          </a:p>
          <a:p>
            <a:r>
              <a:rPr lang="ca-ES" sz="2400" dirty="0" err="1"/>
              <a:t>public</a:t>
            </a:r>
            <a:r>
              <a:rPr lang="ca-ES" sz="2400" dirty="0"/>
              <a:t> </a:t>
            </a:r>
            <a:r>
              <a:rPr lang="ca-ES" sz="2400" dirty="0" err="1"/>
              <a:t>class</a:t>
            </a:r>
            <a:r>
              <a:rPr lang="ca-ES" sz="2400" dirty="0"/>
              <a:t> ArrayList4 {</a:t>
            </a:r>
          </a:p>
          <a:p>
            <a:endParaRPr lang="ca-ES" sz="2400" dirty="0"/>
          </a:p>
          <a:p>
            <a:r>
              <a:rPr lang="ca-ES" sz="2400" dirty="0"/>
              <a:t>    </a:t>
            </a:r>
            <a:r>
              <a:rPr lang="ca-ES" sz="2400" dirty="0" err="1"/>
              <a:t>public</a:t>
            </a:r>
            <a:r>
              <a:rPr lang="ca-ES" sz="2400" dirty="0"/>
              <a:t> </a:t>
            </a:r>
            <a:r>
              <a:rPr lang="ca-ES" sz="2400" dirty="0" err="1"/>
              <a:t>static</a:t>
            </a:r>
            <a:r>
              <a:rPr lang="ca-ES" sz="2400" dirty="0"/>
              <a:t> </a:t>
            </a:r>
            <a:r>
              <a:rPr lang="ca-ES" sz="2400" dirty="0" err="1"/>
              <a:t>void</a:t>
            </a:r>
            <a:r>
              <a:rPr lang="ca-ES" sz="2400" dirty="0"/>
              <a:t> </a:t>
            </a:r>
            <a:r>
              <a:rPr lang="ca-ES" sz="2400" dirty="0" err="1"/>
              <a:t>main</a:t>
            </a:r>
            <a:r>
              <a:rPr lang="ca-ES" sz="2400" dirty="0"/>
              <a:t>(</a:t>
            </a:r>
            <a:r>
              <a:rPr lang="ca-ES" sz="2400" dirty="0" err="1"/>
              <a:t>String</a:t>
            </a:r>
            <a:r>
              <a:rPr lang="ca-ES" sz="2400" dirty="0"/>
              <a:t>[] </a:t>
            </a:r>
            <a:r>
              <a:rPr lang="ca-ES" sz="2400" dirty="0" err="1"/>
              <a:t>args</a:t>
            </a:r>
            <a:r>
              <a:rPr lang="ca-ES" sz="2400" dirty="0"/>
              <a:t>) {</a:t>
            </a:r>
          </a:p>
          <a:p>
            <a:r>
              <a:rPr lang="ca-ES" sz="2400" dirty="0"/>
              <a:t> </a:t>
            </a:r>
          </a:p>
          <a:p>
            <a:r>
              <a:rPr lang="ca-ES" sz="2400" dirty="0"/>
              <a:t>        </a:t>
            </a:r>
            <a:r>
              <a:rPr lang="ca-ES" sz="2400" dirty="0" err="1"/>
              <a:t>ArrayList</a:t>
            </a:r>
            <a:r>
              <a:rPr lang="ca-ES" sz="2400" dirty="0"/>
              <a:t>&lt;</a:t>
            </a:r>
            <a:r>
              <a:rPr lang="ca-ES" sz="2400" dirty="0" err="1"/>
              <a:t>String</a:t>
            </a:r>
            <a:r>
              <a:rPr lang="ca-ES" sz="2400" dirty="0"/>
              <a:t>&gt; nombres = </a:t>
            </a:r>
            <a:r>
              <a:rPr lang="ca-ES" sz="2400" dirty="0" err="1"/>
              <a:t>new</a:t>
            </a:r>
            <a:r>
              <a:rPr lang="ca-ES" sz="2400" dirty="0"/>
              <a:t> </a:t>
            </a:r>
            <a:r>
              <a:rPr lang="ca-ES" sz="2400" dirty="0" err="1"/>
              <a:t>ArrayList</a:t>
            </a:r>
            <a:r>
              <a:rPr lang="ca-ES" sz="2400" dirty="0"/>
              <a:t>();</a:t>
            </a:r>
          </a:p>
          <a:p>
            <a:r>
              <a:rPr lang="ca-ES" sz="2400" dirty="0"/>
              <a:t>        </a:t>
            </a:r>
            <a:r>
              <a:rPr lang="ca-ES" sz="2400" dirty="0" err="1"/>
              <a:t>nombres.add</a:t>
            </a:r>
            <a:r>
              <a:rPr lang="ca-ES" sz="2400" dirty="0"/>
              <a:t>("Ana");</a:t>
            </a:r>
          </a:p>
          <a:p>
            <a:r>
              <a:rPr lang="ca-ES" sz="2400" dirty="0"/>
              <a:t>        </a:t>
            </a:r>
            <a:r>
              <a:rPr lang="ca-ES" sz="2400" dirty="0" err="1"/>
              <a:t>nombres.add</a:t>
            </a:r>
            <a:r>
              <a:rPr lang="ca-ES" sz="2400" dirty="0"/>
              <a:t>("Luisa");</a:t>
            </a:r>
          </a:p>
          <a:p>
            <a:r>
              <a:rPr lang="ca-ES" sz="2400" dirty="0"/>
              <a:t>        </a:t>
            </a:r>
            <a:r>
              <a:rPr lang="ca-ES" sz="2400" dirty="0" err="1"/>
              <a:t>nombres.add</a:t>
            </a:r>
            <a:r>
              <a:rPr lang="ca-ES" sz="2400" dirty="0"/>
              <a:t>("Felipe");</a:t>
            </a:r>
          </a:p>
          <a:p>
            <a:r>
              <a:rPr lang="ca-ES" sz="2400" dirty="0"/>
              <a:t>        </a:t>
            </a:r>
            <a:r>
              <a:rPr lang="ca-ES" sz="2400" dirty="0" err="1"/>
              <a:t>nombres.add</a:t>
            </a:r>
            <a:r>
              <a:rPr lang="ca-ES" sz="2400" dirty="0"/>
              <a:t>("Pablo");</a:t>
            </a:r>
          </a:p>
          <a:p>
            <a:r>
              <a:rPr lang="ca-ES" sz="24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4270487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36525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r>
              <a:rPr lang="es-ES" sz="4000" b="1" dirty="0"/>
              <a:t>. Ejemplo 3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34</a:t>
            </a:fld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0D178B9-90B7-403B-90BE-81BF7A9DF501}"/>
              </a:ext>
            </a:extLst>
          </p:cNvPr>
          <p:cNvSpPr/>
          <p:nvPr/>
        </p:nvSpPr>
        <p:spPr>
          <a:xfrm>
            <a:off x="1127448" y="918493"/>
            <a:ext cx="964907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400" dirty="0"/>
              <a:t>        </a:t>
            </a:r>
            <a:r>
              <a:rPr lang="ca-ES" sz="2400" dirty="0" err="1"/>
              <a:t>System.out.println</a:t>
            </a:r>
            <a:r>
              <a:rPr lang="ca-ES" sz="2400" dirty="0"/>
              <a:t>(nombres);</a:t>
            </a:r>
          </a:p>
          <a:p>
            <a:r>
              <a:rPr lang="ca-ES" sz="2400" dirty="0"/>
              <a:t>        nombres = invertir(nombres);</a:t>
            </a:r>
          </a:p>
          <a:p>
            <a:r>
              <a:rPr lang="ca-ES" sz="2400" dirty="0"/>
              <a:t>        </a:t>
            </a:r>
            <a:r>
              <a:rPr lang="ca-ES" sz="2400" dirty="0" err="1"/>
              <a:t>System.out.println</a:t>
            </a:r>
            <a:r>
              <a:rPr lang="ca-ES" sz="2400" dirty="0"/>
              <a:t>(nombres);</a:t>
            </a:r>
          </a:p>
          <a:p>
            <a:r>
              <a:rPr lang="ca-ES" sz="2400" dirty="0"/>
              <a:t>    }</a:t>
            </a:r>
          </a:p>
          <a:p>
            <a:endParaRPr lang="ca-ES" sz="2400" dirty="0"/>
          </a:p>
          <a:p>
            <a:r>
              <a:rPr lang="ca-ES" sz="2400" dirty="0"/>
              <a:t>    </a:t>
            </a:r>
            <a:r>
              <a:rPr lang="ca-ES" sz="2400" dirty="0" err="1"/>
              <a:t>public</a:t>
            </a:r>
            <a:r>
              <a:rPr lang="ca-ES" sz="2400" dirty="0"/>
              <a:t> </a:t>
            </a:r>
            <a:r>
              <a:rPr lang="ca-ES" sz="2400" dirty="0" err="1"/>
              <a:t>static</a:t>
            </a:r>
            <a:r>
              <a:rPr lang="ca-ES" sz="2400" dirty="0"/>
              <a:t> </a:t>
            </a:r>
            <a:r>
              <a:rPr lang="ca-ES" sz="2400" dirty="0" err="1"/>
              <a:t>ArrayList</a:t>
            </a:r>
            <a:r>
              <a:rPr lang="ca-ES" sz="2400" dirty="0"/>
              <a:t>&lt;</a:t>
            </a:r>
            <a:r>
              <a:rPr lang="ca-ES" sz="2400" dirty="0" err="1"/>
              <a:t>String</a:t>
            </a:r>
            <a:r>
              <a:rPr lang="ca-ES" sz="2400" dirty="0"/>
              <a:t>&gt; invertir(</a:t>
            </a:r>
            <a:r>
              <a:rPr lang="ca-ES" sz="2400" dirty="0" err="1"/>
              <a:t>ArrayList</a:t>
            </a:r>
            <a:r>
              <a:rPr lang="ca-ES" sz="2400" dirty="0"/>
              <a:t>&lt;</a:t>
            </a:r>
            <a:r>
              <a:rPr lang="ca-ES" sz="2400" dirty="0" err="1"/>
              <a:t>String</a:t>
            </a:r>
            <a:r>
              <a:rPr lang="ca-ES" sz="2400" dirty="0"/>
              <a:t>&gt; nombres) {                             </a:t>
            </a:r>
          </a:p>
          <a:p>
            <a:r>
              <a:rPr lang="ca-ES" sz="2400" dirty="0"/>
              <a:t>        // Crea una </a:t>
            </a:r>
            <a:r>
              <a:rPr lang="ca-ES" sz="2400" dirty="0" err="1"/>
              <a:t>lista</a:t>
            </a:r>
            <a:r>
              <a:rPr lang="ca-ES" sz="2400" dirty="0"/>
              <a:t> para el </a:t>
            </a:r>
            <a:r>
              <a:rPr lang="ca-ES" sz="2400" dirty="0" err="1"/>
              <a:t>resultado</a:t>
            </a:r>
            <a:r>
              <a:rPr lang="ca-ES" sz="2400" dirty="0"/>
              <a:t> del </a:t>
            </a:r>
            <a:r>
              <a:rPr lang="ca-ES" sz="2400" dirty="0" err="1"/>
              <a:t>método</a:t>
            </a:r>
            <a:endParaRPr lang="ca-ES" sz="2400" dirty="0"/>
          </a:p>
          <a:p>
            <a:r>
              <a:rPr lang="ca-ES" sz="2400" dirty="0"/>
              <a:t>        </a:t>
            </a:r>
            <a:r>
              <a:rPr lang="ca-ES" sz="2400" dirty="0" err="1"/>
              <a:t>ArrayList</a:t>
            </a:r>
            <a:r>
              <a:rPr lang="ca-ES" sz="2400" dirty="0"/>
              <a:t>&lt;</a:t>
            </a:r>
            <a:r>
              <a:rPr lang="ca-ES" sz="2400" dirty="0" err="1"/>
              <a:t>String</a:t>
            </a:r>
            <a:r>
              <a:rPr lang="ca-ES" sz="2400" dirty="0"/>
              <a:t>&gt; </a:t>
            </a:r>
            <a:r>
              <a:rPr lang="ca-ES" sz="2400" dirty="0" err="1"/>
              <a:t>resultado</a:t>
            </a:r>
            <a:r>
              <a:rPr lang="ca-ES" sz="2400" dirty="0"/>
              <a:t> = </a:t>
            </a:r>
            <a:r>
              <a:rPr lang="ca-ES" sz="2400" dirty="0" err="1"/>
              <a:t>new</a:t>
            </a:r>
            <a:r>
              <a:rPr lang="ca-ES" sz="2400" dirty="0"/>
              <a:t> </a:t>
            </a:r>
            <a:r>
              <a:rPr lang="ca-ES" sz="2400" dirty="0" err="1"/>
              <a:t>ArrayList</a:t>
            </a:r>
            <a:r>
              <a:rPr lang="ca-ES" sz="2400" dirty="0"/>
              <a:t>();</a:t>
            </a:r>
          </a:p>
          <a:p>
            <a:r>
              <a:rPr lang="ca-ES" sz="2400" dirty="0"/>
              <a:t>        // Recorre la </a:t>
            </a:r>
            <a:r>
              <a:rPr lang="ca-ES" sz="2400" dirty="0" err="1"/>
              <a:t>lista</a:t>
            </a:r>
            <a:r>
              <a:rPr lang="ca-ES" sz="2400" dirty="0"/>
              <a:t> de nombres en </a:t>
            </a:r>
            <a:r>
              <a:rPr lang="ca-ES" sz="2400" dirty="0" err="1"/>
              <a:t>orden</a:t>
            </a:r>
            <a:r>
              <a:rPr lang="ca-ES" sz="2400" dirty="0"/>
              <a:t> </a:t>
            </a:r>
            <a:r>
              <a:rPr lang="ca-ES" sz="2400" dirty="0" err="1"/>
              <a:t>inverso</a:t>
            </a:r>
            <a:endParaRPr lang="ca-ES" sz="2400" dirty="0"/>
          </a:p>
          <a:p>
            <a:r>
              <a:rPr lang="ca-ES" sz="2400" dirty="0"/>
              <a:t>        for (</a:t>
            </a:r>
            <a:r>
              <a:rPr lang="ca-ES" sz="2400" dirty="0" err="1"/>
              <a:t>int</a:t>
            </a:r>
            <a:r>
              <a:rPr lang="ca-ES" sz="2400" dirty="0"/>
              <a:t> i = </a:t>
            </a:r>
            <a:r>
              <a:rPr lang="ca-ES" sz="2400" dirty="0" err="1"/>
              <a:t>nombres.size</a:t>
            </a:r>
            <a:r>
              <a:rPr lang="ca-ES" sz="2400" dirty="0"/>
              <a:t>() - 1; i &gt;= 0; i--) {                                                           </a:t>
            </a:r>
          </a:p>
          <a:p>
            <a:r>
              <a:rPr lang="ca-ES" sz="2400" dirty="0"/>
              <a:t>             // </a:t>
            </a:r>
            <a:r>
              <a:rPr lang="ca-ES" sz="2400" dirty="0" err="1"/>
              <a:t>Añade</a:t>
            </a:r>
            <a:r>
              <a:rPr lang="ca-ES" sz="2400" dirty="0"/>
              <a:t> cada nombre al </a:t>
            </a:r>
            <a:r>
              <a:rPr lang="ca-ES" sz="2400" dirty="0" err="1"/>
              <a:t>resultado</a:t>
            </a:r>
            <a:endParaRPr lang="ca-ES" sz="2400" dirty="0"/>
          </a:p>
          <a:p>
            <a:r>
              <a:rPr lang="ca-ES" sz="2400" dirty="0"/>
              <a:t>              </a:t>
            </a:r>
            <a:r>
              <a:rPr lang="ca-ES" sz="2400" dirty="0" err="1"/>
              <a:t>resultado.add</a:t>
            </a:r>
            <a:r>
              <a:rPr lang="ca-ES" sz="2400" dirty="0"/>
              <a:t>(</a:t>
            </a:r>
            <a:r>
              <a:rPr lang="ca-ES" sz="2400" dirty="0" err="1"/>
              <a:t>nombres.get</a:t>
            </a:r>
            <a:r>
              <a:rPr lang="ca-ES" sz="2400" dirty="0"/>
              <a:t>(i));</a:t>
            </a:r>
          </a:p>
          <a:p>
            <a:r>
              <a:rPr lang="ca-ES" sz="2400" dirty="0"/>
              <a:t>        }</a:t>
            </a:r>
          </a:p>
          <a:p>
            <a:r>
              <a:rPr lang="ca-ES" sz="2400" dirty="0"/>
              <a:t>        </a:t>
            </a:r>
            <a:r>
              <a:rPr lang="ca-ES" sz="2400" dirty="0" err="1"/>
              <a:t>return</a:t>
            </a:r>
            <a:r>
              <a:rPr lang="ca-ES" sz="2400" dirty="0"/>
              <a:t> </a:t>
            </a:r>
            <a:r>
              <a:rPr lang="ca-ES" sz="2400" dirty="0" err="1"/>
              <a:t>resultado</a:t>
            </a:r>
            <a:r>
              <a:rPr lang="ca-ES" sz="2400" dirty="0"/>
              <a:t>;</a:t>
            </a:r>
          </a:p>
          <a:p>
            <a:r>
              <a:rPr lang="ca-ES" sz="2400" dirty="0"/>
              <a:t>    }</a:t>
            </a:r>
          </a:p>
          <a:p>
            <a:r>
              <a:rPr lang="ca-ES" sz="2400" dirty="0"/>
              <a:t>}</a:t>
            </a:r>
          </a:p>
          <a:p>
            <a:r>
              <a:rPr lang="ca-ES" sz="2400" dirty="0"/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1644760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/>
              <a:t>3. La clase </a:t>
            </a:r>
            <a:r>
              <a:rPr lang="es-ES" sz="4000" b="1" dirty="0" err="1"/>
              <a:t>HashMap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35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4B35A63-F3CA-4F27-9279-C3DFD728366D}"/>
              </a:ext>
            </a:extLst>
          </p:cNvPr>
          <p:cNvSpPr/>
          <p:nvPr/>
        </p:nvSpPr>
        <p:spPr>
          <a:xfrm>
            <a:off x="838200" y="1484784"/>
            <a:ext cx="110184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Un </a:t>
            </a:r>
            <a:r>
              <a:rPr lang="es-ES" sz="2800" dirty="0" err="1"/>
              <a:t>HashMap</a:t>
            </a:r>
            <a:r>
              <a:rPr lang="es-ES" sz="2800" dirty="0"/>
              <a:t> es una implementación de la interfaz </a:t>
            </a:r>
            <a:r>
              <a:rPr lang="es-ES" sz="2800" dirty="0" err="1"/>
              <a:t>Map</a:t>
            </a:r>
            <a:r>
              <a:rPr lang="es-ES" sz="2800" dirty="0"/>
              <a:t> de Java.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 una colección de objetos.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Permite almacenar pares clave/valor, de tal manera que una clave sólo puede tener un valor, es decir, las claves no se repiten.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Si añadimos un elemento cuya clave ya existe, no se generará un nuevo elemento en el </a:t>
            </a:r>
            <a:r>
              <a:rPr lang="es-ES" sz="2800" dirty="0" err="1"/>
              <a:t>HashMap</a:t>
            </a:r>
            <a:r>
              <a:rPr lang="es-ES" sz="2800" dirty="0"/>
              <a:t>, sino que se reescribe el valor que pertenece a la clave existente.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 err="1"/>
              <a:t>HasMap</a:t>
            </a:r>
            <a:r>
              <a:rPr lang="es-ES" sz="2800" dirty="0"/>
              <a:t> no admite valores nulos.</a:t>
            </a:r>
            <a:endParaRPr lang="ca-ES" sz="2800" dirty="0"/>
          </a:p>
        </p:txBody>
      </p:sp>
    </p:spTree>
    <p:extLst>
      <p:ext uri="{BB962C8B-B14F-4D97-AF65-F5344CB8AC3E}">
        <p14:creationId xmlns:p14="http://schemas.microsoft.com/office/powerpoint/2010/main" val="26603254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/>
              <a:t>3. La clase </a:t>
            </a:r>
            <a:r>
              <a:rPr lang="es-ES" sz="4000" b="1" dirty="0" err="1"/>
              <a:t>HashMap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36</a:t>
            </a:fld>
            <a:endParaRPr lang="es-ES" dirty="0"/>
          </a:p>
        </p:txBody>
      </p:sp>
      <p:pic>
        <p:nvPicPr>
          <p:cNvPr id="14338" name="Picture 2" descr="Java HashMap Inline Initialization | Java Tutorial Network">
            <a:extLst>
              <a:ext uri="{FF2B5EF4-FFF2-40B4-BE49-F238E27FC236}">
                <a16:creationId xmlns:a16="http://schemas.microsoft.com/office/drawing/2014/main" id="{5B812BF7-0775-42A9-8875-B9689871B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464" y="1330648"/>
            <a:ext cx="9190760" cy="516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60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/>
              <a:t>3. La clase </a:t>
            </a:r>
            <a:r>
              <a:rPr lang="es-ES" sz="4000" b="1" dirty="0" err="1"/>
              <a:t>HashMap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37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341388-568B-4EE8-A62D-62875763A48F}"/>
              </a:ext>
            </a:extLst>
          </p:cNvPr>
          <p:cNvSpPr/>
          <p:nvPr/>
        </p:nvSpPr>
        <p:spPr>
          <a:xfrm>
            <a:off x="623392" y="1700808"/>
            <a:ext cx="110184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5045" marR="207010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particularidad de los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radica en cómo se ordenan sus elementos. </a:t>
            </a:r>
          </a:p>
          <a:p>
            <a:pPr marL="995045" marR="207010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 utiliza un</a:t>
            </a:r>
            <a:r>
              <a:rPr lang="es-ES" sz="3200" spc="-26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algoritmo que, a partir de la clave, genera otra clave “hash” 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</a:t>
            </a:r>
            <a:r>
              <a:rPr lang="es-ES" sz="3200" spc="-26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orden</a:t>
            </a:r>
            <a:r>
              <a:rPr lang="es-ES" sz="32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almacenamiento en memoria de los elementos.</a:t>
            </a:r>
          </a:p>
          <a:p>
            <a:pPr marL="995045" marR="207010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tiempo de ejecución de operaciones (leer, añadir,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es independiente del</a:t>
            </a:r>
            <a:r>
              <a:rPr lang="es-ES" sz="3200" spc="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tamaño</a:t>
            </a:r>
            <a:r>
              <a:rPr lang="es-ES" sz="3200" spc="-5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ca-E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452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/>
              <a:t>3.2 La clase </a:t>
            </a:r>
            <a:r>
              <a:rPr lang="es-ES" sz="4000" b="1" dirty="0" err="1"/>
              <a:t>HashMap</a:t>
            </a:r>
            <a:r>
              <a:rPr lang="es-ES" sz="4000" b="1" dirty="0"/>
              <a:t>. Declaración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38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341388-568B-4EE8-A62D-62875763A48F}"/>
              </a:ext>
            </a:extLst>
          </p:cNvPr>
          <p:cNvSpPr/>
          <p:nvPr/>
        </p:nvSpPr>
        <p:spPr>
          <a:xfrm>
            <a:off x="623392" y="1700808"/>
            <a:ext cx="1101844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5045" marR="207010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Hay que importar la librería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java.util.HashMap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95045" marR="207010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 declaración del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 la siguiente:</a:t>
            </a:r>
          </a:p>
          <a:p>
            <a:pPr marL="537845" marR="207010" algn="ctr">
              <a:spcBef>
                <a:spcPts val="1200"/>
              </a:spcBef>
              <a:spcAft>
                <a:spcPts val="1200"/>
              </a:spcAft>
            </a:pPr>
            <a:r>
              <a:rPr lang="es-ES" sz="2400" dirty="0" err="1"/>
              <a:t>HashMap</a:t>
            </a:r>
            <a:r>
              <a:rPr lang="es-ES" sz="2400" dirty="0"/>
              <a:t>&lt;</a:t>
            </a:r>
            <a:r>
              <a:rPr lang="es-ES" sz="2400" dirty="0" err="1"/>
              <a:t>String</a:t>
            </a:r>
            <a:r>
              <a:rPr lang="es-ES" sz="2400" dirty="0"/>
              <a:t>, </a:t>
            </a:r>
            <a:r>
              <a:rPr lang="es-ES" sz="2400" dirty="0" err="1"/>
              <a:t>Integer</a:t>
            </a:r>
            <a:r>
              <a:rPr lang="es-ES" sz="2400" dirty="0"/>
              <a:t>&gt; </a:t>
            </a:r>
            <a:r>
              <a:rPr lang="es-ES" sz="2400" dirty="0" err="1"/>
              <a:t>map</a:t>
            </a:r>
            <a:r>
              <a:rPr lang="es-ES" sz="2400" dirty="0"/>
              <a:t> = new </a:t>
            </a:r>
            <a:r>
              <a:rPr lang="es-ES" sz="2400" dirty="0" err="1"/>
              <a:t>HashMap</a:t>
            </a:r>
            <a:r>
              <a:rPr lang="es-ES" sz="2400" dirty="0"/>
              <a:t>&lt;</a:t>
            </a:r>
            <a:r>
              <a:rPr lang="es-ES" sz="2400" dirty="0" err="1"/>
              <a:t>String</a:t>
            </a:r>
            <a:r>
              <a:rPr lang="es-ES" sz="2400" dirty="0"/>
              <a:t>, </a:t>
            </a:r>
            <a:r>
              <a:rPr lang="es-ES" sz="2400" dirty="0" err="1"/>
              <a:t>Integer</a:t>
            </a:r>
            <a:r>
              <a:rPr lang="es-ES" sz="2400" dirty="0"/>
              <a:t>&gt;();</a:t>
            </a:r>
          </a:p>
          <a:p>
            <a:pPr marL="537845" marR="207010">
              <a:spcBef>
                <a:spcPts val="1200"/>
              </a:spcBef>
              <a:spcAft>
                <a:spcPts val="1200"/>
              </a:spcAft>
            </a:pPr>
            <a:endParaRPr lang="es-ES" sz="2400" dirty="0"/>
          </a:p>
          <a:p>
            <a:pPr marL="537845" marR="207010">
              <a:spcBef>
                <a:spcPts val="1200"/>
              </a:spcBef>
              <a:spcAft>
                <a:spcPts val="1200"/>
              </a:spcAft>
            </a:pPr>
            <a:endParaRPr lang="ca-ES" sz="2400" dirty="0"/>
          </a:p>
          <a:p>
            <a:pPr marL="537845" marR="207010" algn="just">
              <a:spcBef>
                <a:spcPts val="1200"/>
              </a:spcBef>
              <a:spcAft>
                <a:spcPts val="1200"/>
              </a:spcAft>
            </a:pPr>
            <a:endParaRPr lang="ca-E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lobo: línea 4">
            <a:extLst>
              <a:ext uri="{FF2B5EF4-FFF2-40B4-BE49-F238E27FC236}">
                <a16:creationId xmlns:a16="http://schemas.microsoft.com/office/drawing/2014/main" id="{C5531A6C-7D3E-4C14-B93C-C05379CE4192}"/>
              </a:ext>
            </a:extLst>
          </p:cNvPr>
          <p:cNvSpPr/>
          <p:nvPr/>
        </p:nvSpPr>
        <p:spPr>
          <a:xfrm>
            <a:off x="1271464" y="4408657"/>
            <a:ext cx="5257800" cy="1728192"/>
          </a:xfrm>
          <a:prstGeom prst="borderCallout1">
            <a:avLst>
              <a:gd name="adj1" fmla="val -2036"/>
              <a:gd name="adj2" fmla="val 26760"/>
              <a:gd name="adj3" fmla="val -28281"/>
              <a:gd name="adj4" fmla="val 5173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Declaración de un </a:t>
            </a:r>
            <a:r>
              <a:rPr lang="es-ES" sz="2800" dirty="0" err="1">
                <a:solidFill>
                  <a:schemeClr val="tx1"/>
                </a:solidFill>
              </a:rPr>
              <a:t>HashMap</a:t>
            </a:r>
            <a:r>
              <a:rPr lang="es-ES" sz="2800" dirty="0">
                <a:solidFill>
                  <a:schemeClr val="tx1"/>
                </a:solidFill>
              </a:rPr>
              <a:t> en que las claves serán de tipo </a:t>
            </a:r>
            <a:r>
              <a:rPr lang="es-ES" sz="2800" dirty="0" err="1">
                <a:solidFill>
                  <a:schemeClr val="tx1"/>
                </a:solidFill>
              </a:rPr>
              <a:t>String</a:t>
            </a:r>
            <a:r>
              <a:rPr lang="es-ES" sz="2800" dirty="0">
                <a:solidFill>
                  <a:schemeClr val="tx1"/>
                </a:solidFill>
              </a:rPr>
              <a:t> y los valores de tipo </a:t>
            </a:r>
            <a:r>
              <a:rPr lang="es-ES" sz="2800" dirty="0" err="1">
                <a:solidFill>
                  <a:schemeClr val="tx1"/>
                </a:solidFill>
              </a:rPr>
              <a:t>Integer</a:t>
            </a:r>
            <a:endParaRPr lang="ca-ES" sz="2800" dirty="0">
              <a:solidFill>
                <a:schemeClr val="tx1"/>
              </a:solidFill>
            </a:endParaRPr>
          </a:p>
        </p:txBody>
      </p:sp>
      <p:sp>
        <p:nvSpPr>
          <p:cNvPr id="6" name="Globo: línea 5">
            <a:extLst>
              <a:ext uri="{FF2B5EF4-FFF2-40B4-BE49-F238E27FC236}">
                <a16:creationId xmlns:a16="http://schemas.microsoft.com/office/drawing/2014/main" id="{115D8B26-6780-40AD-8CAD-07EC6B7C0D22}"/>
              </a:ext>
            </a:extLst>
          </p:cNvPr>
          <p:cNvSpPr/>
          <p:nvPr/>
        </p:nvSpPr>
        <p:spPr>
          <a:xfrm>
            <a:off x="6899685" y="4408657"/>
            <a:ext cx="4715035" cy="1728192"/>
          </a:xfrm>
          <a:prstGeom prst="borderCallout1">
            <a:avLst>
              <a:gd name="adj1" fmla="val -6761"/>
              <a:gd name="adj2" fmla="val 37940"/>
              <a:gd name="adj3" fmla="val -27336"/>
              <a:gd name="adj4" fmla="val -4933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>
                <a:solidFill>
                  <a:schemeClr val="tx1"/>
                </a:solidFill>
              </a:rPr>
              <a:t>NO se pueden usar tipos primitivos (</a:t>
            </a:r>
            <a:r>
              <a:rPr lang="es-ES" sz="2800" dirty="0" err="1">
                <a:solidFill>
                  <a:schemeClr val="tx1"/>
                </a:solidFill>
              </a:rPr>
              <a:t>int</a:t>
            </a:r>
            <a:r>
              <a:rPr lang="es-ES" sz="2800" dirty="0">
                <a:solidFill>
                  <a:schemeClr val="tx1"/>
                </a:solidFill>
              </a:rPr>
              <a:t>), se debe utilizar su clase contenedora (</a:t>
            </a:r>
            <a:r>
              <a:rPr lang="es-ES" sz="2800" dirty="0" err="1">
                <a:solidFill>
                  <a:schemeClr val="tx1"/>
                </a:solidFill>
              </a:rPr>
              <a:t>Integer</a:t>
            </a:r>
            <a:r>
              <a:rPr lang="es-ES" sz="2800" dirty="0">
                <a:solidFill>
                  <a:schemeClr val="tx1"/>
                </a:solidFill>
              </a:rPr>
              <a:t>).</a:t>
            </a:r>
            <a:endParaRPr lang="ca-ES" sz="2800" dirty="0">
              <a:solidFill>
                <a:schemeClr val="tx1"/>
              </a:solidFill>
            </a:endParaRPr>
          </a:p>
        </p:txBody>
      </p:sp>
      <p:sp>
        <p:nvSpPr>
          <p:cNvPr id="7" name="Cerrar llave 6">
            <a:extLst>
              <a:ext uri="{FF2B5EF4-FFF2-40B4-BE49-F238E27FC236}">
                <a16:creationId xmlns:a16="http://schemas.microsoft.com/office/drawing/2014/main" id="{C5C43035-89C4-48E4-8E2B-0808D40276A9}"/>
              </a:ext>
            </a:extLst>
          </p:cNvPr>
          <p:cNvSpPr/>
          <p:nvPr/>
        </p:nvSpPr>
        <p:spPr>
          <a:xfrm rot="5400000">
            <a:off x="4043772" y="2944981"/>
            <a:ext cx="216024" cy="172819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a-ES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298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/>
              <a:t>3.2 La clase </a:t>
            </a:r>
            <a:r>
              <a:rPr lang="es-ES" sz="4000" b="1" dirty="0" err="1"/>
              <a:t>HashMap</a:t>
            </a:r>
            <a:r>
              <a:rPr lang="es-ES" sz="4000" b="1" dirty="0"/>
              <a:t>. Declaración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39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341388-568B-4EE8-A62D-62875763A48F}"/>
              </a:ext>
            </a:extLst>
          </p:cNvPr>
          <p:cNvSpPr/>
          <p:nvPr/>
        </p:nvSpPr>
        <p:spPr>
          <a:xfrm>
            <a:off x="623392" y="1700808"/>
            <a:ext cx="1101844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95045" marR="207010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Podemos declarar un </a:t>
            </a:r>
            <a:r>
              <a:rPr lang="es-ES" sz="3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sin especificar el tipo de datos de las claves y los valores a almacenar. </a:t>
            </a:r>
          </a:p>
          <a:p>
            <a:pPr marL="995045" marR="207010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Así podemos añadir cualquier tipo de objeto</a:t>
            </a:r>
          </a:p>
          <a:p>
            <a:pPr marL="995045" marR="207010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Esto NO es recomendable </a:t>
            </a:r>
            <a:r>
              <a:rPr lang="es-E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Podemos tener problemas de conversión de datos</a:t>
            </a:r>
            <a:endParaRPr lang="es-ES" sz="2400" dirty="0"/>
          </a:p>
          <a:p>
            <a:pPr marL="537845" marR="207010">
              <a:spcBef>
                <a:spcPts val="1200"/>
              </a:spcBef>
              <a:spcAft>
                <a:spcPts val="1200"/>
              </a:spcAft>
            </a:pPr>
            <a:endParaRPr lang="ca-ES" sz="2400" dirty="0"/>
          </a:p>
          <a:p>
            <a:pPr marL="537845" marR="207010" algn="just">
              <a:spcBef>
                <a:spcPts val="1200"/>
              </a:spcBef>
              <a:spcAft>
                <a:spcPts val="1200"/>
              </a:spcAft>
            </a:pPr>
            <a:endParaRPr lang="ca-E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9538174-DDD6-474E-A002-E4D636F5CC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203"/>
          <a:stretch/>
        </p:blipFill>
        <p:spPr>
          <a:xfrm>
            <a:off x="10171631" y="4410363"/>
            <a:ext cx="1508301" cy="149365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1119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88640"/>
            <a:ext cx="11018440" cy="781968"/>
          </a:xfrm>
        </p:spPr>
        <p:txBody>
          <a:bodyPr/>
          <a:lstStyle/>
          <a:p>
            <a:r>
              <a:rPr lang="es-ES" b="1" dirty="0" err="1"/>
              <a:t>Wrapper</a:t>
            </a:r>
            <a:endParaRPr lang="es-ES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481A3A-EA86-41EA-81A9-9EDCB8975043}"/>
              </a:ext>
            </a:extLst>
          </p:cNvPr>
          <p:cNvSpPr/>
          <p:nvPr/>
        </p:nvSpPr>
        <p:spPr>
          <a:xfrm>
            <a:off x="1344080" y="853571"/>
            <a:ext cx="101531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Los </a:t>
            </a:r>
            <a:r>
              <a:rPr lang="es-E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Wrappers</a:t>
            </a:r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 son las clases que representan variables primitivas.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Los </a:t>
            </a:r>
            <a:r>
              <a:rPr lang="es-ES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wrappers</a:t>
            </a:r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 ofrecen un conjunto de métodos y atributos para trabajar con un tipo primitivo</a:t>
            </a:r>
            <a:r>
              <a:rPr lang="es-ES" dirty="0"/>
              <a:t>.</a:t>
            </a:r>
            <a:r>
              <a:rPr lang="es-ES" sz="240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</a:p>
          <a:p>
            <a:endParaRPr lang="es-ES" sz="2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endParaRPr lang="es-ES" sz="3200" dirty="0"/>
          </a:p>
          <a:p>
            <a:endParaRPr lang="es-ES" sz="4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AD37985D-752C-4527-8985-95271848658E}"/>
              </a:ext>
            </a:extLst>
          </p:cNvPr>
          <p:cNvGraphicFramePr>
            <a:graphicFrameLocks noGrp="1"/>
          </p:cNvGraphicFramePr>
          <p:nvPr/>
        </p:nvGraphicFramePr>
        <p:xfrm>
          <a:off x="2063552" y="2204864"/>
          <a:ext cx="878436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2184">
                  <a:extLst>
                    <a:ext uri="{9D8B030D-6E8A-4147-A177-3AD203B41FA5}">
                      <a16:colId xmlns:a16="http://schemas.microsoft.com/office/drawing/2014/main" val="2321105691"/>
                    </a:ext>
                  </a:extLst>
                </a:gridCol>
                <a:gridCol w="4392184">
                  <a:extLst>
                    <a:ext uri="{9D8B030D-6E8A-4147-A177-3AD203B41FA5}">
                      <a16:colId xmlns:a16="http://schemas.microsoft.com/office/drawing/2014/main" val="36299547"/>
                    </a:ext>
                  </a:extLst>
                </a:gridCol>
              </a:tblGrid>
              <a:tr h="430150">
                <a:tc>
                  <a:txBody>
                    <a:bodyPr/>
                    <a:lstStyle/>
                    <a:p>
                      <a:r>
                        <a:rPr lang="es-ES" sz="2400" b="1" dirty="0"/>
                        <a:t>Tipo primitivo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dirty="0" err="1"/>
                        <a:t>Wrapper</a:t>
                      </a:r>
                      <a:r>
                        <a:rPr lang="es-ES" sz="2400" b="1" dirty="0"/>
                        <a:t> asociado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3682234"/>
                  </a:ext>
                </a:extLst>
              </a:tr>
              <a:tr h="430150">
                <a:tc>
                  <a:txBody>
                    <a:bodyPr/>
                    <a:lstStyle/>
                    <a:p>
                      <a:r>
                        <a:rPr lang="es-ES" sz="2400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177216"/>
                  </a:ext>
                </a:extLst>
              </a:tr>
              <a:tr h="430150">
                <a:tc>
                  <a:txBody>
                    <a:bodyPr/>
                    <a:lstStyle/>
                    <a:p>
                      <a:r>
                        <a:rPr lang="es-ES" sz="2400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473813"/>
                  </a:ext>
                </a:extLst>
              </a:tr>
              <a:tr h="430150">
                <a:tc>
                  <a:txBody>
                    <a:bodyPr/>
                    <a:lstStyle/>
                    <a:p>
                      <a:r>
                        <a:rPr lang="es-ES" sz="2400" dirty="0" err="1"/>
                        <a:t>int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Int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249947"/>
                  </a:ext>
                </a:extLst>
              </a:tr>
              <a:tr h="430150">
                <a:tc>
                  <a:txBody>
                    <a:bodyPr/>
                    <a:lstStyle/>
                    <a:p>
                      <a:r>
                        <a:rPr lang="es-ES" sz="2400" dirty="0" err="1"/>
                        <a:t>long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24269"/>
                  </a:ext>
                </a:extLst>
              </a:tr>
              <a:tr h="430150">
                <a:tc>
                  <a:txBody>
                    <a:bodyPr/>
                    <a:lstStyle/>
                    <a:p>
                      <a:r>
                        <a:rPr lang="es-ES" sz="2400" dirty="0" err="1"/>
                        <a:t>float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Float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540034"/>
                  </a:ext>
                </a:extLst>
              </a:tr>
              <a:tr h="430150">
                <a:tc>
                  <a:txBody>
                    <a:bodyPr/>
                    <a:lstStyle/>
                    <a:p>
                      <a:r>
                        <a:rPr lang="es-ES" sz="2400" dirty="0" err="1"/>
                        <a:t>double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Double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83847"/>
                  </a:ext>
                </a:extLst>
              </a:tr>
              <a:tr h="430150">
                <a:tc>
                  <a:txBody>
                    <a:bodyPr/>
                    <a:lstStyle/>
                    <a:p>
                      <a:r>
                        <a:rPr lang="es-ES" sz="2400" dirty="0" err="1"/>
                        <a:t>character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Character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165305"/>
                  </a:ext>
                </a:extLst>
              </a:tr>
              <a:tr h="430150">
                <a:tc>
                  <a:txBody>
                    <a:bodyPr/>
                    <a:lstStyle/>
                    <a:p>
                      <a:r>
                        <a:rPr lang="es-ES" sz="2400" dirty="0" err="1"/>
                        <a:t>boolean</a:t>
                      </a:r>
                      <a:endParaRPr lang="es-E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2400" dirty="0" err="1"/>
                        <a:t>Boolean</a:t>
                      </a:r>
                      <a:endParaRPr lang="es-E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282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85144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/>
              <a:t>3.2 La clase </a:t>
            </a:r>
            <a:r>
              <a:rPr lang="es-ES" sz="4000" b="1" dirty="0" err="1"/>
              <a:t>HashMap</a:t>
            </a:r>
            <a:r>
              <a:rPr lang="es-ES" sz="4000" b="1" dirty="0"/>
              <a:t>. Añadir elementos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40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341388-568B-4EE8-A62D-62875763A48F}"/>
              </a:ext>
            </a:extLst>
          </p:cNvPr>
          <p:cNvSpPr/>
          <p:nvPr/>
        </p:nvSpPr>
        <p:spPr>
          <a:xfrm>
            <a:off x="623392" y="1700808"/>
            <a:ext cx="110184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37845" marR="207010" algn="ctr">
              <a:spcBef>
                <a:spcPts val="1200"/>
              </a:spcBef>
              <a:spcAft>
                <a:spcPts val="1200"/>
              </a:spcAft>
            </a:pPr>
            <a:r>
              <a:rPr lang="es-ES" sz="4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map.put</a:t>
            </a:r>
            <a:r>
              <a:rPr lang="es-ES" sz="4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 ? );</a:t>
            </a:r>
          </a:p>
          <a:p>
            <a:pPr marL="538163"/>
            <a:r>
              <a:rPr lang="es-ES" sz="3600" dirty="0" err="1"/>
              <a:t>map.put</a:t>
            </a:r>
            <a:r>
              <a:rPr lang="es-ES" sz="3600" dirty="0"/>
              <a:t>("Pedro", 12345);</a:t>
            </a:r>
            <a:endParaRPr lang="ca-ES" sz="3600" dirty="0"/>
          </a:p>
          <a:p>
            <a:pPr marL="538163"/>
            <a:r>
              <a:rPr lang="es-ES" sz="3600" dirty="0" err="1"/>
              <a:t>map.put</a:t>
            </a:r>
            <a:r>
              <a:rPr lang="es-ES" sz="3600" dirty="0"/>
              <a:t>("Luis", 45321);</a:t>
            </a:r>
            <a:endParaRPr lang="ca-ES" sz="3600" dirty="0"/>
          </a:p>
          <a:p>
            <a:pPr marL="538163"/>
            <a:r>
              <a:rPr lang="es-ES" sz="3600" dirty="0" err="1"/>
              <a:t>map.put</a:t>
            </a:r>
            <a:r>
              <a:rPr lang="es-ES" sz="3600" dirty="0"/>
              <a:t>("Susana", 99999);</a:t>
            </a:r>
            <a:endParaRPr lang="ca-ES" sz="3600" dirty="0"/>
          </a:p>
          <a:p>
            <a:pPr marL="538163"/>
            <a:r>
              <a:rPr lang="es-ES" sz="3600" dirty="0" err="1"/>
              <a:t>map.put</a:t>
            </a:r>
            <a:r>
              <a:rPr lang="es-ES" sz="3600" dirty="0"/>
              <a:t>("</a:t>
            </a:r>
            <a:r>
              <a:rPr lang="es-ES" sz="3600" dirty="0" err="1"/>
              <a:t>Maria</a:t>
            </a:r>
            <a:r>
              <a:rPr lang="es-ES" sz="3600" dirty="0"/>
              <a:t>", 34521);</a:t>
            </a:r>
            <a:endParaRPr lang="ca-ES" sz="3600" dirty="0"/>
          </a:p>
          <a:p>
            <a:pPr marL="538163"/>
            <a:r>
              <a:rPr lang="es-ES" sz="3600" dirty="0" err="1"/>
              <a:t>map.put</a:t>
            </a:r>
            <a:r>
              <a:rPr lang="es-ES" sz="3600" dirty="0"/>
              <a:t>("Manuel", 123);</a:t>
            </a:r>
            <a:endParaRPr lang="ca-ES" sz="3600" dirty="0"/>
          </a:p>
          <a:p>
            <a:pPr marL="995045" marR="207010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537845" marR="207010" algn="just">
              <a:spcBef>
                <a:spcPts val="1200"/>
              </a:spcBef>
              <a:spcAft>
                <a:spcPts val="1200"/>
              </a:spcAft>
            </a:pPr>
            <a:endParaRPr lang="ca-E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lobo: línea doblada 4">
            <a:extLst>
              <a:ext uri="{FF2B5EF4-FFF2-40B4-BE49-F238E27FC236}">
                <a16:creationId xmlns:a16="http://schemas.microsoft.com/office/drawing/2014/main" id="{67D5A8B2-092A-49FE-918F-949BBAD7B2EA}"/>
              </a:ext>
            </a:extLst>
          </p:cNvPr>
          <p:cNvSpPr/>
          <p:nvPr/>
        </p:nvSpPr>
        <p:spPr>
          <a:xfrm>
            <a:off x="7464152" y="3062840"/>
            <a:ext cx="4583832" cy="209435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476"/>
              <a:gd name="adj6" fmla="val -2399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Almacenamiento de </a:t>
            </a:r>
          </a:p>
          <a:p>
            <a:pPr algn="ctr"/>
            <a:r>
              <a:rPr lang="es-ES" sz="3600" dirty="0">
                <a:solidFill>
                  <a:schemeClr val="tx1"/>
                </a:solidFill>
              </a:rPr>
              <a:t>5 nuevos elementos en el </a:t>
            </a:r>
            <a:r>
              <a:rPr lang="es-ES" sz="3600" dirty="0" err="1">
                <a:solidFill>
                  <a:schemeClr val="tx1"/>
                </a:solidFill>
              </a:rPr>
              <a:t>HashMap</a:t>
            </a:r>
            <a:endParaRPr lang="ca-E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2297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/>
              <a:t>3.2 La clase </a:t>
            </a:r>
            <a:r>
              <a:rPr lang="es-ES" sz="4000" b="1" dirty="0" err="1"/>
              <a:t>HashMap</a:t>
            </a:r>
            <a:r>
              <a:rPr lang="es-ES" sz="4000" b="1" dirty="0"/>
              <a:t>. Actualización de  elementos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41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341388-568B-4EE8-A62D-62875763A48F}"/>
              </a:ext>
            </a:extLst>
          </p:cNvPr>
          <p:cNvSpPr/>
          <p:nvPr/>
        </p:nvSpPr>
        <p:spPr>
          <a:xfrm>
            <a:off x="623392" y="1700808"/>
            <a:ext cx="1101844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4000" dirty="0" err="1"/>
              <a:t>map.put</a:t>
            </a:r>
            <a:r>
              <a:rPr lang="es-ES" sz="4000" dirty="0"/>
              <a:t>("Manuel", 123);</a:t>
            </a:r>
            <a:endParaRPr lang="ca-ES" sz="4000" dirty="0"/>
          </a:p>
          <a:p>
            <a:r>
              <a:rPr lang="es-ES" sz="4000" dirty="0" err="1"/>
              <a:t>map.put</a:t>
            </a:r>
            <a:r>
              <a:rPr lang="es-ES" sz="4000" dirty="0"/>
              <a:t>("Manuel", 12333);</a:t>
            </a:r>
            <a:endParaRPr lang="ca-ES" sz="4000" dirty="0"/>
          </a:p>
          <a:p>
            <a:pPr marL="995045" marR="207010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537845" marR="207010" algn="just">
              <a:spcBef>
                <a:spcPts val="1200"/>
              </a:spcBef>
              <a:spcAft>
                <a:spcPts val="1200"/>
              </a:spcAft>
            </a:pPr>
            <a:endParaRPr lang="ca-E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lobo: línea doblada 4">
            <a:extLst>
              <a:ext uri="{FF2B5EF4-FFF2-40B4-BE49-F238E27FC236}">
                <a16:creationId xmlns:a16="http://schemas.microsoft.com/office/drawing/2014/main" id="{67D5A8B2-092A-49FE-918F-949BBAD7B2EA}"/>
              </a:ext>
            </a:extLst>
          </p:cNvPr>
          <p:cNvSpPr/>
          <p:nvPr/>
        </p:nvSpPr>
        <p:spPr>
          <a:xfrm>
            <a:off x="1967272" y="4205557"/>
            <a:ext cx="9241296" cy="2150793"/>
          </a:xfrm>
          <a:prstGeom prst="borderCallout2">
            <a:avLst>
              <a:gd name="adj1" fmla="val -10099"/>
              <a:gd name="adj2" fmla="val 41061"/>
              <a:gd name="adj3" fmla="val -37430"/>
              <a:gd name="adj4" fmla="val 29372"/>
              <a:gd name="adj5" fmla="val -51229"/>
              <a:gd name="adj6" fmla="val 2347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</a:rPr>
              <a:t>Esta sentencia NO almacena 2 elementos nuevos sino que la primera añade un elemento y la segunda actualiza el dato</a:t>
            </a:r>
            <a:endParaRPr lang="ca-E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234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639757"/>
            <a:ext cx="11018440" cy="781968"/>
          </a:xfrm>
        </p:spPr>
        <p:txBody>
          <a:bodyPr/>
          <a:lstStyle/>
          <a:p>
            <a:r>
              <a:rPr lang="es-ES" sz="4000" b="1" dirty="0"/>
              <a:t>3.2 La clase </a:t>
            </a:r>
            <a:r>
              <a:rPr lang="es-ES" sz="4000" b="1" dirty="0" err="1"/>
              <a:t>HashMap</a:t>
            </a:r>
            <a:r>
              <a:rPr lang="es-ES" sz="4000" b="1" dirty="0"/>
              <a:t>. Recorrer el </a:t>
            </a:r>
            <a:r>
              <a:rPr lang="es-ES" sz="4000" b="1" dirty="0" err="1"/>
              <a:t>HashMap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42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341388-568B-4EE8-A62D-62875763A48F}"/>
              </a:ext>
            </a:extLst>
          </p:cNvPr>
          <p:cNvSpPr/>
          <p:nvPr/>
        </p:nvSpPr>
        <p:spPr>
          <a:xfrm>
            <a:off x="1127448" y="1818118"/>
            <a:ext cx="1051438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600" dirty="0" err="1"/>
              <a:t>Iterator</a:t>
            </a:r>
            <a:r>
              <a:rPr lang="es-ES" sz="3600" dirty="0"/>
              <a:t> </a:t>
            </a:r>
            <a:r>
              <a:rPr lang="es-ES" sz="3600" dirty="0" err="1"/>
              <a:t>it</a:t>
            </a:r>
            <a:r>
              <a:rPr lang="es-ES" sz="3600" dirty="0"/>
              <a:t> = </a:t>
            </a:r>
            <a:r>
              <a:rPr lang="es-ES" sz="3600" dirty="0" err="1"/>
              <a:t>map.keySet</a:t>
            </a:r>
            <a:r>
              <a:rPr lang="es-ES" sz="3600" dirty="0"/>
              <a:t>().</a:t>
            </a:r>
            <a:r>
              <a:rPr lang="es-ES" sz="3600" dirty="0" err="1"/>
              <a:t>iterator</a:t>
            </a:r>
            <a:r>
              <a:rPr lang="es-ES" sz="3600" dirty="0"/>
              <a:t>();</a:t>
            </a:r>
          </a:p>
          <a:p>
            <a:endParaRPr lang="es-ES" sz="3600" dirty="0"/>
          </a:p>
          <a:p>
            <a:r>
              <a:rPr lang="es-ES" sz="3600" dirty="0" err="1"/>
              <a:t>while</a:t>
            </a:r>
            <a:r>
              <a:rPr lang="es-ES" sz="3600" dirty="0"/>
              <a:t>(</a:t>
            </a:r>
            <a:r>
              <a:rPr lang="es-ES" sz="3600" dirty="0" err="1"/>
              <a:t>it.hasNext</a:t>
            </a:r>
            <a:r>
              <a:rPr lang="es-ES" sz="3600" dirty="0"/>
              <a:t>()){</a:t>
            </a:r>
            <a:endParaRPr lang="ca-ES" sz="3600" dirty="0"/>
          </a:p>
          <a:p>
            <a:pPr marL="719138"/>
            <a:r>
              <a:rPr lang="es-ES" sz="3600" dirty="0" err="1"/>
              <a:t>String</a:t>
            </a:r>
            <a:r>
              <a:rPr lang="es-ES" sz="3600" dirty="0"/>
              <a:t> </a:t>
            </a:r>
            <a:r>
              <a:rPr lang="es-ES" sz="3600" dirty="0" err="1"/>
              <a:t>key</a:t>
            </a:r>
            <a:r>
              <a:rPr lang="es-ES" sz="3600" dirty="0"/>
              <a:t> = (</a:t>
            </a:r>
            <a:r>
              <a:rPr lang="es-ES" sz="3600" dirty="0" err="1"/>
              <a:t>String</a:t>
            </a:r>
            <a:r>
              <a:rPr lang="es-ES" sz="3600" dirty="0"/>
              <a:t>) </a:t>
            </a:r>
            <a:r>
              <a:rPr lang="es-ES" sz="3600" dirty="0" err="1"/>
              <a:t>it.next</a:t>
            </a:r>
            <a:r>
              <a:rPr lang="es-ES" sz="3600" dirty="0"/>
              <a:t>();</a:t>
            </a:r>
            <a:endParaRPr lang="ca-ES" sz="3600" dirty="0"/>
          </a:p>
          <a:p>
            <a:pPr marL="719138"/>
            <a:r>
              <a:rPr lang="es-ES" sz="3600" dirty="0" err="1"/>
              <a:t>System.out.println</a:t>
            </a:r>
            <a:r>
              <a:rPr lang="es-ES" sz="3600" dirty="0"/>
              <a:t>("Clave: " + </a:t>
            </a:r>
            <a:r>
              <a:rPr lang="es-ES" sz="3600" dirty="0" err="1"/>
              <a:t>key</a:t>
            </a:r>
            <a:r>
              <a:rPr lang="es-ES" sz="3600" dirty="0"/>
              <a:t> + " -&gt; Valor: " + </a:t>
            </a:r>
            <a:r>
              <a:rPr lang="es-ES" sz="3600" dirty="0" err="1"/>
              <a:t>map.get</a:t>
            </a:r>
            <a:r>
              <a:rPr lang="es-ES" sz="3600" dirty="0"/>
              <a:t>(</a:t>
            </a:r>
            <a:r>
              <a:rPr lang="es-ES" sz="3600" dirty="0" err="1"/>
              <a:t>key</a:t>
            </a:r>
            <a:r>
              <a:rPr lang="es-ES" sz="3600" dirty="0"/>
              <a:t>));</a:t>
            </a:r>
            <a:endParaRPr lang="ca-ES" sz="3600" dirty="0"/>
          </a:p>
          <a:p>
            <a:r>
              <a:rPr lang="es-ES" sz="3600" dirty="0"/>
              <a:t>}</a:t>
            </a:r>
            <a:endParaRPr lang="ca-ES" sz="3600" dirty="0"/>
          </a:p>
          <a:p>
            <a:pPr marL="995045" marR="207010" indent="-45720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ca-ES" sz="2400" dirty="0"/>
          </a:p>
          <a:p>
            <a:pPr marL="537845" marR="207010" algn="just">
              <a:spcBef>
                <a:spcPts val="1200"/>
              </a:spcBef>
              <a:spcAft>
                <a:spcPts val="1200"/>
              </a:spcAft>
            </a:pPr>
            <a:endParaRPr lang="ca-E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lobo: línea 5">
            <a:extLst>
              <a:ext uri="{FF2B5EF4-FFF2-40B4-BE49-F238E27FC236}">
                <a16:creationId xmlns:a16="http://schemas.microsoft.com/office/drawing/2014/main" id="{6B288615-0C68-4D63-89BA-355F3C3E1AA5}"/>
              </a:ext>
            </a:extLst>
          </p:cNvPr>
          <p:cNvSpPr/>
          <p:nvPr/>
        </p:nvSpPr>
        <p:spPr>
          <a:xfrm>
            <a:off x="8784484" y="1628800"/>
            <a:ext cx="3079830" cy="1008112"/>
          </a:xfrm>
          <a:prstGeom prst="borderCallout1">
            <a:avLst>
              <a:gd name="adj1" fmla="val 12676"/>
              <a:gd name="adj2" fmla="val -1823"/>
              <a:gd name="adj3" fmla="val 27735"/>
              <a:gd name="adj4" fmla="val -2105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 err="1">
                <a:solidFill>
                  <a:schemeClr val="tx1"/>
                </a:solidFill>
              </a:rPr>
              <a:t>Iterator</a:t>
            </a:r>
            <a:endParaRPr lang="ca-E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3648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639757"/>
            <a:ext cx="11018440" cy="781968"/>
          </a:xfrm>
        </p:spPr>
        <p:txBody>
          <a:bodyPr/>
          <a:lstStyle/>
          <a:p>
            <a:r>
              <a:rPr lang="es-ES" sz="4000" b="1" dirty="0"/>
              <a:t>3.2 La clase </a:t>
            </a:r>
            <a:r>
              <a:rPr lang="es-ES" sz="4000" b="1" dirty="0" err="1"/>
              <a:t>HashMap</a:t>
            </a:r>
            <a:r>
              <a:rPr lang="es-ES" sz="4000" b="1" dirty="0"/>
              <a:t>. </a:t>
            </a:r>
            <a:r>
              <a:rPr lang="es-ES" sz="4000" b="1" dirty="0" err="1"/>
              <a:t>Iterator</a:t>
            </a:r>
            <a:r>
              <a:rPr lang="es-ES" sz="4000" b="1" dirty="0"/>
              <a:t> - </a:t>
            </a:r>
            <a:r>
              <a:rPr lang="es-ES" sz="4000" b="1" dirty="0" err="1"/>
              <a:t>keySet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43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341388-568B-4EE8-A62D-62875763A48F}"/>
              </a:ext>
            </a:extLst>
          </p:cNvPr>
          <p:cNvSpPr/>
          <p:nvPr/>
        </p:nvSpPr>
        <p:spPr>
          <a:xfrm>
            <a:off x="1127448" y="1818118"/>
            <a:ext cx="1051438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dirty="0"/>
              <a:t>La interfaz </a:t>
            </a:r>
            <a:r>
              <a:rPr lang="es-ES" sz="3200" b="1" dirty="0" err="1">
                <a:solidFill>
                  <a:srgbClr val="0070C0"/>
                </a:solidFill>
              </a:rPr>
              <a:t>Iterator</a:t>
            </a:r>
            <a:r>
              <a:rPr lang="es-ES" sz="3200" dirty="0"/>
              <a:t> </a:t>
            </a:r>
            <a:r>
              <a:rPr lang="es-ES" sz="3200" dirty="0">
                <a:sym typeface="Wingdings" panose="05000000000000000000" pitchFamily="2" charset="2"/>
              </a:rPr>
              <a:t></a:t>
            </a:r>
            <a:r>
              <a:rPr lang="es-ES" sz="3200" dirty="0"/>
              <a:t> permite para acceder secuencialmente a los objetos de una colección. </a:t>
            </a:r>
          </a:p>
          <a:p>
            <a:endParaRPr lang="es-ES" sz="3200" dirty="0"/>
          </a:p>
          <a:p>
            <a:r>
              <a:rPr lang="es-ES" sz="3200" dirty="0"/>
              <a:t>La función </a:t>
            </a:r>
            <a:r>
              <a:rPr lang="es-ES" sz="3200" b="1" dirty="0" err="1">
                <a:solidFill>
                  <a:srgbClr val="0070C0"/>
                </a:solidFill>
              </a:rPr>
              <a:t>keySet</a:t>
            </a:r>
            <a:r>
              <a:rPr lang="es-ES" sz="3200" dirty="0">
                <a:solidFill>
                  <a:srgbClr val="0070C0"/>
                </a:solidFill>
              </a:rPr>
              <a:t>()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/>
              <a:t>devuelve el conjunto de claves que hay en el </a:t>
            </a:r>
            <a:r>
              <a:rPr lang="es-ES" sz="3200" dirty="0" err="1"/>
              <a:t>HashMap</a:t>
            </a:r>
            <a:r>
              <a:rPr lang="es-ES" sz="3200" dirty="0"/>
              <a:t>.</a:t>
            </a:r>
          </a:p>
          <a:p>
            <a:endParaRPr lang="es-ES" sz="3200" dirty="0"/>
          </a:p>
          <a:p>
            <a:r>
              <a:rPr lang="es-ES" sz="3200" dirty="0"/>
              <a:t>El método </a:t>
            </a:r>
            <a:r>
              <a:rPr lang="es-ES" sz="3200" b="1" dirty="0" err="1">
                <a:solidFill>
                  <a:srgbClr val="0070C0"/>
                </a:solidFill>
              </a:rPr>
              <a:t>hasNext</a:t>
            </a:r>
            <a:r>
              <a:rPr lang="es-ES" sz="3200" dirty="0">
                <a:solidFill>
                  <a:srgbClr val="0070C0"/>
                </a:solidFill>
              </a:rPr>
              <a:t>() </a:t>
            </a:r>
            <a:r>
              <a:rPr lang="es-ES" sz="3200" dirty="0"/>
              <a:t>de la interfaz </a:t>
            </a:r>
            <a:r>
              <a:rPr lang="es-ES" sz="3200" dirty="0" err="1"/>
              <a:t>Iterator</a:t>
            </a:r>
            <a:r>
              <a:rPr lang="es-ES" sz="3200" dirty="0"/>
              <a:t> devuelve true si la iteración tiene más elementos.</a:t>
            </a:r>
            <a:endParaRPr lang="ca-ES" sz="3200" dirty="0"/>
          </a:p>
          <a:p>
            <a:pPr marL="537845" marR="207010" algn="just">
              <a:spcBef>
                <a:spcPts val="1200"/>
              </a:spcBef>
              <a:spcAft>
                <a:spcPts val="1200"/>
              </a:spcAft>
            </a:pPr>
            <a:endParaRPr lang="ca-E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340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639757"/>
            <a:ext cx="11018440" cy="781968"/>
          </a:xfrm>
        </p:spPr>
        <p:txBody>
          <a:bodyPr/>
          <a:lstStyle/>
          <a:p>
            <a:r>
              <a:rPr lang="es-ES" sz="4000" b="1" dirty="0"/>
              <a:t>3.2 La clase </a:t>
            </a:r>
            <a:r>
              <a:rPr lang="es-ES" sz="4000" b="1" dirty="0" err="1"/>
              <a:t>HashMap</a:t>
            </a:r>
            <a:r>
              <a:rPr lang="es-ES" sz="4000" b="1" dirty="0"/>
              <a:t>. </a:t>
            </a:r>
            <a:r>
              <a:rPr lang="es-ES" sz="4000" b="1" dirty="0" err="1"/>
              <a:t>Iterator</a:t>
            </a:r>
            <a:r>
              <a:rPr lang="es-ES" sz="4000" b="1" dirty="0"/>
              <a:t> - </a:t>
            </a:r>
            <a:r>
              <a:rPr lang="es-ES" sz="4000" b="1" dirty="0" err="1"/>
              <a:t>keySet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44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A341388-568B-4EE8-A62D-62875763A48F}"/>
              </a:ext>
            </a:extLst>
          </p:cNvPr>
          <p:cNvSpPr/>
          <p:nvPr/>
        </p:nvSpPr>
        <p:spPr>
          <a:xfrm>
            <a:off x="1127448" y="1818118"/>
            <a:ext cx="1051438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3200" b="1" dirty="0" err="1">
                <a:solidFill>
                  <a:srgbClr val="0070C0"/>
                </a:solidFill>
              </a:rPr>
              <a:t>next</a:t>
            </a:r>
            <a:r>
              <a:rPr lang="es-ES" sz="3200" dirty="0"/>
              <a:t>() </a:t>
            </a:r>
            <a:r>
              <a:rPr lang="es-ES" sz="3200" dirty="0">
                <a:sym typeface="Wingdings" panose="05000000000000000000" pitchFamily="2" charset="2"/>
              </a:rPr>
              <a:t> permite moverse al elemento siguiente</a:t>
            </a:r>
          </a:p>
          <a:p>
            <a:endParaRPr lang="es-ES" sz="3200" dirty="0">
              <a:sym typeface="Wingdings" panose="05000000000000000000" pitchFamily="2" charset="2"/>
            </a:endParaRPr>
          </a:p>
          <a:p>
            <a:r>
              <a:rPr lang="es-ES" sz="3200" b="1" dirty="0" err="1">
                <a:solidFill>
                  <a:srgbClr val="0070C0"/>
                </a:solidFill>
                <a:sym typeface="Wingdings" panose="05000000000000000000" pitchFamily="2" charset="2"/>
              </a:rPr>
              <a:t>get</a:t>
            </a:r>
            <a:r>
              <a:rPr lang="es-ES" sz="3200" dirty="0">
                <a:sym typeface="Wingdings" panose="05000000000000000000" pitchFamily="2" charset="2"/>
              </a:rPr>
              <a:t>(</a:t>
            </a:r>
            <a:r>
              <a:rPr lang="es-ES" sz="3200" dirty="0" err="1">
                <a:sym typeface="Wingdings" panose="05000000000000000000" pitchFamily="2" charset="2"/>
              </a:rPr>
              <a:t>key</a:t>
            </a:r>
            <a:r>
              <a:rPr lang="es-ES" sz="3200" dirty="0">
                <a:sym typeface="Wingdings" panose="05000000000000000000" pitchFamily="2" charset="2"/>
              </a:rPr>
              <a:t>)  nos permite leer el valor de cada elemento</a:t>
            </a:r>
          </a:p>
          <a:p>
            <a:endParaRPr lang="es-ES" sz="3200" dirty="0">
              <a:sym typeface="Wingdings" panose="05000000000000000000" pitchFamily="2" charset="2"/>
            </a:endParaRPr>
          </a:p>
          <a:p>
            <a:r>
              <a:rPr lang="es-ES" sz="3200" dirty="0">
                <a:sym typeface="Wingdings" panose="05000000000000000000" pitchFamily="2" charset="2"/>
              </a:rPr>
              <a:t>Los datos se mostrarán sin un orden determinado. </a:t>
            </a:r>
          </a:p>
          <a:p>
            <a:endParaRPr lang="es-ES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154786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639757"/>
            <a:ext cx="11018440" cy="781968"/>
          </a:xfrm>
        </p:spPr>
        <p:txBody>
          <a:bodyPr/>
          <a:lstStyle/>
          <a:p>
            <a:r>
              <a:rPr lang="es-ES" sz="4000" b="1" dirty="0"/>
              <a:t>3.2 La clase </a:t>
            </a:r>
            <a:r>
              <a:rPr lang="es-ES" sz="4000" b="1" dirty="0" err="1"/>
              <a:t>HashMap</a:t>
            </a:r>
            <a:r>
              <a:rPr lang="es-ES" sz="4000" b="1" dirty="0"/>
              <a:t>. Métodos (1/3)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45</a:t>
            </a:fld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9E0B16B-48C6-4151-9B7A-1B5BC4368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511435"/>
              </p:ext>
            </p:extLst>
          </p:nvPr>
        </p:nvGraphicFramePr>
        <p:xfrm>
          <a:off x="1127448" y="1843066"/>
          <a:ext cx="10766412" cy="436393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3505225056"/>
                    </a:ext>
                  </a:extLst>
                </a:gridCol>
                <a:gridCol w="7526052">
                  <a:extLst>
                    <a:ext uri="{9D8B030D-6E8A-4147-A177-3AD203B41FA5}">
                      <a16:colId xmlns:a16="http://schemas.microsoft.com/office/drawing/2014/main" val="3226479046"/>
                    </a:ext>
                  </a:extLst>
                </a:gridCol>
              </a:tblGrid>
              <a:tr h="721838">
                <a:tc>
                  <a:txBody>
                    <a:bodyPr/>
                    <a:lstStyle/>
                    <a:p>
                      <a:pPr marL="69850" marR="52705" algn="ctr">
                        <a:spcBef>
                          <a:spcPts val="560"/>
                        </a:spcBef>
                        <a:spcAft>
                          <a:spcPts val="0"/>
                        </a:spcAft>
                      </a:pPr>
                      <a:r>
                        <a:rPr lang="es-ES" sz="2800" dirty="0" err="1">
                          <a:solidFill>
                            <a:schemeClr val="tx1"/>
                          </a:solidFill>
                          <a:effectLst/>
                        </a:rPr>
                        <a:t>clear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r>
                        <a:rPr lang="es-ES" sz="36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ca-E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6515" marR="5270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Vacía</a:t>
                      </a:r>
                      <a:r>
                        <a:rPr lang="es-ES" sz="2800" spc="-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el</a:t>
                      </a:r>
                      <a:r>
                        <a:rPr lang="es-ES" sz="2800" spc="-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 err="1">
                          <a:solidFill>
                            <a:schemeClr val="tx1"/>
                          </a:solidFill>
                          <a:effectLst/>
                        </a:rPr>
                        <a:t>HashMap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ca-E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428378"/>
                  </a:ext>
                </a:extLst>
              </a:tr>
              <a:tr h="988319">
                <a:tc>
                  <a:txBody>
                    <a:bodyPr/>
                    <a:lstStyle/>
                    <a:p>
                      <a:pPr marL="69850" marR="52705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5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containsKey</a:t>
                      </a:r>
                      <a:r>
                        <a:rPr lang="es-E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ES" sz="2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es-ES" sz="2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ca-ES" sz="2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56515" marR="52705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endParaRPr lang="ca-ES" sz="24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6515" marR="527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Indica</a:t>
                      </a:r>
                      <a:r>
                        <a:rPr lang="es-ES" sz="28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si</a:t>
                      </a:r>
                      <a:r>
                        <a:rPr lang="es-ES" sz="28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el</a:t>
                      </a:r>
                      <a:r>
                        <a:rPr lang="es-ES" sz="28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 err="1">
                          <a:solidFill>
                            <a:schemeClr val="tx1"/>
                          </a:solidFill>
                          <a:effectLst/>
                        </a:rPr>
                        <a:t>HashMap</a:t>
                      </a:r>
                      <a:r>
                        <a:rPr lang="es-ES" sz="28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contiene</a:t>
                      </a:r>
                      <a:r>
                        <a:rPr lang="es-ES" sz="28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un</a:t>
                      </a:r>
                      <a:r>
                        <a:rPr lang="es-ES" sz="28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elemento</a:t>
                      </a:r>
                      <a:r>
                        <a:rPr lang="es-ES" sz="28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con</a:t>
                      </a:r>
                      <a:r>
                        <a:rPr lang="es-ES" sz="28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la </a:t>
                      </a:r>
                      <a:r>
                        <a:rPr lang="es-ES" sz="2800" spc="-5" dirty="0">
                          <a:solidFill>
                            <a:schemeClr val="tx1"/>
                          </a:solidFill>
                          <a:effectLst/>
                        </a:rPr>
                        <a:t>clave</a:t>
                      </a:r>
                      <a:r>
                        <a:rPr lang="es-ES" sz="2800" spc="-6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 err="1">
                          <a:solidFill>
                            <a:schemeClr val="tx1"/>
                          </a:solidFill>
                          <a:effectLst/>
                        </a:rPr>
                        <a:t>key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ca-ES" sz="20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64221"/>
                  </a:ext>
                </a:extLst>
              </a:tr>
              <a:tr h="946901">
                <a:tc>
                  <a:txBody>
                    <a:bodyPr/>
                    <a:lstStyle/>
                    <a:p>
                      <a:pPr marL="69850" marR="52705" algn="ctr"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s-ES" sz="2800" dirty="0" err="1">
                          <a:solidFill>
                            <a:schemeClr val="tx1"/>
                          </a:solidFill>
                          <a:effectLst/>
                        </a:rPr>
                        <a:t>containsValue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es-ES" sz="2800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ca-E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6515" marR="527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Indica</a:t>
                      </a:r>
                      <a:r>
                        <a:rPr lang="es-ES" sz="28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si</a:t>
                      </a:r>
                      <a:r>
                        <a:rPr lang="es-ES" sz="2800" spc="-1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el</a:t>
                      </a:r>
                      <a:r>
                        <a:rPr lang="es-ES" sz="28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 err="1">
                          <a:solidFill>
                            <a:schemeClr val="tx1"/>
                          </a:solidFill>
                          <a:effectLst/>
                        </a:rPr>
                        <a:t>HashMap</a:t>
                      </a:r>
                      <a:r>
                        <a:rPr lang="es-ES" sz="28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contiene</a:t>
                      </a:r>
                      <a:r>
                        <a:rPr lang="es-ES" sz="28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un</a:t>
                      </a:r>
                      <a:r>
                        <a:rPr lang="es-ES" sz="28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elemento</a:t>
                      </a:r>
                      <a:r>
                        <a:rPr lang="es-ES" sz="28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con</a:t>
                      </a:r>
                      <a:r>
                        <a:rPr lang="es-ES" sz="2800" spc="-1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el valor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 err="1">
                          <a:solidFill>
                            <a:schemeClr val="tx1"/>
                          </a:solidFill>
                          <a:effectLst/>
                        </a:rPr>
                        <a:t>value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ca-E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077872"/>
                  </a:ext>
                </a:extLst>
              </a:tr>
              <a:tr h="1326681">
                <a:tc>
                  <a:txBody>
                    <a:bodyPr/>
                    <a:lstStyle/>
                    <a:p>
                      <a:pPr marL="56515" marR="52705" algn="ctr">
                        <a:spcBef>
                          <a:spcPts val="20"/>
                        </a:spcBef>
                        <a:spcAft>
                          <a:spcPts val="0"/>
                        </a:spcAft>
                      </a:pPr>
                      <a:r>
                        <a:rPr lang="es-ES" sz="2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ca-ES" sz="24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69850" marR="52705" algn="ctr">
                        <a:spcAft>
                          <a:spcPts val="0"/>
                        </a:spcAft>
                      </a:pPr>
                      <a:r>
                        <a:rPr lang="es-ES" sz="2800" dirty="0" err="1">
                          <a:solidFill>
                            <a:schemeClr val="tx1"/>
                          </a:solidFill>
                          <a:effectLst/>
                        </a:rPr>
                        <a:t>entrySet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  <a:endParaRPr lang="ca-E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15265" marR="209550" indent="-63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Devuelve una copia del </a:t>
                      </a:r>
                      <a:r>
                        <a:rPr lang="es-ES" sz="2800" dirty="0" err="1">
                          <a:solidFill>
                            <a:schemeClr val="tx1"/>
                          </a:solidFill>
                          <a:effectLst/>
                        </a:rPr>
                        <a:t>HashMap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 en forma de</a:t>
                      </a:r>
                      <a:r>
                        <a:rPr lang="es-ES" sz="2800" spc="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colección.</a:t>
                      </a:r>
                      <a:r>
                        <a:rPr lang="es-ES" sz="2800" spc="-3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</a:p>
                    <a:p>
                      <a:pPr marL="215265" marR="209550" indent="-63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Cualquier</a:t>
                      </a:r>
                      <a:r>
                        <a:rPr lang="es-ES" sz="2800" spc="-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cambio</a:t>
                      </a:r>
                      <a:r>
                        <a:rPr lang="es-ES" sz="2800" spc="-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en</a:t>
                      </a:r>
                      <a:r>
                        <a:rPr lang="es-ES" sz="2800" spc="-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la</a:t>
                      </a:r>
                      <a:r>
                        <a:rPr lang="es-ES" sz="2800" spc="-2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colección</a:t>
                      </a:r>
                      <a:r>
                        <a:rPr lang="es-ES" sz="2800" spc="-3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afecta</a:t>
                      </a:r>
                      <a:r>
                        <a:rPr lang="es-ES" sz="2800" spc="-25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directamente</a:t>
                      </a:r>
                      <a:r>
                        <a:rPr lang="es-ES" sz="2800" spc="-5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al </a:t>
                      </a:r>
                      <a:r>
                        <a:rPr lang="es-ES" sz="2800" dirty="0" err="1">
                          <a:solidFill>
                            <a:schemeClr val="tx1"/>
                          </a:solidFill>
                          <a:effectLst/>
                        </a:rPr>
                        <a:t>HashMap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ca-E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515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369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639757"/>
            <a:ext cx="11018440" cy="781968"/>
          </a:xfrm>
        </p:spPr>
        <p:txBody>
          <a:bodyPr/>
          <a:lstStyle/>
          <a:p>
            <a:r>
              <a:rPr lang="es-ES" sz="4000" b="1" dirty="0"/>
              <a:t>3.4 La clase </a:t>
            </a:r>
            <a:r>
              <a:rPr lang="es-ES" sz="4000" b="1" dirty="0" err="1"/>
              <a:t>HashMap</a:t>
            </a:r>
            <a:r>
              <a:rPr lang="es-ES" sz="4000" b="1" dirty="0"/>
              <a:t>. Métodos (2/3)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46</a:t>
            </a:fld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9E0B16B-48C6-4151-9B7A-1B5BC4368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850670"/>
              </p:ext>
            </p:extLst>
          </p:nvPr>
        </p:nvGraphicFramePr>
        <p:xfrm>
          <a:off x="1127448" y="1843066"/>
          <a:ext cx="10766412" cy="411534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3505225056"/>
                    </a:ext>
                  </a:extLst>
                </a:gridCol>
                <a:gridCol w="7670068">
                  <a:extLst>
                    <a:ext uri="{9D8B030D-6E8A-4147-A177-3AD203B41FA5}">
                      <a16:colId xmlns:a16="http://schemas.microsoft.com/office/drawing/2014/main" val="3226479046"/>
                    </a:ext>
                  </a:extLst>
                </a:gridCol>
              </a:tblGrid>
              <a:tr h="721838">
                <a:tc>
                  <a:txBody>
                    <a:bodyPr/>
                    <a:lstStyle/>
                    <a:p>
                      <a:pPr marL="69850" marR="52705" algn="l"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s-ES" sz="28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get</a:t>
                      </a:r>
                      <a:r>
                        <a:rPr lang="es-E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es-ES" sz="2800" b="1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r>
                        <a:rPr lang="es-ES" sz="28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)</a:t>
                      </a:r>
                      <a:endParaRPr lang="ca-E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6515" marR="527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Devuelve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asociado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clave</a:t>
                      </a:r>
                      <a:r>
                        <a:rPr lang="es-ES" sz="2800" spc="-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nulo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</a:t>
                      </a:r>
                      <a:r>
                        <a:rPr lang="es-ES" sz="2800" spc="-2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 existe</a:t>
                      </a:r>
                      <a:r>
                        <a:rPr lang="es-ES" sz="2800" spc="-3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</a:t>
                      </a:r>
                      <a:r>
                        <a:rPr lang="es-ES" sz="2800" spc="-2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clave.</a:t>
                      </a:r>
                      <a:endParaRPr lang="ca-E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428378"/>
                  </a:ext>
                </a:extLst>
              </a:tr>
              <a:tr h="988319">
                <a:tc>
                  <a:txBody>
                    <a:bodyPr/>
                    <a:lstStyle/>
                    <a:p>
                      <a:pPr marL="69850" marR="52705" algn="l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s-ES" sz="2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isEmpty()</a:t>
                      </a:r>
                      <a:endParaRPr lang="ca-E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6515" marR="5270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s-ES" sz="2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Indica</a:t>
                      </a:r>
                      <a:r>
                        <a:rPr lang="es-ES" sz="2800" spc="-15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</a:t>
                      </a:r>
                      <a:r>
                        <a:rPr lang="es-ES" sz="2800" spc="-1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</a:t>
                      </a:r>
                      <a:r>
                        <a:rPr lang="es-ES" sz="2800" spc="-15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HashMap</a:t>
                      </a:r>
                      <a:r>
                        <a:rPr lang="es-ES" sz="2800" spc="-1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está</a:t>
                      </a:r>
                      <a:r>
                        <a:rPr lang="es-ES" sz="2800" spc="-15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vacío.</a:t>
                      </a:r>
                      <a:endParaRPr lang="ca-E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64221"/>
                  </a:ext>
                </a:extLst>
              </a:tr>
              <a:tr h="946901">
                <a:tc>
                  <a:txBody>
                    <a:bodyPr/>
                    <a:lstStyle/>
                    <a:p>
                      <a:pPr marL="69850" marR="52705" algn="l">
                        <a:spcBef>
                          <a:spcPts val="535"/>
                        </a:spcBef>
                        <a:spcAft>
                          <a:spcPts val="0"/>
                        </a:spcAft>
                      </a:pPr>
                      <a:r>
                        <a:rPr lang="es-ES" sz="2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keySet()</a:t>
                      </a:r>
                      <a:endParaRPr lang="ca-E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6515" marR="52705" algn="ctr">
                        <a:spcBef>
                          <a:spcPts val="605"/>
                        </a:spcBef>
                        <a:spcAft>
                          <a:spcPts val="0"/>
                        </a:spcAft>
                      </a:pPr>
                      <a:r>
                        <a:rPr lang="es-ES" sz="2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Devuelve</a:t>
                      </a:r>
                      <a:r>
                        <a:rPr lang="es-ES" sz="2800" spc="-15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una</a:t>
                      </a:r>
                      <a:r>
                        <a:rPr lang="es-ES" sz="2800" spc="-15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colección</a:t>
                      </a:r>
                      <a:r>
                        <a:rPr lang="es-ES" sz="2800" spc="-1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</a:t>
                      </a:r>
                      <a:r>
                        <a:rPr lang="es-ES" sz="2800" spc="-15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las</a:t>
                      </a:r>
                      <a:r>
                        <a:rPr lang="es-ES" sz="2800" spc="-1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claves</a:t>
                      </a:r>
                      <a:r>
                        <a:rPr lang="es-ES" sz="2800" spc="-15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del</a:t>
                      </a:r>
                      <a:r>
                        <a:rPr lang="es-ES" sz="2800" spc="-15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HashMap.</a:t>
                      </a:r>
                      <a:endParaRPr lang="ca-E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077872"/>
                  </a:ext>
                </a:extLst>
              </a:tr>
              <a:tr h="1326681">
                <a:tc>
                  <a:txBody>
                    <a:bodyPr/>
                    <a:lstStyle/>
                    <a:p>
                      <a:pPr marL="56515" marR="52705" algn="l">
                        <a:spcBef>
                          <a:spcPts val="55"/>
                        </a:spcBef>
                        <a:spcAft>
                          <a:spcPts val="0"/>
                        </a:spcAft>
                      </a:pPr>
                      <a:r>
                        <a:rPr lang="es-ES" sz="24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ca-E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69850" marR="52705" algn="l">
                        <a:spcAft>
                          <a:spcPts val="0"/>
                        </a:spcAft>
                      </a:pPr>
                      <a:r>
                        <a:rPr lang="es-ES" sz="2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put(key,</a:t>
                      </a:r>
                      <a:r>
                        <a:rPr lang="es-ES" sz="2800" b="1" spc="-5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b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value)</a:t>
                      </a:r>
                      <a:endParaRPr lang="ca-ES" sz="24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6515" marR="5080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Añade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un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elemento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al</a:t>
                      </a:r>
                      <a:r>
                        <a:rPr lang="es-ES" sz="2800" spc="-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HashMap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clave</a:t>
                      </a:r>
                      <a:r>
                        <a:rPr lang="es-ES" sz="2800" spc="-1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es-ES" sz="2800" spc="-2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</a:t>
                      </a:r>
                      <a:r>
                        <a:rPr lang="es-ES" sz="2800" spc="-25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valor </a:t>
                      </a:r>
                      <a:r>
                        <a:rPr lang="es-ES" sz="2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 Si ya existe un elemento con clave </a:t>
                      </a:r>
                      <a:r>
                        <a:rPr lang="es-ES" sz="2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key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</a:t>
                      </a:r>
                      <a:r>
                        <a:rPr lang="es-ES" sz="2800" spc="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sustituye</a:t>
                      </a:r>
                      <a:r>
                        <a:rPr lang="es-ES" sz="2800" spc="-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 valor a</a:t>
                      </a:r>
                      <a:r>
                        <a:rPr lang="es-ES" sz="2800" spc="-5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s-ES" sz="28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r>
                        <a:rPr lang="es-ES" sz="28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ca-ES" sz="2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515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24715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639757"/>
            <a:ext cx="11018440" cy="781968"/>
          </a:xfrm>
        </p:spPr>
        <p:txBody>
          <a:bodyPr/>
          <a:lstStyle/>
          <a:p>
            <a:r>
              <a:rPr lang="es-ES" sz="4000" b="1" dirty="0"/>
              <a:t>3.4 La clase </a:t>
            </a:r>
            <a:r>
              <a:rPr lang="es-ES" sz="4000" b="1" dirty="0" err="1"/>
              <a:t>HashMap</a:t>
            </a:r>
            <a:r>
              <a:rPr lang="es-ES" sz="4000" b="1" dirty="0"/>
              <a:t>. Métodos (3/3)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47</a:t>
            </a:fld>
            <a:endParaRPr lang="es-ES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9E0B16B-48C6-4151-9B7A-1B5BC4368F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72862"/>
              </p:ext>
            </p:extLst>
          </p:nvPr>
        </p:nvGraphicFramePr>
        <p:xfrm>
          <a:off x="1127448" y="1843066"/>
          <a:ext cx="10766412" cy="411534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3096344">
                  <a:extLst>
                    <a:ext uri="{9D8B030D-6E8A-4147-A177-3AD203B41FA5}">
                      <a16:colId xmlns:a16="http://schemas.microsoft.com/office/drawing/2014/main" val="3505225056"/>
                    </a:ext>
                  </a:extLst>
                </a:gridCol>
                <a:gridCol w="7670068">
                  <a:extLst>
                    <a:ext uri="{9D8B030D-6E8A-4147-A177-3AD203B41FA5}">
                      <a16:colId xmlns:a16="http://schemas.microsoft.com/office/drawing/2014/main" val="3226479046"/>
                    </a:ext>
                  </a:extLst>
                </a:gridCol>
              </a:tblGrid>
              <a:tr h="721838">
                <a:tc>
                  <a:txBody>
                    <a:bodyPr/>
                    <a:lstStyle/>
                    <a:p>
                      <a:pPr marL="69850" marR="52705" algn="l"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s-ES" sz="28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putAll(map)</a:t>
                      </a:r>
                      <a:endParaRPr lang="ca-ES" sz="28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6515" marR="527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8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Copia todos los elementos de </a:t>
                      </a:r>
                      <a:r>
                        <a:rPr lang="es-ES" sz="2800" b="1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map</a:t>
                      </a:r>
                      <a:r>
                        <a:rPr lang="es-ES" sz="28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en el </a:t>
                      </a:r>
                      <a:r>
                        <a:rPr lang="es-ES" sz="2800" b="1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HashMap</a:t>
                      </a:r>
                      <a:r>
                        <a:rPr lang="es-ES" sz="28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que invoca el método.</a:t>
                      </a:r>
                      <a:endParaRPr lang="ca-ES" sz="28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4428378"/>
                  </a:ext>
                </a:extLst>
              </a:tr>
              <a:tr h="988319">
                <a:tc>
                  <a:txBody>
                    <a:bodyPr/>
                    <a:lstStyle/>
                    <a:p>
                      <a:pPr marL="69850" marR="52705" algn="l"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s-ES" sz="28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remove(key)</a:t>
                      </a:r>
                      <a:endParaRPr lang="ca-ES" sz="28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6515" marR="527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8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Elimina el elemento con clave key del HashMap si</a:t>
                      </a:r>
                      <a:endParaRPr lang="ca-ES" sz="28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56515" marR="52705" algn="ctr">
                        <a:spcAft>
                          <a:spcPts val="0"/>
                        </a:spcAft>
                      </a:pPr>
                      <a:r>
                        <a:rPr lang="es-ES" sz="28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existe.</a:t>
                      </a:r>
                      <a:endParaRPr lang="ca-ES" sz="28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64221"/>
                  </a:ext>
                </a:extLst>
              </a:tr>
              <a:tr h="946901">
                <a:tc>
                  <a:txBody>
                    <a:bodyPr/>
                    <a:lstStyle/>
                    <a:p>
                      <a:pPr marL="69850" marR="52705" algn="l"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s-ES" sz="28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size()</a:t>
                      </a:r>
                      <a:endParaRPr lang="ca-ES" sz="28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3975" marR="527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8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Devuelve un número entero que es el número de</a:t>
                      </a:r>
                      <a:endParaRPr lang="ca-ES" sz="28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56515" marR="52705" algn="ctr">
                        <a:spcAft>
                          <a:spcPts val="0"/>
                        </a:spcAft>
                      </a:pPr>
                      <a:r>
                        <a:rPr lang="es-ES" sz="28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elementos que tiene el HashMap</a:t>
                      </a:r>
                      <a:endParaRPr lang="ca-ES" sz="28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077872"/>
                  </a:ext>
                </a:extLst>
              </a:tr>
              <a:tr h="1326681">
                <a:tc>
                  <a:txBody>
                    <a:bodyPr/>
                    <a:lstStyle/>
                    <a:p>
                      <a:pPr marL="69850" marR="52705" algn="l">
                        <a:spcBef>
                          <a:spcPts val="680"/>
                        </a:spcBef>
                        <a:spcAft>
                          <a:spcPts val="0"/>
                        </a:spcAft>
                      </a:pPr>
                      <a:r>
                        <a:rPr lang="es-ES" sz="2800" b="1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values()</a:t>
                      </a:r>
                      <a:endParaRPr lang="ca-ES" sz="2800" b="1" kern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6515" marR="527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s-ES" sz="28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Devuelve una colección con los valores que contiene el </a:t>
                      </a:r>
                      <a:r>
                        <a:rPr lang="es-ES" sz="2800" b="1" kern="1200" dirty="0" err="1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HashMap</a:t>
                      </a:r>
                      <a:r>
                        <a:rPr lang="es-ES" sz="2800" b="1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ca-ES" sz="2800" b="1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515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87430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639757"/>
            <a:ext cx="11018440" cy="781968"/>
          </a:xfrm>
        </p:spPr>
        <p:txBody>
          <a:bodyPr/>
          <a:lstStyle/>
          <a:p>
            <a:r>
              <a:rPr lang="es-ES" sz="4000" b="1" dirty="0"/>
              <a:t>3.4.1 Ejemplo </a:t>
            </a:r>
            <a:r>
              <a:rPr lang="es-ES" sz="4000" b="1" dirty="0" err="1"/>
              <a:t>hashMap</a:t>
            </a:r>
            <a:r>
              <a:rPr lang="es-ES" sz="4000" b="1" dirty="0"/>
              <a:t> (1/4)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48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9CC515-8F1A-48F0-A27B-0ECDDFE844E8}"/>
              </a:ext>
            </a:extLst>
          </p:cNvPr>
          <p:cNvSpPr/>
          <p:nvPr/>
        </p:nvSpPr>
        <p:spPr>
          <a:xfrm>
            <a:off x="1343472" y="1628800"/>
            <a:ext cx="1055038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800" dirty="0" err="1"/>
              <a:t>package</a:t>
            </a:r>
            <a:r>
              <a:rPr lang="ca-ES" sz="2800" dirty="0"/>
              <a:t> corejava8.structure;</a:t>
            </a:r>
          </a:p>
          <a:p>
            <a:endParaRPr lang="ca-ES" sz="2800" dirty="0"/>
          </a:p>
          <a:p>
            <a:r>
              <a:rPr lang="ca-ES" sz="2800" dirty="0"/>
              <a:t>import </a:t>
            </a:r>
            <a:r>
              <a:rPr lang="ca-ES" sz="2800" dirty="0" err="1"/>
              <a:t>java.util.HashMap</a:t>
            </a:r>
            <a:r>
              <a:rPr lang="ca-ES" sz="2800" dirty="0"/>
              <a:t>;</a:t>
            </a:r>
          </a:p>
          <a:p>
            <a:r>
              <a:rPr lang="ca-ES" sz="2800" dirty="0"/>
              <a:t>import </a:t>
            </a:r>
            <a:r>
              <a:rPr lang="ca-ES" sz="2800" dirty="0" err="1"/>
              <a:t>java.util.Map</a:t>
            </a:r>
            <a:r>
              <a:rPr lang="ca-ES" sz="2800" dirty="0"/>
              <a:t>;</a:t>
            </a:r>
          </a:p>
          <a:p>
            <a:endParaRPr lang="ca-ES" sz="2800" dirty="0"/>
          </a:p>
          <a:p>
            <a:r>
              <a:rPr lang="ca-ES" sz="2800" dirty="0" err="1"/>
              <a:t>public</a:t>
            </a:r>
            <a:r>
              <a:rPr lang="ca-ES" sz="2800" dirty="0"/>
              <a:t> </a:t>
            </a:r>
            <a:r>
              <a:rPr lang="ca-ES" sz="2800" dirty="0" err="1"/>
              <a:t>class</a:t>
            </a:r>
            <a:r>
              <a:rPr lang="ca-ES" sz="2800" dirty="0"/>
              <a:t> </a:t>
            </a:r>
            <a:r>
              <a:rPr lang="ca-ES" sz="2800" dirty="0" err="1"/>
              <a:t>HashMapDemo</a:t>
            </a:r>
            <a:r>
              <a:rPr lang="ca-ES" sz="2800" dirty="0"/>
              <a:t> {</a:t>
            </a:r>
          </a:p>
          <a:p>
            <a:r>
              <a:rPr lang="ca-ES" sz="2800" dirty="0"/>
              <a:t>  </a:t>
            </a:r>
            <a:r>
              <a:rPr lang="ca-ES" sz="2800" dirty="0" err="1"/>
              <a:t>public</a:t>
            </a:r>
            <a:r>
              <a:rPr lang="ca-ES" sz="2800" dirty="0"/>
              <a:t> </a:t>
            </a:r>
            <a:r>
              <a:rPr lang="ca-ES" sz="2800" dirty="0" err="1"/>
              <a:t>static</a:t>
            </a:r>
            <a:r>
              <a:rPr lang="ca-ES" sz="2800" dirty="0"/>
              <a:t> </a:t>
            </a:r>
            <a:r>
              <a:rPr lang="ca-ES" sz="2800" dirty="0" err="1"/>
              <a:t>void</a:t>
            </a:r>
            <a:r>
              <a:rPr lang="ca-ES" sz="2800" dirty="0"/>
              <a:t> </a:t>
            </a:r>
            <a:r>
              <a:rPr lang="ca-ES" sz="2800" dirty="0" err="1"/>
              <a:t>main</a:t>
            </a:r>
            <a:r>
              <a:rPr lang="ca-ES" sz="2800" dirty="0"/>
              <a:t>(</a:t>
            </a:r>
            <a:r>
              <a:rPr lang="ca-ES" sz="2800" dirty="0" err="1"/>
              <a:t>String</a:t>
            </a:r>
            <a:r>
              <a:rPr lang="ca-ES" sz="2800" dirty="0"/>
              <a:t>[] </a:t>
            </a:r>
            <a:r>
              <a:rPr lang="ca-ES" sz="2800" dirty="0" err="1"/>
              <a:t>argv</a:t>
            </a:r>
            <a:r>
              <a:rPr lang="ca-ES" sz="2800" dirty="0"/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422548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639757"/>
            <a:ext cx="11018440" cy="781968"/>
          </a:xfrm>
        </p:spPr>
        <p:txBody>
          <a:bodyPr/>
          <a:lstStyle/>
          <a:p>
            <a:r>
              <a:rPr lang="es-ES" sz="4000" b="1" dirty="0"/>
              <a:t>3.4.1 Ejemplo </a:t>
            </a:r>
            <a:r>
              <a:rPr lang="es-ES" sz="4000" b="1" dirty="0" err="1"/>
              <a:t>hashMap</a:t>
            </a:r>
            <a:r>
              <a:rPr lang="es-ES" sz="4000" b="1" dirty="0"/>
              <a:t> (2/4)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49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9CC515-8F1A-48F0-A27B-0ECDDFE844E8}"/>
              </a:ext>
            </a:extLst>
          </p:cNvPr>
          <p:cNvSpPr/>
          <p:nvPr/>
        </p:nvSpPr>
        <p:spPr>
          <a:xfrm>
            <a:off x="1343472" y="1628800"/>
            <a:ext cx="105503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// Construye y carga el hash. </a:t>
            </a:r>
            <a:endParaRPr lang="ca-ES" sz="2800" dirty="0"/>
          </a:p>
          <a:p>
            <a:r>
              <a:rPr lang="ca-ES" sz="2800" dirty="0" err="1"/>
              <a:t>Map</a:t>
            </a:r>
            <a:r>
              <a:rPr lang="ca-ES" sz="2800" dirty="0"/>
              <a:t>&lt;</a:t>
            </a:r>
            <a:r>
              <a:rPr lang="ca-ES" sz="2800" dirty="0" err="1"/>
              <a:t>String,String</a:t>
            </a:r>
            <a:r>
              <a:rPr lang="ca-ES" sz="2800" dirty="0"/>
              <a:t>&gt; </a:t>
            </a:r>
            <a:r>
              <a:rPr lang="ca-ES" sz="2800" dirty="0" err="1"/>
              <a:t>map</a:t>
            </a:r>
            <a:r>
              <a:rPr lang="ca-ES" sz="2800" dirty="0"/>
              <a:t> = </a:t>
            </a:r>
            <a:r>
              <a:rPr lang="ca-ES" sz="2800" dirty="0" err="1"/>
              <a:t>new</a:t>
            </a:r>
            <a:r>
              <a:rPr lang="ca-ES" sz="2800" dirty="0"/>
              <a:t> </a:t>
            </a:r>
            <a:r>
              <a:rPr lang="ca-ES" sz="2800" dirty="0" err="1"/>
              <a:t>HashMap</a:t>
            </a:r>
            <a:r>
              <a:rPr lang="ca-ES" sz="2800" dirty="0"/>
              <a:t>&lt;</a:t>
            </a:r>
            <a:r>
              <a:rPr lang="ca-ES" sz="2800" dirty="0" err="1"/>
              <a:t>String,String</a:t>
            </a:r>
            <a:r>
              <a:rPr lang="ca-ES" sz="2800" dirty="0"/>
              <a:t>&gt;();</a:t>
            </a:r>
          </a:p>
          <a:p>
            <a:endParaRPr lang="ca-ES" sz="2800" dirty="0"/>
          </a:p>
          <a:p>
            <a:r>
              <a:rPr lang="ca-ES" sz="2800" dirty="0"/>
              <a:t>    </a:t>
            </a:r>
            <a:r>
              <a:rPr lang="ca-ES" sz="2800" dirty="0" err="1"/>
              <a:t>map.put</a:t>
            </a:r>
            <a:r>
              <a:rPr lang="ca-ES" sz="2800" dirty="0"/>
              <a:t>("</a:t>
            </a:r>
            <a:r>
              <a:rPr lang="ca-ES" sz="2800" dirty="0" err="1"/>
              <a:t>Adobe</a:t>
            </a:r>
            <a:r>
              <a:rPr lang="ca-ES" sz="2800" dirty="0"/>
              <a:t>", "</a:t>
            </a:r>
            <a:r>
              <a:rPr lang="ca-ES" sz="2800" dirty="0" err="1"/>
              <a:t>Mountain</a:t>
            </a:r>
            <a:r>
              <a:rPr lang="ca-ES" sz="2800" dirty="0"/>
              <a:t> </a:t>
            </a:r>
            <a:r>
              <a:rPr lang="ca-ES" sz="2800" dirty="0" err="1"/>
              <a:t>View</a:t>
            </a:r>
            <a:r>
              <a:rPr lang="ca-ES" sz="2800" dirty="0"/>
              <a:t>, CA");</a:t>
            </a:r>
          </a:p>
          <a:p>
            <a:r>
              <a:rPr lang="ca-ES" sz="2800" dirty="0"/>
              <a:t>    </a:t>
            </a:r>
            <a:r>
              <a:rPr lang="ca-ES" sz="2800" dirty="0" err="1"/>
              <a:t>map.put</a:t>
            </a:r>
            <a:r>
              <a:rPr lang="ca-ES" sz="2800" dirty="0"/>
              <a:t>("IBM", "</a:t>
            </a:r>
            <a:r>
              <a:rPr lang="ca-ES" sz="2800" dirty="0" err="1"/>
              <a:t>White</a:t>
            </a:r>
            <a:r>
              <a:rPr lang="ca-ES" sz="2800" dirty="0"/>
              <a:t> </a:t>
            </a:r>
            <a:r>
              <a:rPr lang="ca-ES" sz="2800" dirty="0" err="1"/>
              <a:t>Plains</a:t>
            </a:r>
            <a:r>
              <a:rPr lang="ca-ES" sz="2800" dirty="0"/>
              <a:t>, NY");</a:t>
            </a:r>
          </a:p>
          <a:p>
            <a:r>
              <a:rPr lang="ca-ES" sz="2800" dirty="0"/>
              <a:t>    </a:t>
            </a:r>
            <a:r>
              <a:rPr lang="ca-ES" sz="2800" dirty="0" err="1"/>
              <a:t>map.put</a:t>
            </a:r>
            <a:r>
              <a:rPr lang="ca-ES" sz="2800" dirty="0"/>
              <a:t>("</a:t>
            </a:r>
            <a:r>
              <a:rPr lang="ca-ES" sz="2800" dirty="0" err="1"/>
              <a:t>Learning</a:t>
            </a:r>
            <a:r>
              <a:rPr lang="ca-ES" sz="2800" dirty="0"/>
              <a:t> </a:t>
            </a:r>
            <a:r>
              <a:rPr lang="ca-ES" sz="2800" dirty="0" err="1"/>
              <a:t>Tree</a:t>
            </a:r>
            <a:r>
              <a:rPr lang="ca-ES" sz="2800" dirty="0"/>
              <a:t>", "Los Angeles, CA");</a:t>
            </a:r>
          </a:p>
          <a:p>
            <a:r>
              <a:rPr lang="ca-ES" sz="2800" dirty="0"/>
              <a:t>    </a:t>
            </a:r>
            <a:r>
              <a:rPr lang="ca-ES" sz="2800" dirty="0" err="1"/>
              <a:t>map.put</a:t>
            </a:r>
            <a:r>
              <a:rPr lang="ca-ES" sz="2800" dirty="0"/>
              <a:t>("Microsoft", "</a:t>
            </a:r>
            <a:r>
              <a:rPr lang="ca-ES" sz="2800" dirty="0" err="1"/>
              <a:t>Redmond</a:t>
            </a:r>
            <a:r>
              <a:rPr lang="ca-ES" sz="2800" dirty="0"/>
              <a:t>, WA");</a:t>
            </a:r>
          </a:p>
          <a:p>
            <a:r>
              <a:rPr lang="ca-ES" sz="2800" dirty="0"/>
              <a:t>    </a:t>
            </a:r>
            <a:r>
              <a:rPr lang="ca-ES" sz="2800" dirty="0" err="1"/>
              <a:t>map.put</a:t>
            </a:r>
            <a:r>
              <a:rPr lang="ca-ES" sz="2800" dirty="0"/>
              <a:t>("</a:t>
            </a:r>
            <a:r>
              <a:rPr lang="ca-ES" sz="2800" dirty="0" err="1"/>
              <a:t>Netscape</a:t>
            </a:r>
            <a:r>
              <a:rPr lang="ca-ES" sz="2800" dirty="0"/>
              <a:t>", "</a:t>
            </a:r>
            <a:r>
              <a:rPr lang="ca-ES" sz="2800" dirty="0" err="1"/>
              <a:t>Mountain</a:t>
            </a:r>
            <a:r>
              <a:rPr lang="ca-ES" sz="2800" dirty="0"/>
              <a:t> </a:t>
            </a:r>
            <a:r>
              <a:rPr lang="ca-ES" sz="2800" dirty="0" err="1"/>
              <a:t>View</a:t>
            </a:r>
            <a:r>
              <a:rPr lang="ca-ES" sz="2800" dirty="0"/>
              <a:t>, CA");</a:t>
            </a:r>
          </a:p>
          <a:p>
            <a:r>
              <a:rPr lang="ca-ES" sz="2800" dirty="0"/>
              <a:t>    </a:t>
            </a:r>
            <a:r>
              <a:rPr lang="ca-ES" sz="2800" dirty="0" err="1"/>
              <a:t>map.put</a:t>
            </a:r>
            <a:r>
              <a:rPr lang="ca-ES" sz="2800" dirty="0"/>
              <a:t>("</a:t>
            </a:r>
            <a:r>
              <a:rPr lang="ca-ES" sz="2800" dirty="0" err="1"/>
              <a:t>O'Reilly</a:t>
            </a:r>
            <a:r>
              <a:rPr lang="ca-ES" sz="2800" dirty="0"/>
              <a:t>", "</a:t>
            </a:r>
            <a:r>
              <a:rPr lang="ca-ES" sz="2800" dirty="0" err="1"/>
              <a:t>Sebastopol</a:t>
            </a:r>
            <a:r>
              <a:rPr lang="ca-ES" sz="2800" dirty="0"/>
              <a:t>, CA");</a:t>
            </a:r>
          </a:p>
          <a:p>
            <a:r>
              <a:rPr lang="ca-ES" sz="2800" dirty="0"/>
              <a:t>    </a:t>
            </a:r>
            <a:r>
              <a:rPr lang="ca-ES" sz="2800" dirty="0" err="1"/>
              <a:t>map.put</a:t>
            </a:r>
            <a:r>
              <a:rPr lang="ca-ES" sz="2800" dirty="0"/>
              <a:t>("</a:t>
            </a:r>
            <a:r>
              <a:rPr lang="ca-ES" sz="2800" dirty="0" err="1"/>
              <a:t>Sun</a:t>
            </a:r>
            <a:r>
              <a:rPr lang="ca-ES" sz="2800" dirty="0"/>
              <a:t>", "</a:t>
            </a:r>
            <a:r>
              <a:rPr lang="ca-ES" sz="2800" dirty="0" err="1"/>
              <a:t>Mountain</a:t>
            </a:r>
            <a:r>
              <a:rPr lang="ca-ES" sz="2800" dirty="0"/>
              <a:t> </a:t>
            </a:r>
            <a:r>
              <a:rPr lang="ca-ES" sz="2800" dirty="0" err="1"/>
              <a:t>View</a:t>
            </a:r>
            <a:r>
              <a:rPr lang="ca-ES" sz="2800" dirty="0"/>
              <a:t>, CA");</a:t>
            </a:r>
          </a:p>
          <a:p>
            <a:endParaRPr lang="ca-ES" sz="2800" dirty="0"/>
          </a:p>
          <a:p>
            <a:endParaRPr lang="ca-ES" sz="2800" dirty="0"/>
          </a:p>
        </p:txBody>
      </p:sp>
    </p:spTree>
    <p:extLst>
      <p:ext uri="{BB962C8B-B14F-4D97-AF65-F5344CB8AC3E}">
        <p14:creationId xmlns:p14="http://schemas.microsoft.com/office/powerpoint/2010/main" val="174676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88640"/>
            <a:ext cx="11018440" cy="781968"/>
          </a:xfrm>
        </p:spPr>
        <p:txBody>
          <a:bodyPr/>
          <a:lstStyle/>
          <a:p>
            <a:r>
              <a:rPr lang="es-ES" b="1" dirty="0" err="1"/>
              <a:t>Wrapper</a:t>
            </a:r>
            <a:endParaRPr lang="es-ES" b="1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D481A3A-EA86-41EA-81A9-9EDCB8975043}"/>
              </a:ext>
            </a:extLst>
          </p:cNvPr>
          <p:cNvSpPr/>
          <p:nvPr/>
        </p:nvSpPr>
        <p:spPr>
          <a:xfrm>
            <a:off x="1344080" y="853571"/>
            <a:ext cx="1058578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/>
              <a:t>Podemos crear una variable a partir de un </a:t>
            </a:r>
            <a:r>
              <a:rPr lang="es-ES" sz="2800" dirty="0" err="1"/>
              <a:t>wrapper</a:t>
            </a:r>
            <a:r>
              <a:rPr lang="es-ES" sz="2800" dirty="0"/>
              <a:t> igual que con cualquier otro tipo de clase. </a:t>
            </a:r>
          </a:p>
          <a:p>
            <a:endParaRPr lang="es-ES" sz="2800" dirty="0"/>
          </a:p>
          <a:p>
            <a:r>
              <a:rPr lang="es-ES" sz="2800" dirty="0"/>
              <a:t>Por ejemplo, para crear una variable que sea un </a:t>
            </a:r>
            <a:r>
              <a:rPr lang="es-ES" sz="2800" dirty="0" err="1"/>
              <a:t>wrapper</a:t>
            </a:r>
            <a:r>
              <a:rPr lang="es-ES" sz="2800" dirty="0"/>
              <a:t> de </a:t>
            </a:r>
            <a:r>
              <a:rPr lang="es-ES" sz="2800" dirty="0" err="1"/>
              <a:t>int</a:t>
            </a:r>
            <a:r>
              <a:rPr lang="es-ES" sz="2800" dirty="0"/>
              <a:t>:</a:t>
            </a:r>
          </a:p>
          <a:p>
            <a:pPr lvl="1"/>
            <a:r>
              <a:rPr lang="es-ES" sz="2800" dirty="0" err="1">
                <a:solidFill>
                  <a:srgbClr val="0070C0"/>
                </a:solidFill>
              </a:rPr>
              <a:t>Integer</a:t>
            </a:r>
            <a:r>
              <a:rPr lang="es-ES" sz="2800" dirty="0">
                <a:solidFill>
                  <a:srgbClr val="0070C0"/>
                </a:solidFill>
              </a:rPr>
              <a:t> numero = new </a:t>
            </a:r>
            <a:r>
              <a:rPr lang="es-ES" sz="2800" dirty="0" err="1">
                <a:solidFill>
                  <a:srgbClr val="0070C0"/>
                </a:solidFill>
              </a:rPr>
              <a:t>Integer</a:t>
            </a:r>
            <a:r>
              <a:rPr lang="es-ES" sz="2800" dirty="0">
                <a:solidFill>
                  <a:srgbClr val="0070C0"/>
                </a:solidFill>
              </a:rPr>
              <a:t>(“89”);</a:t>
            </a:r>
          </a:p>
          <a:p>
            <a:pPr lvl="1"/>
            <a:r>
              <a:rPr lang="es-ES" sz="2800" dirty="0" err="1">
                <a:solidFill>
                  <a:srgbClr val="0070C0"/>
                </a:solidFill>
              </a:rPr>
              <a:t>Integer</a:t>
            </a:r>
            <a:r>
              <a:rPr lang="es-ES" sz="2800" dirty="0">
                <a:solidFill>
                  <a:srgbClr val="0070C0"/>
                </a:solidFill>
              </a:rPr>
              <a:t> numero = new </a:t>
            </a:r>
            <a:r>
              <a:rPr lang="es-ES" sz="2800" dirty="0" err="1">
                <a:solidFill>
                  <a:srgbClr val="0070C0"/>
                </a:solidFill>
              </a:rPr>
              <a:t>Integer</a:t>
            </a:r>
            <a:r>
              <a:rPr lang="es-ES" sz="2800" dirty="0">
                <a:solidFill>
                  <a:srgbClr val="0070C0"/>
                </a:solidFill>
              </a:rPr>
              <a:t>(5);</a:t>
            </a:r>
          </a:p>
          <a:p>
            <a:endParaRPr lang="es-ES" sz="2800" dirty="0"/>
          </a:p>
          <a:p>
            <a:r>
              <a:rPr lang="es-ES" sz="2800" dirty="0"/>
              <a:t>Además también podemos crear una variable de un </a:t>
            </a:r>
            <a:r>
              <a:rPr lang="es-ES" sz="2800" dirty="0" err="1"/>
              <a:t>wrapper</a:t>
            </a:r>
            <a:r>
              <a:rPr lang="es-ES" sz="2800" dirty="0"/>
              <a:t> asignando a la variable directamente la variable primitiva que represente el </a:t>
            </a:r>
            <a:r>
              <a:rPr lang="es-ES" sz="2800" dirty="0" err="1"/>
              <a:t>wrapper</a:t>
            </a:r>
            <a:r>
              <a:rPr lang="es-ES" sz="2800" dirty="0"/>
              <a:t>.</a:t>
            </a:r>
          </a:p>
          <a:p>
            <a:pPr lvl="1"/>
            <a:r>
              <a:rPr lang="es-ES" sz="2800" dirty="0" err="1">
                <a:solidFill>
                  <a:srgbClr val="0070C0"/>
                </a:solidFill>
              </a:rPr>
              <a:t>Integer</a:t>
            </a:r>
            <a:r>
              <a:rPr lang="es-ES" sz="2800" dirty="0">
                <a:solidFill>
                  <a:srgbClr val="0070C0"/>
                </a:solidFill>
              </a:rPr>
              <a:t> numero =55;</a:t>
            </a:r>
          </a:p>
          <a:p>
            <a:pPr lvl="1"/>
            <a:r>
              <a:rPr lang="es-ES" sz="2800" dirty="0" err="1">
                <a:solidFill>
                  <a:srgbClr val="0070C0"/>
                </a:solidFill>
              </a:rPr>
              <a:t>Boolean</a:t>
            </a:r>
            <a:r>
              <a:rPr lang="es-ES" sz="2800" dirty="0">
                <a:solidFill>
                  <a:srgbClr val="0070C0"/>
                </a:solidFill>
              </a:rPr>
              <a:t> </a:t>
            </a:r>
            <a:r>
              <a:rPr lang="es-ES" sz="2800" dirty="0" err="1">
                <a:solidFill>
                  <a:srgbClr val="0070C0"/>
                </a:solidFill>
              </a:rPr>
              <a:t>resul</a:t>
            </a:r>
            <a:r>
              <a:rPr lang="es-ES" sz="2800" dirty="0">
                <a:solidFill>
                  <a:srgbClr val="0070C0"/>
                </a:solidFill>
              </a:rPr>
              <a:t> = false;</a:t>
            </a:r>
            <a:endParaRPr lang="es-ES" sz="5400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3399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639757"/>
            <a:ext cx="11018440" cy="781968"/>
          </a:xfrm>
        </p:spPr>
        <p:txBody>
          <a:bodyPr/>
          <a:lstStyle/>
          <a:p>
            <a:r>
              <a:rPr lang="es-ES" sz="4000" b="1" dirty="0"/>
              <a:t>3.4.1 Ejemplo </a:t>
            </a:r>
            <a:r>
              <a:rPr lang="es-ES" sz="4000" b="1" dirty="0" err="1"/>
              <a:t>hashMap</a:t>
            </a:r>
            <a:r>
              <a:rPr lang="es-ES" sz="4000" b="1" dirty="0"/>
              <a:t> (3/4)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50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9CC515-8F1A-48F0-A27B-0ECDDFE844E8}"/>
              </a:ext>
            </a:extLst>
          </p:cNvPr>
          <p:cNvSpPr/>
          <p:nvPr/>
        </p:nvSpPr>
        <p:spPr>
          <a:xfrm>
            <a:off x="1343472" y="1628800"/>
            <a:ext cx="1055038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800" dirty="0"/>
              <a:t>//    </a:t>
            </a:r>
            <a:r>
              <a:rPr lang="ca-ES" sz="2800" dirty="0" err="1"/>
              <a:t>Método</a:t>
            </a:r>
            <a:r>
              <a:rPr lang="ca-ES" sz="2800" dirty="0"/>
              <a:t> 1 de lectura</a:t>
            </a:r>
          </a:p>
          <a:p>
            <a:endParaRPr lang="ca-ES" sz="2800" dirty="0"/>
          </a:p>
          <a:p>
            <a:r>
              <a:rPr lang="ca-ES" sz="2800" dirty="0"/>
              <a:t>    </a:t>
            </a:r>
            <a:r>
              <a:rPr lang="ca-ES" sz="2800" dirty="0" err="1"/>
              <a:t>String</a:t>
            </a:r>
            <a:r>
              <a:rPr lang="ca-ES" sz="2800" dirty="0"/>
              <a:t> </a:t>
            </a:r>
            <a:r>
              <a:rPr lang="ca-ES" sz="2800" dirty="0" err="1"/>
              <a:t>queryString</a:t>
            </a:r>
            <a:r>
              <a:rPr lang="ca-ES" sz="2800" dirty="0"/>
              <a:t> = "</a:t>
            </a:r>
            <a:r>
              <a:rPr lang="ca-ES" sz="2800" dirty="0" err="1"/>
              <a:t>O'Reilly</a:t>
            </a:r>
            <a:r>
              <a:rPr lang="ca-ES" sz="2800" dirty="0"/>
              <a:t>";</a:t>
            </a:r>
          </a:p>
          <a:p>
            <a:r>
              <a:rPr lang="ca-ES" sz="2800" dirty="0"/>
              <a:t>    </a:t>
            </a:r>
            <a:r>
              <a:rPr lang="ca-ES" sz="2800" dirty="0" err="1"/>
              <a:t>System.out.println</a:t>
            </a:r>
            <a:r>
              <a:rPr lang="ca-ES" sz="2800" dirty="0"/>
              <a:t>(“</a:t>
            </a:r>
            <a:r>
              <a:rPr lang="ca-ES" sz="2800" dirty="0" err="1"/>
              <a:t>Preguntas</a:t>
            </a:r>
            <a:r>
              <a:rPr lang="ca-ES" sz="2800" dirty="0"/>
              <a:t> por: " + </a:t>
            </a:r>
            <a:r>
              <a:rPr lang="ca-ES" sz="2800" dirty="0" err="1"/>
              <a:t>queryString</a:t>
            </a:r>
            <a:r>
              <a:rPr lang="ca-ES" sz="2800" dirty="0"/>
              <a:t> + ".");</a:t>
            </a:r>
          </a:p>
          <a:p>
            <a:r>
              <a:rPr lang="ca-ES" sz="2800" dirty="0"/>
              <a:t>    </a:t>
            </a:r>
            <a:r>
              <a:rPr lang="ca-ES" sz="2800" dirty="0" err="1"/>
              <a:t>String</a:t>
            </a:r>
            <a:r>
              <a:rPr lang="ca-ES" sz="2800" dirty="0"/>
              <a:t> </a:t>
            </a:r>
            <a:r>
              <a:rPr lang="ca-ES" sz="2800" dirty="0" err="1"/>
              <a:t>resultString</a:t>
            </a:r>
            <a:r>
              <a:rPr lang="ca-ES" sz="2800" dirty="0"/>
              <a:t> = </a:t>
            </a:r>
            <a:r>
              <a:rPr lang="ca-ES" sz="2800" dirty="0" err="1"/>
              <a:t>map.get</a:t>
            </a:r>
            <a:r>
              <a:rPr lang="ca-ES" sz="2800" dirty="0"/>
              <a:t>(</a:t>
            </a:r>
            <a:r>
              <a:rPr lang="ca-ES" sz="2800" dirty="0" err="1"/>
              <a:t>queryString</a:t>
            </a:r>
            <a:r>
              <a:rPr lang="ca-ES" sz="2800" dirty="0"/>
              <a:t>);</a:t>
            </a:r>
          </a:p>
          <a:p>
            <a:r>
              <a:rPr lang="ca-ES" sz="2800" dirty="0"/>
              <a:t>    </a:t>
            </a:r>
            <a:r>
              <a:rPr lang="ca-ES" sz="2800" dirty="0" err="1"/>
              <a:t>System.out.println</a:t>
            </a:r>
            <a:r>
              <a:rPr lang="ca-ES" sz="2800" dirty="0"/>
              <a:t>(“</a:t>
            </a:r>
            <a:r>
              <a:rPr lang="ca-ES" sz="2800" dirty="0" err="1"/>
              <a:t>Está</a:t>
            </a:r>
            <a:r>
              <a:rPr lang="ca-ES" sz="2800" dirty="0"/>
              <a:t> </a:t>
            </a:r>
            <a:r>
              <a:rPr lang="ca-ES" sz="2800" dirty="0" err="1"/>
              <a:t>localizado</a:t>
            </a:r>
            <a:r>
              <a:rPr lang="ca-ES" sz="2800" dirty="0"/>
              <a:t> en: " + </a:t>
            </a:r>
            <a:r>
              <a:rPr lang="ca-ES" sz="2800" dirty="0" err="1"/>
              <a:t>resultString</a:t>
            </a:r>
            <a:r>
              <a:rPr lang="ca-ES" sz="2800" dirty="0"/>
              <a:t>);</a:t>
            </a:r>
          </a:p>
          <a:p>
            <a:r>
              <a:rPr lang="ca-ES" sz="2800" dirty="0"/>
              <a:t>    </a:t>
            </a:r>
            <a:r>
              <a:rPr lang="ca-ES" sz="2800" dirty="0" err="1"/>
              <a:t>System.out.println</a:t>
            </a:r>
            <a:r>
              <a:rPr lang="ca-ES" sz="2800" dirty="0"/>
              <a:t>();</a:t>
            </a:r>
          </a:p>
          <a:p>
            <a:endParaRPr lang="ca-ES" sz="2800" dirty="0"/>
          </a:p>
          <a:p>
            <a:r>
              <a:rPr lang="ca-ES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154106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639757"/>
            <a:ext cx="11018440" cy="781968"/>
          </a:xfrm>
        </p:spPr>
        <p:txBody>
          <a:bodyPr/>
          <a:lstStyle/>
          <a:p>
            <a:r>
              <a:rPr lang="es-ES" sz="4000" b="1" dirty="0"/>
              <a:t>3.4.1 Ejemplo </a:t>
            </a:r>
            <a:r>
              <a:rPr lang="es-ES" sz="4000" b="1" dirty="0" err="1"/>
              <a:t>hashMap</a:t>
            </a:r>
            <a:r>
              <a:rPr lang="es-ES" sz="4000" b="1" dirty="0"/>
              <a:t> (4/4)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51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19CC515-8F1A-48F0-A27B-0ECDDFE844E8}"/>
              </a:ext>
            </a:extLst>
          </p:cNvPr>
          <p:cNvSpPr/>
          <p:nvPr/>
        </p:nvSpPr>
        <p:spPr>
          <a:xfrm>
            <a:off x="1343472" y="1628800"/>
            <a:ext cx="10550388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sz="2800" dirty="0"/>
              <a:t>// </a:t>
            </a:r>
            <a:r>
              <a:rPr lang="ca-ES" sz="2800" dirty="0" err="1"/>
              <a:t>Método</a:t>
            </a:r>
            <a:r>
              <a:rPr lang="ca-ES" sz="2800" dirty="0"/>
              <a:t> 2 de lectura: </a:t>
            </a:r>
            <a:r>
              <a:rPr lang="es-ES" sz="2800" dirty="0"/>
              <a:t>obtener TODAS las claves y valores</a:t>
            </a:r>
            <a:endParaRPr lang="ca-ES" sz="2800" dirty="0"/>
          </a:p>
          <a:p>
            <a:endParaRPr lang="ca-ES" sz="2800" dirty="0"/>
          </a:p>
          <a:p>
            <a:r>
              <a:rPr lang="ca-ES" sz="2800" dirty="0"/>
              <a:t>    for( </a:t>
            </a:r>
            <a:r>
              <a:rPr lang="ca-ES" sz="2800" dirty="0" err="1"/>
              <a:t>String</a:t>
            </a:r>
            <a:r>
              <a:rPr lang="ca-ES" sz="2800" dirty="0"/>
              <a:t> </a:t>
            </a:r>
            <a:r>
              <a:rPr lang="ca-ES" sz="2800" dirty="0" err="1"/>
              <a:t>key</a:t>
            </a:r>
            <a:r>
              <a:rPr lang="ca-ES" sz="2800" dirty="0"/>
              <a:t> : </a:t>
            </a:r>
            <a:r>
              <a:rPr lang="ca-ES" sz="2800" dirty="0" err="1"/>
              <a:t>map.keySet</a:t>
            </a:r>
            <a:r>
              <a:rPr lang="ca-ES" sz="2800" dirty="0"/>
              <a:t>()) {</a:t>
            </a:r>
          </a:p>
          <a:p>
            <a:r>
              <a:rPr lang="ca-ES" sz="2800" dirty="0"/>
              <a:t>    	</a:t>
            </a:r>
            <a:r>
              <a:rPr lang="ca-ES" sz="2800" dirty="0" err="1"/>
              <a:t>System.out.println</a:t>
            </a:r>
            <a:r>
              <a:rPr lang="ca-ES" sz="2800" dirty="0"/>
              <a:t>("</a:t>
            </a:r>
            <a:r>
              <a:rPr lang="ca-ES" sz="2800" dirty="0" err="1"/>
              <a:t>Key</a:t>
            </a:r>
            <a:r>
              <a:rPr lang="ca-ES" sz="2800" dirty="0"/>
              <a:t> " + </a:t>
            </a:r>
            <a:r>
              <a:rPr lang="ca-ES" sz="2800" dirty="0" err="1"/>
              <a:t>key</a:t>
            </a:r>
            <a:r>
              <a:rPr lang="ca-ES" sz="2800" dirty="0"/>
              <a:t> + "; </a:t>
            </a:r>
            <a:r>
              <a:rPr lang="ca-ES" sz="2800" dirty="0" err="1"/>
              <a:t>Value</a:t>
            </a:r>
            <a:r>
              <a:rPr lang="ca-ES" sz="2800" dirty="0"/>
              <a:t> " + </a:t>
            </a:r>
            <a:r>
              <a:rPr lang="ca-ES" sz="2800" dirty="0" err="1"/>
              <a:t>map.get</a:t>
            </a:r>
            <a:r>
              <a:rPr lang="ca-ES" sz="2800" dirty="0"/>
              <a:t>(</a:t>
            </a:r>
            <a:r>
              <a:rPr lang="ca-ES" sz="2800" dirty="0" err="1"/>
              <a:t>key</a:t>
            </a:r>
            <a:r>
              <a:rPr lang="ca-ES" sz="2800" dirty="0"/>
              <a:t>));</a:t>
            </a:r>
          </a:p>
          <a:p>
            <a:r>
              <a:rPr lang="ca-ES" sz="2800" dirty="0"/>
              <a:t>    }</a:t>
            </a:r>
          </a:p>
          <a:p>
            <a:endParaRPr lang="ca-ES" sz="2800" dirty="0"/>
          </a:p>
          <a:p>
            <a:r>
              <a:rPr lang="ca-ES" sz="2800" dirty="0"/>
              <a:t>// </a:t>
            </a:r>
            <a:r>
              <a:rPr lang="ca-ES" sz="2800" dirty="0" err="1"/>
              <a:t>Método</a:t>
            </a:r>
            <a:r>
              <a:rPr lang="ca-ES" sz="2800" dirty="0"/>
              <a:t> 3: </a:t>
            </a:r>
            <a:r>
              <a:rPr lang="es-ES" sz="2800" dirty="0"/>
              <a:t>Lo mismo pero usando un </a:t>
            </a:r>
            <a:r>
              <a:rPr lang="es-ES" sz="2800" dirty="0" err="1"/>
              <a:t>Map.Entry</a:t>
            </a:r>
            <a:r>
              <a:rPr lang="es-ES" sz="2800" dirty="0"/>
              <a:t> lambda</a:t>
            </a:r>
            <a:endParaRPr lang="ca-ES" sz="2800" dirty="0"/>
          </a:p>
          <a:p>
            <a:r>
              <a:rPr lang="ca-ES" sz="2800" dirty="0"/>
              <a:t>    </a:t>
            </a:r>
            <a:r>
              <a:rPr lang="ca-ES" sz="2800" dirty="0" err="1"/>
              <a:t>map.entrySet</a:t>
            </a:r>
            <a:r>
              <a:rPr lang="ca-ES" sz="2800" dirty="0"/>
              <a:t>().</a:t>
            </a:r>
            <a:r>
              <a:rPr lang="ca-ES" sz="2800" dirty="0" err="1"/>
              <a:t>forEach</a:t>
            </a:r>
            <a:r>
              <a:rPr lang="ca-ES" sz="2800" dirty="0"/>
              <a:t>(</a:t>
            </a:r>
            <a:r>
              <a:rPr lang="ca-ES" sz="2800" dirty="0" err="1"/>
              <a:t>mE</a:t>
            </a:r>
            <a:r>
              <a:rPr lang="ca-ES" sz="2800" dirty="0"/>
              <a:t> -&gt; </a:t>
            </a:r>
          </a:p>
          <a:p>
            <a:r>
              <a:rPr lang="ca-ES" sz="2800" dirty="0"/>
              <a:t>        </a:t>
            </a:r>
            <a:r>
              <a:rPr lang="ca-ES" sz="2800" dirty="0" err="1"/>
              <a:t>System.out.println</a:t>
            </a:r>
            <a:r>
              <a:rPr lang="ca-ES" sz="2800" dirty="0"/>
              <a:t>("</a:t>
            </a:r>
            <a:r>
              <a:rPr lang="ca-ES" sz="2800" dirty="0" err="1"/>
              <a:t>Key</a:t>
            </a:r>
            <a:r>
              <a:rPr lang="ca-ES" sz="2800" dirty="0"/>
              <a:t> + " + </a:t>
            </a:r>
            <a:r>
              <a:rPr lang="ca-ES" sz="2800" dirty="0" err="1"/>
              <a:t>mE.getKey</a:t>
            </a:r>
            <a:r>
              <a:rPr lang="ca-ES" sz="2800" dirty="0"/>
              <a:t>() + "; </a:t>
            </a:r>
            <a:r>
              <a:rPr lang="ca-ES" sz="2800" dirty="0" err="1"/>
              <a:t>Value</a:t>
            </a:r>
            <a:r>
              <a:rPr lang="ca-ES" sz="2800" dirty="0"/>
              <a:t> " +</a:t>
            </a:r>
            <a:r>
              <a:rPr lang="ca-ES" sz="2800" dirty="0" err="1"/>
              <a:t>mE.getValue</a:t>
            </a:r>
            <a:r>
              <a:rPr lang="ca-ES" sz="2800" dirty="0"/>
              <a:t>()));</a:t>
            </a:r>
          </a:p>
          <a:p>
            <a:r>
              <a:rPr lang="ca-ES" sz="2800" dirty="0"/>
              <a:t>  }</a:t>
            </a:r>
          </a:p>
          <a:p>
            <a:r>
              <a:rPr lang="ca-ES" sz="2800" dirty="0"/>
              <a:t>} </a:t>
            </a:r>
          </a:p>
          <a:p>
            <a:endParaRPr lang="ca-ES" sz="2800" dirty="0"/>
          </a:p>
          <a:p>
            <a:r>
              <a:rPr lang="ca-ES" sz="28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0839208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88640"/>
            <a:ext cx="11018440" cy="781968"/>
          </a:xfrm>
        </p:spPr>
        <p:txBody>
          <a:bodyPr/>
          <a:lstStyle/>
          <a:p>
            <a:r>
              <a:rPr lang="es-ES" b="1" dirty="0"/>
              <a:t>Ejemplo de Método Abstracto</a:t>
            </a:r>
          </a:p>
        </p:txBody>
      </p:sp>
      <p:pic>
        <p:nvPicPr>
          <p:cNvPr id="7" name="Picture 2" descr="LG 29WP500-B 29&quot; LED IPS UltraWide FullHD 75Hz FreeSync">
            <a:extLst>
              <a:ext uri="{FF2B5EF4-FFF2-40B4-BE49-F238E27FC236}">
                <a16:creationId xmlns:a16="http://schemas.microsoft.com/office/drawing/2014/main" id="{C451B47C-4442-4E7C-BE9E-A9B586D70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47" b="19716"/>
          <a:stretch/>
        </p:blipFill>
        <p:spPr bwMode="auto">
          <a:xfrm>
            <a:off x="1967361" y="1196752"/>
            <a:ext cx="8569931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DB5F55C-F166-4DD1-9B57-D30E339E0794}"/>
              </a:ext>
            </a:extLst>
          </p:cNvPr>
          <p:cNvSpPr/>
          <p:nvPr/>
        </p:nvSpPr>
        <p:spPr>
          <a:xfrm>
            <a:off x="2279576" y="1556792"/>
            <a:ext cx="7776864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965AD-B822-4EE2-980A-DF18BB515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52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93A7F3-F251-4B30-8F7C-74543138F5DE}"/>
              </a:ext>
            </a:extLst>
          </p:cNvPr>
          <p:cNvSpPr/>
          <p:nvPr/>
        </p:nvSpPr>
        <p:spPr>
          <a:xfrm>
            <a:off x="2577108" y="1781815"/>
            <a:ext cx="7181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/>
              <a:t>Preguntas</a:t>
            </a:r>
            <a:r>
              <a:rPr lang="ca-ES" dirty="0"/>
              <a:t> por: </a:t>
            </a:r>
            <a:r>
              <a:rPr lang="ca-ES" dirty="0" err="1"/>
              <a:t>O'Reilly</a:t>
            </a:r>
            <a:r>
              <a:rPr lang="ca-ES" dirty="0"/>
              <a:t>.</a:t>
            </a:r>
          </a:p>
          <a:p>
            <a:r>
              <a:rPr lang="ca-ES" dirty="0" err="1"/>
              <a:t>Está</a:t>
            </a:r>
            <a:r>
              <a:rPr lang="ca-ES" dirty="0"/>
              <a:t> </a:t>
            </a:r>
            <a:r>
              <a:rPr lang="ca-ES" dirty="0" err="1"/>
              <a:t>localizado</a:t>
            </a:r>
            <a:r>
              <a:rPr lang="ca-ES" dirty="0"/>
              <a:t> en: </a:t>
            </a:r>
            <a:r>
              <a:rPr lang="ca-ES" dirty="0" err="1"/>
              <a:t>Sebastopol</a:t>
            </a:r>
            <a:r>
              <a:rPr lang="ca-ES" dirty="0"/>
              <a:t>, CA</a:t>
            </a:r>
          </a:p>
          <a:p>
            <a:endParaRPr lang="ca-ES" dirty="0"/>
          </a:p>
          <a:p>
            <a:r>
              <a:rPr lang="ca-ES" dirty="0" err="1"/>
              <a:t>Key</a:t>
            </a:r>
            <a:r>
              <a:rPr lang="ca-ES" dirty="0"/>
              <a:t> IBM; 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White</a:t>
            </a:r>
            <a:r>
              <a:rPr lang="ca-ES" dirty="0"/>
              <a:t> </a:t>
            </a:r>
            <a:r>
              <a:rPr lang="ca-ES" dirty="0" err="1"/>
              <a:t>Plains</a:t>
            </a:r>
            <a:r>
              <a:rPr lang="ca-ES" dirty="0"/>
              <a:t>, NY</a:t>
            </a:r>
          </a:p>
          <a:p>
            <a:r>
              <a:rPr lang="ca-ES" dirty="0" err="1"/>
              <a:t>Key</a:t>
            </a:r>
            <a:r>
              <a:rPr lang="ca-ES" dirty="0"/>
              <a:t> </a:t>
            </a:r>
            <a:r>
              <a:rPr lang="ca-ES" dirty="0" err="1"/>
              <a:t>Learning</a:t>
            </a:r>
            <a:r>
              <a:rPr lang="ca-ES" dirty="0"/>
              <a:t> </a:t>
            </a:r>
            <a:r>
              <a:rPr lang="ca-ES" dirty="0" err="1"/>
              <a:t>Tree</a:t>
            </a:r>
            <a:r>
              <a:rPr lang="ca-ES" dirty="0"/>
              <a:t>; </a:t>
            </a:r>
            <a:r>
              <a:rPr lang="ca-ES" dirty="0" err="1"/>
              <a:t>Value</a:t>
            </a:r>
            <a:r>
              <a:rPr lang="ca-ES" dirty="0"/>
              <a:t> Los Angeles, CA</a:t>
            </a:r>
          </a:p>
          <a:p>
            <a:r>
              <a:rPr lang="ca-ES" dirty="0" err="1"/>
              <a:t>Key</a:t>
            </a:r>
            <a:r>
              <a:rPr lang="ca-ES" dirty="0"/>
              <a:t> </a:t>
            </a:r>
            <a:r>
              <a:rPr lang="ca-ES" dirty="0" err="1"/>
              <a:t>O'Reilly</a:t>
            </a:r>
            <a:r>
              <a:rPr lang="ca-ES" dirty="0"/>
              <a:t>; 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Sebastopol</a:t>
            </a:r>
            <a:r>
              <a:rPr lang="ca-ES" dirty="0"/>
              <a:t>, CA</a:t>
            </a:r>
          </a:p>
          <a:p>
            <a:r>
              <a:rPr lang="ca-ES" dirty="0" err="1"/>
              <a:t>Key</a:t>
            </a:r>
            <a:r>
              <a:rPr lang="ca-ES" dirty="0"/>
              <a:t> Microsoft; 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Redmond</a:t>
            </a:r>
            <a:r>
              <a:rPr lang="ca-ES" dirty="0"/>
              <a:t>, WA</a:t>
            </a:r>
          </a:p>
          <a:p>
            <a:r>
              <a:rPr lang="ca-ES" dirty="0" err="1"/>
              <a:t>Key</a:t>
            </a:r>
            <a:r>
              <a:rPr lang="ca-ES" dirty="0"/>
              <a:t> </a:t>
            </a:r>
            <a:r>
              <a:rPr lang="ca-ES" dirty="0" err="1"/>
              <a:t>Adobe</a:t>
            </a:r>
            <a:r>
              <a:rPr lang="ca-ES" dirty="0"/>
              <a:t>; 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Mountain</a:t>
            </a:r>
            <a:r>
              <a:rPr lang="ca-ES" dirty="0"/>
              <a:t> </a:t>
            </a:r>
            <a:r>
              <a:rPr lang="ca-ES" dirty="0" err="1"/>
              <a:t>View</a:t>
            </a:r>
            <a:r>
              <a:rPr lang="ca-ES" dirty="0"/>
              <a:t>, CA</a:t>
            </a:r>
          </a:p>
          <a:p>
            <a:r>
              <a:rPr lang="ca-ES" dirty="0" err="1"/>
              <a:t>Key</a:t>
            </a:r>
            <a:r>
              <a:rPr lang="ca-ES" dirty="0"/>
              <a:t> </a:t>
            </a:r>
            <a:r>
              <a:rPr lang="ca-ES" dirty="0" err="1"/>
              <a:t>Sun</a:t>
            </a:r>
            <a:r>
              <a:rPr lang="ca-ES" dirty="0"/>
              <a:t>; 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Mountain</a:t>
            </a:r>
            <a:r>
              <a:rPr lang="ca-ES" dirty="0"/>
              <a:t> </a:t>
            </a:r>
            <a:r>
              <a:rPr lang="ca-ES" dirty="0" err="1"/>
              <a:t>View</a:t>
            </a:r>
            <a:r>
              <a:rPr lang="ca-ES" dirty="0"/>
              <a:t>, CA</a:t>
            </a:r>
          </a:p>
          <a:p>
            <a:r>
              <a:rPr lang="ca-ES" dirty="0" err="1"/>
              <a:t>Key</a:t>
            </a:r>
            <a:r>
              <a:rPr lang="ca-ES" dirty="0"/>
              <a:t> </a:t>
            </a:r>
            <a:r>
              <a:rPr lang="ca-ES" dirty="0" err="1"/>
              <a:t>Netscape</a:t>
            </a:r>
            <a:r>
              <a:rPr lang="ca-ES" dirty="0"/>
              <a:t>; 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Mountain</a:t>
            </a:r>
            <a:r>
              <a:rPr lang="ca-ES" dirty="0"/>
              <a:t> </a:t>
            </a:r>
            <a:r>
              <a:rPr lang="ca-ES" dirty="0" err="1"/>
              <a:t>View</a:t>
            </a:r>
            <a:r>
              <a:rPr lang="ca-ES" dirty="0"/>
              <a:t>, CA</a:t>
            </a:r>
          </a:p>
        </p:txBody>
      </p:sp>
    </p:spTree>
    <p:extLst>
      <p:ext uri="{BB962C8B-B14F-4D97-AF65-F5344CB8AC3E}">
        <p14:creationId xmlns:p14="http://schemas.microsoft.com/office/powerpoint/2010/main" val="268503256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188640"/>
            <a:ext cx="11018440" cy="781968"/>
          </a:xfrm>
        </p:spPr>
        <p:txBody>
          <a:bodyPr/>
          <a:lstStyle/>
          <a:p>
            <a:r>
              <a:rPr lang="es-ES" b="1" dirty="0"/>
              <a:t>Ejemplo de Método Abstracto</a:t>
            </a:r>
          </a:p>
        </p:txBody>
      </p:sp>
      <p:pic>
        <p:nvPicPr>
          <p:cNvPr id="7" name="Picture 2" descr="LG 29WP500-B 29&quot; LED IPS UltraWide FullHD 75Hz FreeSync">
            <a:extLst>
              <a:ext uri="{FF2B5EF4-FFF2-40B4-BE49-F238E27FC236}">
                <a16:creationId xmlns:a16="http://schemas.microsoft.com/office/drawing/2014/main" id="{C451B47C-4442-4E7C-BE9E-A9B586D70A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47" b="19716"/>
          <a:stretch/>
        </p:blipFill>
        <p:spPr bwMode="auto">
          <a:xfrm>
            <a:off x="1967361" y="1196752"/>
            <a:ext cx="8569931" cy="5256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DB5F55C-F166-4DD1-9B57-D30E339E0794}"/>
              </a:ext>
            </a:extLst>
          </p:cNvPr>
          <p:cNvSpPr/>
          <p:nvPr/>
        </p:nvSpPr>
        <p:spPr>
          <a:xfrm>
            <a:off x="2279576" y="1556792"/>
            <a:ext cx="7776864" cy="3312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F965AD-B822-4EE2-980A-DF18BB515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53</a:t>
            </a:fld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A93A7F3-F251-4B30-8F7C-74543138F5DE}"/>
              </a:ext>
            </a:extLst>
          </p:cNvPr>
          <p:cNvSpPr/>
          <p:nvPr/>
        </p:nvSpPr>
        <p:spPr>
          <a:xfrm>
            <a:off x="2505100" y="2197313"/>
            <a:ext cx="7181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err="1"/>
              <a:t>Key</a:t>
            </a:r>
            <a:r>
              <a:rPr lang="ca-ES" dirty="0"/>
              <a:t> + IBM; 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White</a:t>
            </a:r>
            <a:r>
              <a:rPr lang="ca-ES" dirty="0"/>
              <a:t> </a:t>
            </a:r>
            <a:r>
              <a:rPr lang="ca-ES" dirty="0" err="1"/>
              <a:t>Plains</a:t>
            </a:r>
            <a:r>
              <a:rPr lang="ca-ES" dirty="0"/>
              <a:t>, NY</a:t>
            </a:r>
          </a:p>
          <a:p>
            <a:r>
              <a:rPr lang="ca-ES" dirty="0" err="1"/>
              <a:t>Key</a:t>
            </a:r>
            <a:r>
              <a:rPr lang="ca-ES" dirty="0"/>
              <a:t> + </a:t>
            </a:r>
            <a:r>
              <a:rPr lang="ca-ES" dirty="0" err="1"/>
              <a:t>Learning</a:t>
            </a:r>
            <a:r>
              <a:rPr lang="ca-ES" dirty="0"/>
              <a:t> </a:t>
            </a:r>
            <a:r>
              <a:rPr lang="ca-ES" dirty="0" err="1"/>
              <a:t>Tree</a:t>
            </a:r>
            <a:r>
              <a:rPr lang="ca-ES" dirty="0"/>
              <a:t>; </a:t>
            </a:r>
            <a:r>
              <a:rPr lang="ca-ES" dirty="0" err="1"/>
              <a:t>Value</a:t>
            </a:r>
            <a:r>
              <a:rPr lang="ca-ES" dirty="0"/>
              <a:t> Los Angeles, CA</a:t>
            </a:r>
          </a:p>
          <a:p>
            <a:r>
              <a:rPr lang="ca-ES" dirty="0" err="1"/>
              <a:t>Key</a:t>
            </a:r>
            <a:r>
              <a:rPr lang="ca-ES" dirty="0"/>
              <a:t> + </a:t>
            </a:r>
            <a:r>
              <a:rPr lang="ca-ES" dirty="0" err="1"/>
              <a:t>O'Reilly</a:t>
            </a:r>
            <a:r>
              <a:rPr lang="ca-ES" dirty="0"/>
              <a:t>; 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Sebastopol</a:t>
            </a:r>
            <a:r>
              <a:rPr lang="ca-ES" dirty="0"/>
              <a:t>, CA</a:t>
            </a:r>
          </a:p>
          <a:p>
            <a:r>
              <a:rPr lang="ca-ES" dirty="0" err="1"/>
              <a:t>Key</a:t>
            </a:r>
            <a:r>
              <a:rPr lang="ca-ES" dirty="0"/>
              <a:t> + Microsoft; 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Redmond</a:t>
            </a:r>
            <a:r>
              <a:rPr lang="ca-ES" dirty="0"/>
              <a:t>, WA</a:t>
            </a:r>
          </a:p>
          <a:p>
            <a:r>
              <a:rPr lang="ca-ES" dirty="0" err="1"/>
              <a:t>Key</a:t>
            </a:r>
            <a:r>
              <a:rPr lang="ca-ES" dirty="0"/>
              <a:t> + </a:t>
            </a:r>
            <a:r>
              <a:rPr lang="ca-ES" dirty="0" err="1"/>
              <a:t>Adobe</a:t>
            </a:r>
            <a:r>
              <a:rPr lang="ca-ES" dirty="0"/>
              <a:t>; 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Mountain</a:t>
            </a:r>
            <a:r>
              <a:rPr lang="ca-ES" dirty="0"/>
              <a:t> </a:t>
            </a:r>
            <a:r>
              <a:rPr lang="ca-ES" dirty="0" err="1"/>
              <a:t>View</a:t>
            </a:r>
            <a:r>
              <a:rPr lang="ca-ES" dirty="0"/>
              <a:t>, CA</a:t>
            </a:r>
          </a:p>
          <a:p>
            <a:r>
              <a:rPr lang="ca-ES" dirty="0" err="1"/>
              <a:t>Key</a:t>
            </a:r>
            <a:r>
              <a:rPr lang="ca-ES" dirty="0"/>
              <a:t> + </a:t>
            </a:r>
            <a:r>
              <a:rPr lang="ca-ES" dirty="0" err="1"/>
              <a:t>Sun</a:t>
            </a:r>
            <a:r>
              <a:rPr lang="ca-ES" dirty="0"/>
              <a:t>; 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Mountain</a:t>
            </a:r>
            <a:r>
              <a:rPr lang="ca-ES" dirty="0"/>
              <a:t> </a:t>
            </a:r>
            <a:r>
              <a:rPr lang="ca-ES" dirty="0" err="1"/>
              <a:t>View</a:t>
            </a:r>
            <a:r>
              <a:rPr lang="ca-ES" dirty="0"/>
              <a:t>, CA</a:t>
            </a:r>
          </a:p>
          <a:p>
            <a:r>
              <a:rPr lang="ca-ES" dirty="0" err="1"/>
              <a:t>Key</a:t>
            </a:r>
            <a:r>
              <a:rPr lang="ca-ES" dirty="0"/>
              <a:t> + </a:t>
            </a:r>
            <a:r>
              <a:rPr lang="ca-ES" dirty="0" err="1"/>
              <a:t>Netscape</a:t>
            </a:r>
            <a:r>
              <a:rPr lang="ca-ES" dirty="0"/>
              <a:t>; </a:t>
            </a:r>
            <a:r>
              <a:rPr lang="ca-ES" dirty="0" err="1"/>
              <a:t>Value</a:t>
            </a:r>
            <a:r>
              <a:rPr lang="ca-ES" dirty="0"/>
              <a:t> </a:t>
            </a:r>
            <a:r>
              <a:rPr lang="ca-ES" dirty="0" err="1"/>
              <a:t>Mountain</a:t>
            </a:r>
            <a:r>
              <a:rPr lang="ca-ES" dirty="0"/>
              <a:t> </a:t>
            </a:r>
            <a:r>
              <a:rPr lang="ca-ES" dirty="0" err="1"/>
              <a:t>View</a:t>
            </a:r>
            <a:r>
              <a:rPr lang="ca-ES" dirty="0"/>
              <a:t>, CA</a:t>
            </a:r>
          </a:p>
        </p:txBody>
      </p:sp>
    </p:spTree>
    <p:extLst>
      <p:ext uri="{BB962C8B-B14F-4D97-AF65-F5344CB8AC3E}">
        <p14:creationId xmlns:p14="http://schemas.microsoft.com/office/powerpoint/2010/main" val="31731498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639757"/>
            <a:ext cx="11018440" cy="781968"/>
          </a:xfrm>
        </p:spPr>
        <p:txBody>
          <a:bodyPr/>
          <a:lstStyle/>
          <a:p>
            <a:r>
              <a:rPr lang="es-ES" sz="4000" b="1" dirty="0"/>
              <a:t>3.5 Método </a:t>
            </a:r>
            <a:r>
              <a:rPr lang="es-ES" sz="4000" b="1" dirty="0" err="1"/>
              <a:t>equals</a:t>
            </a:r>
            <a:r>
              <a:rPr lang="es-ES" sz="4000" b="1" dirty="0"/>
              <a:t> y </a:t>
            </a:r>
            <a:r>
              <a:rPr lang="es-ES" sz="4000" b="1" dirty="0" err="1"/>
              <a:t>hashCode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54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FE0EC0B-A804-4AE6-8F9F-18EB4F83B83F}"/>
              </a:ext>
            </a:extLst>
          </p:cNvPr>
          <p:cNvSpPr/>
          <p:nvPr/>
        </p:nvSpPr>
        <p:spPr>
          <a:xfrm>
            <a:off x="1271464" y="1905506"/>
            <a:ext cx="99371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 err="1"/>
              <a:t>Equals</a:t>
            </a:r>
            <a:r>
              <a:rPr lang="es-ES" sz="3200" dirty="0"/>
              <a:t> y </a:t>
            </a:r>
            <a:r>
              <a:rPr lang="es-ES" sz="3200" dirty="0" err="1"/>
              <a:t>hashCode</a:t>
            </a:r>
            <a:r>
              <a:rPr lang="es-ES" sz="3200" dirty="0"/>
              <a:t> permiten saber si 2 elementos son iguales.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/>
              <a:t>Pertenecen a la interfaz </a:t>
            </a:r>
            <a:r>
              <a:rPr lang="es-ES" sz="3200" dirty="0" err="1"/>
              <a:t>Map</a:t>
            </a:r>
            <a:endParaRPr lang="es-E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200" dirty="0"/>
              <a:t>Hay que sobrescribirlos para programar el comportamiento que queremos que tengan.</a:t>
            </a:r>
            <a:endParaRPr lang="ca-ES" sz="3200" dirty="0"/>
          </a:p>
        </p:txBody>
      </p:sp>
    </p:spTree>
    <p:extLst>
      <p:ext uri="{BB962C8B-B14F-4D97-AF65-F5344CB8AC3E}">
        <p14:creationId xmlns:p14="http://schemas.microsoft.com/office/powerpoint/2010/main" val="14422767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639757"/>
            <a:ext cx="11018440" cy="781968"/>
          </a:xfrm>
        </p:spPr>
        <p:txBody>
          <a:bodyPr/>
          <a:lstStyle/>
          <a:p>
            <a:r>
              <a:rPr lang="es-ES" sz="4000" b="1" dirty="0"/>
              <a:t>3.5 Método </a:t>
            </a:r>
            <a:r>
              <a:rPr lang="es-ES" sz="4000" b="1" dirty="0" err="1"/>
              <a:t>equals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55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FE0EC0B-A804-4AE6-8F9F-18EB4F83B83F}"/>
              </a:ext>
            </a:extLst>
          </p:cNvPr>
          <p:cNvSpPr/>
          <p:nvPr/>
        </p:nvSpPr>
        <p:spPr>
          <a:xfrm>
            <a:off x="1398610" y="1552932"/>
            <a:ext cx="9937104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200" dirty="0" err="1"/>
              <a:t>equals</a:t>
            </a:r>
            <a:r>
              <a:rPr lang="es-ES" sz="3200" dirty="0"/>
              <a:t>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/>
              <a:t>devuelve un booleano que indica si dos elementos son iguales o no.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200" dirty="0"/>
              <a:t>Se considera que dos elementos son iguales si tienen la misma clave.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200" dirty="0"/>
              <a:t>También podemos considerar iguales si tienen el mismo valor.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200" dirty="0"/>
              <a:t>Por ejemplo, podemos considerar que dos personas son iguales si tienen el mismo nombre y apellidos.</a:t>
            </a:r>
            <a:endParaRPr lang="ca-ES" sz="3200" dirty="0"/>
          </a:p>
        </p:txBody>
      </p:sp>
    </p:spTree>
    <p:extLst>
      <p:ext uri="{BB962C8B-B14F-4D97-AF65-F5344CB8AC3E}">
        <p14:creationId xmlns:p14="http://schemas.microsoft.com/office/powerpoint/2010/main" val="16322694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639757"/>
            <a:ext cx="11018440" cy="781968"/>
          </a:xfrm>
        </p:spPr>
        <p:txBody>
          <a:bodyPr/>
          <a:lstStyle/>
          <a:p>
            <a:r>
              <a:rPr lang="es-ES" sz="4000" b="1" dirty="0"/>
              <a:t>3.5 Método </a:t>
            </a:r>
            <a:r>
              <a:rPr lang="es-ES" sz="4000" b="1" dirty="0" err="1"/>
              <a:t>HashCode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56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FE0EC0B-A804-4AE6-8F9F-18EB4F83B83F}"/>
              </a:ext>
            </a:extLst>
          </p:cNvPr>
          <p:cNvSpPr/>
          <p:nvPr/>
        </p:nvSpPr>
        <p:spPr>
          <a:xfrm>
            <a:off x="1398610" y="1552932"/>
            <a:ext cx="9937104" cy="5139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200" dirty="0"/>
              <a:t>Si comparamos dos objetos en estructuras de tipo hash (</a:t>
            </a:r>
            <a:r>
              <a:rPr lang="es-ES" sz="3200" dirty="0" err="1"/>
              <a:t>HashMap</a:t>
            </a:r>
            <a:r>
              <a:rPr lang="es-ES" sz="3200" dirty="0"/>
              <a:t>, </a:t>
            </a:r>
            <a:r>
              <a:rPr lang="es-ES" sz="3200" dirty="0" err="1"/>
              <a:t>HashSet</a:t>
            </a:r>
            <a:r>
              <a:rPr lang="es-ES" sz="3200" dirty="0"/>
              <a:t>, etc.):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200" dirty="0"/>
              <a:t>primero se invoca al método </a:t>
            </a:r>
            <a:r>
              <a:rPr lang="es-ES" sz="3200" dirty="0" err="1"/>
              <a:t>hashCode</a:t>
            </a:r>
            <a:r>
              <a:rPr lang="es-ES" sz="3200" dirty="0"/>
              <a:t>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200" dirty="0"/>
              <a:t>luego a </a:t>
            </a:r>
            <a:r>
              <a:rPr lang="es-ES" sz="3200" dirty="0" err="1"/>
              <a:t>equals</a:t>
            </a:r>
            <a:r>
              <a:rPr lang="es-ES" sz="3200" dirty="0"/>
              <a:t>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200" dirty="0"/>
              <a:t>Si los métodos </a:t>
            </a:r>
            <a:r>
              <a:rPr lang="es-ES" sz="3200" dirty="0" err="1"/>
              <a:t>hashCode</a:t>
            </a:r>
            <a:r>
              <a:rPr lang="es-ES" sz="3200" dirty="0"/>
              <a:t> de cada objeto devuelven un entero diferente, se consideran los objetos distintos. </a:t>
            </a:r>
          </a:p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3200" dirty="0"/>
              <a:t>Si los códigos hash son iguales se utiliza </a:t>
            </a:r>
            <a:r>
              <a:rPr lang="es-ES" sz="3200" dirty="0" err="1"/>
              <a:t>equals</a:t>
            </a:r>
            <a:r>
              <a:rPr lang="es-ES" sz="3200" dirty="0"/>
              <a:t> para revisar en detalle su igualdad.</a:t>
            </a:r>
            <a:endParaRPr lang="ca-ES" sz="3200" dirty="0"/>
          </a:p>
        </p:txBody>
      </p:sp>
    </p:spTree>
    <p:extLst>
      <p:ext uri="{BB962C8B-B14F-4D97-AF65-F5344CB8AC3E}">
        <p14:creationId xmlns:p14="http://schemas.microsoft.com/office/powerpoint/2010/main" val="4273330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639757"/>
            <a:ext cx="11018440" cy="781968"/>
          </a:xfrm>
        </p:spPr>
        <p:txBody>
          <a:bodyPr/>
          <a:lstStyle/>
          <a:p>
            <a:r>
              <a:rPr lang="es-ES" sz="4000" b="1" dirty="0"/>
              <a:t>3.5 Ejemplo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57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FE0EC0B-A804-4AE6-8F9F-18EB4F83B83F}"/>
              </a:ext>
            </a:extLst>
          </p:cNvPr>
          <p:cNvSpPr/>
          <p:nvPr/>
        </p:nvSpPr>
        <p:spPr>
          <a:xfrm>
            <a:off x="1392625" y="1628800"/>
            <a:ext cx="9937104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b="1" dirty="0" err="1"/>
              <a:t>public</a:t>
            </a:r>
            <a:r>
              <a:rPr lang="es-ES" b="1" dirty="0"/>
              <a:t> </a:t>
            </a:r>
            <a:r>
              <a:rPr lang="es-ES" b="1" dirty="0" err="1"/>
              <a:t>class</a:t>
            </a:r>
            <a:r>
              <a:rPr lang="es-ES" b="1" dirty="0"/>
              <a:t> Persona {</a:t>
            </a:r>
          </a:p>
          <a:p>
            <a:pPr marL="441325">
              <a:spcBef>
                <a:spcPts val="600"/>
              </a:spcBef>
              <a:spcAft>
                <a:spcPts val="600"/>
              </a:spcAft>
            </a:pPr>
            <a:r>
              <a:rPr lang="es-ES" b="1" dirty="0" err="1"/>
              <a:t>String</a:t>
            </a:r>
            <a:r>
              <a:rPr lang="es-ES" b="1" dirty="0"/>
              <a:t> nombre; </a:t>
            </a:r>
          </a:p>
          <a:p>
            <a:pPr marL="441325">
              <a:spcBef>
                <a:spcPts val="600"/>
              </a:spcBef>
              <a:spcAft>
                <a:spcPts val="600"/>
              </a:spcAft>
            </a:pPr>
            <a:r>
              <a:rPr lang="es-ES" b="1" dirty="0" err="1"/>
              <a:t>String</a:t>
            </a:r>
            <a:r>
              <a:rPr lang="es-ES" b="1" dirty="0"/>
              <a:t> apellido;</a:t>
            </a:r>
          </a:p>
          <a:p>
            <a:pPr marL="441325">
              <a:spcBef>
                <a:spcPts val="600"/>
              </a:spcBef>
              <a:spcAft>
                <a:spcPts val="600"/>
              </a:spcAft>
            </a:pPr>
            <a:r>
              <a:rPr lang="es-ES" b="1" dirty="0" err="1"/>
              <a:t>int</a:t>
            </a:r>
            <a:r>
              <a:rPr lang="es-ES" b="1" dirty="0"/>
              <a:t> edad;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b="1" dirty="0" err="1"/>
              <a:t>public</a:t>
            </a:r>
            <a:r>
              <a:rPr lang="es-ES" b="1" dirty="0"/>
              <a:t> Persona(</a:t>
            </a:r>
            <a:r>
              <a:rPr lang="es-ES" b="1" dirty="0" err="1"/>
              <a:t>String</a:t>
            </a:r>
            <a:r>
              <a:rPr lang="es-ES" b="1" dirty="0"/>
              <a:t> nombre, </a:t>
            </a:r>
            <a:r>
              <a:rPr lang="es-ES" b="1" dirty="0" err="1"/>
              <a:t>String</a:t>
            </a:r>
            <a:r>
              <a:rPr lang="es-ES" b="1" dirty="0"/>
              <a:t> apellido, </a:t>
            </a:r>
            <a:r>
              <a:rPr lang="es-ES" b="1" dirty="0" err="1"/>
              <a:t>int</a:t>
            </a:r>
            <a:r>
              <a:rPr lang="es-ES" b="1" dirty="0"/>
              <a:t> edad) { </a:t>
            </a:r>
          </a:p>
          <a:p>
            <a:pPr marL="538163">
              <a:spcBef>
                <a:spcPts val="600"/>
              </a:spcBef>
              <a:spcAft>
                <a:spcPts val="600"/>
              </a:spcAft>
            </a:pPr>
            <a:r>
              <a:rPr lang="es-ES" b="1" dirty="0" err="1"/>
              <a:t>this.nombre</a:t>
            </a:r>
            <a:r>
              <a:rPr lang="es-ES" b="1" dirty="0"/>
              <a:t> = nombre;</a:t>
            </a:r>
          </a:p>
          <a:p>
            <a:pPr marL="538163">
              <a:spcBef>
                <a:spcPts val="600"/>
              </a:spcBef>
              <a:spcAft>
                <a:spcPts val="600"/>
              </a:spcAft>
            </a:pPr>
            <a:r>
              <a:rPr lang="es-ES" b="1" dirty="0" err="1"/>
              <a:t>this.apellido</a:t>
            </a:r>
            <a:r>
              <a:rPr lang="es-ES" b="1" dirty="0"/>
              <a:t> = apellido; </a:t>
            </a:r>
          </a:p>
          <a:p>
            <a:pPr marL="538163">
              <a:spcBef>
                <a:spcPts val="600"/>
              </a:spcBef>
              <a:spcAft>
                <a:spcPts val="600"/>
              </a:spcAft>
            </a:pPr>
            <a:r>
              <a:rPr lang="es-ES" b="1" dirty="0" err="1"/>
              <a:t>this.edad</a:t>
            </a:r>
            <a:r>
              <a:rPr lang="es-ES" b="1" dirty="0"/>
              <a:t> = edad;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b="1" dirty="0"/>
              <a:t>}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b="1" dirty="0"/>
              <a:t>//</a:t>
            </a:r>
            <a:r>
              <a:rPr lang="es-ES" b="1" dirty="0" err="1"/>
              <a:t>Getters</a:t>
            </a:r>
            <a:r>
              <a:rPr lang="es-ES" b="1" dirty="0"/>
              <a:t> y </a:t>
            </a:r>
            <a:r>
              <a:rPr lang="es-ES" b="1" dirty="0" err="1"/>
              <a:t>setters</a:t>
            </a:r>
            <a:endParaRPr lang="es-ES" b="1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b="1" dirty="0"/>
              <a:t>…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84447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639757"/>
            <a:ext cx="11018440" cy="781968"/>
          </a:xfrm>
        </p:spPr>
        <p:txBody>
          <a:bodyPr/>
          <a:lstStyle/>
          <a:p>
            <a:r>
              <a:rPr lang="es-ES" sz="4000" b="1" dirty="0"/>
              <a:t>3.5 Ejemplo con </a:t>
            </a:r>
            <a:r>
              <a:rPr lang="es-ES" sz="4000" b="1" dirty="0" err="1"/>
              <a:t>hashCode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58</a:t>
            </a:fld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FE0EC0B-A804-4AE6-8F9F-18EB4F83B83F}"/>
              </a:ext>
            </a:extLst>
          </p:cNvPr>
          <p:cNvSpPr/>
          <p:nvPr/>
        </p:nvSpPr>
        <p:spPr>
          <a:xfrm>
            <a:off x="1392625" y="1628800"/>
            <a:ext cx="9937104" cy="1969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b="1" dirty="0"/>
              <a:t>Si consideramos por ejemplo, que 2 personas son iguales si tienen el mismo valor en los atributos nombre y apellidos.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2800" b="1" dirty="0"/>
              <a:t>Entonces la implementación del método </a:t>
            </a:r>
            <a:r>
              <a:rPr lang="es-ES" sz="2800" b="1" dirty="0" err="1"/>
              <a:t>hashCode</a:t>
            </a:r>
            <a:r>
              <a:rPr lang="es-ES" sz="2800" b="1" dirty="0"/>
              <a:t> sería: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E8002B-EB9C-4AD5-B255-3D8C320F4D48}"/>
              </a:ext>
            </a:extLst>
          </p:cNvPr>
          <p:cNvSpPr/>
          <p:nvPr/>
        </p:nvSpPr>
        <p:spPr>
          <a:xfrm>
            <a:off x="1055440" y="3955693"/>
            <a:ext cx="10838420" cy="23391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ca-ES" sz="3000" dirty="0"/>
              <a:t>@</a:t>
            </a:r>
            <a:r>
              <a:rPr lang="ca-ES" sz="3000" dirty="0" err="1"/>
              <a:t>Override</a:t>
            </a:r>
            <a:endParaRPr lang="ca-ES" sz="3000" dirty="0"/>
          </a:p>
          <a:p>
            <a:r>
              <a:rPr lang="ca-ES" sz="3000" dirty="0" err="1"/>
              <a:t>public</a:t>
            </a:r>
            <a:r>
              <a:rPr lang="ca-ES" sz="3000" dirty="0"/>
              <a:t> </a:t>
            </a:r>
            <a:r>
              <a:rPr lang="ca-ES" sz="3000" dirty="0" err="1"/>
              <a:t>int</a:t>
            </a:r>
            <a:r>
              <a:rPr lang="ca-ES" sz="3000" dirty="0"/>
              <a:t> </a:t>
            </a:r>
            <a:r>
              <a:rPr lang="ca-ES" sz="3000" dirty="0" err="1"/>
              <a:t>hashCode</a:t>
            </a:r>
            <a:r>
              <a:rPr lang="ca-ES" sz="3000" dirty="0"/>
              <a:t>() {</a:t>
            </a:r>
          </a:p>
          <a:p>
            <a:pPr marL="441325"/>
            <a:r>
              <a:rPr lang="ca-ES" sz="2800" dirty="0" err="1"/>
              <a:t>int</a:t>
            </a:r>
            <a:r>
              <a:rPr lang="ca-ES" sz="2800" dirty="0"/>
              <a:t> </a:t>
            </a:r>
            <a:r>
              <a:rPr lang="ca-ES" sz="2800" dirty="0" err="1"/>
              <a:t>result</a:t>
            </a:r>
            <a:r>
              <a:rPr lang="ca-ES" sz="2800" dirty="0"/>
              <a:t> = </a:t>
            </a:r>
            <a:r>
              <a:rPr lang="ca-ES" sz="2800" dirty="0" err="1"/>
              <a:t>this.nombre.hashCode</a:t>
            </a:r>
            <a:r>
              <a:rPr lang="ca-ES" sz="2800" dirty="0"/>
              <a:t>() + </a:t>
            </a:r>
            <a:r>
              <a:rPr lang="ca-ES" sz="2800" dirty="0" err="1"/>
              <a:t>this.apellido.hashCode</a:t>
            </a:r>
            <a:r>
              <a:rPr lang="ca-ES" sz="2800" dirty="0"/>
              <a:t>(); </a:t>
            </a:r>
          </a:p>
          <a:p>
            <a:pPr marL="441325"/>
            <a:r>
              <a:rPr lang="ca-ES" sz="2800" dirty="0" err="1"/>
              <a:t>return</a:t>
            </a:r>
            <a:r>
              <a:rPr lang="ca-ES" sz="2800" dirty="0"/>
              <a:t> </a:t>
            </a:r>
            <a:r>
              <a:rPr lang="ca-ES" sz="2800" dirty="0" err="1"/>
              <a:t>result</a:t>
            </a:r>
            <a:r>
              <a:rPr lang="ca-ES" sz="2800" dirty="0"/>
              <a:t>;</a:t>
            </a:r>
          </a:p>
          <a:p>
            <a:r>
              <a:rPr lang="ca-ES" sz="3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76198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639757"/>
            <a:ext cx="11018440" cy="781968"/>
          </a:xfrm>
        </p:spPr>
        <p:txBody>
          <a:bodyPr/>
          <a:lstStyle/>
          <a:p>
            <a:r>
              <a:rPr lang="es-ES" sz="4000" b="1" dirty="0"/>
              <a:t>3.5 Ejemplo con </a:t>
            </a:r>
            <a:r>
              <a:rPr lang="es-ES" sz="4000" b="1" dirty="0" err="1"/>
              <a:t>equals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59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E8002B-EB9C-4AD5-B255-3D8C320F4D48}"/>
              </a:ext>
            </a:extLst>
          </p:cNvPr>
          <p:cNvSpPr/>
          <p:nvPr/>
        </p:nvSpPr>
        <p:spPr>
          <a:xfrm>
            <a:off x="1064331" y="1549935"/>
            <a:ext cx="10838420" cy="3416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3600" dirty="0"/>
              <a:t>@</a:t>
            </a:r>
            <a:r>
              <a:rPr lang="es-ES" sz="3600" dirty="0" err="1"/>
              <a:t>Override</a:t>
            </a:r>
            <a:endParaRPr lang="ca-ES" sz="3600" dirty="0"/>
          </a:p>
          <a:p>
            <a:r>
              <a:rPr lang="es-ES" sz="3600" dirty="0" err="1"/>
              <a:t>public</a:t>
            </a:r>
            <a:r>
              <a:rPr lang="es-ES" sz="3600" dirty="0"/>
              <a:t> </a:t>
            </a:r>
            <a:r>
              <a:rPr lang="es-ES" sz="3600" dirty="0" err="1"/>
              <a:t>boolean</a:t>
            </a:r>
            <a:r>
              <a:rPr lang="es-ES" sz="3600" dirty="0"/>
              <a:t> </a:t>
            </a:r>
            <a:r>
              <a:rPr lang="es-ES" sz="3600" dirty="0" err="1"/>
              <a:t>equals</a:t>
            </a:r>
            <a:r>
              <a:rPr lang="es-ES" sz="3600" dirty="0"/>
              <a:t>(</a:t>
            </a:r>
            <a:r>
              <a:rPr lang="es-ES" sz="3600" dirty="0" err="1"/>
              <a:t>Object</a:t>
            </a:r>
            <a:r>
              <a:rPr lang="es-ES" sz="3600" dirty="0"/>
              <a:t> </a:t>
            </a:r>
            <a:r>
              <a:rPr lang="es-ES" sz="3600" dirty="0" err="1"/>
              <a:t>obj</a:t>
            </a:r>
            <a:r>
              <a:rPr lang="es-ES" sz="3600" dirty="0"/>
              <a:t>) { </a:t>
            </a:r>
          </a:p>
          <a:p>
            <a:r>
              <a:rPr lang="es-ES" sz="3600" dirty="0" err="1"/>
              <a:t>if</a:t>
            </a:r>
            <a:r>
              <a:rPr lang="es-ES" sz="3600" dirty="0"/>
              <a:t> (</a:t>
            </a:r>
            <a:r>
              <a:rPr lang="es-ES" sz="3600" dirty="0" err="1"/>
              <a:t>this</a:t>
            </a:r>
            <a:r>
              <a:rPr lang="es-ES" sz="3600" dirty="0"/>
              <a:t> == </a:t>
            </a:r>
            <a:r>
              <a:rPr lang="es-ES" sz="3600" dirty="0" err="1"/>
              <a:t>obj</a:t>
            </a:r>
            <a:r>
              <a:rPr lang="es-ES" sz="3600" dirty="0"/>
              <a:t>) </a:t>
            </a:r>
            <a:r>
              <a:rPr lang="es-ES" sz="3600" dirty="0" err="1"/>
              <a:t>return</a:t>
            </a:r>
            <a:r>
              <a:rPr lang="es-ES" sz="3600" dirty="0"/>
              <a:t> true; </a:t>
            </a:r>
          </a:p>
          <a:p>
            <a:r>
              <a:rPr lang="es-ES" sz="3600" dirty="0" err="1"/>
              <a:t>if</a:t>
            </a:r>
            <a:r>
              <a:rPr lang="es-ES" sz="3600" dirty="0"/>
              <a:t> (</a:t>
            </a:r>
            <a:r>
              <a:rPr lang="es-ES" sz="3600" dirty="0" err="1"/>
              <a:t>obj</a:t>
            </a:r>
            <a:r>
              <a:rPr lang="es-ES" sz="3600" dirty="0"/>
              <a:t> == </a:t>
            </a:r>
            <a:r>
              <a:rPr lang="es-ES" sz="3600" dirty="0" err="1"/>
              <a:t>null</a:t>
            </a:r>
            <a:r>
              <a:rPr lang="es-ES" sz="3600" dirty="0"/>
              <a:t>) </a:t>
            </a:r>
            <a:r>
              <a:rPr lang="es-ES" sz="3600" dirty="0" err="1"/>
              <a:t>return</a:t>
            </a:r>
            <a:r>
              <a:rPr lang="es-ES" sz="3600" dirty="0"/>
              <a:t> false;</a:t>
            </a:r>
            <a:endParaRPr lang="ca-ES" sz="3600" dirty="0"/>
          </a:p>
          <a:p>
            <a:r>
              <a:rPr lang="es-ES" sz="3600" dirty="0" err="1"/>
              <a:t>if</a:t>
            </a:r>
            <a:r>
              <a:rPr lang="es-ES" sz="3600" dirty="0"/>
              <a:t> (</a:t>
            </a:r>
            <a:r>
              <a:rPr lang="es-ES" sz="3600" dirty="0" err="1"/>
              <a:t>getClass</a:t>
            </a:r>
            <a:r>
              <a:rPr lang="es-ES" sz="3600" dirty="0"/>
              <a:t>() != </a:t>
            </a:r>
            <a:r>
              <a:rPr lang="es-ES" sz="3600" dirty="0" err="1"/>
              <a:t>obj.getClass</a:t>
            </a:r>
            <a:r>
              <a:rPr lang="es-ES" sz="3600" dirty="0"/>
              <a:t>()) </a:t>
            </a:r>
            <a:r>
              <a:rPr lang="es-ES" sz="3600" dirty="0" err="1"/>
              <a:t>return</a:t>
            </a:r>
            <a:r>
              <a:rPr lang="es-ES" sz="3600" dirty="0"/>
              <a:t> false;</a:t>
            </a:r>
            <a:endParaRPr lang="ca-ES" sz="3600" dirty="0"/>
          </a:p>
          <a:p>
            <a:r>
              <a:rPr lang="es-ES" sz="3600" dirty="0"/>
              <a:t>Persona </a:t>
            </a:r>
            <a:r>
              <a:rPr lang="es-ES" sz="3600" dirty="0" err="1"/>
              <a:t>other</a:t>
            </a:r>
            <a:r>
              <a:rPr lang="es-ES" sz="3600" dirty="0"/>
              <a:t> = (Persona) </a:t>
            </a:r>
            <a:r>
              <a:rPr lang="es-ES" sz="3600" dirty="0" err="1"/>
              <a:t>obj</a:t>
            </a:r>
            <a:r>
              <a:rPr lang="es-ES" sz="3600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60652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416" y="188640"/>
            <a:ext cx="11018440" cy="781968"/>
          </a:xfrm>
        </p:spPr>
        <p:txBody>
          <a:bodyPr/>
          <a:lstStyle/>
          <a:p>
            <a:r>
              <a:rPr lang="es-ES" b="1" dirty="0" err="1"/>
              <a:t>Wrapper</a:t>
            </a:r>
            <a:endParaRPr lang="es-ES" b="1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6ACE800-7942-47F8-9BFC-AFCE9416178E}"/>
              </a:ext>
            </a:extLst>
          </p:cNvPr>
          <p:cNvSpPr/>
          <p:nvPr/>
        </p:nvSpPr>
        <p:spPr>
          <a:xfrm>
            <a:off x="1127448" y="1124744"/>
            <a:ext cx="9361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2800" dirty="0">
                <a:latin typeface="Calibri" panose="020F0502020204030204" pitchFamily="34" charset="0"/>
              </a:rPr>
              <a:t>Principales métodos del </a:t>
            </a:r>
            <a:r>
              <a:rPr lang="es-ES" sz="2800" dirty="0" err="1">
                <a:latin typeface="Calibri" panose="020F0502020204030204" pitchFamily="34" charset="0"/>
              </a:rPr>
              <a:t>wrapper</a:t>
            </a:r>
            <a:r>
              <a:rPr lang="es-ES" sz="2800" dirty="0">
                <a:latin typeface="Calibri" panose="020F0502020204030204" pitchFamily="34" charset="0"/>
              </a:rPr>
              <a:t> </a:t>
            </a:r>
            <a:r>
              <a:rPr lang="es-ES" sz="2800" dirty="0" err="1">
                <a:latin typeface="Calibri" panose="020F0502020204030204" pitchFamily="34" charset="0"/>
              </a:rPr>
              <a:t>Integer</a:t>
            </a:r>
            <a:endParaRPr lang="es-ES" sz="2800" dirty="0"/>
          </a:p>
        </p:txBody>
      </p:sp>
      <p:graphicFrame>
        <p:nvGraphicFramePr>
          <p:cNvPr id="6" name="Tabla 6">
            <a:extLst>
              <a:ext uri="{FF2B5EF4-FFF2-40B4-BE49-F238E27FC236}">
                <a16:creationId xmlns:a16="http://schemas.microsoft.com/office/drawing/2014/main" id="{859CE8D1-AF8C-4043-8ECA-AFD843E8671E}"/>
              </a:ext>
            </a:extLst>
          </p:cNvPr>
          <p:cNvGraphicFramePr>
            <a:graphicFrameLocks noGrp="1"/>
          </p:cNvGraphicFramePr>
          <p:nvPr/>
        </p:nvGraphicFramePr>
        <p:xfrm>
          <a:off x="1480208" y="1768748"/>
          <a:ext cx="9736856" cy="451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8428">
                  <a:extLst>
                    <a:ext uri="{9D8B030D-6E8A-4147-A177-3AD203B41FA5}">
                      <a16:colId xmlns:a16="http://schemas.microsoft.com/office/drawing/2014/main" val="2913650991"/>
                    </a:ext>
                  </a:extLst>
                </a:gridCol>
                <a:gridCol w="4868428">
                  <a:extLst>
                    <a:ext uri="{9D8B030D-6E8A-4147-A177-3AD203B41FA5}">
                      <a16:colId xmlns:a16="http://schemas.microsoft.com/office/drawing/2014/main" val="2080576034"/>
                    </a:ext>
                  </a:extLst>
                </a:gridCol>
              </a:tblGrid>
              <a:tr h="505942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>
                          <a:solidFill>
                            <a:schemeClr val="bg1"/>
                          </a:solidFill>
                          <a:latin typeface="Calibri-Bold"/>
                        </a:rPr>
                        <a:t>Método</a:t>
                      </a:r>
                      <a:endParaRPr lang="es-ES" sz="2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>
                          <a:solidFill>
                            <a:schemeClr val="bg1"/>
                          </a:solidFill>
                          <a:latin typeface="Calibri-Bold"/>
                        </a:rPr>
                        <a:t>Descripción</a:t>
                      </a:r>
                      <a:endParaRPr lang="es-ES" sz="2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293030"/>
                  </a:ext>
                </a:extLst>
              </a:tr>
              <a:tr h="505942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new </a:t>
                      </a:r>
                      <a:r>
                        <a:rPr lang="es-ES" sz="2200" b="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Integer</a:t>
                      </a:r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s-ES" sz="2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int</a:t>
                      </a:r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) </a:t>
                      </a:r>
                      <a:endParaRPr lang="es-E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Constructor que recibe un valor entero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6455009"/>
                  </a:ext>
                </a:extLst>
              </a:tr>
              <a:tr h="505942"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new </a:t>
                      </a:r>
                      <a:r>
                        <a:rPr lang="es-ES" sz="2200" b="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Integer</a:t>
                      </a:r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s-ES" sz="2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String</a:t>
                      </a:r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) </a:t>
                      </a:r>
                      <a:endParaRPr lang="es-E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Constructor que recibe un valor </a:t>
                      </a:r>
                      <a:r>
                        <a:rPr lang="es-ES" sz="2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String</a:t>
                      </a:r>
                      <a:endParaRPr lang="es-E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002233"/>
                  </a:ext>
                </a:extLst>
              </a:tr>
              <a:tr h="505942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Integer</a:t>
                      </a:r>
                      <a:r>
                        <a:rPr lang="es-ES" sz="2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.parseInt</a:t>
                      </a:r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s-ES" sz="2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String</a:t>
                      </a:r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) </a:t>
                      </a:r>
                      <a:endParaRPr lang="es-E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Convierte una </a:t>
                      </a:r>
                      <a:r>
                        <a:rPr lang="es-ES" sz="2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string</a:t>
                      </a:r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a un valor entero</a:t>
                      </a:r>
                      <a:endParaRPr lang="es-E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6020463"/>
                  </a:ext>
                </a:extLst>
              </a:tr>
              <a:tr h="2493572">
                <a:tc>
                  <a:txBody>
                    <a:bodyPr/>
                    <a:lstStyle/>
                    <a:p>
                      <a:pPr algn="ctr"/>
                      <a:r>
                        <a:rPr lang="es-ES" sz="2200" b="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Integer</a:t>
                      </a:r>
                      <a:r>
                        <a:rPr lang="es-ES" sz="2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.byteValue</a:t>
                      </a:r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s-ES" sz="2200" b="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Integer</a:t>
                      </a:r>
                      <a:r>
                        <a:rPr lang="es-ES" sz="2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.shortValue</a:t>
                      </a:r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s-ES" sz="2200" b="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Integer</a:t>
                      </a:r>
                      <a:r>
                        <a:rPr lang="es-ES" sz="2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.intValue</a:t>
                      </a:r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s-ES" sz="2200" b="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Integer</a:t>
                      </a:r>
                      <a:r>
                        <a:rPr lang="es-ES" sz="2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.longValue</a:t>
                      </a:r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s-ES" sz="2200" b="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Integer</a:t>
                      </a:r>
                      <a:r>
                        <a:rPr lang="es-ES" sz="2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.doubleValue</a:t>
                      </a:r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()</a:t>
                      </a:r>
                    </a:p>
                    <a:p>
                      <a:pPr algn="ctr"/>
                      <a:r>
                        <a:rPr lang="es-ES" sz="2200" b="1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Integer</a:t>
                      </a:r>
                      <a:r>
                        <a:rPr lang="es-ES" sz="2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.floatValue</a:t>
                      </a:r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Convierte el valor del </a:t>
                      </a:r>
                      <a:r>
                        <a:rPr lang="es-ES" sz="220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wrapper</a:t>
                      </a:r>
                      <a:r>
                        <a:rPr lang="es-ES" sz="220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a una variable primitiva</a:t>
                      </a:r>
                      <a:endParaRPr lang="es-ES" sz="2200" dirty="0"/>
                    </a:p>
                    <a:p>
                      <a:pPr algn="ctr"/>
                      <a:endParaRPr lang="es-ES" sz="2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393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2309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420" y="639757"/>
            <a:ext cx="11018440" cy="781968"/>
          </a:xfrm>
        </p:spPr>
        <p:txBody>
          <a:bodyPr/>
          <a:lstStyle/>
          <a:p>
            <a:r>
              <a:rPr lang="es-ES" sz="4000" b="1" dirty="0"/>
              <a:t>3.5 Ejemplo con </a:t>
            </a:r>
            <a:r>
              <a:rPr lang="es-ES" sz="4000" b="1" dirty="0" err="1"/>
              <a:t>equals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60</a:t>
            </a:fld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AE8002B-EB9C-4AD5-B255-3D8C320F4D48}"/>
              </a:ext>
            </a:extLst>
          </p:cNvPr>
          <p:cNvSpPr/>
          <p:nvPr/>
        </p:nvSpPr>
        <p:spPr>
          <a:xfrm>
            <a:off x="1064331" y="1549935"/>
            <a:ext cx="10838420" cy="45243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sz="3600" dirty="0" err="1"/>
              <a:t>if</a:t>
            </a:r>
            <a:r>
              <a:rPr lang="es-ES" sz="3600" dirty="0"/>
              <a:t> (apellido == </a:t>
            </a:r>
            <a:r>
              <a:rPr lang="es-ES" sz="3600" dirty="0" err="1"/>
              <a:t>null</a:t>
            </a:r>
            <a:r>
              <a:rPr lang="es-ES" sz="3600" dirty="0"/>
              <a:t>) {</a:t>
            </a:r>
            <a:endParaRPr lang="ca-ES" sz="3600" dirty="0"/>
          </a:p>
          <a:p>
            <a:r>
              <a:rPr lang="es-ES" sz="3600" dirty="0"/>
              <a:t>    </a:t>
            </a:r>
            <a:r>
              <a:rPr lang="es-ES" sz="3600" dirty="0" err="1"/>
              <a:t>if</a:t>
            </a:r>
            <a:r>
              <a:rPr lang="es-ES" sz="3600" dirty="0"/>
              <a:t> (</a:t>
            </a:r>
            <a:r>
              <a:rPr lang="es-ES" sz="3600" dirty="0" err="1"/>
              <a:t>other.apellido</a:t>
            </a:r>
            <a:r>
              <a:rPr lang="es-ES" sz="3600" dirty="0"/>
              <a:t> != </a:t>
            </a:r>
            <a:r>
              <a:rPr lang="es-ES" sz="3600" dirty="0" err="1"/>
              <a:t>null</a:t>
            </a:r>
            <a:r>
              <a:rPr lang="es-ES" sz="3600" dirty="0"/>
              <a:t>) </a:t>
            </a:r>
            <a:r>
              <a:rPr lang="es-ES" sz="3600" dirty="0" err="1"/>
              <a:t>return</a:t>
            </a:r>
            <a:r>
              <a:rPr lang="es-ES" sz="3600" dirty="0"/>
              <a:t> false;</a:t>
            </a:r>
            <a:endParaRPr lang="ca-ES" sz="3600" dirty="0"/>
          </a:p>
          <a:p>
            <a:r>
              <a:rPr lang="es-ES" sz="3600" dirty="0"/>
              <a:t>} </a:t>
            </a:r>
            <a:r>
              <a:rPr lang="es-ES" sz="3600" dirty="0" err="1"/>
              <a:t>else</a:t>
            </a:r>
            <a:r>
              <a:rPr lang="es-ES" sz="3600" dirty="0"/>
              <a:t> </a:t>
            </a:r>
            <a:r>
              <a:rPr lang="es-ES" sz="3600" dirty="0" err="1"/>
              <a:t>if</a:t>
            </a:r>
            <a:r>
              <a:rPr lang="es-ES" sz="3600" dirty="0"/>
              <a:t> (!</a:t>
            </a:r>
            <a:r>
              <a:rPr lang="es-ES" sz="3600" dirty="0" err="1"/>
              <a:t>apellido.equals</a:t>
            </a:r>
            <a:r>
              <a:rPr lang="es-ES" sz="3600" dirty="0"/>
              <a:t>(</a:t>
            </a:r>
            <a:r>
              <a:rPr lang="es-ES" sz="3600" dirty="0" err="1"/>
              <a:t>other.apellido</a:t>
            </a:r>
            <a:r>
              <a:rPr lang="es-ES" sz="3600" dirty="0"/>
              <a:t>)) </a:t>
            </a:r>
            <a:r>
              <a:rPr lang="es-ES" sz="3600" dirty="0" err="1"/>
              <a:t>return</a:t>
            </a:r>
            <a:r>
              <a:rPr lang="es-ES" sz="3600" dirty="0"/>
              <a:t> false;</a:t>
            </a:r>
            <a:endParaRPr lang="ca-ES" sz="3600" dirty="0"/>
          </a:p>
          <a:p>
            <a:r>
              <a:rPr lang="es-ES" sz="3600" dirty="0" err="1"/>
              <a:t>if</a:t>
            </a:r>
            <a:r>
              <a:rPr lang="es-ES" sz="3600" dirty="0"/>
              <a:t> (nombre == </a:t>
            </a:r>
            <a:r>
              <a:rPr lang="es-ES" sz="3600" dirty="0" err="1"/>
              <a:t>null</a:t>
            </a:r>
            <a:r>
              <a:rPr lang="es-ES" sz="3600" dirty="0"/>
              <a:t>) {</a:t>
            </a:r>
            <a:endParaRPr lang="ca-ES" sz="3600" dirty="0"/>
          </a:p>
          <a:p>
            <a:r>
              <a:rPr lang="es-ES" sz="3600" dirty="0"/>
              <a:t>    </a:t>
            </a:r>
            <a:r>
              <a:rPr lang="es-ES" sz="3600" dirty="0" err="1"/>
              <a:t>if</a:t>
            </a:r>
            <a:r>
              <a:rPr lang="es-ES" sz="3600" dirty="0"/>
              <a:t> (</a:t>
            </a:r>
            <a:r>
              <a:rPr lang="es-ES" sz="3600" dirty="0" err="1"/>
              <a:t>other.nombre</a:t>
            </a:r>
            <a:r>
              <a:rPr lang="es-ES" sz="3600" dirty="0"/>
              <a:t> != </a:t>
            </a:r>
            <a:r>
              <a:rPr lang="es-ES" sz="3600" dirty="0" err="1"/>
              <a:t>null</a:t>
            </a:r>
            <a:r>
              <a:rPr lang="es-ES" sz="3600"/>
              <a:t>) return</a:t>
            </a:r>
            <a:r>
              <a:rPr lang="es-ES" sz="3600" dirty="0"/>
              <a:t> false;</a:t>
            </a:r>
            <a:endParaRPr lang="ca-ES" sz="3600" dirty="0"/>
          </a:p>
          <a:p>
            <a:r>
              <a:rPr lang="es-ES" sz="3600" dirty="0"/>
              <a:t>} </a:t>
            </a:r>
            <a:r>
              <a:rPr lang="es-ES" sz="3600" dirty="0" err="1"/>
              <a:t>else</a:t>
            </a:r>
            <a:r>
              <a:rPr lang="es-ES" sz="3600" dirty="0"/>
              <a:t> </a:t>
            </a:r>
            <a:r>
              <a:rPr lang="es-ES" sz="3600" dirty="0" err="1"/>
              <a:t>if</a:t>
            </a:r>
            <a:r>
              <a:rPr lang="es-ES" sz="3600" dirty="0"/>
              <a:t> (!</a:t>
            </a:r>
            <a:r>
              <a:rPr lang="es-ES" sz="3600" dirty="0" err="1"/>
              <a:t>nombre.equals</a:t>
            </a:r>
            <a:r>
              <a:rPr lang="es-ES" sz="3600" dirty="0"/>
              <a:t>(</a:t>
            </a:r>
            <a:r>
              <a:rPr lang="es-ES" sz="3600" dirty="0" err="1"/>
              <a:t>other.nombre</a:t>
            </a:r>
            <a:r>
              <a:rPr lang="es-ES" sz="3600" dirty="0"/>
              <a:t>)) </a:t>
            </a:r>
            <a:r>
              <a:rPr lang="es-ES" sz="3600" dirty="0" err="1"/>
              <a:t>return</a:t>
            </a:r>
            <a:r>
              <a:rPr lang="es-ES" sz="3600" dirty="0"/>
              <a:t> false;</a:t>
            </a:r>
            <a:endParaRPr lang="ca-ES" sz="3600" dirty="0"/>
          </a:p>
          <a:p>
            <a:r>
              <a:rPr lang="es-ES" sz="3600" dirty="0" err="1"/>
              <a:t>return</a:t>
            </a:r>
            <a:r>
              <a:rPr lang="es-ES" sz="3600" dirty="0"/>
              <a:t> true;</a:t>
            </a:r>
            <a:endParaRPr lang="ca-ES" sz="3600" dirty="0"/>
          </a:p>
          <a:p>
            <a:r>
              <a:rPr lang="es-ES" sz="3600" dirty="0"/>
              <a:t>}</a:t>
            </a:r>
            <a:endParaRPr lang="ca-ES" sz="3600" dirty="0"/>
          </a:p>
        </p:txBody>
      </p:sp>
    </p:spTree>
    <p:extLst>
      <p:ext uri="{BB962C8B-B14F-4D97-AF65-F5344CB8AC3E}">
        <p14:creationId xmlns:p14="http://schemas.microsoft.com/office/powerpoint/2010/main" val="3527835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E0C6FEF-432E-4629-92FE-D9CAB711B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255864"/>
            <a:ext cx="6984776" cy="634627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424" y="625748"/>
            <a:ext cx="11018440" cy="781968"/>
          </a:xfrm>
        </p:spPr>
        <p:txBody>
          <a:bodyPr/>
          <a:lstStyle/>
          <a:p>
            <a:r>
              <a:rPr lang="es-ES" sz="4000" b="1" dirty="0"/>
              <a:t>-Formas de guardar información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11" name="Marcador de texto 3">
            <a:extLst>
              <a:ext uri="{FF2B5EF4-FFF2-40B4-BE49-F238E27FC236}">
                <a16:creationId xmlns:a16="http://schemas.microsoft.com/office/drawing/2014/main" id="{02C2D3ED-0124-459F-8531-60B9498B1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1424" y="1700808"/>
            <a:ext cx="11018440" cy="4647426"/>
          </a:xfr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000" dirty="0"/>
              <a:t>Una variable nos permite guardar un único tipo de valor.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rgbClr val="000000"/>
                </a:solidFill>
                <a:latin typeface="Calibri" panose="020F0502020204030204" pitchFamily="34" charset="0"/>
              </a:rPr>
              <a:t>Los </a:t>
            </a:r>
            <a:r>
              <a:rPr lang="es-ES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arrays</a:t>
            </a:r>
            <a:r>
              <a:rPr lang="es-ES" sz="4000" dirty="0">
                <a:solidFill>
                  <a:srgbClr val="000000"/>
                </a:solidFill>
                <a:latin typeface="Calibri" panose="020F0502020204030204" pitchFamily="34" charset="0"/>
              </a:rPr>
              <a:t> y las cadenas de caracteres (</a:t>
            </a:r>
            <a:r>
              <a:rPr lang="es-ES" sz="4000" dirty="0" err="1">
                <a:solidFill>
                  <a:srgbClr val="000000"/>
                </a:solidFill>
                <a:latin typeface="Calibri" panose="020F0502020204030204" pitchFamily="34" charset="0"/>
              </a:rPr>
              <a:t>String</a:t>
            </a:r>
            <a:r>
              <a:rPr lang="es-ES" sz="4000" dirty="0">
                <a:solidFill>
                  <a:srgbClr val="000000"/>
                </a:solidFill>
                <a:latin typeface="Calibri" panose="020F0502020204030204" pitchFamily="34" charset="0"/>
              </a:rPr>
              <a:t>) nos permiten almacenar varios valores de un mismo tipo.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4000" dirty="0">
                <a:solidFill>
                  <a:srgbClr val="000000"/>
                </a:solidFill>
                <a:latin typeface="Calibri" panose="020F0502020204030204" pitchFamily="34" charset="0"/>
              </a:rPr>
              <a:t>También podemos guardar información en un objeto a través de sus atributos</a:t>
            </a:r>
          </a:p>
        </p:txBody>
      </p:sp>
    </p:spTree>
    <p:extLst>
      <p:ext uri="{BB962C8B-B14F-4D97-AF65-F5344CB8AC3E}">
        <p14:creationId xmlns:p14="http://schemas.microsoft.com/office/powerpoint/2010/main" val="1565093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3600" b="1" dirty="0"/>
              <a:t>Estructuras Avanzadas</a:t>
            </a:r>
            <a:endParaRPr lang="es-ES" sz="3600" b="1" dirty="0">
              <a:solidFill>
                <a:srgbClr val="FF0000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7050D9-60E7-46EC-BBD6-EC429ED41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830778"/>
            <a:ext cx="11018440" cy="5090624"/>
          </a:xfrm>
        </p:spPr>
        <p:txBody>
          <a:bodyPr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Como estructuras avanzadas tenemos:</a:t>
            </a:r>
          </a:p>
          <a:p>
            <a:pPr marL="979488" algn="just"/>
            <a:r>
              <a:rPr lang="es-ES" dirty="0"/>
              <a:t>- Listas (</a:t>
            </a:r>
            <a:r>
              <a:rPr lang="es-ES" dirty="0" err="1"/>
              <a:t>ArrayList</a:t>
            </a:r>
            <a:r>
              <a:rPr lang="es-ES" dirty="0"/>
              <a:t>)</a:t>
            </a:r>
          </a:p>
          <a:p>
            <a:pPr marL="979488" algn="just">
              <a:buFontTx/>
              <a:buChar char="-"/>
            </a:pPr>
            <a:r>
              <a:rPr lang="es-ES" dirty="0"/>
              <a:t> Colas</a:t>
            </a:r>
          </a:p>
          <a:p>
            <a:pPr marL="979488" algn="just">
              <a:buFontTx/>
              <a:buChar char="-"/>
            </a:pPr>
            <a:r>
              <a:rPr lang="es-ES" dirty="0"/>
              <a:t> Colecciones (</a:t>
            </a:r>
            <a:r>
              <a:rPr lang="es-ES" dirty="0" err="1"/>
              <a:t>HashMap</a:t>
            </a:r>
            <a:r>
              <a:rPr lang="es-ES" dirty="0"/>
              <a:t>)</a:t>
            </a:r>
          </a:p>
          <a:p>
            <a:pPr marL="979488" algn="just"/>
            <a:r>
              <a:rPr lang="es-ES" dirty="0"/>
              <a:t>- Pilas</a:t>
            </a:r>
          </a:p>
          <a:p>
            <a:pPr marL="979488" algn="just"/>
            <a:r>
              <a:rPr lang="es-ES" dirty="0"/>
              <a:t>- Árboles</a:t>
            </a:r>
          </a:p>
          <a:p>
            <a:pPr marL="979488" algn="just"/>
            <a:r>
              <a:rPr lang="es-ES" dirty="0"/>
              <a:t>- etc.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s-E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ES" dirty="0"/>
              <a:t>cada una de ellas tiene sus propios métodos de acceso a los datos</a:t>
            </a:r>
            <a:br>
              <a:rPr lang="es-ES" dirty="0"/>
            </a:br>
            <a:endParaRPr lang="es-ES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860CB21-5041-454D-8F8D-7DE28F86C2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531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18A3A55-9D83-4183-B0DC-0DC11E7A4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8680"/>
            <a:ext cx="11018440" cy="781968"/>
          </a:xfrm>
        </p:spPr>
        <p:txBody>
          <a:bodyPr/>
          <a:lstStyle/>
          <a:p>
            <a:r>
              <a:rPr lang="es-ES" sz="4000" b="1" dirty="0" err="1"/>
              <a:t>ArrayList</a:t>
            </a:r>
            <a:endParaRPr lang="es-ES" sz="4000" b="1" dirty="0">
              <a:solidFill>
                <a:srgbClr val="FF000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5D0C4C-1290-4135-891C-455631299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ACF540F-325E-488F-BCD7-C189C8FA1E18}" type="slidenum">
              <a:rPr lang="es-ES" smtClean="0"/>
              <a:pPr/>
              <a:t>9</a:t>
            </a:fld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FC36F74-96EB-4EDE-952B-9BD8034BCBF6}"/>
              </a:ext>
            </a:extLst>
          </p:cNvPr>
          <p:cNvSpPr/>
          <p:nvPr/>
        </p:nvSpPr>
        <p:spPr>
          <a:xfrm>
            <a:off x="1049625" y="2196112"/>
            <a:ext cx="102983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3200" dirty="0"/>
              <a:t>Un </a:t>
            </a:r>
            <a:r>
              <a:rPr lang="es-ES" sz="3200" dirty="0" err="1"/>
              <a:t>ArrayList</a:t>
            </a:r>
            <a:r>
              <a:rPr lang="es-ES" sz="3200" dirty="0"/>
              <a:t> conceptualmente se parece a un array estático.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3200" dirty="0"/>
              <a:t>Potencia que diferencia al </a:t>
            </a:r>
            <a:r>
              <a:rPr lang="es-ES" sz="3200" dirty="0" err="1"/>
              <a:t>ArrayList</a:t>
            </a:r>
            <a:r>
              <a:rPr lang="es-ES" sz="3200" dirty="0"/>
              <a:t>: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/>
              <a:t>es </a:t>
            </a:r>
            <a:r>
              <a:rPr lang="es-ES" sz="3200" b="1" dirty="0"/>
              <a:t>dinámico.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s-ES" sz="3200" dirty="0">
                <a:sym typeface="Wingdings" panose="05000000000000000000" pitchFamily="2" charset="2"/>
              </a:rPr>
              <a:t> S</a:t>
            </a:r>
            <a:r>
              <a:rPr lang="es-ES" sz="3200" dirty="0"/>
              <a:t>u tamaño puede cambiar a lo largo de la ejecución del programa.</a:t>
            </a:r>
            <a:endParaRPr lang="ca-ES" sz="3200" dirty="0"/>
          </a:p>
        </p:txBody>
      </p:sp>
    </p:spTree>
    <p:extLst>
      <p:ext uri="{BB962C8B-B14F-4D97-AF65-F5344CB8AC3E}">
        <p14:creationId xmlns:p14="http://schemas.microsoft.com/office/powerpoint/2010/main" val="1949014449"/>
      </p:ext>
    </p:extLst>
  </p:cSld>
  <p:clrMapOvr>
    <a:masterClrMapping/>
  </p:clrMapOvr>
</p:sld>
</file>

<file path=ppt/theme/theme1.xml><?xml version="1.0" encoding="utf-8"?>
<a:theme xmlns:a="http://schemas.openxmlformats.org/drawingml/2006/main" name="Linki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nkia" id="{8CAEBEAD-49AC-4E94-B6E3-0CB52A1A941F}" vid="{16B1A4A3-FF21-4A6B-814A-9F79F655B94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Linkia</Template>
  <TotalTime>13570</TotalTime>
  <Words>3633</Words>
  <Application>Microsoft Office PowerPoint</Application>
  <PresentationFormat>Panorámica</PresentationFormat>
  <Paragraphs>576</Paragraphs>
  <Slides>61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61</vt:i4>
      </vt:variant>
    </vt:vector>
  </HeadingPairs>
  <TitlesOfParts>
    <vt:vector size="67" baseType="lpstr">
      <vt:lpstr>Arial</vt:lpstr>
      <vt:lpstr>Arial MT</vt:lpstr>
      <vt:lpstr>Calibri</vt:lpstr>
      <vt:lpstr>Calibri-Bold</vt:lpstr>
      <vt:lpstr>Wingdings</vt:lpstr>
      <vt:lpstr>Linkia</vt:lpstr>
      <vt:lpstr>Presentación de PowerPoint</vt:lpstr>
      <vt:lpstr>Qué vamos a aprender</vt:lpstr>
      <vt:lpstr> Sabías que</vt:lpstr>
      <vt:lpstr>Wrapper</vt:lpstr>
      <vt:lpstr>Wrapper</vt:lpstr>
      <vt:lpstr>Wrapper</vt:lpstr>
      <vt:lpstr>-Formas de guardar información</vt:lpstr>
      <vt:lpstr>Estructuras Avanzadas</vt:lpstr>
      <vt:lpstr>ArrayList</vt:lpstr>
      <vt:lpstr>Array</vt:lpstr>
      <vt:lpstr>ArrayList</vt:lpstr>
      <vt:lpstr>ArrayList</vt:lpstr>
      <vt:lpstr>ArrayList</vt:lpstr>
      <vt:lpstr>Declaración de un ArrayList vacío</vt:lpstr>
      <vt:lpstr>ArrayList. Método Add</vt:lpstr>
      <vt:lpstr>ArrayList. Método Add</vt:lpstr>
      <vt:lpstr>ArrayList. Método Add</vt:lpstr>
      <vt:lpstr>ArrayList. Creación ArrayList de Objetos</vt:lpstr>
      <vt:lpstr>ArrayList. Ejemplo ArrayList Enteros</vt:lpstr>
      <vt:lpstr>ArrayList. Add</vt:lpstr>
      <vt:lpstr>ArrayList. Métodos</vt:lpstr>
      <vt:lpstr>ArrayList. Métodos</vt:lpstr>
      <vt:lpstr>ArrayList. Métodos</vt:lpstr>
      <vt:lpstr>ArrayList. Métodos</vt:lpstr>
      <vt:lpstr>ArrayList. Ejemplo 1</vt:lpstr>
      <vt:lpstr>Ejemplo de Método Abstracto</vt:lpstr>
      <vt:lpstr>ArrayList. Ejemplo 2</vt:lpstr>
      <vt:lpstr>ArrayList. Ejemplos</vt:lpstr>
      <vt:lpstr>ArrayList. Ejemplos</vt:lpstr>
      <vt:lpstr>ArrayList. Copia de un ArrayList</vt:lpstr>
      <vt:lpstr>ArrayList. Creación de un Alias de unArrayList</vt:lpstr>
      <vt:lpstr>ArrayList. Copia de unArrayList</vt:lpstr>
      <vt:lpstr>ArrayList. Ejemplo 3</vt:lpstr>
      <vt:lpstr>ArrayList. Ejemplo 3</vt:lpstr>
      <vt:lpstr>3. La clase HashMap</vt:lpstr>
      <vt:lpstr>3. La clase HashMap</vt:lpstr>
      <vt:lpstr>3. La clase HashMap</vt:lpstr>
      <vt:lpstr>3.2 La clase HashMap. Declaración</vt:lpstr>
      <vt:lpstr>3.2 La clase HashMap. Declaración</vt:lpstr>
      <vt:lpstr>3.2 La clase HashMap. Añadir elementos</vt:lpstr>
      <vt:lpstr>3.2 La clase HashMap. Actualización de  elementos</vt:lpstr>
      <vt:lpstr>3.2 La clase HashMap. Recorrer el HashMap</vt:lpstr>
      <vt:lpstr>3.2 La clase HashMap. Iterator - keySet</vt:lpstr>
      <vt:lpstr>3.2 La clase HashMap. Iterator - keySet</vt:lpstr>
      <vt:lpstr>3.2 La clase HashMap. Métodos (1/3)</vt:lpstr>
      <vt:lpstr>3.4 La clase HashMap. Métodos (2/3)</vt:lpstr>
      <vt:lpstr>3.4 La clase HashMap. Métodos (3/3)</vt:lpstr>
      <vt:lpstr>3.4.1 Ejemplo hashMap (1/4)</vt:lpstr>
      <vt:lpstr>3.4.1 Ejemplo hashMap (2/4)</vt:lpstr>
      <vt:lpstr>3.4.1 Ejemplo hashMap (3/4)</vt:lpstr>
      <vt:lpstr>3.4.1 Ejemplo hashMap (4/4)</vt:lpstr>
      <vt:lpstr>Ejemplo de Método Abstracto</vt:lpstr>
      <vt:lpstr>Ejemplo de Método Abstracto</vt:lpstr>
      <vt:lpstr>3.5 Método equals y hashCode</vt:lpstr>
      <vt:lpstr>3.5 Método equals</vt:lpstr>
      <vt:lpstr>3.5 Método HashCode</vt:lpstr>
      <vt:lpstr>3.5 Ejemplo</vt:lpstr>
      <vt:lpstr>3.5 Ejemplo con hashCode</vt:lpstr>
      <vt:lpstr>3.5 Ejemplo con equals</vt:lpstr>
      <vt:lpstr>3.5 Ejemplo con equals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</dc:creator>
  <cp:lastModifiedBy>Angel</cp:lastModifiedBy>
  <cp:revision>246</cp:revision>
  <dcterms:created xsi:type="dcterms:W3CDTF">2012-09-14T09:01:05Z</dcterms:created>
  <dcterms:modified xsi:type="dcterms:W3CDTF">2021-10-22T11:54:41Z</dcterms:modified>
</cp:coreProperties>
</file>