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notesMasterIdLst>
    <p:notesMasterId r:id="rId51"/>
  </p:notesMasterIdLst>
  <p:handoutMasterIdLst>
    <p:handoutMasterId r:id="rId52"/>
  </p:handoutMasterIdLst>
  <p:sldIdLst>
    <p:sldId id="262" r:id="rId2"/>
    <p:sldId id="358" r:id="rId3"/>
    <p:sldId id="398" r:id="rId4"/>
    <p:sldId id="551" r:id="rId5"/>
    <p:sldId id="557" r:id="rId6"/>
    <p:sldId id="558" r:id="rId7"/>
    <p:sldId id="559" r:id="rId8"/>
    <p:sldId id="560" r:id="rId9"/>
    <p:sldId id="561" r:id="rId10"/>
    <p:sldId id="562" r:id="rId11"/>
    <p:sldId id="574" r:id="rId12"/>
    <p:sldId id="563" r:id="rId13"/>
    <p:sldId id="564" r:id="rId14"/>
    <p:sldId id="565" r:id="rId15"/>
    <p:sldId id="566" r:id="rId16"/>
    <p:sldId id="573" r:id="rId17"/>
    <p:sldId id="567" r:id="rId18"/>
    <p:sldId id="568" r:id="rId19"/>
    <p:sldId id="569" r:id="rId20"/>
    <p:sldId id="570" r:id="rId21"/>
    <p:sldId id="571" r:id="rId22"/>
    <p:sldId id="572" r:id="rId23"/>
    <p:sldId id="575" r:id="rId24"/>
    <p:sldId id="576" r:id="rId25"/>
    <p:sldId id="577" r:id="rId26"/>
    <p:sldId id="579" r:id="rId27"/>
    <p:sldId id="578" r:id="rId28"/>
    <p:sldId id="580" r:id="rId29"/>
    <p:sldId id="581" r:id="rId30"/>
    <p:sldId id="582" r:id="rId31"/>
    <p:sldId id="583" r:id="rId32"/>
    <p:sldId id="584" r:id="rId33"/>
    <p:sldId id="585" r:id="rId34"/>
    <p:sldId id="586" r:id="rId35"/>
    <p:sldId id="587" r:id="rId36"/>
    <p:sldId id="592" r:id="rId37"/>
    <p:sldId id="588" r:id="rId38"/>
    <p:sldId id="591" r:id="rId39"/>
    <p:sldId id="589" r:id="rId40"/>
    <p:sldId id="590" r:id="rId41"/>
    <p:sldId id="485" r:id="rId42"/>
    <p:sldId id="593" r:id="rId43"/>
    <p:sldId id="594" r:id="rId44"/>
    <p:sldId id="595" r:id="rId45"/>
    <p:sldId id="596" r:id="rId46"/>
    <p:sldId id="597" r:id="rId47"/>
    <p:sldId id="598" r:id="rId48"/>
    <p:sldId id="599" r:id="rId49"/>
    <p:sldId id="260" r:id="rId50"/>
  </p:sldIdLst>
  <p:sldSz cx="12192000" cy="6858000"/>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22" autoAdjust="0"/>
    <p:restoredTop sz="94660"/>
  </p:normalViewPr>
  <p:slideViewPr>
    <p:cSldViewPr>
      <p:cViewPr varScale="1">
        <p:scale>
          <a:sx n="59" d="100"/>
          <a:sy n="59" d="100"/>
        </p:scale>
        <p:origin x="540" y="4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3043A61A-7798-4235-B04A-648E8C8E1C52}" type="datetimeFigureOut">
              <a:rPr lang="es-ES"/>
              <a:pPr>
                <a:defRPr/>
              </a:pPr>
              <a:t>03/11/2021</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5781A02F-F53A-499A-86DF-4E24E4285A75}" type="slidenum">
              <a:rPr lang="es-ES"/>
              <a:pPr>
                <a:defRPr/>
              </a:pPr>
              <a:t>‹Nº›</a:t>
            </a:fld>
            <a:endParaRPr lang="es-ES"/>
          </a:p>
        </p:txBody>
      </p:sp>
    </p:spTree>
    <p:extLst>
      <p:ext uri="{BB962C8B-B14F-4D97-AF65-F5344CB8AC3E}">
        <p14:creationId xmlns:p14="http://schemas.microsoft.com/office/powerpoint/2010/main" val="2470216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3B12990-8964-4EE6-BB1D-1DA43B6FB9E2}" type="datetimeFigureOut">
              <a:rPr lang="es-ES"/>
              <a:pPr>
                <a:defRPr/>
              </a:pPr>
              <a:t>03/11/2021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AD2E9A38-69AF-4D70-8617-F9228A3433F0}" type="slidenum">
              <a:rPr lang="es-ES"/>
              <a:pPr>
                <a:defRPr/>
              </a:pPr>
              <a:t>‹Nº›</a:t>
            </a:fld>
            <a:endParaRPr lang="es-ES"/>
          </a:p>
        </p:txBody>
      </p:sp>
    </p:spTree>
    <p:extLst>
      <p:ext uri="{BB962C8B-B14F-4D97-AF65-F5344CB8AC3E}">
        <p14:creationId xmlns:p14="http://schemas.microsoft.com/office/powerpoint/2010/main" val="16946089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s-ES" dirty="0"/>
          </a:p>
        </p:txBody>
      </p:sp>
      <p:sp>
        <p:nvSpPr>
          <p:cNvPr id="6148"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75397D2-6195-48CB-8E9E-29C6555BF34E}" type="slidenum">
              <a:rPr lang="es-ES" altLang="es-ES" smtClean="0"/>
              <a:pPr/>
              <a:t>1</a:t>
            </a:fld>
            <a:endParaRPr lang="es-ES" altLang="es-ES" dirty="0"/>
          </a:p>
        </p:txBody>
      </p:sp>
    </p:spTree>
    <p:extLst>
      <p:ext uri="{BB962C8B-B14F-4D97-AF65-F5344CB8AC3E}">
        <p14:creationId xmlns:p14="http://schemas.microsoft.com/office/powerpoint/2010/main" val="871162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portada">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84F72FDC-8B3A-4365-9B4B-28AA7A8B13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6ACF540F-325E-488F-BCD7-C189C8FA1E18}" type="slidenum">
              <a:rPr lang="es-ES" smtClean="0"/>
              <a:pPr/>
              <a:t>‹Nº›</a:t>
            </a:fld>
            <a:endParaRPr lang="es-ES" dirty="0"/>
          </a:p>
        </p:txBody>
      </p:sp>
    </p:spTree>
    <p:extLst>
      <p:ext uri="{BB962C8B-B14F-4D97-AF65-F5344CB8AC3E}">
        <p14:creationId xmlns:p14="http://schemas.microsoft.com/office/powerpoint/2010/main" val="428974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portada">
    <p:spTree>
      <p:nvGrpSpPr>
        <p:cNvPr id="1" name=""/>
        <p:cNvGrpSpPr/>
        <p:nvPr/>
      </p:nvGrpSpPr>
      <p:grpSpPr>
        <a:xfrm>
          <a:off x="0" y="0"/>
          <a:ext cx="0" cy="0"/>
          <a:chOff x="0" y="0"/>
          <a:chExt cx="0" cy="0"/>
        </a:xfrm>
      </p:grpSpPr>
      <p:sp>
        <p:nvSpPr>
          <p:cNvPr id="9" name="Título 2"/>
          <p:cNvSpPr>
            <a:spLocks noGrp="1"/>
          </p:cNvSpPr>
          <p:nvPr>
            <p:ph type="title"/>
          </p:nvPr>
        </p:nvSpPr>
        <p:spPr>
          <a:xfrm>
            <a:off x="1199456" y="1721308"/>
            <a:ext cx="10515600" cy="1500331"/>
          </a:xfrm>
          <a:prstGeom prst="rect">
            <a:avLst/>
          </a:prstGeom>
        </p:spPr>
        <p:txBody>
          <a:bodyPr anchor="b"/>
          <a:lstStyle>
            <a:lvl1pPr>
              <a:defRPr sz="5000"/>
            </a:lvl1pPr>
          </a:lstStyle>
          <a:p>
            <a:r>
              <a:rPr lang="es-ES" dirty="0"/>
              <a:t>Haga clic para modificar el estilo de título</a:t>
            </a:r>
          </a:p>
        </p:txBody>
      </p:sp>
      <p:sp>
        <p:nvSpPr>
          <p:cNvPr id="3" name="Marcador de número de diapositiva 1">
            <a:extLst>
              <a:ext uri="{FF2B5EF4-FFF2-40B4-BE49-F238E27FC236}">
                <a16:creationId xmlns:a16="http://schemas.microsoft.com/office/drawing/2014/main" id="{F30FFFB5-F084-4728-BDA6-5A1F11E248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6ACF540F-325E-488F-BCD7-C189C8FA1E18}" type="slidenum">
              <a:rPr lang="es-ES" smtClean="0"/>
              <a:pPr/>
              <a:t>‹Nº›</a:t>
            </a:fld>
            <a:endParaRPr lang="es-ES" dirty="0"/>
          </a:p>
        </p:txBody>
      </p:sp>
    </p:spTree>
    <p:extLst>
      <p:ext uri="{BB962C8B-B14F-4D97-AF65-F5344CB8AC3E}">
        <p14:creationId xmlns:p14="http://schemas.microsoft.com/office/powerpoint/2010/main" val="75108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62707"/>
            <a:ext cx="11018440" cy="781968"/>
          </a:xfrm>
          <a:prstGeom prst="rect">
            <a:avLst/>
          </a:prstGeom>
        </p:spPr>
        <p:txBody>
          <a:bodyPr anchor="ctr"/>
          <a:lstStyle>
            <a:lvl1pPr algn="l">
              <a:defRPr sz="3000">
                <a:solidFill>
                  <a:schemeClr val="tx2">
                    <a:lumMod val="60000"/>
                    <a:lumOff val="40000"/>
                  </a:schemeClr>
                </a:solidFill>
              </a:defRPr>
            </a:lvl1pPr>
          </a:lstStyle>
          <a:p>
            <a:r>
              <a:rPr lang="es-ES" dirty="0"/>
              <a:t>Haga clic para modificar el estilo de título</a:t>
            </a:r>
          </a:p>
        </p:txBody>
      </p:sp>
      <p:sp>
        <p:nvSpPr>
          <p:cNvPr id="9" name="Marcador de texto 8"/>
          <p:cNvSpPr>
            <a:spLocks noGrp="1"/>
          </p:cNvSpPr>
          <p:nvPr>
            <p:ph type="body" sz="quarter" idx="10"/>
          </p:nvPr>
        </p:nvSpPr>
        <p:spPr>
          <a:xfrm>
            <a:off x="838200" y="1844678"/>
            <a:ext cx="11018440" cy="2232397"/>
          </a:xfrm>
          <a:prstGeom prst="rect">
            <a:avLst/>
          </a:prstGeom>
        </p:spPr>
        <p:txBody>
          <a:bodyPr/>
          <a:lstStyle>
            <a:lvl1pPr marL="0" indent="0">
              <a:buNone/>
              <a:defRPr sz="2800"/>
            </a:lvl1pPr>
            <a:lvl2pPr>
              <a:defRPr sz="2400"/>
            </a:lvl2pPr>
            <a:lvl3pPr>
              <a:defRPr sz="2000"/>
            </a:lvl3pPr>
            <a:lvl4pPr>
              <a:defRPr sz="1800"/>
            </a:lvl4pPr>
            <a:lvl5pPr>
              <a:defRPr sz="1800"/>
            </a:lvl5pPr>
          </a:lstStyle>
          <a:p>
            <a:pPr lvl="0"/>
            <a:r>
              <a:rPr lang="es-ES" dirty="0"/>
              <a:t>Haga clic para modificar el estilo de texto </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número de diapositiva 1">
            <a:extLst>
              <a:ext uri="{FF2B5EF4-FFF2-40B4-BE49-F238E27FC236}">
                <a16:creationId xmlns:a16="http://schemas.microsoft.com/office/drawing/2014/main" id="{0C7EB7A6-0605-450A-B05A-26F0DC146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6ACF540F-325E-488F-BCD7-C189C8FA1E18}" type="slidenum">
              <a:rPr lang="es-ES" smtClean="0"/>
              <a:pPr/>
              <a:t>‹Nº›</a:t>
            </a:fld>
            <a:endParaRPr lang="es-ES" dirty="0"/>
          </a:p>
        </p:txBody>
      </p:sp>
    </p:spTree>
    <p:extLst>
      <p:ext uri="{BB962C8B-B14F-4D97-AF65-F5344CB8AC3E}">
        <p14:creationId xmlns:p14="http://schemas.microsoft.com/office/powerpoint/2010/main" val="284468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interior 2">
    <p:spTree>
      <p:nvGrpSpPr>
        <p:cNvPr id="1" name=""/>
        <p:cNvGrpSpPr/>
        <p:nvPr/>
      </p:nvGrpSpPr>
      <p:grpSpPr>
        <a:xfrm>
          <a:off x="0" y="0"/>
          <a:ext cx="0" cy="0"/>
          <a:chOff x="0" y="0"/>
          <a:chExt cx="0" cy="0"/>
        </a:xfrm>
      </p:grpSpPr>
      <p:pic>
        <p:nvPicPr>
          <p:cNvPr id="3" name="V">
            <a:hlinkClick r:id="" action="ppaction://media"/>
          </p:cNvPr>
          <p:cNvPicPr>
            <a:picLocks noChangeAspect="1"/>
          </p:cNvPicPr>
          <p:nvPr userDrawn="1">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298059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07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3"/>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3"/>
                                        </p:tgtEl>
                                      </p:cBhvr>
                                    </p:cmd>
                                  </p:childTnLst>
                                </p:cTn>
                              </p:par>
                            </p:childTnLst>
                          </p:cTn>
                        </p:par>
                      </p:childTnLst>
                    </p:cTn>
                  </p:par>
                </p:childTnLst>
              </p:cTn>
              <p:nextCondLst>
                <p:cond evt="onClick" delay="0">
                  <p:tgtEl>
                    <p:spTgt spid="3"/>
                  </p:tgtEl>
                </p:cond>
              </p:nextCondLst>
            </p:seq>
            <p:video>
              <p:cMediaNode vol="80000">
                <p:cTn id="12" fill="hold" display="0">
                  <p:stCondLst>
                    <p:cond delay="indefinite"/>
                  </p:stCondLst>
                </p:cTn>
                <p:tgtEl>
                  <p:spTgt spid="3"/>
                </p:tgtEl>
              </p:cMediaNode>
            </p:video>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Conector recto de flecha 4"/>
          <p:cNvCxnSpPr/>
          <p:nvPr userDrawn="1"/>
        </p:nvCxnSpPr>
        <p:spPr>
          <a:xfrm flipH="1">
            <a:off x="9264650" y="765175"/>
            <a:ext cx="2927350" cy="0"/>
          </a:xfrm>
          <a:prstGeom prst="straightConnector1">
            <a:avLst/>
          </a:prstGeom>
          <a:ln w="57150">
            <a:solidFill>
              <a:srgbClr val="9BBB59"/>
            </a:solidFill>
            <a:tailEnd type="triangle"/>
          </a:ln>
        </p:spPr>
        <p:style>
          <a:lnRef idx="1">
            <a:schemeClr val="accent1"/>
          </a:lnRef>
          <a:fillRef idx="0">
            <a:schemeClr val="accent1"/>
          </a:fillRef>
          <a:effectRef idx="0">
            <a:schemeClr val="accent1"/>
          </a:effectRef>
          <a:fontRef idx="minor">
            <a:schemeClr val="tx1"/>
          </a:fontRef>
        </p:style>
      </p:cxnSp>
      <p:pic>
        <p:nvPicPr>
          <p:cNvPr id="1027" name="Imagen 3"/>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056813" y="238125"/>
            <a:ext cx="152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Conector recto de flecha 5"/>
          <p:cNvCxnSpPr/>
          <p:nvPr userDrawn="1"/>
        </p:nvCxnSpPr>
        <p:spPr>
          <a:xfrm flipV="1">
            <a:off x="623888" y="260350"/>
            <a:ext cx="0" cy="659765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 name="Marcador de número de diapositiva 1">
            <a:extLst>
              <a:ext uri="{FF2B5EF4-FFF2-40B4-BE49-F238E27FC236}">
                <a16:creationId xmlns:a16="http://schemas.microsoft.com/office/drawing/2014/main" id="{EE1C6228-83F8-4C6C-85A9-45E119AF4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6ACF540F-325E-488F-BCD7-C189C8FA1E18}"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4067" r:id="rId1"/>
    <p:sldLayoutId id="2147484070" r:id="rId2"/>
    <p:sldLayoutId id="2147484068" r:id="rId3"/>
    <p:sldLayoutId id="2147484069"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ítulo 1"/>
          <p:cNvSpPr>
            <a:spLocks noGrp="1"/>
          </p:cNvSpPr>
          <p:nvPr/>
        </p:nvSpPr>
        <p:spPr bwMode="auto">
          <a:xfrm>
            <a:off x="911424" y="1412875"/>
            <a:ext cx="10945216"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ES" altLang="es-ES" sz="5000" dirty="0">
                <a:latin typeface="Calibri" panose="020F0502020204030204" pitchFamily="34" charset="0"/>
              </a:rPr>
              <a:t>UF05: Programación Orientada a Objetos</a:t>
            </a:r>
          </a:p>
          <a:p>
            <a:pPr algn="ctr" eaLnBrk="1" hangingPunct="1"/>
            <a:r>
              <a:rPr lang="es-ES" sz="2800" dirty="0"/>
              <a:t>Tema 12. Almacenamiento de objetos en ficheros. Serialización</a:t>
            </a:r>
            <a:br>
              <a:rPr lang="es-ES" altLang="es-ES" sz="5000" dirty="0">
                <a:latin typeface="Calibri" panose="020F0502020204030204" pitchFamily="34" charset="0"/>
              </a:rPr>
            </a:br>
            <a:endParaRPr lang="es-ES" altLang="es-ES" sz="5000" dirty="0">
              <a:latin typeface="Calibri" panose="020F0502020204030204" pitchFamily="34" charset="0"/>
            </a:endParaRPr>
          </a:p>
        </p:txBody>
      </p:sp>
      <p:sp>
        <p:nvSpPr>
          <p:cNvPr id="5123" name="Subtítulo 2"/>
          <p:cNvSpPr>
            <a:spLocks noGrp="1"/>
          </p:cNvSpPr>
          <p:nvPr/>
        </p:nvSpPr>
        <p:spPr bwMode="auto">
          <a:xfrm>
            <a:off x="3127375" y="3860800"/>
            <a:ext cx="619125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Font typeface="Arial" panose="020B0604020202020204" pitchFamily="34" charset="0"/>
              <a:buNone/>
            </a:pPr>
            <a:r>
              <a:rPr lang="es-ES" altLang="es-ES" sz="2800" dirty="0">
                <a:solidFill>
                  <a:srgbClr val="558ED5"/>
                </a:solidFill>
                <a:latin typeface="Calibri" panose="020F0502020204030204" pitchFamily="34" charset="0"/>
              </a:rPr>
              <a:t>Ciclo:   Desarrollo de aplicaciones multiplataforma</a:t>
            </a:r>
          </a:p>
          <a:p>
            <a:pPr algn="ctr" eaLnBrk="1" hangingPunct="1">
              <a:spcBef>
                <a:spcPct val="20000"/>
              </a:spcBef>
              <a:buFont typeface="Arial" panose="020B0604020202020204" pitchFamily="34" charset="0"/>
              <a:buNone/>
            </a:pPr>
            <a:r>
              <a:rPr lang="es-ES" altLang="es-ES" sz="2400" dirty="0">
                <a:solidFill>
                  <a:srgbClr val="558ED5"/>
                </a:solidFill>
                <a:latin typeface="Calibri" panose="020F0502020204030204" pitchFamily="34" charset="0"/>
              </a:rPr>
              <a:t>Módulo: Programación II</a:t>
            </a:r>
          </a:p>
        </p:txBody>
      </p:sp>
      <p:sp>
        <p:nvSpPr>
          <p:cNvPr id="4" name="Retraso 1"/>
          <p:cNvSpPr/>
          <p:nvPr/>
        </p:nvSpPr>
        <p:spPr>
          <a:xfrm>
            <a:off x="1775520" y="5559239"/>
            <a:ext cx="8136904" cy="864096"/>
          </a:xfrm>
          <a:prstGeom prst="round2DiagRect">
            <a:avLst/>
          </a:prstGeom>
          <a:solidFill>
            <a:srgbClr val="4F81BD">
              <a:alpha val="4902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lgn="ctr"/>
            <a:r>
              <a:rPr lang="es-ES" sz="2400" dirty="0"/>
              <a:t>Ángel Muñoz Peña</a:t>
            </a:r>
          </a:p>
          <a:p>
            <a:pPr lvl="3" algn="ctr"/>
            <a:r>
              <a:rPr lang="es-ES" sz="2400" dirty="0"/>
              <a:t>Profesor del Área de Informática y comunicaciones</a:t>
            </a:r>
          </a:p>
        </p:txBody>
      </p:sp>
      <p:pic>
        <p:nvPicPr>
          <p:cNvPr id="3" name="Imagen 2">
            <a:extLst>
              <a:ext uri="{FF2B5EF4-FFF2-40B4-BE49-F238E27FC236}">
                <a16:creationId xmlns:a16="http://schemas.microsoft.com/office/drawing/2014/main" id="{2BD3BFDA-2FB0-4234-8F3F-9869597BB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5457" y="3634097"/>
            <a:ext cx="2543322" cy="36220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10</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12.1.	Serialización</a:t>
            </a:r>
            <a:br>
              <a:rPr lang="ca-ES" b="1" dirty="0"/>
            </a:br>
            <a:endParaRPr lang="es-ES" b="1" dirty="0">
              <a:solidFill>
                <a:srgbClr val="FF0000"/>
              </a:solidFill>
            </a:endParaRPr>
          </a:p>
        </p:txBody>
      </p:sp>
      <p:pic>
        <p:nvPicPr>
          <p:cNvPr id="4098" name="Picture 2" descr="El lado oscuro de java: JavaPlayer - ¿Que es serializar en java? ¿Para que  sirve serializar? - ¿Que es el serialVersionUID? - ¿Como serializar en java?  - ¿Como deserializar en java? - ¿">
            <a:extLst>
              <a:ext uri="{FF2B5EF4-FFF2-40B4-BE49-F238E27FC236}">
                <a16:creationId xmlns:a16="http://schemas.microsoft.com/office/drawing/2014/main" id="{7B692F65-66D4-4010-A965-38E49A4035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20"/>
          <a:stretch/>
        </p:blipFill>
        <p:spPr bwMode="auto">
          <a:xfrm>
            <a:off x="1919536" y="1772816"/>
            <a:ext cx="9785890" cy="439248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355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11</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12.1.	Serialización. Ejemplo 1</a:t>
            </a:r>
            <a:br>
              <a:rPr lang="ca-ES" b="1" dirty="0"/>
            </a:br>
            <a:endParaRPr lang="es-ES" b="1" dirty="0">
              <a:solidFill>
                <a:srgbClr val="FF0000"/>
              </a:solidFill>
            </a:endParaRPr>
          </a:p>
        </p:txBody>
      </p:sp>
      <p:sp>
        <p:nvSpPr>
          <p:cNvPr id="2" name="Rectángulo 1">
            <a:extLst>
              <a:ext uri="{FF2B5EF4-FFF2-40B4-BE49-F238E27FC236}">
                <a16:creationId xmlns:a16="http://schemas.microsoft.com/office/drawing/2014/main" id="{6541FB22-0DE2-41E4-B8C2-E7AB7D209978}"/>
              </a:ext>
            </a:extLst>
          </p:cNvPr>
          <p:cNvSpPr/>
          <p:nvPr/>
        </p:nvSpPr>
        <p:spPr>
          <a:xfrm>
            <a:off x="832520" y="1474665"/>
            <a:ext cx="10808096" cy="4832092"/>
          </a:xfrm>
          <a:prstGeom prst="rect">
            <a:avLst/>
          </a:prstGeom>
        </p:spPr>
        <p:txBody>
          <a:bodyPr wrap="square">
            <a:spAutoFit/>
          </a:bodyPr>
          <a:lstStyle/>
          <a:p>
            <a:r>
              <a:rPr lang="ca-ES" sz="2800" b="1" dirty="0"/>
              <a:t>import</a:t>
            </a:r>
            <a:r>
              <a:rPr lang="ca-ES" sz="2800" dirty="0"/>
              <a:t> </a:t>
            </a:r>
            <a:r>
              <a:rPr lang="ca-ES" sz="2800" dirty="0" err="1"/>
              <a:t>java.io.Serializable</a:t>
            </a:r>
            <a:r>
              <a:rPr lang="ca-ES" sz="2800" dirty="0"/>
              <a:t>;  </a:t>
            </a:r>
          </a:p>
          <a:p>
            <a:endParaRPr lang="ca-ES" sz="2800" dirty="0"/>
          </a:p>
          <a:p>
            <a:r>
              <a:rPr lang="ca-ES" sz="2800" b="1" dirty="0" err="1"/>
              <a:t>public</a:t>
            </a:r>
            <a:r>
              <a:rPr lang="ca-ES" sz="2800" dirty="0"/>
              <a:t> </a:t>
            </a:r>
            <a:r>
              <a:rPr lang="ca-ES" sz="2800" b="1" dirty="0" err="1"/>
              <a:t>class</a:t>
            </a:r>
            <a:r>
              <a:rPr lang="ca-ES" sz="2800" dirty="0"/>
              <a:t> Student </a:t>
            </a:r>
            <a:r>
              <a:rPr lang="ca-ES" sz="2800" b="1" dirty="0" err="1">
                <a:solidFill>
                  <a:srgbClr val="0070C0"/>
                </a:solidFill>
              </a:rPr>
              <a:t>implements</a:t>
            </a:r>
            <a:r>
              <a:rPr lang="ca-ES" sz="2800" b="1" dirty="0">
                <a:solidFill>
                  <a:srgbClr val="0070C0"/>
                </a:solidFill>
              </a:rPr>
              <a:t> </a:t>
            </a:r>
            <a:r>
              <a:rPr lang="ca-ES" sz="2800" b="1" dirty="0" err="1">
                <a:solidFill>
                  <a:srgbClr val="0070C0"/>
                </a:solidFill>
              </a:rPr>
              <a:t>Serializable</a:t>
            </a:r>
            <a:r>
              <a:rPr lang="ca-ES" sz="2800" dirty="0"/>
              <a:t>{  </a:t>
            </a:r>
          </a:p>
          <a:p>
            <a:r>
              <a:rPr lang="ca-ES" sz="2800" dirty="0"/>
              <a:t> </a:t>
            </a:r>
            <a:r>
              <a:rPr lang="ca-ES" sz="2800" b="1" dirty="0" err="1"/>
              <a:t>int</a:t>
            </a:r>
            <a:r>
              <a:rPr lang="ca-ES" sz="2800" dirty="0"/>
              <a:t> </a:t>
            </a:r>
            <a:r>
              <a:rPr lang="ca-ES" sz="2800" dirty="0" err="1"/>
              <a:t>id</a:t>
            </a:r>
            <a:r>
              <a:rPr lang="ca-ES" sz="2800" dirty="0"/>
              <a:t>;  </a:t>
            </a:r>
          </a:p>
          <a:p>
            <a:r>
              <a:rPr lang="ca-ES" sz="2800" dirty="0"/>
              <a:t> </a:t>
            </a:r>
            <a:r>
              <a:rPr lang="ca-ES" sz="2800" dirty="0" err="1"/>
              <a:t>String</a:t>
            </a:r>
            <a:r>
              <a:rPr lang="ca-ES" sz="2800" dirty="0"/>
              <a:t> </a:t>
            </a:r>
            <a:r>
              <a:rPr lang="ca-ES" sz="2800" dirty="0" err="1"/>
              <a:t>name</a:t>
            </a:r>
            <a:r>
              <a:rPr lang="ca-ES" sz="2800" dirty="0"/>
              <a:t>;  </a:t>
            </a:r>
          </a:p>
          <a:p>
            <a:endParaRPr lang="ca-ES" sz="2800" dirty="0"/>
          </a:p>
          <a:p>
            <a:r>
              <a:rPr lang="ca-ES" sz="2800" dirty="0"/>
              <a:t> </a:t>
            </a:r>
            <a:r>
              <a:rPr lang="ca-ES" sz="2800" b="1" dirty="0" err="1"/>
              <a:t>public</a:t>
            </a:r>
            <a:r>
              <a:rPr lang="ca-ES" sz="2800" dirty="0"/>
              <a:t> Student(</a:t>
            </a:r>
            <a:r>
              <a:rPr lang="ca-ES" sz="2800" b="1" dirty="0" err="1"/>
              <a:t>int</a:t>
            </a:r>
            <a:r>
              <a:rPr lang="ca-ES" sz="2800" dirty="0"/>
              <a:t> </a:t>
            </a:r>
            <a:r>
              <a:rPr lang="ca-ES" sz="2800" dirty="0" err="1"/>
              <a:t>id</a:t>
            </a:r>
            <a:r>
              <a:rPr lang="ca-ES" sz="2800" dirty="0"/>
              <a:t>, </a:t>
            </a:r>
            <a:r>
              <a:rPr lang="ca-ES" sz="2800" dirty="0" err="1"/>
              <a:t>String</a:t>
            </a:r>
            <a:r>
              <a:rPr lang="ca-ES" sz="2800" dirty="0"/>
              <a:t> </a:t>
            </a:r>
            <a:r>
              <a:rPr lang="ca-ES" sz="2800" dirty="0" err="1"/>
              <a:t>name</a:t>
            </a:r>
            <a:r>
              <a:rPr lang="ca-ES" sz="2800" dirty="0"/>
              <a:t>) {  </a:t>
            </a:r>
          </a:p>
          <a:p>
            <a:r>
              <a:rPr lang="ca-ES" sz="2800" dirty="0"/>
              <a:t>  </a:t>
            </a:r>
            <a:r>
              <a:rPr lang="ca-ES" sz="2800" b="1" dirty="0"/>
              <a:t>this</a:t>
            </a:r>
            <a:r>
              <a:rPr lang="ca-ES" sz="2800" dirty="0"/>
              <a:t>.id = </a:t>
            </a:r>
            <a:r>
              <a:rPr lang="ca-ES" sz="2800" dirty="0" err="1"/>
              <a:t>id</a:t>
            </a:r>
            <a:r>
              <a:rPr lang="ca-ES" sz="2800" dirty="0"/>
              <a:t>;  </a:t>
            </a:r>
          </a:p>
          <a:p>
            <a:r>
              <a:rPr lang="ca-ES" sz="2800" dirty="0"/>
              <a:t>  </a:t>
            </a:r>
            <a:r>
              <a:rPr lang="ca-ES" sz="2800" b="1" dirty="0"/>
              <a:t>this</a:t>
            </a:r>
            <a:r>
              <a:rPr lang="ca-ES" sz="2800" dirty="0"/>
              <a:t>.name = </a:t>
            </a:r>
            <a:r>
              <a:rPr lang="ca-ES" sz="2800" dirty="0" err="1"/>
              <a:t>name</a:t>
            </a:r>
            <a:r>
              <a:rPr lang="ca-ES" sz="2800" dirty="0"/>
              <a:t>;  </a:t>
            </a:r>
          </a:p>
          <a:p>
            <a:r>
              <a:rPr lang="ca-ES" sz="2800" dirty="0"/>
              <a:t> }  </a:t>
            </a:r>
          </a:p>
          <a:p>
            <a:r>
              <a:rPr lang="ca-ES" sz="2800" dirty="0"/>
              <a:t>}  </a:t>
            </a:r>
          </a:p>
        </p:txBody>
      </p:sp>
    </p:spTree>
    <p:extLst>
      <p:ext uri="{BB962C8B-B14F-4D97-AF65-F5344CB8AC3E}">
        <p14:creationId xmlns:p14="http://schemas.microsoft.com/office/powerpoint/2010/main" val="3481390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12</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12.1.	Serialización. Ejemplo 2</a:t>
            </a:r>
            <a:br>
              <a:rPr lang="ca-ES" b="1" dirty="0"/>
            </a:br>
            <a:endParaRPr lang="es-ES" b="1" dirty="0">
              <a:solidFill>
                <a:srgbClr val="FF0000"/>
              </a:solidFill>
            </a:endParaRPr>
          </a:p>
        </p:txBody>
      </p:sp>
      <p:sp>
        <p:nvSpPr>
          <p:cNvPr id="2" name="Rectángulo 1">
            <a:extLst>
              <a:ext uri="{FF2B5EF4-FFF2-40B4-BE49-F238E27FC236}">
                <a16:creationId xmlns:a16="http://schemas.microsoft.com/office/drawing/2014/main" id="{6541FB22-0DE2-41E4-B8C2-E7AB7D209978}"/>
              </a:ext>
            </a:extLst>
          </p:cNvPr>
          <p:cNvSpPr/>
          <p:nvPr/>
        </p:nvSpPr>
        <p:spPr>
          <a:xfrm>
            <a:off x="832520" y="1474665"/>
            <a:ext cx="10808096" cy="5262979"/>
          </a:xfrm>
          <a:prstGeom prst="rect">
            <a:avLst/>
          </a:prstGeom>
        </p:spPr>
        <p:txBody>
          <a:bodyPr wrap="square">
            <a:spAutoFit/>
          </a:bodyPr>
          <a:lstStyle/>
          <a:p>
            <a:r>
              <a:rPr lang="ca-ES" sz="2800" dirty="0"/>
              <a:t>import </a:t>
            </a:r>
            <a:r>
              <a:rPr lang="ca-ES" sz="2800" dirty="0" err="1"/>
              <a:t>java.io.Serializable</a:t>
            </a:r>
            <a:r>
              <a:rPr lang="ca-ES" sz="2800" dirty="0"/>
              <a:t>;</a:t>
            </a:r>
          </a:p>
          <a:p>
            <a:r>
              <a:rPr lang="ca-ES" sz="2800" dirty="0" err="1"/>
              <a:t>public</a:t>
            </a:r>
            <a:r>
              <a:rPr lang="ca-ES" sz="2800" dirty="0"/>
              <a:t> </a:t>
            </a:r>
            <a:r>
              <a:rPr lang="ca-ES" sz="2800" dirty="0" err="1"/>
              <a:t>class</a:t>
            </a:r>
            <a:r>
              <a:rPr lang="ca-ES" sz="2800" dirty="0"/>
              <a:t> </a:t>
            </a:r>
            <a:r>
              <a:rPr lang="ca-ES" sz="2800" b="1" dirty="0" err="1">
                <a:solidFill>
                  <a:srgbClr val="FF0000"/>
                </a:solidFill>
              </a:rPr>
              <a:t>Empleado</a:t>
            </a:r>
            <a:r>
              <a:rPr lang="ca-ES" sz="2800" dirty="0"/>
              <a:t> </a:t>
            </a:r>
            <a:r>
              <a:rPr lang="ca-ES" sz="2800" b="1" dirty="0" err="1">
                <a:solidFill>
                  <a:srgbClr val="0070C0"/>
                </a:solidFill>
              </a:rPr>
              <a:t>implements</a:t>
            </a:r>
            <a:r>
              <a:rPr lang="ca-ES" sz="2800" b="1" dirty="0">
                <a:solidFill>
                  <a:srgbClr val="0070C0"/>
                </a:solidFill>
              </a:rPr>
              <a:t> </a:t>
            </a:r>
            <a:r>
              <a:rPr lang="ca-ES" sz="2800" b="1" dirty="0" err="1">
                <a:solidFill>
                  <a:srgbClr val="0070C0"/>
                </a:solidFill>
              </a:rPr>
              <a:t>Serializable</a:t>
            </a:r>
            <a:r>
              <a:rPr lang="ca-ES" sz="2800" dirty="0"/>
              <a:t>{ 	</a:t>
            </a:r>
          </a:p>
          <a:p>
            <a:r>
              <a:rPr lang="ca-ES" sz="2800" dirty="0"/>
              <a:t>	</a:t>
            </a:r>
            <a:r>
              <a:rPr lang="ca-ES" sz="2800" dirty="0" err="1"/>
              <a:t>private</a:t>
            </a:r>
            <a:r>
              <a:rPr lang="ca-ES" sz="2800" dirty="0"/>
              <a:t> </a:t>
            </a:r>
            <a:r>
              <a:rPr lang="ca-ES" sz="2800" dirty="0" err="1"/>
              <a:t>String</a:t>
            </a:r>
            <a:r>
              <a:rPr lang="ca-ES" sz="2800" dirty="0"/>
              <a:t> nombre;</a:t>
            </a:r>
          </a:p>
          <a:p>
            <a:r>
              <a:rPr lang="ca-ES" sz="2800" dirty="0"/>
              <a:t>	</a:t>
            </a:r>
            <a:r>
              <a:rPr lang="ca-ES" sz="2800" dirty="0" err="1"/>
              <a:t>private</a:t>
            </a:r>
            <a:r>
              <a:rPr lang="ca-ES" sz="2800" dirty="0"/>
              <a:t> </a:t>
            </a:r>
            <a:r>
              <a:rPr lang="ca-ES" sz="2800" dirty="0" err="1"/>
              <a:t>int</a:t>
            </a:r>
            <a:r>
              <a:rPr lang="ca-ES" sz="2800" dirty="0"/>
              <a:t> </a:t>
            </a:r>
            <a:r>
              <a:rPr lang="ca-ES" sz="2800" dirty="0" err="1"/>
              <a:t>edad</a:t>
            </a:r>
            <a:r>
              <a:rPr lang="ca-ES" sz="2800" dirty="0"/>
              <a:t>; </a:t>
            </a:r>
          </a:p>
          <a:p>
            <a:r>
              <a:rPr lang="ca-ES" sz="2800" dirty="0"/>
              <a:t>	</a:t>
            </a:r>
            <a:r>
              <a:rPr lang="ca-ES" sz="2800" dirty="0" err="1"/>
              <a:t>private</a:t>
            </a:r>
            <a:r>
              <a:rPr lang="ca-ES" sz="2800" dirty="0"/>
              <a:t> </a:t>
            </a:r>
            <a:r>
              <a:rPr lang="ca-ES" sz="2800" dirty="0" err="1"/>
              <a:t>double</a:t>
            </a:r>
            <a:r>
              <a:rPr lang="ca-ES" sz="2800" dirty="0"/>
              <a:t> </a:t>
            </a:r>
            <a:r>
              <a:rPr lang="ca-ES" sz="2800" dirty="0" err="1"/>
              <a:t>sueldo</a:t>
            </a:r>
            <a:r>
              <a:rPr lang="ca-ES" sz="2800" dirty="0"/>
              <a:t>;</a:t>
            </a:r>
          </a:p>
          <a:p>
            <a:endParaRPr lang="ca-ES" sz="2800" dirty="0"/>
          </a:p>
          <a:p>
            <a:r>
              <a:rPr lang="ca-ES" sz="2800" dirty="0" err="1"/>
              <a:t>public</a:t>
            </a:r>
            <a:r>
              <a:rPr lang="ca-ES" sz="2800" dirty="0"/>
              <a:t> </a:t>
            </a:r>
            <a:r>
              <a:rPr lang="ca-ES" sz="2800" dirty="0" err="1"/>
              <a:t>Empleado</a:t>
            </a:r>
            <a:r>
              <a:rPr lang="ca-ES" sz="2800" dirty="0"/>
              <a:t>(</a:t>
            </a:r>
            <a:r>
              <a:rPr lang="ca-ES" sz="2800" dirty="0" err="1"/>
              <a:t>String</a:t>
            </a:r>
            <a:r>
              <a:rPr lang="ca-ES" sz="2800" dirty="0"/>
              <a:t> nombre, </a:t>
            </a:r>
            <a:r>
              <a:rPr lang="ca-ES" sz="2800" dirty="0" err="1"/>
              <a:t>int</a:t>
            </a:r>
            <a:r>
              <a:rPr lang="ca-ES" sz="2800" dirty="0"/>
              <a:t> </a:t>
            </a:r>
            <a:r>
              <a:rPr lang="ca-ES" sz="2800" dirty="0" err="1"/>
              <a:t>edad</a:t>
            </a:r>
            <a:r>
              <a:rPr lang="ca-ES" sz="2800" dirty="0"/>
              <a:t>, </a:t>
            </a:r>
            <a:r>
              <a:rPr lang="ca-ES" sz="2800" dirty="0" err="1"/>
              <a:t>double</a:t>
            </a:r>
            <a:r>
              <a:rPr lang="ca-ES" sz="2800" dirty="0"/>
              <a:t> </a:t>
            </a:r>
            <a:r>
              <a:rPr lang="ca-ES" sz="2800" dirty="0" err="1"/>
              <a:t>sueldo</a:t>
            </a:r>
            <a:r>
              <a:rPr lang="ca-ES" sz="2800" dirty="0"/>
              <a:t>) { 	</a:t>
            </a:r>
            <a:r>
              <a:rPr lang="ca-ES" sz="2800" dirty="0" err="1"/>
              <a:t>super</a:t>
            </a:r>
            <a:r>
              <a:rPr lang="ca-ES" sz="2800" dirty="0"/>
              <a:t>();</a:t>
            </a:r>
          </a:p>
          <a:p>
            <a:r>
              <a:rPr lang="ca-ES" sz="2800" dirty="0"/>
              <a:t>	</a:t>
            </a:r>
            <a:r>
              <a:rPr lang="ca-ES" sz="2800" dirty="0" err="1"/>
              <a:t>this.nombre</a:t>
            </a:r>
            <a:r>
              <a:rPr lang="ca-ES" sz="2800" dirty="0"/>
              <a:t> = nombre; </a:t>
            </a:r>
          </a:p>
          <a:p>
            <a:r>
              <a:rPr lang="ca-ES" sz="2800" dirty="0"/>
              <a:t>	</a:t>
            </a:r>
            <a:r>
              <a:rPr lang="ca-ES" sz="2800" dirty="0" err="1"/>
              <a:t>this.edad</a:t>
            </a:r>
            <a:r>
              <a:rPr lang="ca-ES" sz="2800" dirty="0"/>
              <a:t> = </a:t>
            </a:r>
            <a:r>
              <a:rPr lang="ca-ES" sz="2800" dirty="0" err="1"/>
              <a:t>edad</a:t>
            </a:r>
            <a:r>
              <a:rPr lang="ca-ES" sz="2800" dirty="0"/>
              <a:t>; </a:t>
            </a:r>
          </a:p>
          <a:p>
            <a:r>
              <a:rPr lang="ca-ES" sz="2800" dirty="0"/>
              <a:t>	</a:t>
            </a:r>
            <a:r>
              <a:rPr lang="ca-ES" sz="2800" dirty="0" err="1"/>
              <a:t>this.sueldo</a:t>
            </a:r>
            <a:r>
              <a:rPr lang="ca-ES" sz="2800" dirty="0"/>
              <a:t> = </a:t>
            </a:r>
            <a:r>
              <a:rPr lang="ca-ES" sz="2800" dirty="0" err="1"/>
              <a:t>sueldo</a:t>
            </a:r>
            <a:r>
              <a:rPr lang="ca-ES" sz="2800" dirty="0"/>
              <a:t>;</a:t>
            </a:r>
          </a:p>
          <a:p>
            <a:r>
              <a:rPr lang="ca-ES" sz="2800" dirty="0"/>
              <a:t>}</a:t>
            </a:r>
          </a:p>
        </p:txBody>
      </p:sp>
    </p:spTree>
    <p:extLst>
      <p:ext uri="{BB962C8B-B14F-4D97-AF65-F5344CB8AC3E}">
        <p14:creationId xmlns:p14="http://schemas.microsoft.com/office/powerpoint/2010/main" val="299372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13</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12.1.	Serialización</a:t>
            </a:r>
            <a:br>
              <a:rPr lang="ca-ES" b="1" dirty="0"/>
            </a:br>
            <a:endParaRPr lang="es-ES" b="1" dirty="0">
              <a:solidFill>
                <a:srgbClr val="FF0000"/>
              </a:solidFill>
            </a:endParaRPr>
          </a:p>
        </p:txBody>
      </p:sp>
      <p:sp>
        <p:nvSpPr>
          <p:cNvPr id="2" name="Rectángulo 1">
            <a:extLst>
              <a:ext uri="{FF2B5EF4-FFF2-40B4-BE49-F238E27FC236}">
                <a16:creationId xmlns:a16="http://schemas.microsoft.com/office/drawing/2014/main" id="{6541FB22-0DE2-41E4-B8C2-E7AB7D209978}"/>
              </a:ext>
            </a:extLst>
          </p:cNvPr>
          <p:cNvSpPr/>
          <p:nvPr/>
        </p:nvSpPr>
        <p:spPr>
          <a:xfrm>
            <a:off x="832520" y="1474665"/>
            <a:ext cx="10808096" cy="5262979"/>
          </a:xfrm>
          <a:prstGeom prst="rect">
            <a:avLst/>
          </a:prstGeom>
        </p:spPr>
        <p:txBody>
          <a:bodyPr wrap="square">
            <a:spAutoFit/>
          </a:bodyPr>
          <a:lstStyle/>
          <a:p>
            <a:r>
              <a:rPr lang="ca-ES" sz="2800" dirty="0" err="1"/>
              <a:t>public</a:t>
            </a:r>
            <a:r>
              <a:rPr lang="ca-ES" sz="2800" dirty="0"/>
              <a:t> </a:t>
            </a:r>
            <a:r>
              <a:rPr lang="ca-ES" sz="2800" dirty="0" err="1"/>
              <a:t>String</a:t>
            </a:r>
            <a:r>
              <a:rPr lang="ca-ES" sz="2800" dirty="0"/>
              <a:t> </a:t>
            </a:r>
            <a:r>
              <a:rPr lang="ca-ES" sz="2800" dirty="0" err="1"/>
              <a:t>getNombre</a:t>
            </a:r>
            <a:r>
              <a:rPr lang="ca-ES" sz="2800" dirty="0"/>
              <a:t>() { </a:t>
            </a:r>
          </a:p>
          <a:p>
            <a:r>
              <a:rPr lang="ca-ES" sz="2800" dirty="0"/>
              <a:t>	</a:t>
            </a:r>
            <a:r>
              <a:rPr lang="ca-ES" sz="2800" dirty="0" err="1"/>
              <a:t>return</a:t>
            </a:r>
            <a:r>
              <a:rPr lang="ca-ES" sz="2800" dirty="0"/>
              <a:t> nombre;</a:t>
            </a:r>
          </a:p>
          <a:p>
            <a:r>
              <a:rPr lang="ca-ES" sz="2800" dirty="0"/>
              <a:t>}</a:t>
            </a:r>
          </a:p>
          <a:p>
            <a:r>
              <a:rPr lang="ca-ES" sz="2800" dirty="0" err="1"/>
              <a:t>public</a:t>
            </a:r>
            <a:r>
              <a:rPr lang="ca-ES" sz="2800" dirty="0"/>
              <a:t> </a:t>
            </a:r>
            <a:r>
              <a:rPr lang="ca-ES" sz="2800" dirty="0" err="1"/>
              <a:t>void</a:t>
            </a:r>
            <a:r>
              <a:rPr lang="ca-ES" sz="2800" dirty="0"/>
              <a:t> </a:t>
            </a:r>
            <a:r>
              <a:rPr lang="ca-ES" sz="2800" dirty="0" err="1"/>
              <a:t>setNombre</a:t>
            </a:r>
            <a:r>
              <a:rPr lang="ca-ES" sz="2800" dirty="0"/>
              <a:t>(</a:t>
            </a:r>
            <a:r>
              <a:rPr lang="ca-ES" sz="2800" dirty="0" err="1"/>
              <a:t>String</a:t>
            </a:r>
            <a:r>
              <a:rPr lang="ca-ES" sz="2800" dirty="0"/>
              <a:t> nombre) { </a:t>
            </a:r>
          </a:p>
          <a:p>
            <a:r>
              <a:rPr lang="ca-ES" sz="2800" dirty="0"/>
              <a:t>	</a:t>
            </a:r>
            <a:r>
              <a:rPr lang="ca-ES" sz="2800" dirty="0" err="1"/>
              <a:t>this.nombre</a:t>
            </a:r>
            <a:r>
              <a:rPr lang="ca-ES" sz="2800" dirty="0"/>
              <a:t> = nombre;</a:t>
            </a:r>
          </a:p>
          <a:p>
            <a:r>
              <a:rPr lang="ca-ES" sz="2800" dirty="0"/>
              <a:t>}</a:t>
            </a:r>
          </a:p>
          <a:p>
            <a:r>
              <a:rPr lang="ca-ES" sz="2800" dirty="0" err="1"/>
              <a:t>public</a:t>
            </a:r>
            <a:r>
              <a:rPr lang="ca-ES" sz="2800" dirty="0"/>
              <a:t> </a:t>
            </a:r>
            <a:r>
              <a:rPr lang="ca-ES" sz="2800" dirty="0" err="1"/>
              <a:t>int</a:t>
            </a:r>
            <a:r>
              <a:rPr lang="ca-ES" sz="2800" dirty="0"/>
              <a:t> </a:t>
            </a:r>
            <a:r>
              <a:rPr lang="ca-ES" sz="2800" dirty="0" err="1"/>
              <a:t>getEdad</a:t>
            </a:r>
            <a:r>
              <a:rPr lang="ca-ES" sz="2800" dirty="0"/>
              <a:t>() { </a:t>
            </a:r>
          </a:p>
          <a:p>
            <a:r>
              <a:rPr lang="ca-ES" sz="2800" dirty="0"/>
              <a:t>	</a:t>
            </a:r>
            <a:r>
              <a:rPr lang="ca-ES" sz="2800" dirty="0" err="1"/>
              <a:t>return</a:t>
            </a:r>
            <a:r>
              <a:rPr lang="ca-ES" sz="2800" dirty="0"/>
              <a:t> </a:t>
            </a:r>
            <a:r>
              <a:rPr lang="ca-ES" sz="2800" dirty="0" err="1"/>
              <a:t>edad</a:t>
            </a:r>
            <a:r>
              <a:rPr lang="ca-ES" sz="2800" dirty="0"/>
              <a:t>;</a:t>
            </a:r>
          </a:p>
          <a:p>
            <a:r>
              <a:rPr lang="ca-ES" sz="2800" dirty="0"/>
              <a:t>}</a:t>
            </a:r>
          </a:p>
          <a:p>
            <a:r>
              <a:rPr lang="ca-ES" sz="2800" dirty="0" err="1"/>
              <a:t>public</a:t>
            </a:r>
            <a:r>
              <a:rPr lang="ca-ES" sz="2800" dirty="0"/>
              <a:t> </a:t>
            </a:r>
            <a:r>
              <a:rPr lang="ca-ES" sz="2800" dirty="0" err="1"/>
              <a:t>void</a:t>
            </a:r>
            <a:r>
              <a:rPr lang="ca-ES" sz="2800" dirty="0"/>
              <a:t> </a:t>
            </a:r>
            <a:r>
              <a:rPr lang="ca-ES" sz="2800" dirty="0" err="1"/>
              <a:t>setEdad</a:t>
            </a:r>
            <a:r>
              <a:rPr lang="ca-ES" sz="2800" dirty="0"/>
              <a:t>(</a:t>
            </a:r>
            <a:r>
              <a:rPr lang="ca-ES" sz="2800" dirty="0" err="1"/>
              <a:t>int</a:t>
            </a:r>
            <a:r>
              <a:rPr lang="ca-ES" sz="2800" dirty="0"/>
              <a:t> </a:t>
            </a:r>
            <a:r>
              <a:rPr lang="ca-ES" sz="2800" dirty="0" err="1"/>
              <a:t>edad</a:t>
            </a:r>
            <a:r>
              <a:rPr lang="ca-ES" sz="2800" dirty="0"/>
              <a:t>) { </a:t>
            </a:r>
          </a:p>
          <a:p>
            <a:r>
              <a:rPr lang="ca-ES" sz="2800" dirty="0"/>
              <a:t>	</a:t>
            </a:r>
            <a:r>
              <a:rPr lang="ca-ES" sz="2800" dirty="0" err="1"/>
              <a:t>this.edad</a:t>
            </a:r>
            <a:r>
              <a:rPr lang="ca-ES" sz="2800" dirty="0"/>
              <a:t> = </a:t>
            </a:r>
            <a:r>
              <a:rPr lang="ca-ES" sz="2800" dirty="0" err="1"/>
              <a:t>edad</a:t>
            </a:r>
            <a:r>
              <a:rPr lang="ca-ES" sz="2800" dirty="0"/>
              <a:t>;</a:t>
            </a:r>
          </a:p>
          <a:p>
            <a:r>
              <a:rPr lang="ca-ES" sz="2800" dirty="0"/>
              <a:t>}</a:t>
            </a:r>
          </a:p>
        </p:txBody>
      </p:sp>
    </p:spTree>
    <p:extLst>
      <p:ext uri="{BB962C8B-B14F-4D97-AF65-F5344CB8AC3E}">
        <p14:creationId xmlns:p14="http://schemas.microsoft.com/office/powerpoint/2010/main" val="762712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14</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12.1.	Serialización</a:t>
            </a:r>
            <a:br>
              <a:rPr lang="ca-ES" b="1" dirty="0"/>
            </a:br>
            <a:endParaRPr lang="es-ES" b="1" dirty="0">
              <a:solidFill>
                <a:srgbClr val="FF0000"/>
              </a:solidFill>
            </a:endParaRPr>
          </a:p>
        </p:txBody>
      </p:sp>
      <p:sp>
        <p:nvSpPr>
          <p:cNvPr id="2" name="Rectángulo 1">
            <a:extLst>
              <a:ext uri="{FF2B5EF4-FFF2-40B4-BE49-F238E27FC236}">
                <a16:creationId xmlns:a16="http://schemas.microsoft.com/office/drawing/2014/main" id="{6541FB22-0DE2-41E4-B8C2-E7AB7D209978}"/>
              </a:ext>
            </a:extLst>
          </p:cNvPr>
          <p:cNvSpPr/>
          <p:nvPr/>
        </p:nvSpPr>
        <p:spPr>
          <a:xfrm>
            <a:off x="832520" y="1474665"/>
            <a:ext cx="10808096" cy="4893647"/>
          </a:xfrm>
          <a:prstGeom prst="rect">
            <a:avLst/>
          </a:prstGeom>
        </p:spPr>
        <p:txBody>
          <a:bodyPr wrap="square">
            <a:spAutoFit/>
          </a:bodyPr>
          <a:lstStyle/>
          <a:p>
            <a:r>
              <a:rPr lang="ca-ES" sz="2400" dirty="0" err="1"/>
              <a:t>public</a:t>
            </a:r>
            <a:r>
              <a:rPr lang="ca-ES" sz="2400" dirty="0"/>
              <a:t> </a:t>
            </a:r>
            <a:r>
              <a:rPr lang="ca-ES" sz="2400" dirty="0" err="1"/>
              <a:t>double</a:t>
            </a:r>
            <a:r>
              <a:rPr lang="ca-ES" sz="2400" dirty="0"/>
              <a:t> </a:t>
            </a:r>
            <a:r>
              <a:rPr lang="ca-ES" sz="2400" dirty="0" err="1"/>
              <a:t>getSueldo</a:t>
            </a:r>
            <a:r>
              <a:rPr lang="ca-ES" sz="2400" dirty="0"/>
              <a:t>() { </a:t>
            </a:r>
          </a:p>
          <a:p>
            <a:r>
              <a:rPr lang="ca-ES" sz="2400" dirty="0"/>
              <a:t>	</a:t>
            </a:r>
            <a:r>
              <a:rPr lang="ca-ES" sz="2400" dirty="0" err="1"/>
              <a:t>return</a:t>
            </a:r>
            <a:r>
              <a:rPr lang="ca-ES" sz="2400" dirty="0"/>
              <a:t> </a:t>
            </a:r>
            <a:r>
              <a:rPr lang="ca-ES" sz="2400" dirty="0" err="1"/>
              <a:t>sueldo</a:t>
            </a:r>
            <a:r>
              <a:rPr lang="ca-ES" sz="2400" dirty="0"/>
              <a:t>;</a:t>
            </a:r>
          </a:p>
          <a:p>
            <a:r>
              <a:rPr lang="ca-ES" sz="2400" dirty="0"/>
              <a:t>}</a:t>
            </a:r>
          </a:p>
          <a:p>
            <a:r>
              <a:rPr lang="ca-ES" sz="2400" dirty="0" err="1"/>
              <a:t>public</a:t>
            </a:r>
            <a:r>
              <a:rPr lang="ca-ES" sz="2400" dirty="0"/>
              <a:t> </a:t>
            </a:r>
            <a:r>
              <a:rPr lang="ca-ES" sz="2400" dirty="0" err="1"/>
              <a:t>void</a:t>
            </a:r>
            <a:r>
              <a:rPr lang="ca-ES" sz="2400" dirty="0"/>
              <a:t> </a:t>
            </a:r>
            <a:r>
              <a:rPr lang="ca-ES" sz="2400" dirty="0" err="1"/>
              <a:t>setSueldo</a:t>
            </a:r>
            <a:r>
              <a:rPr lang="ca-ES" sz="2400" dirty="0"/>
              <a:t>(</a:t>
            </a:r>
            <a:r>
              <a:rPr lang="ca-ES" sz="2400" dirty="0" err="1"/>
              <a:t>double</a:t>
            </a:r>
            <a:r>
              <a:rPr lang="ca-ES" sz="2400" dirty="0"/>
              <a:t> </a:t>
            </a:r>
            <a:r>
              <a:rPr lang="ca-ES" sz="2400" dirty="0" err="1"/>
              <a:t>sueldo</a:t>
            </a:r>
            <a:r>
              <a:rPr lang="ca-ES" sz="2400" dirty="0"/>
              <a:t>) { </a:t>
            </a:r>
          </a:p>
          <a:p>
            <a:r>
              <a:rPr lang="ca-ES" sz="2400" dirty="0"/>
              <a:t>	</a:t>
            </a:r>
            <a:r>
              <a:rPr lang="ca-ES" sz="2400" dirty="0" err="1"/>
              <a:t>this.sueldo</a:t>
            </a:r>
            <a:r>
              <a:rPr lang="ca-ES" sz="2400" dirty="0"/>
              <a:t> = </a:t>
            </a:r>
            <a:r>
              <a:rPr lang="ca-ES" sz="2400" dirty="0" err="1"/>
              <a:t>sueldo</a:t>
            </a:r>
            <a:r>
              <a:rPr lang="ca-ES" sz="2400" dirty="0"/>
              <a:t>;</a:t>
            </a:r>
          </a:p>
          <a:p>
            <a:r>
              <a:rPr lang="ca-ES" sz="2400" dirty="0"/>
              <a:t>}</a:t>
            </a:r>
          </a:p>
          <a:p>
            <a:endParaRPr lang="ca-ES" sz="2400" dirty="0"/>
          </a:p>
          <a:p>
            <a:r>
              <a:rPr lang="ca-ES" sz="2400" dirty="0"/>
              <a:t>@</a:t>
            </a:r>
            <a:r>
              <a:rPr lang="ca-ES" sz="2400" dirty="0" err="1"/>
              <a:t>Override</a:t>
            </a:r>
            <a:endParaRPr lang="ca-ES" sz="2400" dirty="0"/>
          </a:p>
          <a:p>
            <a:r>
              <a:rPr lang="ca-ES" sz="2400" dirty="0" err="1"/>
              <a:t>public</a:t>
            </a:r>
            <a:r>
              <a:rPr lang="ca-ES" sz="2400" dirty="0"/>
              <a:t> </a:t>
            </a:r>
            <a:r>
              <a:rPr lang="ca-ES" sz="2400" dirty="0" err="1"/>
              <a:t>String</a:t>
            </a:r>
            <a:r>
              <a:rPr lang="ca-ES" sz="2400" dirty="0"/>
              <a:t> </a:t>
            </a:r>
            <a:r>
              <a:rPr lang="ca-ES" sz="2400" dirty="0" err="1"/>
              <a:t>toString</a:t>
            </a:r>
            <a:r>
              <a:rPr lang="ca-ES" sz="2400" dirty="0"/>
              <a:t>() {</a:t>
            </a:r>
          </a:p>
          <a:p>
            <a:r>
              <a:rPr lang="ca-ES" sz="2400" dirty="0"/>
              <a:t>	</a:t>
            </a:r>
            <a:r>
              <a:rPr lang="ca-ES" sz="2400" dirty="0" err="1"/>
              <a:t>return</a:t>
            </a:r>
            <a:r>
              <a:rPr lang="ca-ES" sz="2400" dirty="0"/>
              <a:t> "</a:t>
            </a:r>
            <a:r>
              <a:rPr lang="ca-ES" sz="2400" dirty="0" err="1"/>
              <a:t>Empleado</a:t>
            </a:r>
            <a:r>
              <a:rPr lang="ca-ES" sz="2400" dirty="0"/>
              <a:t> [nombre=" + nombre + ", </a:t>
            </a:r>
            <a:r>
              <a:rPr lang="ca-ES" sz="2400" dirty="0" err="1"/>
              <a:t>edad</a:t>
            </a:r>
            <a:r>
              <a:rPr lang="ca-ES" sz="2400" dirty="0"/>
              <a:t>=" + </a:t>
            </a:r>
            <a:r>
              <a:rPr lang="ca-ES" sz="2400" dirty="0" err="1"/>
              <a:t>edad</a:t>
            </a:r>
            <a:r>
              <a:rPr lang="ca-ES" sz="2400" dirty="0"/>
              <a:t> + ", </a:t>
            </a:r>
            <a:r>
              <a:rPr lang="ca-ES" sz="2400" dirty="0" err="1"/>
              <a:t>sueldo</a:t>
            </a:r>
            <a:r>
              <a:rPr lang="ca-ES" sz="2400" dirty="0"/>
              <a:t>=" + </a:t>
            </a:r>
            <a:r>
              <a:rPr lang="ca-ES" sz="2400" dirty="0" err="1"/>
              <a:t>sueldo</a:t>
            </a:r>
            <a:r>
              <a:rPr lang="ca-ES" sz="2400" dirty="0"/>
              <a:t> + "]";</a:t>
            </a:r>
          </a:p>
          <a:p>
            <a:r>
              <a:rPr lang="ca-ES" sz="2400" dirty="0"/>
              <a:t>}</a:t>
            </a:r>
          </a:p>
          <a:p>
            <a:r>
              <a:rPr lang="ca-ES" sz="2400" dirty="0"/>
              <a:t>}</a:t>
            </a:r>
          </a:p>
        </p:txBody>
      </p:sp>
    </p:spTree>
    <p:extLst>
      <p:ext uri="{BB962C8B-B14F-4D97-AF65-F5344CB8AC3E}">
        <p14:creationId xmlns:p14="http://schemas.microsoft.com/office/powerpoint/2010/main" val="2689569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15</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12.1.	Serialización</a:t>
            </a:r>
            <a:br>
              <a:rPr lang="ca-ES" b="1" dirty="0"/>
            </a:br>
            <a:endParaRPr lang="es-ES" b="1" dirty="0">
              <a:solidFill>
                <a:srgbClr val="FF0000"/>
              </a:solidFill>
            </a:endParaRPr>
          </a:p>
        </p:txBody>
      </p:sp>
      <p:sp>
        <p:nvSpPr>
          <p:cNvPr id="2" name="Rectángulo 1">
            <a:extLst>
              <a:ext uri="{FF2B5EF4-FFF2-40B4-BE49-F238E27FC236}">
                <a16:creationId xmlns:a16="http://schemas.microsoft.com/office/drawing/2014/main" id="{6541FB22-0DE2-41E4-B8C2-E7AB7D209978}"/>
              </a:ext>
            </a:extLst>
          </p:cNvPr>
          <p:cNvSpPr/>
          <p:nvPr/>
        </p:nvSpPr>
        <p:spPr>
          <a:xfrm>
            <a:off x="1057130" y="1772816"/>
            <a:ext cx="10808096" cy="3785652"/>
          </a:xfrm>
          <a:prstGeom prst="rect">
            <a:avLst/>
          </a:prstGeom>
        </p:spPr>
        <p:txBody>
          <a:bodyPr wrap="square">
            <a:spAutoFit/>
          </a:bodyPr>
          <a:lstStyle/>
          <a:p>
            <a:r>
              <a:rPr lang="es-ES" sz="4000" dirty="0"/>
              <a:t>Una vez la clase se ha marcado como </a:t>
            </a:r>
            <a:r>
              <a:rPr lang="es-ES" sz="4000" b="1" dirty="0" err="1">
                <a:solidFill>
                  <a:srgbClr val="0070C0"/>
                </a:solidFill>
              </a:rPr>
              <a:t>serializable</a:t>
            </a:r>
            <a:r>
              <a:rPr lang="es-ES" sz="4000" dirty="0"/>
              <a:t>, ya podemos guardar los objetos de esta clase en un fichero como una secuencia de bytes. </a:t>
            </a:r>
          </a:p>
          <a:p>
            <a:endParaRPr lang="es-ES" sz="4000" dirty="0"/>
          </a:p>
          <a:p>
            <a:r>
              <a:rPr lang="es-ES" sz="4000" dirty="0"/>
              <a:t>Java se encarga de este proceso.</a:t>
            </a:r>
            <a:endParaRPr lang="ca-ES" sz="4000" dirty="0"/>
          </a:p>
        </p:txBody>
      </p:sp>
    </p:spTree>
    <p:extLst>
      <p:ext uri="{BB962C8B-B14F-4D97-AF65-F5344CB8AC3E}">
        <p14:creationId xmlns:p14="http://schemas.microsoft.com/office/powerpoint/2010/main" val="2330818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16</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12.1.	Serialización</a:t>
            </a:r>
            <a:br>
              <a:rPr lang="ca-ES" b="1" dirty="0"/>
            </a:br>
            <a:endParaRPr lang="es-ES" b="1" dirty="0">
              <a:solidFill>
                <a:srgbClr val="FF0000"/>
              </a:solidFill>
            </a:endParaRPr>
          </a:p>
        </p:txBody>
      </p:sp>
      <p:pic>
        <p:nvPicPr>
          <p:cNvPr id="13314" name="Picture 2" descr="java serialization">
            <a:extLst>
              <a:ext uri="{FF2B5EF4-FFF2-40B4-BE49-F238E27FC236}">
                <a16:creationId xmlns:a16="http://schemas.microsoft.com/office/drawing/2014/main" id="{644BF702-4411-4B04-8DEF-1A450BB3AF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616" y="692696"/>
            <a:ext cx="6408712" cy="5826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110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17</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12.1.	Serialización</a:t>
            </a:r>
            <a:br>
              <a:rPr lang="ca-ES" b="1" dirty="0"/>
            </a:br>
            <a:endParaRPr lang="es-ES" b="1" dirty="0">
              <a:solidFill>
                <a:srgbClr val="FF0000"/>
              </a:solidFill>
            </a:endParaRPr>
          </a:p>
        </p:txBody>
      </p:sp>
      <p:pic>
        <p:nvPicPr>
          <p:cNvPr id="6146" name="Picture 2">
            <a:extLst>
              <a:ext uri="{FF2B5EF4-FFF2-40B4-BE49-F238E27FC236}">
                <a16:creationId xmlns:a16="http://schemas.microsoft.com/office/drawing/2014/main" id="{3623767B-C4A1-4F16-BC93-7817A04C6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329" y="1533524"/>
            <a:ext cx="9299232" cy="5112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326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18</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12.1.	Serialización</a:t>
            </a:r>
            <a:br>
              <a:rPr lang="ca-ES" b="1" dirty="0"/>
            </a:br>
            <a:endParaRPr lang="es-ES" b="1" dirty="0">
              <a:solidFill>
                <a:srgbClr val="FF0000"/>
              </a:solidFill>
            </a:endParaRPr>
          </a:p>
        </p:txBody>
      </p:sp>
      <p:sp>
        <p:nvSpPr>
          <p:cNvPr id="2" name="Rectángulo 1">
            <a:extLst>
              <a:ext uri="{FF2B5EF4-FFF2-40B4-BE49-F238E27FC236}">
                <a16:creationId xmlns:a16="http://schemas.microsoft.com/office/drawing/2014/main" id="{F7353029-23B0-4C49-A29E-90002609E863}"/>
              </a:ext>
            </a:extLst>
          </p:cNvPr>
          <p:cNvSpPr/>
          <p:nvPr/>
        </p:nvSpPr>
        <p:spPr>
          <a:xfrm>
            <a:off x="1360358" y="2060848"/>
            <a:ext cx="10408604" cy="3046988"/>
          </a:xfrm>
          <a:prstGeom prst="rect">
            <a:avLst/>
          </a:prstGeom>
        </p:spPr>
        <p:txBody>
          <a:bodyPr wrap="square">
            <a:spAutoFit/>
          </a:bodyPr>
          <a:lstStyle/>
          <a:p>
            <a:r>
              <a:rPr lang="es-ES" sz="3200" dirty="0"/>
              <a:t>La serialización sirve básicamente, para cosas como:</a:t>
            </a:r>
          </a:p>
          <a:p>
            <a:pPr marL="457200" indent="-457200">
              <a:buFont typeface="Arial" panose="020B0604020202020204" pitchFamily="34" charset="0"/>
              <a:buChar char="•"/>
            </a:pPr>
            <a:endParaRPr lang="es-ES" sz="3200" dirty="0"/>
          </a:p>
          <a:p>
            <a:pPr marL="457200" indent="-457200">
              <a:buFont typeface="Arial" panose="020B0604020202020204" pitchFamily="34" charset="0"/>
              <a:buChar char="•"/>
            </a:pPr>
            <a:r>
              <a:rPr lang="es-ES" sz="3200" dirty="0"/>
              <a:t>Enviar clases a través de un </a:t>
            </a:r>
            <a:r>
              <a:rPr lang="es-ES" sz="3200" b="1" dirty="0">
                <a:solidFill>
                  <a:srgbClr val="0070C0"/>
                </a:solidFill>
              </a:rPr>
              <a:t>socket</a:t>
            </a:r>
            <a:r>
              <a:rPr lang="es-ES" sz="3200" dirty="0"/>
              <a:t> Java</a:t>
            </a:r>
          </a:p>
          <a:p>
            <a:pPr marL="457200" indent="-457200">
              <a:buFont typeface="Arial" panose="020B0604020202020204" pitchFamily="34" charset="0"/>
              <a:buChar char="•"/>
            </a:pPr>
            <a:r>
              <a:rPr lang="es-ES" sz="3200" dirty="0"/>
              <a:t>Leer y escribir clases java en un fichero</a:t>
            </a:r>
          </a:p>
          <a:p>
            <a:pPr marL="457200" indent="-457200">
              <a:buFont typeface="Arial" panose="020B0604020202020204" pitchFamily="34" charset="0"/>
              <a:buChar char="•"/>
            </a:pPr>
            <a:r>
              <a:rPr lang="es-ES" sz="3200" dirty="0"/>
              <a:t>Insertar y leer clases java en una Base de Datos MySQL</a:t>
            </a:r>
            <a:endParaRPr lang="ca-ES" sz="3200" dirty="0"/>
          </a:p>
        </p:txBody>
      </p:sp>
    </p:spTree>
    <p:extLst>
      <p:ext uri="{BB962C8B-B14F-4D97-AF65-F5344CB8AC3E}">
        <p14:creationId xmlns:p14="http://schemas.microsoft.com/office/powerpoint/2010/main" val="1859227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19</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12.1.	Sockets</a:t>
            </a:r>
            <a:br>
              <a:rPr lang="ca-ES" b="1" dirty="0"/>
            </a:br>
            <a:endParaRPr lang="es-ES" b="1" dirty="0">
              <a:solidFill>
                <a:srgbClr val="FF0000"/>
              </a:solidFill>
            </a:endParaRPr>
          </a:p>
        </p:txBody>
      </p:sp>
      <p:pic>
        <p:nvPicPr>
          <p:cNvPr id="11266" name="Picture 2" descr="Todo Java: Implementación en JAVA (Sockets)">
            <a:extLst>
              <a:ext uri="{FF2B5EF4-FFF2-40B4-BE49-F238E27FC236}">
                <a16:creationId xmlns:a16="http://schemas.microsoft.com/office/drawing/2014/main" id="{BB035B0D-6F24-4D4D-9995-A3F6078E98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0" y="1378910"/>
            <a:ext cx="7704856" cy="4997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13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8A3A55-9D83-4183-B0DC-0DC11E7A4F1A}"/>
              </a:ext>
            </a:extLst>
          </p:cNvPr>
          <p:cNvSpPr>
            <a:spLocks noGrp="1"/>
          </p:cNvSpPr>
          <p:nvPr>
            <p:ph type="title"/>
          </p:nvPr>
        </p:nvSpPr>
        <p:spPr>
          <a:xfrm>
            <a:off x="838200" y="1052736"/>
            <a:ext cx="11018440" cy="781968"/>
          </a:xfrm>
        </p:spPr>
        <p:txBody>
          <a:bodyPr/>
          <a:lstStyle/>
          <a:p>
            <a:r>
              <a:rPr lang="es-ES" sz="4400" b="1" dirty="0"/>
              <a:t>Qué vamos a aprender</a:t>
            </a:r>
            <a:endParaRPr lang="es-ES" b="1" dirty="0">
              <a:solidFill>
                <a:srgbClr val="FF0000"/>
              </a:solidFill>
            </a:endParaRPr>
          </a:p>
        </p:txBody>
      </p:sp>
      <p:sp>
        <p:nvSpPr>
          <p:cNvPr id="4" name="Marcador de texto 3">
            <a:extLst>
              <a:ext uri="{FF2B5EF4-FFF2-40B4-BE49-F238E27FC236}">
                <a16:creationId xmlns:a16="http://schemas.microsoft.com/office/drawing/2014/main" id="{847050D9-60E7-46EC-BBD6-EC429ED41376}"/>
              </a:ext>
            </a:extLst>
          </p:cNvPr>
          <p:cNvSpPr>
            <a:spLocks noGrp="1"/>
          </p:cNvSpPr>
          <p:nvPr>
            <p:ph type="body" sz="quarter" idx="10"/>
          </p:nvPr>
        </p:nvSpPr>
        <p:spPr>
          <a:xfrm>
            <a:off x="838200" y="2101823"/>
            <a:ext cx="11018440" cy="2862322"/>
          </a:xfrm>
        </p:spPr>
        <p:txBody>
          <a:bodyPr>
            <a:spAutoFit/>
          </a:bodyPr>
          <a:lstStyle/>
          <a:p>
            <a:pPr marL="457200" indent="-457200">
              <a:spcBef>
                <a:spcPts val="1200"/>
              </a:spcBef>
              <a:spcAft>
                <a:spcPts val="1200"/>
              </a:spcAft>
              <a:buFont typeface="Arial" panose="020B0604020202020204" pitchFamily="34" charset="0"/>
              <a:buChar char="•"/>
            </a:pPr>
            <a:r>
              <a:rPr lang="es-ES" sz="4000" dirty="0"/>
              <a:t>Guardar objetos en ficheros como una secuencia de bytes.</a:t>
            </a:r>
          </a:p>
          <a:p>
            <a:pPr marL="457200" indent="-457200">
              <a:spcBef>
                <a:spcPts val="1200"/>
              </a:spcBef>
              <a:spcAft>
                <a:spcPts val="1200"/>
              </a:spcAft>
              <a:buFont typeface="Arial" panose="020B0604020202020204" pitchFamily="34" charset="0"/>
              <a:buChar char="•"/>
            </a:pPr>
            <a:r>
              <a:rPr lang="es-ES" sz="4000" dirty="0"/>
              <a:t>Recuperar esta secuencia de bytes y transformarlas en objetos</a:t>
            </a:r>
          </a:p>
        </p:txBody>
      </p:sp>
      <p:sp>
        <p:nvSpPr>
          <p:cNvPr id="7" name="Marcador de número de diapositiva 6">
            <a:extLst>
              <a:ext uri="{FF2B5EF4-FFF2-40B4-BE49-F238E27FC236}">
                <a16:creationId xmlns:a16="http://schemas.microsoft.com/office/drawing/2014/main" id="{176674F8-FDA2-4984-8550-490726A63F2C}"/>
              </a:ext>
            </a:extLst>
          </p:cNvPr>
          <p:cNvSpPr>
            <a:spLocks noGrp="1"/>
          </p:cNvSpPr>
          <p:nvPr>
            <p:ph type="sldNum" sz="quarter" idx="4"/>
          </p:nvPr>
        </p:nvSpPr>
        <p:spPr/>
        <p:txBody>
          <a:bodyPr/>
          <a:lstStyle/>
          <a:p>
            <a:fld id="{6ACF540F-325E-488F-BCD7-C189C8FA1E18}" type="slidenum">
              <a:rPr lang="es-ES" smtClean="0"/>
              <a:pPr/>
              <a:t>2</a:t>
            </a:fld>
            <a:endParaRPr lang="es-ES" dirty="0"/>
          </a:p>
        </p:txBody>
      </p:sp>
    </p:spTree>
    <p:extLst>
      <p:ext uri="{BB962C8B-B14F-4D97-AF65-F5344CB8AC3E}">
        <p14:creationId xmlns:p14="http://schemas.microsoft.com/office/powerpoint/2010/main" val="3963966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20</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12.1.	Sockets</a:t>
            </a:r>
            <a:br>
              <a:rPr lang="ca-ES" b="1" dirty="0"/>
            </a:br>
            <a:endParaRPr lang="es-ES" b="1" dirty="0">
              <a:solidFill>
                <a:srgbClr val="FF0000"/>
              </a:solidFill>
            </a:endParaRPr>
          </a:p>
        </p:txBody>
      </p:sp>
      <p:sp>
        <p:nvSpPr>
          <p:cNvPr id="2" name="Rectángulo 1">
            <a:extLst>
              <a:ext uri="{FF2B5EF4-FFF2-40B4-BE49-F238E27FC236}">
                <a16:creationId xmlns:a16="http://schemas.microsoft.com/office/drawing/2014/main" id="{62E35148-28A7-4C04-BB3C-06F13B1C6494}"/>
              </a:ext>
            </a:extLst>
          </p:cNvPr>
          <p:cNvSpPr/>
          <p:nvPr/>
        </p:nvSpPr>
        <p:spPr>
          <a:xfrm>
            <a:off x="1415480" y="1620145"/>
            <a:ext cx="10081120" cy="4031873"/>
          </a:xfrm>
          <a:prstGeom prst="rect">
            <a:avLst/>
          </a:prstGeom>
        </p:spPr>
        <p:txBody>
          <a:bodyPr wrap="square">
            <a:spAutoFit/>
          </a:bodyPr>
          <a:lstStyle/>
          <a:p>
            <a:pPr marL="342900" indent="-342900">
              <a:buFont typeface="Arial" panose="020B0604020202020204" pitchFamily="34" charset="0"/>
              <a:buChar char="•"/>
            </a:pPr>
            <a:r>
              <a:rPr lang="es-ES" sz="3200" dirty="0">
                <a:solidFill>
                  <a:srgbClr val="000000"/>
                </a:solidFill>
              </a:rPr>
              <a:t>Los </a:t>
            </a:r>
            <a:r>
              <a:rPr lang="es-ES" sz="3200" b="1" i="1" dirty="0">
                <a:solidFill>
                  <a:srgbClr val="0070C0"/>
                </a:solidFill>
              </a:rPr>
              <a:t>sockets</a:t>
            </a:r>
            <a:r>
              <a:rPr lang="es-ES" sz="3200" dirty="0">
                <a:solidFill>
                  <a:srgbClr val="000000"/>
                </a:solidFill>
              </a:rPr>
              <a:t> son un sistema de comunicación entre procesos de diferentes máquinas de una red. </a:t>
            </a:r>
          </a:p>
          <a:p>
            <a:pPr marL="342900" indent="-342900">
              <a:buFont typeface="Arial" panose="020B0604020202020204" pitchFamily="34" charset="0"/>
              <a:buChar char="•"/>
            </a:pPr>
            <a:r>
              <a:rPr lang="es-ES" sz="3200" i="1" dirty="0">
                <a:solidFill>
                  <a:srgbClr val="000000"/>
                </a:solidFill>
              </a:rPr>
              <a:t>Un </a:t>
            </a:r>
            <a:r>
              <a:rPr lang="es-ES" sz="3200" b="1" i="1" dirty="0">
                <a:solidFill>
                  <a:srgbClr val="0070C0"/>
                </a:solidFill>
              </a:rPr>
              <a:t>socket</a:t>
            </a:r>
            <a:r>
              <a:rPr lang="es-ES" sz="3200" dirty="0">
                <a:solidFill>
                  <a:srgbClr val="000000"/>
                </a:solidFill>
              </a:rPr>
              <a:t> es un punto de comunicación por el cual un proceso puede emitir o recibir información.</a:t>
            </a:r>
          </a:p>
          <a:p>
            <a:pPr marL="342900" indent="-342900">
              <a:buFont typeface="Arial" panose="020B0604020202020204" pitchFamily="34" charset="0"/>
              <a:buChar char="•"/>
            </a:pPr>
            <a:r>
              <a:rPr lang="es-ES" sz="3200" dirty="0">
                <a:solidFill>
                  <a:srgbClr val="000000"/>
                </a:solidFill>
              </a:rPr>
              <a:t>Los </a:t>
            </a:r>
            <a:r>
              <a:rPr lang="es-ES" sz="3200" b="1" i="1" dirty="0">
                <a:solidFill>
                  <a:srgbClr val="0070C0"/>
                </a:solidFill>
              </a:rPr>
              <a:t>sockets</a:t>
            </a:r>
            <a:r>
              <a:rPr lang="es-ES" sz="3200" dirty="0">
                <a:solidFill>
                  <a:srgbClr val="000000"/>
                </a:solidFill>
              </a:rPr>
              <a:t> han de ser capaces de utilizar el protocolo de </a:t>
            </a:r>
            <a:r>
              <a:rPr lang="es-ES" sz="3200" dirty="0" err="1">
                <a:solidFill>
                  <a:srgbClr val="000000"/>
                </a:solidFill>
              </a:rPr>
              <a:t>streams</a:t>
            </a:r>
            <a:r>
              <a:rPr lang="es-ES" sz="3200" dirty="0">
                <a:solidFill>
                  <a:srgbClr val="000000"/>
                </a:solidFill>
              </a:rPr>
              <a:t> TCP (Transfer </a:t>
            </a:r>
            <a:r>
              <a:rPr lang="es-ES" sz="3200" dirty="0" err="1">
                <a:solidFill>
                  <a:srgbClr val="000000"/>
                </a:solidFill>
              </a:rPr>
              <a:t>Contro</a:t>
            </a:r>
            <a:r>
              <a:rPr lang="es-ES" sz="3200" dirty="0">
                <a:solidFill>
                  <a:srgbClr val="000000"/>
                </a:solidFill>
              </a:rPr>
              <a:t> </a:t>
            </a:r>
            <a:r>
              <a:rPr lang="es-ES" sz="3200" dirty="0" err="1">
                <a:solidFill>
                  <a:srgbClr val="000000"/>
                </a:solidFill>
              </a:rPr>
              <a:t>Protocol</a:t>
            </a:r>
            <a:r>
              <a:rPr lang="es-ES" sz="3200" dirty="0">
                <a:solidFill>
                  <a:srgbClr val="000000"/>
                </a:solidFill>
              </a:rPr>
              <a:t>) y el de datagramas UDP (</a:t>
            </a:r>
            <a:r>
              <a:rPr lang="es-ES" sz="3200" dirty="0" err="1">
                <a:solidFill>
                  <a:srgbClr val="000000"/>
                </a:solidFill>
              </a:rPr>
              <a:t>User</a:t>
            </a:r>
            <a:r>
              <a:rPr lang="es-ES" sz="3200" dirty="0">
                <a:solidFill>
                  <a:srgbClr val="000000"/>
                </a:solidFill>
              </a:rPr>
              <a:t> </a:t>
            </a:r>
            <a:r>
              <a:rPr lang="es-ES" sz="3200" dirty="0" err="1">
                <a:solidFill>
                  <a:srgbClr val="000000"/>
                </a:solidFill>
              </a:rPr>
              <a:t>Datagram</a:t>
            </a:r>
            <a:r>
              <a:rPr lang="es-ES" sz="3200" dirty="0">
                <a:solidFill>
                  <a:srgbClr val="000000"/>
                </a:solidFill>
              </a:rPr>
              <a:t> </a:t>
            </a:r>
            <a:r>
              <a:rPr lang="es-ES" sz="3200" dirty="0" err="1">
                <a:solidFill>
                  <a:srgbClr val="000000"/>
                </a:solidFill>
              </a:rPr>
              <a:t>Protocol</a:t>
            </a:r>
            <a:r>
              <a:rPr lang="es-ES" sz="3200" dirty="0">
                <a:solidFill>
                  <a:srgbClr val="000000"/>
                </a:solidFill>
              </a:rPr>
              <a:t>).</a:t>
            </a:r>
          </a:p>
          <a:p>
            <a:pPr marL="342900" indent="-342900">
              <a:buFont typeface="Arial" panose="020B0604020202020204" pitchFamily="34" charset="0"/>
              <a:buChar char="•"/>
            </a:pPr>
            <a:endParaRPr lang="es-ES" sz="3200" dirty="0">
              <a:solidFill>
                <a:srgbClr val="000000"/>
              </a:solidFill>
            </a:endParaRPr>
          </a:p>
        </p:txBody>
      </p:sp>
    </p:spTree>
    <p:extLst>
      <p:ext uri="{BB962C8B-B14F-4D97-AF65-F5344CB8AC3E}">
        <p14:creationId xmlns:p14="http://schemas.microsoft.com/office/powerpoint/2010/main" val="3785484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21</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12.1.	Sockets</a:t>
            </a:r>
            <a:br>
              <a:rPr lang="ca-ES" b="1" dirty="0"/>
            </a:br>
            <a:endParaRPr lang="es-ES" b="1" dirty="0">
              <a:solidFill>
                <a:srgbClr val="FF0000"/>
              </a:solidFill>
            </a:endParaRPr>
          </a:p>
        </p:txBody>
      </p:sp>
      <p:sp>
        <p:nvSpPr>
          <p:cNvPr id="2" name="Rectángulo 1">
            <a:extLst>
              <a:ext uri="{FF2B5EF4-FFF2-40B4-BE49-F238E27FC236}">
                <a16:creationId xmlns:a16="http://schemas.microsoft.com/office/drawing/2014/main" id="{62E35148-28A7-4C04-BB3C-06F13B1C6494}"/>
              </a:ext>
            </a:extLst>
          </p:cNvPr>
          <p:cNvSpPr/>
          <p:nvPr/>
        </p:nvSpPr>
        <p:spPr>
          <a:xfrm>
            <a:off x="1415480" y="1620145"/>
            <a:ext cx="10081120" cy="4524315"/>
          </a:xfrm>
          <a:prstGeom prst="rect">
            <a:avLst/>
          </a:prstGeom>
        </p:spPr>
        <p:txBody>
          <a:bodyPr wrap="square">
            <a:spAutoFit/>
          </a:bodyPr>
          <a:lstStyle/>
          <a:p>
            <a:pPr marL="342900" indent="-342900">
              <a:buFont typeface="Arial" panose="020B0604020202020204" pitchFamily="34" charset="0"/>
              <a:buChar char="•"/>
            </a:pPr>
            <a:r>
              <a:rPr lang="es-ES" sz="3600" dirty="0">
                <a:solidFill>
                  <a:srgbClr val="000000"/>
                </a:solidFill>
              </a:rPr>
              <a:t>Utilizan una serie de primitivas para establecer el punto de comunicación, para conectarse a una máquina remota en un determinado puerto que esté disponible</a:t>
            </a:r>
            <a:r>
              <a:rPr lang="es-ES" sz="3600" i="1" dirty="0">
                <a:solidFill>
                  <a:srgbClr val="000000"/>
                </a:solidFill>
              </a:rPr>
              <a:t>, </a:t>
            </a:r>
            <a:r>
              <a:rPr lang="es-ES" sz="3600" dirty="0">
                <a:solidFill>
                  <a:srgbClr val="000000"/>
                </a:solidFill>
              </a:rPr>
              <a:t>para escuchar en él, para leer o escribir y publicar información en él, y finalmente para desconectarse.</a:t>
            </a:r>
          </a:p>
          <a:p>
            <a:pPr marL="342900" indent="-342900">
              <a:buFont typeface="Arial" panose="020B0604020202020204" pitchFamily="34" charset="0"/>
              <a:buChar char="•"/>
            </a:pPr>
            <a:r>
              <a:rPr lang="es-ES" sz="3600" dirty="0">
                <a:solidFill>
                  <a:srgbClr val="000000"/>
                </a:solidFill>
              </a:rPr>
              <a:t>Con todas primitivas se puede crear un sistema de diálogo muy completo.</a:t>
            </a:r>
          </a:p>
        </p:txBody>
      </p:sp>
    </p:spTree>
    <p:extLst>
      <p:ext uri="{BB962C8B-B14F-4D97-AF65-F5344CB8AC3E}">
        <p14:creationId xmlns:p14="http://schemas.microsoft.com/office/powerpoint/2010/main" val="378392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22</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12.1.1. </a:t>
            </a:r>
            <a:r>
              <a:rPr lang="es-ES" dirty="0"/>
              <a:t>Clase </a:t>
            </a:r>
            <a:r>
              <a:rPr lang="es-ES" dirty="0" err="1"/>
              <a:t>ObjectOutputStream</a:t>
            </a:r>
            <a:r>
              <a:rPr lang="es-ES" dirty="0"/>
              <a:t> y clase </a:t>
            </a:r>
            <a:r>
              <a:rPr lang="es-ES" dirty="0" err="1"/>
              <a:t>ObjectInputStream</a:t>
            </a:r>
            <a:br>
              <a:rPr lang="ca-ES" b="1" dirty="0"/>
            </a:br>
            <a:endParaRPr lang="es-ES" b="1" dirty="0">
              <a:solidFill>
                <a:srgbClr val="FF0000"/>
              </a:solidFill>
            </a:endParaRPr>
          </a:p>
        </p:txBody>
      </p:sp>
      <p:sp>
        <p:nvSpPr>
          <p:cNvPr id="2" name="Rectángulo 1">
            <a:extLst>
              <a:ext uri="{FF2B5EF4-FFF2-40B4-BE49-F238E27FC236}">
                <a16:creationId xmlns:a16="http://schemas.microsoft.com/office/drawing/2014/main" id="{62E35148-28A7-4C04-BB3C-06F13B1C6494}"/>
              </a:ext>
            </a:extLst>
          </p:cNvPr>
          <p:cNvSpPr/>
          <p:nvPr/>
        </p:nvSpPr>
        <p:spPr>
          <a:xfrm>
            <a:off x="1076400" y="2192703"/>
            <a:ext cx="10081120" cy="3416320"/>
          </a:xfrm>
          <a:prstGeom prst="rect">
            <a:avLst/>
          </a:prstGeom>
        </p:spPr>
        <p:txBody>
          <a:bodyPr wrap="square">
            <a:spAutoFit/>
          </a:bodyPr>
          <a:lstStyle/>
          <a:p>
            <a:pPr marL="342900" indent="-342900">
              <a:buFont typeface="Arial" panose="020B0604020202020204" pitchFamily="34" charset="0"/>
              <a:buChar char="•"/>
            </a:pPr>
            <a:r>
              <a:rPr lang="es-ES" sz="3600" dirty="0">
                <a:solidFill>
                  <a:srgbClr val="000000"/>
                </a:solidFill>
              </a:rPr>
              <a:t>La clase </a:t>
            </a:r>
            <a:r>
              <a:rPr lang="es-ES" sz="3600" b="1" dirty="0" err="1">
                <a:solidFill>
                  <a:srgbClr val="0070C0"/>
                </a:solidFill>
              </a:rPr>
              <a:t>ObjectOutputStream</a:t>
            </a:r>
            <a:r>
              <a:rPr lang="es-ES" sz="3600" dirty="0">
                <a:solidFill>
                  <a:srgbClr val="000000"/>
                </a:solidFill>
              </a:rPr>
              <a:t> es la que usaremos para guardar objetos en un fichero.</a:t>
            </a:r>
          </a:p>
          <a:p>
            <a:pPr marL="342900" indent="-342900">
              <a:buFont typeface="Arial" panose="020B0604020202020204" pitchFamily="34" charset="0"/>
              <a:buChar char="•"/>
            </a:pPr>
            <a:endParaRPr lang="es-ES" sz="3600" dirty="0">
              <a:solidFill>
                <a:srgbClr val="000000"/>
              </a:solidFill>
            </a:endParaRPr>
          </a:p>
          <a:p>
            <a:pPr marL="342900" indent="-342900">
              <a:buFont typeface="Arial" panose="020B0604020202020204" pitchFamily="34" charset="0"/>
              <a:buChar char="•"/>
            </a:pPr>
            <a:r>
              <a:rPr lang="es-ES" sz="3600" dirty="0">
                <a:solidFill>
                  <a:srgbClr val="000000"/>
                </a:solidFill>
              </a:rPr>
              <a:t>Por su parte, la clase </a:t>
            </a:r>
            <a:r>
              <a:rPr lang="es-ES" sz="3600" b="1" dirty="0" err="1">
                <a:solidFill>
                  <a:srgbClr val="0070C0"/>
                </a:solidFill>
              </a:rPr>
              <a:t>ObjectInputStream</a:t>
            </a:r>
            <a:r>
              <a:rPr lang="es-ES" sz="3600" dirty="0">
                <a:solidFill>
                  <a:srgbClr val="000000"/>
                </a:solidFill>
              </a:rPr>
              <a:t> será la encargada de recuperar los datos de los objetos del fichero.</a:t>
            </a:r>
          </a:p>
        </p:txBody>
      </p:sp>
    </p:spTree>
    <p:extLst>
      <p:ext uri="{BB962C8B-B14F-4D97-AF65-F5344CB8AC3E}">
        <p14:creationId xmlns:p14="http://schemas.microsoft.com/office/powerpoint/2010/main" val="62994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23</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12.1.2. </a:t>
            </a:r>
            <a:r>
              <a:rPr lang="es-ES" dirty="0"/>
              <a:t>Ejemplo</a:t>
            </a:r>
            <a:endParaRPr lang="es-ES" b="1" dirty="0">
              <a:solidFill>
                <a:srgbClr val="FF0000"/>
              </a:solidFill>
            </a:endParaRPr>
          </a:p>
        </p:txBody>
      </p:sp>
      <p:sp>
        <p:nvSpPr>
          <p:cNvPr id="2" name="Rectángulo 1">
            <a:extLst>
              <a:ext uri="{FF2B5EF4-FFF2-40B4-BE49-F238E27FC236}">
                <a16:creationId xmlns:a16="http://schemas.microsoft.com/office/drawing/2014/main" id="{62E35148-28A7-4C04-BB3C-06F13B1C6494}"/>
              </a:ext>
            </a:extLst>
          </p:cNvPr>
          <p:cNvSpPr/>
          <p:nvPr/>
        </p:nvSpPr>
        <p:spPr>
          <a:xfrm>
            <a:off x="1396073" y="2194986"/>
            <a:ext cx="10650288" cy="3970318"/>
          </a:xfrm>
          <a:prstGeom prst="rect">
            <a:avLst/>
          </a:prstGeom>
        </p:spPr>
        <p:txBody>
          <a:bodyPr wrap="square">
            <a:spAutoFit/>
          </a:bodyPr>
          <a:lstStyle/>
          <a:p>
            <a:r>
              <a:rPr lang="es-ES" sz="2800" dirty="0" err="1">
                <a:solidFill>
                  <a:srgbClr val="000000"/>
                </a:solidFill>
              </a:rPr>
              <a:t>import</a:t>
            </a:r>
            <a:r>
              <a:rPr lang="es-ES" sz="2800" dirty="0">
                <a:solidFill>
                  <a:srgbClr val="000000"/>
                </a:solidFill>
              </a:rPr>
              <a:t> </a:t>
            </a:r>
            <a:r>
              <a:rPr lang="es-ES" sz="2800" dirty="0" err="1">
                <a:solidFill>
                  <a:srgbClr val="000000"/>
                </a:solidFill>
              </a:rPr>
              <a:t>java.io.File</a:t>
            </a:r>
            <a:r>
              <a:rPr lang="es-ES" sz="2800" dirty="0">
                <a:solidFill>
                  <a:srgbClr val="000000"/>
                </a:solidFill>
              </a:rPr>
              <a:t>;</a:t>
            </a:r>
          </a:p>
          <a:p>
            <a:r>
              <a:rPr lang="es-ES" sz="2800" dirty="0" err="1">
                <a:solidFill>
                  <a:srgbClr val="000000"/>
                </a:solidFill>
              </a:rPr>
              <a:t>import</a:t>
            </a:r>
            <a:r>
              <a:rPr lang="es-ES" sz="2800" dirty="0">
                <a:solidFill>
                  <a:srgbClr val="000000"/>
                </a:solidFill>
              </a:rPr>
              <a:t> </a:t>
            </a:r>
            <a:r>
              <a:rPr lang="es-ES" sz="2800" dirty="0" err="1">
                <a:solidFill>
                  <a:srgbClr val="000000"/>
                </a:solidFill>
              </a:rPr>
              <a:t>java.io.FileInputStream</a:t>
            </a:r>
            <a:r>
              <a:rPr lang="es-ES" sz="2800" dirty="0">
                <a:solidFill>
                  <a:srgbClr val="000000"/>
                </a:solidFill>
              </a:rPr>
              <a:t>;</a:t>
            </a:r>
          </a:p>
          <a:p>
            <a:r>
              <a:rPr lang="es-ES" sz="2800" dirty="0" err="1">
                <a:solidFill>
                  <a:srgbClr val="000000"/>
                </a:solidFill>
              </a:rPr>
              <a:t>import</a:t>
            </a:r>
            <a:r>
              <a:rPr lang="es-ES" sz="2800" dirty="0">
                <a:solidFill>
                  <a:srgbClr val="000000"/>
                </a:solidFill>
              </a:rPr>
              <a:t> </a:t>
            </a:r>
            <a:r>
              <a:rPr lang="es-ES" sz="2800" dirty="0" err="1">
                <a:solidFill>
                  <a:srgbClr val="000000"/>
                </a:solidFill>
              </a:rPr>
              <a:t>java.io.FileNotFoundException</a:t>
            </a:r>
            <a:r>
              <a:rPr lang="es-ES" sz="2800" dirty="0">
                <a:solidFill>
                  <a:srgbClr val="000000"/>
                </a:solidFill>
              </a:rPr>
              <a:t>; </a:t>
            </a:r>
          </a:p>
          <a:p>
            <a:r>
              <a:rPr lang="es-ES" sz="2800" dirty="0" err="1">
                <a:solidFill>
                  <a:srgbClr val="000000"/>
                </a:solidFill>
              </a:rPr>
              <a:t>import</a:t>
            </a:r>
            <a:r>
              <a:rPr lang="es-ES" sz="2800" dirty="0">
                <a:solidFill>
                  <a:srgbClr val="000000"/>
                </a:solidFill>
              </a:rPr>
              <a:t> </a:t>
            </a:r>
            <a:r>
              <a:rPr lang="es-ES" sz="2800" dirty="0" err="1">
                <a:solidFill>
                  <a:srgbClr val="000000"/>
                </a:solidFill>
              </a:rPr>
              <a:t>java.io.FileOutputStream</a:t>
            </a:r>
            <a:r>
              <a:rPr lang="es-ES" sz="2800" dirty="0">
                <a:solidFill>
                  <a:srgbClr val="000000"/>
                </a:solidFill>
              </a:rPr>
              <a:t>; </a:t>
            </a:r>
          </a:p>
          <a:p>
            <a:r>
              <a:rPr lang="es-ES" sz="2800" dirty="0" err="1">
                <a:solidFill>
                  <a:srgbClr val="000000"/>
                </a:solidFill>
              </a:rPr>
              <a:t>import</a:t>
            </a:r>
            <a:r>
              <a:rPr lang="es-ES" sz="2800" dirty="0">
                <a:solidFill>
                  <a:srgbClr val="000000"/>
                </a:solidFill>
              </a:rPr>
              <a:t> </a:t>
            </a:r>
            <a:r>
              <a:rPr lang="es-ES" sz="2800" dirty="0" err="1">
                <a:solidFill>
                  <a:srgbClr val="000000"/>
                </a:solidFill>
              </a:rPr>
              <a:t>java.io.IOException</a:t>
            </a:r>
            <a:r>
              <a:rPr lang="es-ES" sz="2800" dirty="0">
                <a:solidFill>
                  <a:srgbClr val="000000"/>
                </a:solidFill>
              </a:rPr>
              <a:t>;</a:t>
            </a:r>
          </a:p>
          <a:p>
            <a:r>
              <a:rPr lang="es-ES" sz="2800" dirty="0" err="1">
                <a:solidFill>
                  <a:srgbClr val="000000"/>
                </a:solidFill>
              </a:rPr>
              <a:t>import</a:t>
            </a:r>
            <a:r>
              <a:rPr lang="es-ES" sz="2800" dirty="0">
                <a:solidFill>
                  <a:srgbClr val="000000"/>
                </a:solidFill>
              </a:rPr>
              <a:t> </a:t>
            </a:r>
            <a:r>
              <a:rPr lang="es-ES" sz="2800" dirty="0" err="1">
                <a:solidFill>
                  <a:srgbClr val="000000"/>
                </a:solidFill>
              </a:rPr>
              <a:t>java.io.ObjectInputStream</a:t>
            </a:r>
            <a:r>
              <a:rPr lang="es-ES" sz="2800" dirty="0">
                <a:solidFill>
                  <a:srgbClr val="000000"/>
                </a:solidFill>
              </a:rPr>
              <a:t>; </a:t>
            </a:r>
          </a:p>
          <a:p>
            <a:r>
              <a:rPr lang="es-ES" sz="2800" dirty="0" err="1">
                <a:solidFill>
                  <a:srgbClr val="000000"/>
                </a:solidFill>
              </a:rPr>
              <a:t>import</a:t>
            </a:r>
            <a:r>
              <a:rPr lang="es-ES" sz="2800" dirty="0">
                <a:solidFill>
                  <a:srgbClr val="000000"/>
                </a:solidFill>
              </a:rPr>
              <a:t> </a:t>
            </a:r>
            <a:r>
              <a:rPr lang="es-ES" sz="2800" dirty="0" err="1">
                <a:solidFill>
                  <a:srgbClr val="000000"/>
                </a:solidFill>
              </a:rPr>
              <a:t>java.io.ObjectOutputStream</a:t>
            </a:r>
            <a:r>
              <a:rPr lang="es-ES" sz="2800" dirty="0">
                <a:solidFill>
                  <a:srgbClr val="000000"/>
                </a:solidFill>
              </a:rPr>
              <a:t>;</a:t>
            </a:r>
          </a:p>
          <a:p>
            <a:endParaRPr lang="es-ES" sz="2800" dirty="0">
              <a:solidFill>
                <a:srgbClr val="000000"/>
              </a:solidFill>
            </a:endParaRPr>
          </a:p>
          <a:p>
            <a:endParaRPr lang="es-ES" sz="2800" dirty="0">
              <a:solidFill>
                <a:srgbClr val="000000"/>
              </a:solidFill>
            </a:endParaRPr>
          </a:p>
        </p:txBody>
      </p:sp>
    </p:spTree>
    <p:extLst>
      <p:ext uri="{BB962C8B-B14F-4D97-AF65-F5344CB8AC3E}">
        <p14:creationId xmlns:p14="http://schemas.microsoft.com/office/powerpoint/2010/main" val="234457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24</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12.1.2. </a:t>
            </a:r>
            <a:r>
              <a:rPr lang="es-ES" dirty="0"/>
              <a:t>Ejemplo</a:t>
            </a:r>
            <a:endParaRPr lang="es-ES" b="1" dirty="0">
              <a:solidFill>
                <a:srgbClr val="FF0000"/>
              </a:solidFill>
            </a:endParaRPr>
          </a:p>
        </p:txBody>
      </p:sp>
      <p:sp>
        <p:nvSpPr>
          <p:cNvPr id="2" name="Rectángulo 1">
            <a:extLst>
              <a:ext uri="{FF2B5EF4-FFF2-40B4-BE49-F238E27FC236}">
                <a16:creationId xmlns:a16="http://schemas.microsoft.com/office/drawing/2014/main" id="{62E35148-28A7-4C04-BB3C-06F13B1C6494}"/>
              </a:ext>
            </a:extLst>
          </p:cNvPr>
          <p:cNvSpPr/>
          <p:nvPr/>
        </p:nvSpPr>
        <p:spPr>
          <a:xfrm>
            <a:off x="1239516" y="1772816"/>
            <a:ext cx="10650288" cy="4832092"/>
          </a:xfrm>
          <a:prstGeom prst="rect">
            <a:avLst/>
          </a:prstGeom>
        </p:spPr>
        <p:txBody>
          <a:bodyPr wrap="square">
            <a:spAutoFit/>
          </a:bodyPr>
          <a:lstStyle/>
          <a:p>
            <a:r>
              <a:rPr lang="es-ES" sz="2800" dirty="0" err="1">
                <a:solidFill>
                  <a:srgbClr val="000000"/>
                </a:solidFill>
              </a:rPr>
              <a:t>public</a:t>
            </a:r>
            <a:r>
              <a:rPr lang="es-ES" sz="2800" dirty="0">
                <a:solidFill>
                  <a:srgbClr val="000000"/>
                </a:solidFill>
              </a:rPr>
              <a:t> </a:t>
            </a:r>
            <a:r>
              <a:rPr lang="es-ES" sz="2800" dirty="0" err="1">
                <a:solidFill>
                  <a:srgbClr val="000000"/>
                </a:solidFill>
              </a:rPr>
              <a:t>class</a:t>
            </a:r>
            <a:r>
              <a:rPr lang="es-ES" sz="2800" dirty="0">
                <a:solidFill>
                  <a:srgbClr val="000000"/>
                </a:solidFill>
              </a:rPr>
              <a:t> Principal {</a:t>
            </a:r>
          </a:p>
          <a:p>
            <a:r>
              <a:rPr lang="es-ES" sz="2800" dirty="0">
                <a:solidFill>
                  <a:srgbClr val="000000"/>
                </a:solidFill>
              </a:rPr>
              <a:t>	</a:t>
            </a:r>
            <a:r>
              <a:rPr lang="es-ES" sz="2800" dirty="0" err="1">
                <a:solidFill>
                  <a:srgbClr val="000000"/>
                </a:solidFill>
              </a:rPr>
              <a:t>public</a:t>
            </a:r>
            <a:r>
              <a:rPr lang="es-ES" sz="2800" dirty="0">
                <a:solidFill>
                  <a:srgbClr val="000000"/>
                </a:solidFill>
              </a:rPr>
              <a:t> </a:t>
            </a:r>
            <a:r>
              <a:rPr lang="es-ES" sz="2800" dirty="0" err="1">
                <a:solidFill>
                  <a:srgbClr val="000000"/>
                </a:solidFill>
              </a:rPr>
              <a:t>static</a:t>
            </a:r>
            <a:r>
              <a:rPr lang="es-ES" sz="2800" dirty="0">
                <a:solidFill>
                  <a:srgbClr val="000000"/>
                </a:solidFill>
              </a:rPr>
              <a:t> </a:t>
            </a:r>
            <a:r>
              <a:rPr lang="es-ES" sz="2800" dirty="0" err="1">
                <a:solidFill>
                  <a:srgbClr val="000000"/>
                </a:solidFill>
              </a:rPr>
              <a:t>void</a:t>
            </a:r>
            <a:r>
              <a:rPr lang="es-ES" sz="2800" dirty="0">
                <a:solidFill>
                  <a:srgbClr val="000000"/>
                </a:solidFill>
              </a:rPr>
              <a:t> </a:t>
            </a:r>
            <a:r>
              <a:rPr lang="es-ES" sz="2800" dirty="0" err="1">
                <a:solidFill>
                  <a:srgbClr val="000000"/>
                </a:solidFill>
              </a:rPr>
              <a:t>main</a:t>
            </a:r>
            <a:r>
              <a:rPr lang="es-ES" sz="2800" dirty="0">
                <a:solidFill>
                  <a:srgbClr val="000000"/>
                </a:solidFill>
              </a:rPr>
              <a:t>(</a:t>
            </a:r>
            <a:r>
              <a:rPr lang="es-ES" sz="2800" dirty="0" err="1">
                <a:solidFill>
                  <a:srgbClr val="000000"/>
                </a:solidFill>
              </a:rPr>
              <a:t>String</a:t>
            </a:r>
            <a:r>
              <a:rPr lang="es-ES" sz="2800" dirty="0">
                <a:solidFill>
                  <a:srgbClr val="000000"/>
                </a:solidFill>
              </a:rPr>
              <a:t>[] </a:t>
            </a:r>
            <a:r>
              <a:rPr lang="es-ES" sz="2800" dirty="0" err="1">
                <a:solidFill>
                  <a:srgbClr val="000000"/>
                </a:solidFill>
              </a:rPr>
              <a:t>args</a:t>
            </a:r>
            <a:r>
              <a:rPr lang="es-ES" sz="2800" dirty="0">
                <a:solidFill>
                  <a:srgbClr val="000000"/>
                </a:solidFill>
              </a:rPr>
              <a:t>) </a:t>
            </a:r>
            <a:r>
              <a:rPr lang="es-ES" sz="2800" dirty="0" err="1">
                <a:solidFill>
                  <a:srgbClr val="000000"/>
                </a:solidFill>
              </a:rPr>
              <a:t>throws</a:t>
            </a:r>
            <a:r>
              <a:rPr lang="es-ES" sz="2800" dirty="0">
                <a:solidFill>
                  <a:srgbClr val="000000"/>
                </a:solidFill>
              </a:rPr>
              <a:t> </a:t>
            </a:r>
            <a:r>
              <a:rPr lang="es-ES" sz="2800" dirty="0" err="1">
                <a:solidFill>
                  <a:srgbClr val="000000"/>
                </a:solidFill>
              </a:rPr>
              <a:t>FileNotFoundException</a:t>
            </a:r>
            <a:r>
              <a:rPr lang="es-ES" sz="2800" dirty="0">
                <a:solidFill>
                  <a:srgbClr val="000000"/>
                </a:solidFill>
              </a:rPr>
              <a:t>, </a:t>
            </a:r>
            <a:r>
              <a:rPr lang="es-ES" sz="2800" dirty="0" err="1">
                <a:solidFill>
                  <a:srgbClr val="000000"/>
                </a:solidFill>
              </a:rPr>
              <a:t>IOException</a:t>
            </a:r>
            <a:r>
              <a:rPr lang="es-ES" sz="2800" dirty="0">
                <a:solidFill>
                  <a:srgbClr val="000000"/>
                </a:solidFill>
              </a:rPr>
              <a:t>, </a:t>
            </a:r>
            <a:r>
              <a:rPr lang="es-ES" sz="2800" dirty="0" err="1">
                <a:solidFill>
                  <a:srgbClr val="000000"/>
                </a:solidFill>
              </a:rPr>
              <a:t>ClassNotFoundException</a:t>
            </a:r>
            <a:r>
              <a:rPr lang="es-ES" sz="2800" dirty="0">
                <a:solidFill>
                  <a:srgbClr val="000000"/>
                </a:solidFill>
              </a:rPr>
              <a:t> {</a:t>
            </a:r>
          </a:p>
          <a:p>
            <a:r>
              <a:rPr lang="es-ES" sz="2800" dirty="0">
                <a:solidFill>
                  <a:srgbClr val="000000"/>
                </a:solidFill>
              </a:rPr>
              <a:t>	Empleado e1 = new Empleado("e1", 44, 30000); </a:t>
            </a:r>
          </a:p>
          <a:p>
            <a:r>
              <a:rPr lang="es-ES" sz="2800" dirty="0">
                <a:solidFill>
                  <a:srgbClr val="000000"/>
                </a:solidFill>
              </a:rPr>
              <a:t>	File archivo = new File("Empleados");</a:t>
            </a:r>
          </a:p>
          <a:p>
            <a:r>
              <a:rPr lang="es-ES" sz="2800" dirty="0">
                <a:solidFill>
                  <a:srgbClr val="000000"/>
                </a:solidFill>
              </a:rPr>
              <a:t>	</a:t>
            </a:r>
            <a:r>
              <a:rPr lang="es-ES" sz="2800" dirty="0">
                <a:solidFill>
                  <a:srgbClr val="00B050"/>
                </a:solidFill>
              </a:rPr>
              <a:t>//ESCRIBIR EN EL ARCHIVO</a:t>
            </a:r>
          </a:p>
          <a:p>
            <a:r>
              <a:rPr lang="es-ES" sz="2800" dirty="0">
                <a:solidFill>
                  <a:srgbClr val="000000"/>
                </a:solidFill>
              </a:rPr>
              <a:t>	</a:t>
            </a:r>
            <a:r>
              <a:rPr lang="es-ES" sz="2800" dirty="0" err="1">
                <a:solidFill>
                  <a:srgbClr val="000000"/>
                </a:solidFill>
              </a:rPr>
              <a:t>ObjectOutputStream</a:t>
            </a:r>
            <a:r>
              <a:rPr lang="es-ES" sz="2800" dirty="0">
                <a:solidFill>
                  <a:srgbClr val="000000"/>
                </a:solidFill>
              </a:rPr>
              <a:t> </a:t>
            </a:r>
            <a:r>
              <a:rPr lang="es-ES" sz="2800" dirty="0" err="1">
                <a:solidFill>
                  <a:srgbClr val="000000"/>
                </a:solidFill>
              </a:rPr>
              <a:t>oos</a:t>
            </a:r>
            <a:r>
              <a:rPr lang="es-ES" sz="2800" dirty="0">
                <a:solidFill>
                  <a:srgbClr val="000000"/>
                </a:solidFill>
              </a:rPr>
              <a:t> = new </a:t>
            </a:r>
            <a:r>
              <a:rPr lang="es-ES" sz="2800" dirty="0" err="1">
                <a:solidFill>
                  <a:srgbClr val="000000"/>
                </a:solidFill>
              </a:rPr>
              <a:t>ObjectOutputStream</a:t>
            </a:r>
            <a:r>
              <a:rPr lang="es-ES" sz="2800" dirty="0">
                <a:solidFill>
                  <a:srgbClr val="000000"/>
                </a:solidFill>
              </a:rPr>
              <a:t>(new 	</a:t>
            </a:r>
            <a:r>
              <a:rPr lang="es-ES" sz="2800" dirty="0" err="1">
                <a:solidFill>
                  <a:srgbClr val="000000"/>
                </a:solidFill>
              </a:rPr>
              <a:t>FileOutputStream</a:t>
            </a:r>
            <a:r>
              <a:rPr lang="es-ES" sz="2800" dirty="0">
                <a:solidFill>
                  <a:srgbClr val="000000"/>
                </a:solidFill>
              </a:rPr>
              <a:t>(archivo)); </a:t>
            </a:r>
          </a:p>
          <a:p>
            <a:r>
              <a:rPr lang="es-ES" sz="2800" dirty="0">
                <a:solidFill>
                  <a:srgbClr val="000000"/>
                </a:solidFill>
              </a:rPr>
              <a:t>	</a:t>
            </a:r>
            <a:r>
              <a:rPr lang="es-ES" sz="2800" dirty="0" err="1">
                <a:solidFill>
                  <a:srgbClr val="000000"/>
                </a:solidFill>
              </a:rPr>
              <a:t>oos.</a:t>
            </a:r>
            <a:r>
              <a:rPr lang="es-ES" sz="2800" b="1" dirty="0" err="1">
                <a:solidFill>
                  <a:srgbClr val="0070C0"/>
                </a:solidFill>
              </a:rPr>
              <a:t>writeObject</a:t>
            </a:r>
            <a:r>
              <a:rPr lang="es-ES" sz="2800" dirty="0">
                <a:solidFill>
                  <a:srgbClr val="000000"/>
                </a:solidFill>
              </a:rPr>
              <a:t>(e1);</a:t>
            </a:r>
          </a:p>
          <a:p>
            <a:r>
              <a:rPr lang="es-ES" sz="2800" dirty="0">
                <a:solidFill>
                  <a:srgbClr val="000000"/>
                </a:solidFill>
              </a:rPr>
              <a:t>	</a:t>
            </a:r>
            <a:r>
              <a:rPr lang="es-ES" sz="2800" dirty="0" err="1">
                <a:solidFill>
                  <a:srgbClr val="000000"/>
                </a:solidFill>
              </a:rPr>
              <a:t>oos.</a:t>
            </a:r>
            <a:r>
              <a:rPr lang="es-ES" sz="2800" b="1" dirty="0" err="1">
                <a:solidFill>
                  <a:srgbClr val="0070C0"/>
                </a:solidFill>
              </a:rPr>
              <a:t>close</a:t>
            </a:r>
            <a:r>
              <a:rPr lang="es-ES" sz="2800" dirty="0">
                <a:solidFill>
                  <a:srgbClr val="000000"/>
                </a:solidFill>
              </a:rPr>
              <a:t>();</a:t>
            </a:r>
          </a:p>
          <a:p>
            <a:endParaRPr lang="es-ES" sz="2800" dirty="0">
              <a:solidFill>
                <a:srgbClr val="000000"/>
              </a:solidFill>
            </a:endParaRPr>
          </a:p>
        </p:txBody>
      </p:sp>
    </p:spTree>
    <p:extLst>
      <p:ext uri="{BB962C8B-B14F-4D97-AF65-F5344CB8AC3E}">
        <p14:creationId xmlns:p14="http://schemas.microsoft.com/office/powerpoint/2010/main" val="114453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25</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12.1.2. </a:t>
            </a:r>
            <a:r>
              <a:rPr lang="es-ES" dirty="0"/>
              <a:t>Ejemplo</a:t>
            </a:r>
            <a:endParaRPr lang="es-ES" b="1" dirty="0">
              <a:solidFill>
                <a:srgbClr val="FF0000"/>
              </a:solidFill>
            </a:endParaRPr>
          </a:p>
        </p:txBody>
      </p:sp>
      <p:sp>
        <p:nvSpPr>
          <p:cNvPr id="2" name="Rectángulo 1">
            <a:extLst>
              <a:ext uri="{FF2B5EF4-FFF2-40B4-BE49-F238E27FC236}">
                <a16:creationId xmlns:a16="http://schemas.microsoft.com/office/drawing/2014/main" id="{62E35148-28A7-4C04-BB3C-06F13B1C6494}"/>
              </a:ext>
            </a:extLst>
          </p:cNvPr>
          <p:cNvSpPr/>
          <p:nvPr/>
        </p:nvSpPr>
        <p:spPr>
          <a:xfrm>
            <a:off x="1239516" y="1772816"/>
            <a:ext cx="10650288" cy="3970318"/>
          </a:xfrm>
          <a:prstGeom prst="rect">
            <a:avLst/>
          </a:prstGeom>
        </p:spPr>
        <p:txBody>
          <a:bodyPr wrap="square">
            <a:spAutoFit/>
          </a:bodyPr>
          <a:lstStyle/>
          <a:p>
            <a:r>
              <a:rPr lang="es-ES" sz="2800" dirty="0">
                <a:solidFill>
                  <a:srgbClr val="00B050"/>
                </a:solidFill>
              </a:rPr>
              <a:t>	//LEER EL ARCHIVO</a:t>
            </a:r>
          </a:p>
          <a:p>
            <a:r>
              <a:rPr lang="es-ES" sz="2800" dirty="0">
                <a:solidFill>
                  <a:srgbClr val="000000"/>
                </a:solidFill>
              </a:rPr>
              <a:t>	</a:t>
            </a:r>
            <a:r>
              <a:rPr lang="es-ES" sz="2800" dirty="0" err="1">
                <a:solidFill>
                  <a:srgbClr val="000000"/>
                </a:solidFill>
              </a:rPr>
              <a:t>ObjectInputStream</a:t>
            </a:r>
            <a:r>
              <a:rPr lang="es-ES" sz="2800" dirty="0">
                <a:solidFill>
                  <a:srgbClr val="000000"/>
                </a:solidFill>
              </a:rPr>
              <a:t> </a:t>
            </a:r>
            <a:r>
              <a:rPr lang="es-ES" sz="2800" dirty="0" err="1">
                <a:solidFill>
                  <a:srgbClr val="000000"/>
                </a:solidFill>
              </a:rPr>
              <a:t>ois</a:t>
            </a:r>
            <a:r>
              <a:rPr lang="es-ES" sz="2800" dirty="0">
                <a:solidFill>
                  <a:srgbClr val="000000"/>
                </a:solidFill>
              </a:rPr>
              <a:t> = new </a:t>
            </a:r>
            <a:r>
              <a:rPr lang="es-ES" sz="2800" dirty="0" err="1">
                <a:solidFill>
                  <a:srgbClr val="000000"/>
                </a:solidFill>
              </a:rPr>
              <a:t>ObjectInputStream</a:t>
            </a:r>
            <a:r>
              <a:rPr lang="es-ES" sz="2800" dirty="0">
                <a:solidFill>
                  <a:srgbClr val="000000"/>
                </a:solidFill>
              </a:rPr>
              <a:t>(new 	</a:t>
            </a:r>
            <a:r>
              <a:rPr lang="es-ES" sz="2800" dirty="0" err="1">
                <a:solidFill>
                  <a:srgbClr val="000000"/>
                </a:solidFill>
              </a:rPr>
              <a:t>FileInputStream</a:t>
            </a:r>
            <a:r>
              <a:rPr lang="es-ES" sz="2800" dirty="0">
                <a:solidFill>
                  <a:srgbClr val="000000"/>
                </a:solidFill>
              </a:rPr>
              <a:t>(archivo)); </a:t>
            </a:r>
          </a:p>
          <a:p>
            <a:r>
              <a:rPr lang="es-ES" sz="2800" dirty="0">
                <a:solidFill>
                  <a:srgbClr val="000000"/>
                </a:solidFill>
              </a:rPr>
              <a:t>	Empleado e2 = (Empleado) </a:t>
            </a:r>
            <a:r>
              <a:rPr lang="es-ES" sz="2800" dirty="0" err="1">
                <a:solidFill>
                  <a:srgbClr val="000000"/>
                </a:solidFill>
              </a:rPr>
              <a:t>ois.</a:t>
            </a:r>
            <a:r>
              <a:rPr lang="es-ES" sz="2800" b="1" dirty="0" err="1">
                <a:solidFill>
                  <a:srgbClr val="0070C0"/>
                </a:solidFill>
              </a:rPr>
              <a:t>readObject</a:t>
            </a:r>
            <a:r>
              <a:rPr lang="es-ES" sz="2800" dirty="0">
                <a:solidFill>
                  <a:srgbClr val="000000"/>
                </a:solidFill>
              </a:rPr>
              <a:t>();</a:t>
            </a:r>
          </a:p>
          <a:p>
            <a:r>
              <a:rPr lang="es-ES" sz="2800" dirty="0">
                <a:solidFill>
                  <a:srgbClr val="000000"/>
                </a:solidFill>
              </a:rPr>
              <a:t>	</a:t>
            </a:r>
            <a:r>
              <a:rPr lang="es-ES" sz="2800" dirty="0" err="1">
                <a:solidFill>
                  <a:srgbClr val="000000"/>
                </a:solidFill>
              </a:rPr>
              <a:t>ois.</a:t>
            </a:r>
            <a:r>
              <a:rPr lang="es-ES" sz="2800" b="1" dirty="0" err="1">
                <a:solidFill>
                  <a:srgbClr val="0070C0"/>
                </a:solidFill>
              </a:rPr>
              <a:t>close</a:t>
            </a:r>
            <a:r>
              <a:rPr lang="es-ES" sz="2800" dirty="0">
                <a:solidFill>
                  <a:srgbClr val="000000"/>
                </a:solidFill>
              </a:rPr>
              <a:t>(); </a:t>
            </a:r>
          </a:p>
          <a:p>
            <a:r>
              <a:rPr lang="es-ES" sz="2800" dirty="0">
                <a:solidFill>
                  <a:srgbClr val="000000"/>
                </a:solidFill>
              </a:rPr>
              <a:t>	</a:t>
            </a:r>
            <a:r>
              <a:rPr lang="es-ES" sz="2800" dirty="0" err="1">
                <a:solidFill>
                  <a:srgbClr val="000000"/>
                </a:solidFill>
              </a:rPr>
              <a:t>System.out.println</a:t>
            </a:r>
            <a:r>
              <a:rPr lang="es-ES" sz="2800" dirty="0">
                <a:solidFill>
                  <a:srgbClr val="000000"/>
                </a:solidFill>
              </a:rPr>
              <a:t>(e2);</a:t>
            </a:r>
          </a:p>
          <a:p>
            <a:r>
              <a:rPr lang="es-ES" sz="2800" dirty="0">
                <a:solidFill>
                  <a:srgbClr val="000000"/>
                </a:solidFill>
              </a:rPr>
              <a:t>	}</a:t>
            </a:r>
          </a:p>
          <a:p>
            <a:r>
              <a:rPr lang="es-ES" sz="2800" dirty="0">
                <a:solidFill>
                  <a:srgbClr val="000000"/>
                </a:solidFill>
              </a:rPr>
              <a:t>}</a:t>
            </a:r>
          </a:p>
          <a:p>
            <a:endParaRPr lang="es-ES" sz="2800" dirty="0">
              <a:solidFill>
                <a:srgbClr val="000000"/>
              </a:solidFill>
            </a:endParaRPr>
          </a:p>
        </p:txBody>
      </p:sp>
    </p:spTree>
    <p:extLst>
      <p:ext uri="{BB962C8B-B14F-4D97-AF65-F5344CB8AC3E}">
        <p14:creationId xmlns:p14="http://schemas.microsoft.com/office/powerpoint/2010/main" val="2956305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26</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12.1.2. Información</a:t>
            </a:r>
            <a:endParaRPr lang="es-ES" b="1" dirty="0">
              <a:solidFill>
                <a:srgbClr val="FF0000"/>
              </a:solidFill>
            </a:endParaRPr>
          </a:p>
        </p:txBody>
      </p:sp>
      <p:sp>
        <p:nvSpPr>
          <p:cNvPr id="2" name="Rectángulo 1">
            <a:extLst>
              <a:ext uri="{FF2B5EF4-FFF2-40B4-BE49-F238E27FC236}">
                <a16:creationId xmlns:a16="http://schemas.microsoft.com/office/drawing/2014/main" id="{62E35148-28A7-4C04-BB3C-06F13B1C6494}"/>
              </a:ext>
            </a:extLst>
          </p:cNvPr>
          <p:cNvSpPr/>
          <p:nvPr/>
        </p:nvSpPr>
        <p:spPr>
          <a:xfrm>
            <a:off x="1239516" y="1652425"/>
            <a:ext cx="10650288" cy="4524315"/>
          </a:xfrm>
          <a:prstGeom prst="rect">
            <a:avLst/>
          </a:prstGeom>
        </p:spPr>
        <p:txBody>
          <a:bodyPr wrap="square">
            <a:spAutoFit/>
          </a:bodyPr>
          <a:lstStyle/>
          <a:p>
            <a:r>
              <a:rPr lang="es-ES" sz="3600" dirty="0"/>
              <a:t>En el código anterior vemos que creamos un objeto de la clase Empleado que se ha implementado antes y que se ha definido como </a:t>
            </a:r>
            <a:r>
              <a:rPr lang="es-ES" sz="3600" b="1" dirty="0" err="1">
                <a:solidFill>
                  <a:srgbClr val="0070C0"/>
                </a:solidFill>
              </a:rPr>
              <a:t>serializable</a:t>
            </a:r>
            <a:r>
              <a:rPr lang="es-ES" sz="3600" dirty="0"/>
              <a:t>. </a:t>
            </a:r>
          </a:p>
          <a:p>
            <a:endParaRPr lang="es-ES" sz="3600" dirty="0"/>
          </a:p>
          <a:p>
            <a:r>
              <a:rPr lang="es-ES" sz="3600" dirty="0"/>
              <a:t>Es importante destacar este hecho ya que, si intentásemos guardar en un fichero un objeto que no se haya definido como </a:t>
            </a:r>
            <a:r>
              <a:rPr lang="es-ES" sz="3600" b="1" dirty="0" err="1">
                <a:solidFill>
                  <a:srgbClr val="0070C0"/>
                </a:solidFill>
              </a:rPr>
              <a:t>serializable</a:t>
            </a:r>
            <a:r>
              <a:rPr lang="es-ES" sz="3600" dirty="0"/>
              <a:t>, obtendríamos un error de compilación.</a:t>
            </a:r>
            <a:endParaRPr lang="es-ES" sz="4800" dirty="0">
              <a:solidFill>
                <a:srgbClr val="000000"/>
              </a:solidFill>
            </a:endParaRPr>
          </a:p>
        </p:txBody>
      </p:sp>
    </p:spTree>
    <p:extLst>
      <p:ext uri="{BB962C8B-B14F-4D97-AF65-F5344CB8AC3E}">
        <p14:creationId xmlns:p14="http://schemas.microsoft.com/office/powerpoint/2010/main" val="3651518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27</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12.1.2. Información</a:t>
            </a:r>
            <a:endParaRPr lang="es-ES" b="1" dirty="0">
              <a:solidFill>
                <a:srgbClr val="FF0000"/>
              </a:solidFill>
            </a:endParaRPr>
          </a:p>
        </p:txBody>
      </p:sp>
      <p:sp>
        <p:nvSpPr>
          <p:cNvPr id="2" name="Rectángulo 1">
            <a:extLst>
              <a:ext uri="{FF2B5EF4-FFF2-40B4-BE49-F238E27FC236}">
                <a16:creationId xmlns:a16="http://schemas.microsoft.com/office/drawing/2014/main" id="{62E35148-28A7-4C04-BB3C-06F13B1C6494}"/>
              </a:ext>
            </a:extLst>
          </p:cNvPr>
          <p:cNvSpPr/>
          <p:nvPr/>
        </p:nvSpPr>
        <p:spPr>
          <a:xfrm>
            <a:off x="1239516" y="1988840"/>
            <a:ext cx="10650288" cy="3416320"/>
          </a:xfrm>
          <a:prstGeom prst="rect">
            <a:avLst/>
          </a:prstGeom>
        </p:spPr>
        <p:txBody>
          <a:bodyPr wrap="square">
            <a:spAutoFit/>
          </a:bodyPr>
          <a:lstStyle/>
          <a:p>
            <a:r>
              <a:rPr lang="es-ES" sz="3600" dirty="0"/>
              <a:t>Para guardar el objeto en el fichero “Empleados” se crea un objeto de la clase </a:t>
            </a:r>
            <a:r>
              <a:rPr lang="es-ES" sz="3600" b="1" dirty="0" err="1">
                <a:solidFill>
                  <a:srgbClr val="0070C0"/>
                </a:solidFill>
              </a:rPr>
              <a:t>ObjectOutputStream</a:t>
            </a:r>
            <a:r>
              <a:rPr lang="es-ES" sz="3600" dirty="0"/>
              <a:t> sobre el fichero, y se llama al método </a:t>
            </a:r>
            <a:r>
              <a:rPr lang="es-ES" sz="3600" b="1" dirty="0" err="1">
                <a:solidFill>
                  <a:srgbClr val="0070C0"/>
                </a:solidFill>
              </a:rPr>
              <a:t>writeObject</a:t>
            </a:r>
            <a:r>
              <a:rPr lang="es-ES" sz="3600" dirty="0"/>
              <a:t>, pasándole como parámetro el objeto a guardar.</a:t>
            </a:r>
          </a:p>
          <a:p>
            <a:endParaRPr lang="es-ES" sz="3600" dirty="0"/>
          </a:p>
          <a:p>
            <a:r>
              <a:rPr lang="es-ES" sz="3600" dirty="0"/>
              <a:t>.</a:t>
            </a:r>
            <a:endParaRPr lang="es-ES" sz="4800" dirty="0">
              <a:solidFill>
                <a:srgbClr val="000000"/>
              </a:solidFill>
            </a:endParaRPr>
          </a:p>
        </p:txBody>
      </p:sp>
    </p:spTree>
    <p:extLst>
      <p:ext uri="{BB962C8B-B14F-4D97-AF65-F5344CB8AC3E}">
        <p14:creationId xmlns:p14="http://schemas.microsoft.com/office/powerpoint/2010/main" val="1644269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28</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12.1.2. Información</a:t>
            </a:r>
            <a:endParaRPr lang="es-ES" b="1" dirty="0">
              <a:solidFill>
                <a:srgbClr val="FF0000"/>
              </a:solidFill>
            </a:endParaRPr>
          </a:p>
        </p:txBody>
      </p:sp>
      <p:sp>
        <p:nvSpPr>
          <p:cNvPr id="2" name="Rectángulo 1">
            <a:extLst>
              <a:ext uri="{FF2B5EF4-FFF2-40B4-BE49-F238E27FC236}">
                <a16:creationId xmlns:a16="http://schemas.microsoft.com/office/drawing/2014/main" id="{62E35148-28A7-4C04-BB3C-06F13B1C6494}"/>
              </a:ext>
            </a:extLst>
          </p:cNvPr>
          <p:cNvSpPr/>
          <p:nvPr/>
        </p:nvSpPr>
        <p:spPr>
          <a:xfrm>
            <a:off x="1239516" y="1756094"/>
            <a:ext cx="10650288" cy="3970318"/>
          </a:xfrm>
          <a:prstGeom prst="rect">
            <a:avLst/>
          </a:prstGeom>
        </p:spPr>
        <p:txBody>
          <a:bodyPr wrap="square">
            <a:spAutoFit/>
          </a:bodyPr>
          <a:lstStyle/>
          <a:p>
            <a:r>
              <a:rPr lang="es-ES" sz="3600" dirty="0"/>
              <a:t>Para leer el objeto del fichero, se crea un objeto de la clase </a:t>
            </a:r>
            <a:r>
              <a:rPr lang="es-ES" sz="3600" b="1" dirty="0" err="1">
                <a:solidFill>
                  <a:srgbClr val="0070C0"/>
                </a:solidFill>
              </a:rPr>
              <a:t>ObjectInputStream</a:t>
            </a:r>
            <a:r>
              <a:rPr lang="es-ES" sz="3600" dirty="0"/>
              <a:t>, y se obtienen los datos del empleado con el método </a:t>
            </a:r>
            <a:r>
              <a:rPr lang="es-ES" sz="3600" b="1" dirty="0" err="1">
                <a:solidFill>
                  <a:srgbClr val="0070C0"/>
                </a:solidFill>
              </a:rPr>
              <a:t>readObject</a:t>
            </a:r>
            <a:r>
              <a:rPr lang="es-ES" sz="3600" dirty="0"/>
              <a:t>.</a:t>
            </a:r>
          </a:p>
          <a:p>
            <a:endParaRPr lang="es-ES" sz="3600" dirty="0"/>
          </a:p>
          <a:p>
            <a:r>
              <a:rPr lang="es-ES" sz="3600" dirty="0"/>
              <a:t>Para realizar la asignación se hace un </a:t>
            </a:r>
            <a:r>
              <a:rPr lang="es-ES" sz="3600" b="1" dirty="0">
                <a:solidFill>
                  <a:srgbClr val="0070C0"/>
                </a:solidFill>
              </a:rPr>
              <a:t>casting</a:t>
            </a:r>
            <a:r>
              <a:rPr lang="es-ES" sz="3600" dirty="0"/>
              <a:t> indicando entre paréntesis que los datos leídos deben convertirse en un objeto de tipo Empleado.</a:t>
            </a:r>
            <a:endParaRPr lang="es-ES" sz="4800" dirty="0">
              <a:solidFill>
                <a:srgbClr val="000000"/>
              </a:solidFill>
            </a:endParaRPr>
          </a:p>
        </p:txBody>
      </p:sp>
    </p:spTree>
    <p:extLst>
      <p:ext uri="{BB962C8B-B14F-4D97-AF65-F5344CB8AC3E}">
        <p14:creationId xmlns:p14="http://schemas.microsoft.com/office/powerpoint/2010/main" val="2466512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29</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r>
              <a:rPr lang="es-ES" sz="4400" b="1" dirty="0"/>
              <a:t>12.1.2. </a:t>
            </a:r>
            <a:r>
              <a:rPr lang="es-ES" sz="4800" b="1" dirty="0"/>
              <a:t>Cerrar flujos y entrada de datos</a:t>
            </a:r>
            <a:endParaRPr lang="es-ES" sz="4400" b="1" dirty="0">
              <a:solidFill>
                <a:srgbClr val="FF0000"/>
              </a:solidFill>
            </a:endParaRPr>
          </a:p>
        </p:txBody>
      </p:sp>
      <p:sp>
        <p:nvSpPr>
          <p:cNvPr id="2" name="Rectángulo 1">
            <a:extLst>
              <a:ext uri="{FF2B5EF4-FFF2-40B4-BE49-F238E27FC236}">
                <a16:creationId xmlns:a16="http://schemas.microsoft.com/office/drawing/2014/main" id="{62E35148-28A7-4C04-BB3C-06F13B1C6494}"/>
              </a:ext>
            </a:extLst>
          </p:cNvPr>
          <p:cNvSpPr/>
          <p:nvPr/>
        </p:nvSpPr>
        <p:spPr>
          <a:xfrm>
            <a:off x="911424" y="1902519"/>
            <a:ext cx="11162456" cy="3970318"/>
          </a:xfrm>
          <a:prstGeom prst="rect">
            <a:avLst/>
          </a:prstGeom>
        </p:spPr>
        <p:txBody>
          <a:bodyPr wrap="square">
            <a:spAutoFit/>
          </a:bodyPr>
          <a:lstStyle/>
          <a:p>
            <a:r>
              <a:rPr lang="es-ES" sz="3600" dirty="0"/>
              <a:t>Hay que cerrar los flujos de salida y entrada de datos una vez ya hemos escrito o leído todo lo que queríamos. </a:t>
            </a:r>
          </a:p>
          <a:p>
            <a:endParaRPr lang="es-ES" sz="3600" dirty="0"/>
          </a:p>
          <a:p>
            <a:r>
              <a:rPr lang="es-ES" sz="3600" dirty="0"/>
              <a:t>Para ello usamos el método </a:t>
            </a:r>
            <a:r>
              <a:rPr lang="es-ES" sz="3600" b="1" dirty="0" err="1">
                <a:solidFill>
                  <a:srgbClr val="0070C0"/>
                </a:solidFill>
              </a:rPr>
              <a:t>close</a:t>
            </a:r>
            <a:r>
              <a:rPr lang="es-ES" sz="3600" dirty="0"/>
              <a:t> que está implementado tanto en la clase </a:t>
            </a:r>
            <a:r>
              <a:rPr lang="es-ES" sz="3600" b="1" dirty="0" err="1">
                <a:solidFill>
                  <a:srgbClr val="0070C0"/>
                </a:solidFill>
              </a:rPr>
              <a:t>ObjectOutputStream</a:t>
            </a:r>
            <a:r>
              <a:rPr lang="es-ES" sz="3600" dirty="0"/>
              <a:t> como en la clase </a:t>
            </a:r>
            <a:r>
              <a:rPr lang="es-ES" sz="3600" b="1" dirty="0" err="1">
                <a:solidFill>
                  <a:srgbClr val="0070C0"/>
                </a:solidFill>
              </a:rPr>
              <a:t>ObjectInputStream</a:t>
            </a:r>
            <a:r>
              <a:rPr lang="es-ES" sz="3600" dirty="0"/>
              <a:t>.</a:t>
            </a:r>
            <a:endParaRPr lang="es-ES" sz="8000" dirty="0">
              <a:solidFill>
                <a:srgbClr val="000000"/>
              </a:solidFill>
            </a:endParaRPr>
          </a:p>
        </p:txBody>
      </p:sp>
    </p:spTree>
    <p:extLst>
      <p:ext uri="{BB962C8B-B14F-4D97-AF65-F5344CB8AC3E}">
        <p14:creationId xmlns:p14="http://schemas.microsoft.com/office/powerpoint/2010/main" val="3797016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8A3A55-9D83-4183-B0DC-0DC11E7A4F1A}"/>
              </a:ext>
            </a:extLst>
          </p:cNvPr>
          <p:cNvSpPr>
            <a:spLocks noGrp="1"/>
          </p:cNvSpPr>
          <p:nvPr>
            <p:ph type="title"/>
          </p:nvPr>
        </p:nvSpPr>
        <p:spPr>
          <a:xfrm>
            <a:off x="1054224" y="494354"/>
            <a:ext cx="11018440" cy="781968"/>
          </a:xfrm>
        </p:spPr>
        <p:txBody>
          <a:bodyPr/>
          <a:lstStyle/>
          <a:p>
            <a:br>
              <a:rPr lang="es-ES" b="1" dirty="0"/>
            </a:br>
            <a:r>
              <a:rPr lang="es-ES" b="1" dirty="0"/>
              <a:t>Sabías que</a:t>
            </a:r>
            <a:endParaRPr lang="es-ES" b="1" dirty="0">
              <a:solidFill>
                <a:srgbClr val="FF0000"/>
              </a:solidFill>
            </a:endParaRPr>
          </a:p>
        </p:txBody>
      </p:sp>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p:txBody>
          <a:bodyPr/>
          <a:lstStyle/>
          <a:p>
            <a:fld id="{6ACF540F-325E-488F-BCD7-C189C8FA1E18}" type="slidenum">
              <a:rPr lang="es-ES" smtClean="0"/>
              <a:pPr/>
              <a:t>3</a:t>
            </a:fld>
            <a:endParaRPr lang="es-ES" dirty="0"/>
          </a:p>
        </p:txBody>
      </p:sp>
      <p:sp>
        <p:nvSpPr>
          <p:cNvPr id="4" name="Rectángulo 3">
            <a:extLst>
              <a:ext uri="{FF2B5EF4-FFF2-40B4-BE49-F238E27FC236}">
                <a16:creationId xmlns:a16="http://schemas.microsoft.com/office/drawing/2014/main" id="{BADDBAF2-37D5-44EF-91EF-285790858A5B}"/>
              </a:ext>
            </a:extLst>
          </p:cNvPr>
          <p:cNvSpPr/>
          <p:nvPr/>
        </p:nvSpPr>
        <p:spPr>
          <a:xfrm>
            <a:off x="838200" y="1708924"/>
            <a:ext cx="10585176" cy="3662541"/>
          </a:xfrm>
          <a:prstGeom prst="rect">
            <a:avLst/>
          </a:prstGeom>
        </p:spPr>
        <p:txBody>
          <a:bodyPr wrap="square">
            <a:spAutoFit/>
          </a:bodyPr>
          <a:lstStyle/>
          <a:p>
            <a:pPr>
              <a:spcBef>
                <a:spcPts val="1200"/>
              </a:spcBef>
              <a:spcAft>
                <a:spcPts val="1200"/>
              </a:spcAft>
            </a:pPr>
            <a:r>
              <a:rPr lang="es-ES" sz="3200" dirty="0"/>
              <a:t>•	Con la serialización podemos crear objetos sin ejecutar el constructor de la clase.</a:t>
            </a:r>
          </a:p>
          <a:p>
            <a:pPr>
              <a:spcBef>
                <a:spcPts val="1200"/>
              </a:spcBef>
              <a:spcAft>
                <a:spcPts val="1200"/>
              </a:spcAft>
            </a:pPr>
            <a:r>
              <a:rPr lang="es-ES" sz="3200" dirty="0"/>
              <a:t>•	El concepto </a:t>
            </a:r>
            <a:r>
              <a:rPr lang="es-ES" sz="3200" dirty="0" err="1"/>
              <a:t>marshalling</a:t>
            </a:r>
            <a:r>
              <a:rPr lang="es-ES" sz="3200" dirty="0"/>
              <a:t> se suele usar como sinónimo de serialización, pero no es lo mismo. </a:t>
            </a:r>
          </a:p>
          <a:p>
            <a:pPr>
              <a:spcBef>
                <a:spcPts val="1200"/>
              </a:spcBef>
              <a:spcAft>
                <a:spcPts val="1200"/>
              </a:spcAft>
            </a:pPr>
            <a:r>
              <a:rPr lang="es-ES" sz="3200" dirty="0"/>
              <a:t>•	Con el </a:t>
            </a:r>
            <a:r>
              <a:rPr lang="es-ES" sz="3200" dirty="0" err="1"/>
              <a:t>marshalling</a:t>
            </a:r>
            <a:r>
              <a:rPr lang="es-ES" sz="3200" dirty="0"/>
              <a:t> se almacena el estado de un objeto junto con su código.</a:t>
            </a:r>
          </a:p>
        </p:txBody>
      </p:sp>
    </p:spTree>
    <p:extLst>
      <p:ext uri="{BB962C8B-B14F-4D97-AF65-F5344CB8AC3E}">
        <p14:creationId xmlns:p14="http://schemas.microsoft.com/office/powerpoint/2010/main" val="1835008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30</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r>
              <a:rPr lang="es-ES" sz="4400" b="1" dirty="0"/>
              <a:t>12.1.2.	El modificador </a:t>
            </a:r>
            <a:r>
              <a:rPr lang="es-ES" sz="4400" b="1" dirty="0" err="1"/>
              <a:t>transient</a:t>
            </a:r>
            <a:endParaRPr lang="es-ES" sz="4400" b="1" dirty="0">
              <a:solidFill>
                <a:srgbClr val="FF0000"/>
              </a:solidFill>
            </a:endParaRPr>
          </a:p>
        </p:txBody>
      </p:sp>
      <p:sp>
        <p:nvSpPr>
          <p:cNvPr id="3" name="Rectángulo 2">
            <a:extLst>
              <a:ext uri="{FF2B5EF4-FFF2-40B4-BE49-F238E27FC236}">
                <a16:creationId xmlns:a16="http://schemas.microsoft.com/office/drawing/2014/main" id="{0F5AF98F-61EE-4B2C-ABF7-A384DDE41A41}"/>
              </a:ext>
            </a:extLst>
          </p:cNvPr>
          <p:cNvSpPr/>
          <p:nvPr/>
        </p:nvSpPr>
        <p:spPr>
          <a:xfrm>
            <a:off x="1055440" y="2276872"/>
            <a:ext cx="10304040" cy="3539430"/>
          </a:xfrm>
          <a:prstGeom prst="rect">
            <a:avLst/>
          </a:prstGeom>
        </p:spPr>
        <p:txBody>
          <a:bodyPr wrap="square">
            <a:spAutoFit/>
          </a:bodyPr>
          <a:lstStyle/>
          <a:p>
            <a:r>
              <a:rPr lang="es-ES" sz="3200" dirty="0"/>
              <a:t>En algunas ocasiones querremos que uno o varios atributos de una clase </a:t>
            </a:r>
            <a:r>
              <a:rPr lang="es-ES" sz="3200" dirty="0" err="1"/>
              <a:t>serializable</a:t>
            </a:r>
            <a:r>
              <a:rPr lang="es-ES" sz="3200" dirty="0"/>
              <a:t> no se incluyan en la secuencia de bytes que representa el estado del objeto.</a:t>
            </a:r>
          </a:p>
          <a:p>
            <a:endParaRPr lang="es-ES" sz="3200" dirty="0"/>
          </a:p>
          <a:p>
            <a:r>
              <a:rPr lang="es-ES" sz="3200" dirty="0"/>
              <a:t>Es decir, no queremos que se guarde el valor de un atributo. </a:t>
            </a:r>
          </a:p>
          <a:p>
            <a:endParaRPr lang="es-ES" sz="3200" dirty="0"/>
          </a:p>
        </p:txBody>
      </p:sp>
    </p:spTree>
    <p:extLst>
      <p:ext uri="{BB962C8B-B14F-4D97-AF65-F5344CB8AC3E}">
        <p14:creationId xmlns:p14="http://schemas.microsoft.com/office/powerpoint/2010/main" val="918019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31</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r>
              <a:rPr lang="es-ES" sz="4400" b="1" dirty="0"/>
              <a:t>12.1.2.	El modificador </a:t>
            </a:r>
            <a:r>
              <a:rPr lang="es-ES" sz="4400" b="1" dirty="0" err="1"/>
              <a:t>transient</a:t>
            </a:r>
            <a:endParaRPr lang="es-ES" sz="4400" b="1" dirty="0">
              <a:solidFill>
                <a:srgbClr val="FF0000"/>
              </a:solidFill>
            </a:endParaRPr>
          </a:p>
        </p:txBody>
      </p:sp>
      <p:sp>
        <p:nvSpPr>
          <p:cNvPr id="3" name="Rectángulo 2">
            <a:extLst>
              <a:ext uri="{FF2B5EF4-FFF2-40B4-BE49-F238E27FC236}">
                <a16:creationId xmlns:a16="http://schemas.microsoft.com/office/drawing/2014/main" id="{0F5AF98F-61EE-4B2C-ABF7-A384DDE41A41}"/>
              </a:ext>
            </a:extLst>
          </p:cNvPr>
          <p:cNvSpPr/>
          <p:nvPr/>
        </p:nvSpPr>
        <p:spPr>
          <a:xfrm>
            <a:off x="1055440" y="2276872"/>
            <a:ext cx="10304040" cy="4031873"/>
          </a:xfrm>
          <a:prstGeom prst="rect">
            <a:avLst/>
          </a:prstGeom>
        </p:spPr>
        <p:txBody>
          <a:bodyPr wrap="square">
            <a:spAutoFit/>
          </a:bodyPr>
          <a:lstStyle/>
          <a:p>
            <a:r>
              <a:rPr lang="es-ES" sz="3200" dirty="0"/>
              <a:t>Pensemos, por ejemplo, en el caso de guardar los datos de los usuarios en un fichero. ¿Debemos guardar también sus contraseñas?</a:t>
            </a:r>
          </a:p>
          <a:p>
            <a:endParaRPr lang="es-ES" sz="3200" dirty="0"/>
          </a:p>
          <a:p>
            <a:r>
              <a:rPr lang="es-ES" sz="3200" dirty="0"/>
              <a:t>Para que el valor de un atributo no se guarde cuando serializamos un objeto usaremos el modificador </a:t>
            </a:r>
            <a:r>
              <a:rPr lang="es-ES" sz="3200" b="1" dirty="0" err="1">
                <a:solidFill>
                  <a:srgbClr val="0070C0"/>
                </a:solidFill>
              </a:rPr>
              <a:t>transient</a:t>
            </a:r>
            <a:r>
              <a:rPr lang="es-ES" sz="3200" dirty="0"/>
              <a:t>.</a:t>
            </a:r>
          </a:p>
          <a:p>
            <a:endParaRPr lang="es-ES" sz="3200" dirty="0"/>
          </a:p>
        </p:txBody>
      </p:sp>
    </p:spTree>
    <p:extLst>
      <p:ext uri="{BB962C8B-B14F-4D97-AF65-F5344CB8AC3E}">
        <p14:creationId xmlns:p14="http://schemas.microsoft.com/office/powerpoint/2010/main" val="2476034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32</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r>
              <a:rPr lang="es-ES" sz="4400" b="1" dirty="0"/>
              <a:t>12.1.2.	El modificador </a:t>
            </a:r>
            <a:r>
              <a:rPr lang="es-ES" sz="4400" b="1" dirty="0" err="1"/>
              <a:t>transient</a:t>
            </a:r>
            <a:endParaRPr lang="es-ES" sz="4400" b="1" dirty="0">
              <a:solidFill>
                <a:srgbClr val="FF0000"/>
              </a:solidFill>
            </a:endParaRPr>
          </a:p>
        </p:txBody>
      </p:sp>
      <p:pic>
        <p:nvPicPr>
          <p:cNvPr id="5" name="Imagen 4">
            <a:extLst>
              <a:ext uri="{FF2B5EF4-FFF2-40B4-BE49-F238E27FC236}">
                <a16:creationId xmlns:a16="http://schemas.microsoft.com/office/drawing/2014/main" id="{F5DDF320-EE81-498F-950F-2F8CCCE12E00}"/>
              </a:ext>
            </a:extLst>
          </p:cNvPr>
          <p:cNvPicPr>
            <a:picLocks noChangeAspect="1"/>
          </p:cNvPicPr>
          <p:nvPr/>
        </p:nvPicPr>
        <p:blipFill>
          <a:blip r:embed="rId2"/>
          <a:stretch>
            <a:fillRect/>
          </a:stretch>
        </p:blipFill>
        <p:spPr>
          <a:xfrm>
            <a:off x="1055440" y="1496875"/>
            <a:ext cx="10496550" cy="4543425"/>
          </a:xfrm>
          <a:prstGeom prst="rect">
            <a:avLst/>
          </a:prstGeom>
          <a:ln>
            <a:solidFill>
              <a:schemeClr val="tx1"/>
            </a:solidFill>
          </a:ln>
        </p:spPr>
      </p:pic>
    </p:spTree>
    <p:extLst>
      <p:ext uri="{BB962C8B-B14F-4D97-AF65-F5344CB8AC3E}">
        <p14:creationId xmlns:p14="http://schemas.microsoft.com/office/powerpoint/2010/main" val="4206598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33</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404664"/>
            <a:ext cx="11018440" cy="781968"/>
          </a:xfrm>
        </p:spPr>
        <p:txBody>
          <a:bodyPr/>
          <a:lstStyle/>
          <a:p>
            <a:r>
              <a:rPr lang="es-ES" sz="4400" b="1" dirty="0"/>
              <a:t>12.1.2.	El modificador </a:t>
            </a:r>
            <a:r>
              <a:rPr lang="es-ES" sz="4400" b="1" dirty="0" err="1"/>
              <a:t>transient</a:t>
            </a:r>
            <a:endParaRPr lang="es-ES" sz="4400" b="1" dirty="0">
              <a:solidFill>
                <a:srgbClr val="FF0000"/>
              </a:solidFill>
            </a:endParaRPr>
          </a:p>
        </p:txBody>
      </p:sp>
      <p:sp>
        <p:nvSpPr>
          <p:cNvPr id="2" name="Rectángulo 1">
            <a:extLst>
              <a:ext uri="{FF2B5EF4-FFF2-40B4-BE49-F238E27FC236}">
                <a16:creationId xmlns:a16="http://schemas.microsoft.com/office/drawing/2014/main" id="{97758371-032C-4646-AF00-CD7B551A0E6F}"/>
              </a:ext>
            </a:extLst>
          </p:cNvPr>
          <p:cNvSpPr/>
          <p:nvPr/>
        </p:nvSpPr>
        <p:spPr>
          <a:xfrm>
            <a:off x="1412032" y="1079880"/>
            <a:ext cx="9367936" cy="5881354"/>
          </a:xfrm>
          <a:prstGeom prst="rect">
            <a:avLst/>
          </a:prstGeom>
        </p:spPr>
        <p:txBody>
          <a:bodyPr wrap="square">
            <a:spAutoFit/>
          </a:bodyPr>
          <a:lstStyle/>
          <a:p>
            <a:pPr marL="88900">
              <a:spcBef>
                <a:spcPts val="375"/>
              </a:spcBef>
              <a:spcAft>
                <a:spcPts val="0"/>
              </a:spcAft>
            </a:pPr>
            <a:r>
              <a:rPr lang="es-ES" sz="2400" dirty="0" err="1">
                <a:latin typeface="Calibri" panose="020F0502020204030204" pitchFamily="34" charset="0"/>
                <a:ea typeface="Calibri" panose="020F0502020204030204" pitchFamily="34" charset="0"/>
                <a:cs typeface="Calibri" panose="020F0502020204030204" pitchFamily="34" charset="0"/>
              </a:rPr>
              <a:t>import</a:t>
            </a:r>
            <a:r>
              <a:rPr lang="es-ES" sz="2400" spc="-10" dirty="0">
                <a:latin typeface="Calibri" panose="020F0502020204030204" pitchFamily="34" charset="0"/>
                <a:ea typeface="Calibri" panose="020F0502020204030204" pitchFamily="34" charset="0"/>
                <a:cs typeface="Calibri" panose="020F0502020204030204" pitchFamily="34" charset="0"/>
              </a:rPr>
              <a:t> </a:t>
            </a:r>
            <a:r>
              <a:rPr lang="es-ES" sz="2400" dirty="0" err="1">
                <a:latin typeface="Calibri" panose="020F0502020204030204" pitchFamily="34" charset="0"/>
                <a:ea typeface="Calibri" panose="020F0502020204030204" pitchFamily="34" charset="0"/>
                <a:cs typeface="Calibri" panose="020F0502020204030204" pitchFamily="34" charset="0"/>
              </a:rPr>
              <a:t>java.io.Serializable</a:t>
            </a:r>
            <a:r>
              <a:rPr lang="es-ES" sz="2400" dirty="0">
                <a:latin typeface="Calibri" panose="020F0502020204030204" pitchFamily="34" charset="0"/>
                <a:ea typeface="Calibri" panose="020F0502020204030204" pitchFamily="34" charset="0"/>
                <a:cs typeface="Calibri" panose="020F0502020204030204" pitchFamily="34" charset="0"/>
              </a:rPr>
              <a:t>;</a:t>
            </a:r>
            <a:endParaRPr lang="ca-ES" sz="3200" dirty="0">
              <a:latin typeface="Calibri" panose="020F0502020204030204" pitchFamily="34" charset="0"/>
              <a:ea typeface="Calibri" panose="020F0502020204030204" pitchFamily="34" charset="0"/>
              <a:cs typeface="Calibri" panose="020F0502020204030204" pitchFamily="34" charset="0"/>
            </a:endParaRPr>
          </a:p>
          <a:p>
            <a:pPr marL="232410" marR="918210" indent="-143510">
              <a:lnSpc>
                <a:spcPct val="120000"/>
              </a:lnSpc>
              <a:spcBef>
                <a:spcPts val="255"/>
              </a:spcBef>
              <a:spcAft>
                <a:spcPts val="0"/>
              </a:spcAft>
            </a:pPr>
            <a:r>
              <a:rPr lang="es-ES" sz="2400" b="1" dirty="0" err="1">
                <a:latin typeface="Calibri" panose="020F0502020204030204" pitchFamily="34" charset="0"/>
                <a:ea typeface="Calibri" panose="020F0502020204030204" pitchFamily="34" charset="0"/>
                <a:cs typeface="Calibri" panose="020F0502020204030204" pitchFamily="34" charset="0"/>
              </a:rPr>
              <a:t>public</a:t>
            </a:r>
            <a:r>
              <a:rPr lang="es-ES" sz="2400" b="1" dirty="0">
                <a:latin typeface="Calibri" panose="020F0502020204030204" pitchFamily="34" charset="0"/>
                <a:ea typeface="Calibri" panose="020F0502020204030204" pitchFamily="34" charset="0"/>
                <a:cs typeface="Calibri" panose="020F0502020204030204" pitchFamily="34" charset="0"/>
              </a:rPr>
              <a:t> </a:t>
            </a:r>
            <a:r>
              <a:rPr lang="es-ES" sz="2400" b="1" dirty="0" err="1">
                <a:latin typeface="Calibri" panose="020F0502020204030204" pitchFamily="34" charset="0"/>
                <a:ea typeface="Calibri" panose="020F0502020204030204" pitchFamily="34" charset="0"/>
                <a:cs typeface="Calibri" panose="020F0502020204030204" pitchFamily="34" charset="0"/>
              </a:rPr>
              <a:t>class</a:t>
            </a:r>
            <a:r>
              <a:rPr lang="es-ES" sz="2400" b="1" dirty="0">
                <a:latin typeface="Calibri" panose="020F0502020204030204" pitchFamily="34" charset="0"/>
                <a:ea typeface="Calibri" panose="020F0502020204030204" pitchFamily="34" charset="0"/>
                <a:cs typeface="Calibri" panose="020F0502020204030204" pitchFamily="34" charset="0"/>
              </a:rPr>
              <a:t> Empleado </a:t>
            </a:r>
            <a:r>
              <a:rPr lang="es-ES" sz="2400" b="1" dirty="0" err="1">
                <a:solidFill>
                  <a:srgbClr val="0070C0"/>
                </a:solidFill>
                <a:latin typeface="Calibri" panose="020F0502020204030204" pitchFamily="34" charset="0"/>
                <a:ea typeface="Calibri" panose="020F0502020204030204" pitchFamily="34" charset="0"/>
                <a:cs typeface="Calibri" panose="020F0502020204030204" pitchFamily="34" charset="0"/>
              </a:rPr>
              <a:t>implements</a:t>
            </a:r>
            <a:r>
              <a:rPr lang="es-E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s-ES" sz="2400" b="1" dirty="0" err="1">
                <a:solidFill>
                  <a:srgbClr val="0070C0"/>
                </a:solidFill>
                <a:latin typeface="Calibri" panose="020F0502020204030204" pitchFamily="34" charset="0"/>
                <a:ea typeface="Calibri" panose="020F0502020204030204" pitchFamily="34" charset="0"/>
                <a:cs typeface="Calibri" panose="020F0502020204030204" pitchFamily="34" charset="0"/>
              </a:rPr>
              <a:t>Serializable</a:t>
            </a:r>
            <a:r>
              <a:rPr lang="es-ES" sz="2400" dirty="0">
                <a:latin typeface="Calibri" panose="020F0502020204030204" pitchFamily="34" charset="0"/>
                <a:ea typeface="Calibri" panose="020F0502020204030204" pitchFamily="34" charset="0"/>
                <a:cs typeface="Calibri" panose="020F0502020204030204" pitchFamily="34" charset="0"/>
              </a:rPr>
              <a:t>{</a:t>
            </a:r>
            <a:r>
              <a:rPr lang="es-ES" sz="2400" spc="-215" dirty="0">
                <a:latin typeface="Calibri" panose="020F0502020204030204" pitchFamily="34" charset="0"/>
                <a:ea typeface="Calibri" panose="020F0502020204030204" pitchFamily="34" charset="0"/>
                <a:cs typeface="Calibri" panose="020F0502020204030204" pitchFamily="34" charset="0"/>
              </a:rPr>
              <a:t> </a:t>
            </a:r>
          </a:p>
          <a:p>
            <a:pPr marL="232410" marR="918210" indent="-143510">
              <a:lnSpc>
                <a:spcPct val="120000"/>
              </a:lnSpc>
              <a:spcBef>
                <a:spcPts val="255"/>
              </a:spcBef>
              <a:spcAft>
                <a:spcPts val="0"/>
              </a:spcAft>
            </a:pPr>
            <a:r>
              <a:rPr lang="es-ES" sz="2400" spc="-215" dirty="0">
                <a:latin typeface="Calibri" panose="020F0502020204030204" pitchFamily="34" charset="0"/>
                <a:ea typeface="Calibri" panose="020F0502020204030204" pitchFamily="34" charset="0"/>
                <a:cs typeface="Calibri" panose="020F0502020204030204" pitchFamily="34" charset="0"/>
              </a:rPr>
              <a:t>		</a:t>
            </a:r>
            <a:r>
              <a:rPr lang="es-ES" sz="2400" dirty="0" err="1">
                <a:latin typeface="Calibri" panose="020F0502020204030204" pitchFamily="34" charset="0"/>
                <a:ea typeface="Calibri" panose="020F0502020204030204" pitchFamily="34" charset="0"/>
                <a:cs typeface="Calibri" panose="020F0502020204030204" pitchFamily="34" charset="0"/>
              </a:rPr>
              <a:t>private</a:t>
            </a:r>
            <a:r>
              <a:rPr lang="es-ES" sz="2400" dirty="0">
                <a:latin typeface="Calibri" panose="020F0502020204030204" pitchFamily="34" charset="0"/>
                <a:ea typeface="Calibri" panose="020F0502020204030204" pitchFamily="34" charset="0"/>
                <a:cs typeface="Calibri" panose="020F0502020204030204" pitchFamily="34" charset="0"/>
              </a:rPr>
              <a:t> </a:t>
            </a:r>
            <a:r>
              <a:rPr lang="es-ES" sz="2400" dirty="0" err="1">
                <a:latin typeface="Calibri" panose="020F0502020204030204" pitchFamily="34" charset="0"/>
                <a:ea typeface="Calibri" panose="020F0502020204030204" pitchFamily="34" charset="0"/>
                <a:cs typeface="Calibri" panose="020F0502020204030204" pitchFamily="34" charset="0"/>
              </a:rPr>
              <a:t>String</a:t>
            </a:r>
            <a:r>
              <a:rPr lang="es-ES" sz="2400" spc="5" dirty="0">
                <a:latin typeface="Calibri" panose="020F0502020204030204" pitchFamily="34" charset="0"/>
                <a:ea typeface="Calibri" panose="020F0502020204030204" pitchFamily="34" charset="0"/>
                <a:cs typeface="Calibri" panose="020F0502020204030204" pitchFamily="34" charset="0"/>
              </a:rPr>
              <a:t> </a:t>
            </a:r>
            <a:r>
              <a:rPr lang="es-ES" sz="2400" dirty="0">
                <a:latin typeface="Calibri" panose="020F0502020204030204" pitchFamily="34" charset="0"/>
                <a:ea typeface="Calibri" panose="020F0502020204030204" pitchFamily="34" charset="0"/>
                <a:cs typeface="Calibri" panose="020F0502020204030204" pitchFamily="34" charset="0"/>
              </a:rPr>
              <a:t>nombre;</a:t>
            </a:r>
            <a:endParaRPr lang="ca-ES" sz="3200" dirty="0">
              <a:latin typeface="Calibri" panose="020F0502020204030204" pitchFamily="34" charset="0"/>
              <a:ea typeface="Calibri" panose="020F0502020204030204" pitchFamily="34" charset="0"/>
              <a:cs typeface="Calibri" panose="020F0502020204030204" pitchFamily="34" charset="0"/>
            </a:endParaRPr>
          </a:p>
          <a:p>
            <a:pPr marL="232410" marR="2040255">
              <a:lnSpc>
                <a:spcPct val="120000"/>
              </a:lnSpc>
              <a:spcBef>
                <a:spcPts val="25"/>
              </a:spcBef>
              <a:spcAft>
                <a:spcPts val="0"/>
              </a:spcAft>
            </a:pPr>
            <a:r>
              <a:rPr lang="es-ES" sz="2400" dirty="0">
                <a:latin typeface="Calibri" panose="020F0502020204030204" pitchFamily="34" charset="0"/>
                <a:ea typeface="Calibri" panose="020F0502020204030204" pitchFamily="34" charset="0"/>
                <a:cs typeface="Calibri" panose="020F0502020204030204" pitchFamily="34" charset="0"/>
              </a:rPr>
              <a:t>	</a:t>
            </a:r>
            <a:r>
              <a:rPr lang="es-ES" sz="2400" dirty="0" err="1">
                <a:latin typeface="Calibri" panose="020F0502020204030204" pitchFamily="34" charset="0"/>
                <a:ea typeface="Calibri" panose="020F0502020204030204" pitchFamily="34" charset="0"/>
                <a:cs typeface="Calibri" panose="020F0502020204030204" pitchFamily="34" charset="0"/>
              </a:rPr>
              <a:t>private</a:t>
            </a:r>
            <a:r>
              <a:rPr lang="es-ES" sz="2400" dirty="0">
                <a:latin typeface="Calibri" panose="020F0502020204030204" pitchFamily="34" charset="0"/>
                <a:ea typeface="Calibri" panose="020F0502020204030204" pitchFamily="34" charset="0"/>
                <a:cs typeface="Calibri" panose="020F0502020204030204" pitchFamily="34" charset="0"/>
              </a:rPr>
              <a:t> </a:t>
            </a:r>
            <a:r>
              <a:rPr lang="es-ES" sz="2400" dirty="0" err="1">
                <a:latin typeface="Calibri" panose="020F0502020204030204" pitchFamily="34" charset="0"/>
                <a:ea typeface="Calibri" panose="020F0502020204030204" pitchFamily="34" charset="0"/>
                <a:cs typeface="Calibri" panose="020F0502020204030204" pitchFamily="34" charset="0"/>
              </a:rPr>
              <a:t>int</a:t>
            </a:r>
            <a:r>
              <a:rPr lang="es-ES" sz="2400" spc="15" dirty="0">
                <a:latin typeface="Calibri" panose="020F0502020204030204" pitchFamily="34" charset="0"/>
                <a:ea typeface="Calibri" panose="020F0502020204030204" pitchFamily="34" charset="0"/>
                <a:cs typeface="Calibri" panose="020F0502020204030204" pitchFamily="34" charset="0"/>
              </a:rPr>
              <a:t> </a:t>
            </a:r>
            <a:r>
              <a:rPr lang="es-ES" sz="2400" dirty="0">
                <a:latin typeface="Calibri" panose="020F0502020204030204" pitchFamily="34" charset="0"/>
                <a:ea typeface="Calibri" panose="020F0502020204030204" pitchFamily="34" charset="0"/>
                <a:cs typeface="Calibri" panose="020F0502020204030204" pitchFamily="34" charset="0"/>
              </a:rPr>
              <a:t>edad;</a:t>
            </a:r>
            <a:r>
              <a:rPr lang="es-ES" sz="2400" spc="5" dirty="0">
                <a:latin typeface="Calibri" panose="020F0502020204030204" pitchFamily="34" charset="0"/>
                <a:ea typeface="Calibri" panose="020F0502020204030204" pitchFamily="34" charset="0"/>
                <a:cs typeface="Calibri" panose="020F0502020204030204" pitchFamily="34" charset="0"/>
              </a:rPr>
              <a:t> </a:t>
            </a:r>
          </a:p>
          <a:p>
            <a:pPr marL="232410" marR="2040255">
              <a:lnSpc>
                <a:spcPct val="120000"/>
              </a:lnSpc>
              <a:spcBef>
                <a:spcPts val="25"/>
              </a:spcBef>
              <a:spcAft>
                <a:spcPts val="0"/>
              </a:spcAft>
            </a:pPr>
            <a:r>
              <a:rPr lang="es-ES" sz="2400" spc="5" dirty="0">
                <a:latin typeface="Calibri" panose="020F0502020204030204" pitchFamily="34" charset="0"/>
                <a:ea typeface="Calibri" panose="020F0502020204030204" pitchFamily="34" charset="0"/>
                <a:cs typeface="Calibri" panose="020F0502020204030204" pitchFamily="34" charset="0"/>
              </a:rPr>
              <a:t>	</a:t>
            </a:r>
            <a:r>
              <a:rPr lang="es-ES" sz="2400" dirty="0" err="1">
                <a:latin typeface="Calibri" panose="020F0502020204030204" pitchFamily="34" charset="0"/>
                <a:ea typeface="Calibri" panose="020F0502020204030204" pitchFamily="34" charset="0"/>
                <a:cs typeface="Calibri" panose="020F0502020204030204" pitchFamily="34" charset="0"/>
              </a:rPr>
              <a:t>private</a:t>
            </a:r>
            <a:r>
              <a:rPr lang="es-ES" sz="2400" spc="-10" dirty="0">
                <a:latin typeface="Calibri" panose="020F0502020204030204" pitchFamily="34" charset="0"/>
                <a:ea typeface="Calibri" panose="020F0502020204030204" pitchFamily="34" charset="0"/>
                <a:cs typeface="Calibri" panose="020F0502020204030204" pitchFamily="34" charset="0"/>
              </a:rPr>
              <a:t> </a:t>
            </a:r>
            <a:r>
              <a:rPr lang="es-ES" sz="2400" dirty="0" err="1">
                <a:latin typeface="Calibri" panose="020F0502020204030204" pitchFamily="34" charset="0"/>
                <a:ea typeface="Calibri" panose="020F0502020204030204" pitchFamily="34" charset="0"/>
                <a:cs typeface="Calibri" panose="020F0502020204030204" pitchFamily="34" charset="0"/>
              </a:rPr>
              <a:t>double</a:t>
            </a:r>
            <a:r>
              <a:rPr lang="es-ES" sz="2400" spc="-5" dirty="0">
                <a:latin typeface="Calibri" panose="020F0502020204030204" pitchFamily="34" charset="0"/>
                <a:ea typeface="Calibri" panose="020F0502020204030204" pitchFamily="34" charset="0"/>
                <a:cs typeface="Calibri" panose="020F0502020204030204" pitchFamily="34" charset="0"/>
              </a:rPr>
              <a:t> </a:t>
            </a:r>
            <a:r>
              <a:rPr lang="es-ES" sz="2400" dirty="0">
                <a:latin typeface="Calibri" panose="020F0502020204030204" pitchFamily="34" charset="0"/>
                <a:ea typeface="Calibri" panose="020F0502020204030204" pitchFamily="34" charset="0"/>
                <a:cs typeface="Calibri" panose="020F0502020204030204" pitchFamily="34" charset="0"/>
              </a:rPr>
              <a:t>sueldo;</a:t>
            </a:r>
            <a:endParaRPr lang="ca-ES" sz="3200" dirty="0">
              <a:latin typeface="Calibri" panose="020F0502020204030204" pitchFamily="34" charset="0"/>
              <a:ea typeface="Calibri" panose="020F0502020204030204" pitchFamily="34" charset="0"/>
              <a:cs typeface="Calibri" panose="020F0502020204030204" pitchFamily="34" charset="0"/>
            </a:endParaRPr>
          </a:p>
          <a:p>
            <a:pPr marL="232410">
              <a:spcBef>
                <a:spcPts val="25"/>
              </a:spcBef>
              <a:spcAft>
                <a:spcPts val="0"/>
              </a:spcAft>
            </a:pPr>
            <a:r>
              <a:rPr lang="es-ES" sz="2400" dirty="0">
                <a:latin typeface="Calibri" panose="020F0502020204030204" pitchFamily="34" charset="0"/>
                <a:ea typeface="Calibri" panose="020F0502020204030204" pitchFamily="34" charset="0"/>
                <a:cs typeface="Calibri" panose="020F0502020204030204" pitchFamily="34" charset="0"/>
              </a:rPr>
              <a:t>	</a:t>
            </a:r>
            <a:r>
              <a:rPr lang="es-ES" sz="2400" dirty="0" err="1">
                <a:latin typeface="Calibri" panose="020F0502020204030204" pitchFamily="34" charset="0"/>
                <a:ea typeface="Calibri" panose="020F0502020204030204" pitchFamily="34" charset="0"/>
                <a:cs typeface="Calibri" panose="020F0502020204030204" pitchFamily="34" charset="0"/>
              </a:rPr>
              <a:t>private</a:t>
            </a:r>
            <a:r>
              <a:rPr lang="es-ES" sz="2400" dirty="0">
                <a:latin typeface="Calibri" panose="020F0502020204030204" pitchFamily="34" charset="0"/>
                <a:ea typeface="Calibri" panose="020F0502020204030204" pitchFamily="34" charset="0"/>
                <a:cs typeface="Calibri" panose="020F0502020204030204" pitchFamily="34" charset="0"/>
              </a:rPr>
              <a:t> </a:t>
            </a:r>
            <a:r>
              <a:rPr lang="es-ES" sz="2400" b="1" dirty="0" err="1">
                <a:solidFill>
                  <a:srgbClr val="0070C0"/>
                </a:solidFill>
                <a:latin typeface="Calibri" panose="020F0502020204030204" pitchFamily="34" charset="0"/>
                <a:ea typeface="Calibri" panose="020F0502020204030204" pitchFamily="34" charset="0"/>
                <a:cs typeface="Calibri" panose="020F0502020204030204" pitchFamily="34" charset="0"/>
              </a:rPr>
              <a:t>transient</a:t>
            </a:r>
            <a:r>
              <a:rPr lang="es-ES" sz="2400" spc="-10" dirty="0">
                <a:latin typeface="Calibri" panose="020F0502020204030204" pitchFamily="34" charset="0"/>
                <a:ea typeface="Calibri" panose="020F0502020204030204" pitchFamily="34" charset="0"/>
                <a:cs typeface="Calibri" panose="020F0502020204030204" pitchFamily="34" charset="0"/>
              </a:rPr>
              <a:t> </a:t>
            </a:r>
            <a:r>
              <a:rPr lang="es-ES" sz="2400" dirty="0" err="1">
                <a:latin typeface="Calibri" panose="020F0502020204030204" pitchFamily="34" charset="0"/>
                <a:ea typeface="Calibri" panose="020F0502020204030204" pitchFamily="34" charset="0"/>
                <a:cs typeface="Calibri" panose="020F0502020204030204" pitchFamily="34" charset="0"/>
              </a:rPr>
              <a:t>String</a:t>
            </a:r>
            <a:r>
              <a:rPr lang="es-ES" sz="2400" dirty="0">
                <a:latin typeface="Calibri" panose="020F0502020204030204" pitchFamily="34" charset="0"/>
                <a:ea typeface="Calibri" panose="020F0502020204030204" pitchFamily="34" charset="0"/>
                <a:cs typeface="Calibri" panose="020F0502020204030204" pitchFamily="34" charset="0"/>
              </a:rPr>
              <a:t> clave = "12345";</a:t>
            </a:r>
            <a:endParaRPr lang="ca-ES" sz="3200" dirty="0">
              <a:latin typeface="Calibri" panose="020F0502020204030204" pitchFamily="34" charset="0"/>
              <a:ea typeface="Calibri" panose="020F0502020204030204" pitchFamily="34" charset="0"/>
              <a:cs typeface="Calibri" panose="020F0502020204030204" pitchFamily="34" charset="0"/>
            </a:endParaRPr>
          </a:p>
          <a:p>
            <a:pPr marL="540385" marR="182245" indent="-307975">
              <a:lnSpc>
                <a:spcPct val="121000"/>
              </a:lnSpc>
              <a:spcBef>
                <a:spcPts val="230"/>
              </a:spcBef>
              <a:spcAft>
                <a:spcPts val="0"/>
              </a:spcAft>
            </a:pPr>
            <a:r>
              <a:rPr lang="es-ES" sz="2400" b="1" dirty="0" err="1">
                <a:latin typeface="Calibri" panose="020F0502020204030204" pitchFamily="34" charset="0"/>
                <a:ea typeface="Calibri" panose="020F0502020204030204" pitchFamily="34" charset="0"/>
                <a:cs typeface="Calibri" panose="020F0502020204030204" pitchFamily="34" charset="0"/>
              </a:rPr>
              <a:t>public</a:t>
            </a:r>
            <a:r>
              <a:rPr lang="es-ES" sz="2400" b="1" dirty="0">
                <a:latin typeface="Calibri" panose="020F0502020204030204" pitchFamily="34" charset="0"/>
                <a:ea typeface="Calibri" panose="020F0502020204030204" pitchFamily="34" charset="0"/>
                <a:cs typeface="Calibri" panose="020F0502020204030204" pitchFamily="34" charset="0"/>
              </a:rPr>
              <a:t> Empleado</a:t>
            </a:r>
            <a:r>
              <a:rPr lang="es-ES" sz="2400" dirty="0">
                <a:latin typeface="Calibri" panose="020F0502020204030204" pitchFamily="34" charset="0"/>
                <a:ea typeface="Calibri" panose="020F0502020204030204" pitchFamily="34" charset="0"/>
                <a:cs typeface="Calibri" panose="020F0502020204030204" pitchFamily="34" charset="0"/>
              </a:rPr>
              <a:t>(</a:t>
            </a:r>
            <a:r>
              <a:rPr lang="es-ES" sz="2400" dirty="0" err="1">
                <a:latin typeface="Calibri" panose="020F0502020204030204" pitchFamily="34" charset="0"/>
                <a:ea typeface="Calibri" panose="020F0502020204030204" pitchFamily="34" charset="0"/>
                <a:cs typeface="Calibri" panose="020F0502020204030204" pitchFamily="34" charset="0"/>
              </a:rPr>
              <a:t>String</a:t>
            </a:r>
            <a:r>
              <a:rPr lang="es-ES" sz="2400" dirty="0">
                <a:latin typeface="Calibri" panose="020F0502020204030204" pitchFamily="34" charset="0"/>
                <a:ea typeface="Calibri" panose="020F0502020204030204" pitchFamily="34" charset="0"/>
                <a:cs typeface="Calibri" panose="020F0502020204030204" pitchFamily="34" charset="0"/>
              </a:rPr>
              <a:t> nombre, </a:t>
            </a:r>
            <a:r>
              <a:rPr lang="es-ES" sz="2400" dirty="0" err="1">
                <a:latin typeface="Calibri" panose="020F0502020204030204" pitchFamily="34" charset="0"/>
                <a:ea typeface="Calibri" panose="020F0502020204030204" pitchFamily="34" charset="0"/>
                <a:cs typeface="Calibri" panose="020F0502020204030204" pitchFamily="34" charset="0"/>
              </a:rPr>
              <a:t>int</a:t>
            </a:r>
            <a:r>
              <a:rPr lang="es-ES" sz="2400" dirty="0">
                <a:latin typeface="Calibri" panose="020F0502020204030204" pitchFamily="34" charset="0"/>
                <a:ea typeface="Calibri" panose="020F0502020204030204" pitchFamily="34" charset="0"/>
                <a:cs typeface="Calibri" panose="020F0502020204030204" pitchFamily="34" charset="0"/>
              </a:rPr>
              <a:t> edad, </a:t>
            </a:r>
            <a:r>
              <a:rPr lang="es-ES" sz="2400" dirty="0" err="1">
                <a:latin typeface="Calibri" panose="020F0502020204030204" pitchFamily="34" charset="0"/>
                <a:ea typeface="Calibri" panose="020F0502020204030204" pitchFamily="34" charset="0"/>
                <a:cs typeface="Calibri" panose="020F0502020204030204" pitchFamily="34" charset="0"/>
              </a:rPr>
              <a:t>double</a:t>
            </a:r>
            <a:r>
              <a:rPr lang="es-ES" sz="2400" dirty="0">
                <a:latin typeface="Calibri" panose="020F0502020204030204" pitchFamily="34" charset="0"/>
                <a:ea typeface="Calibri" panose="020F0502020204030204" pitchFamily="34" charset="0"/>
                <a:cs typeface="Calibri" panose="020F0502020204030204" pitchFamily="34" charset="0"/>
              </a:rPr>
              <a:t> sueldo) {</a:t>
            </a:r>
          </a:p>
          <a:p>
            <a:pPr marL="540385" marR="182245" indent="-307975">
              <a:lnSpc>
                <a:spcPct val="121000"/>
              </a:lnSpc>
              <a:spcBef>
                <a:spcPts val="230"/>
              </a:spcBef>
              <a:spcAft>
                <a:spcPts val="0"/>
              </a:spcAft>
            </a:pPr>
            <a:r>
              <a:rPr lang="es-ES" sz="2400" spc="-215" dirty="0">
                <a:latin typeface="Calibri" panose="020F0502020204030204" pitchFamily="34" charset="0"/>
                <a:ea typeface="Calibri" panose="020F0502020204030204" pitchFamily="34" charset="0"/>
                <a:cs typeface="Calibri" panose="020F0502020204030204" pitchFamily="34" charset="0"/>
              </a:rPr>
              <a:t>	</a:t>
            </a:r>
            <a:r>
              <a:rPr lang="es-ES" sz="2400" dirty="0">
                <a:latin typeface="Calibri" panose="020F0502020204030204" pitchFamily="34" charset="0"/>
                <a:ea typeface="Calibri" panose="020F0502020204030204" pitchFamily="34" charset="0"/>
                <a:cs typeface="Calibri" panose="020F0502020204030204" pitchFamily="34" charset="0"/>
              </a:rPr>
              <a:t>super();</a:t>
            </a:r>
            <a:endParaRPr lang="ca-ES" sz="3200" dirty="0">
              <a:latin typeface="Calibri" panose="020F0502020204030204" pitchFamily="34" charset="0"/>
              <a:ea typeface="Calibri" panose="020F0502020204030204" pitchFamily="34" charset="0"/>
              <a:cs typeface="Calibri" panose="020F0502020204030204" pitchFamily="34" charset="0"/>
            </a:endParaRPr>
          </a:p>
          <a:p>
            <a:pPr marL="540385" marR="1694815">
              <a:lnSpc>
                <a:spcPct val="120000"/>
              </a:lnSpc>
              <a:spcAft>
                <a:spcPts val="0"/>
              </a:spcAft>
            </a:pPr>
            <a:r>
              <a:rPr lang="es-ES" sz="2400" dirty="0" err="1">
                <a:latin typeface="Calibri" panose="020F0502020204030204" pitchFamily="34" charset="0"/>
                <a:ea typeface="Calibri" panose="020F0502020204030204" pitchFamily="34" charset="0"/>
                <a:cs typeface="Calibri" panose="020F0502020204030204" pitchFamily="34" charset="0"/>
              </a:rPr>
              <a:t>this.nombre</a:t>
            </a:r>
            <a:r>
              <a:rPr lang="es-ES" sz="2400" dirty="0">
                <a:latin typeface="Calibri" panose="020F0502020204030204" pitchFamily="34" charset="0"/>
                <a:ea typeface="Calibri" panose="020F0502020204030204" pitchFamily="34" charset="0"/>
                <a:cs typeface="Calibri" panose="020F0502020204030204" pitchFamily="34" charset="0"/>
              </a:rPr>
              <a:t> = nombre;</a:t>
            </a:r>
            <a:r>
              <a:rPr lang="es-ES" sz="2400" spc="-215" dirty="0">
                <a:latin typeface="Calibri" panose="020F0502020204030204" pitchFamily="34" charset="0"/>
                <a:ea typeface="Calibri" panose="020F0502020204030204" pitchFamily="34" charset="0"/>
                <a:cs typeface="Calibri" panose="020F0502020204030204" pitchFamily="34" charset="0"/>
              </a:rPr>
              <a:t> </a:t>
            </a:r>
          </a:p>
          <a:p>
            <a:pPr marL="540385" marR="1694815">
              <a:lnSpc>
                <a:spcPct val="120000"/>
              </a:lnSpc>
              <a:spcAft>
                <a:spcPts val="0"/>
              </a:spcAft>
            </a:pPr>
            <a:r>
              <a:rPr lang="es-ES" sz="2400" dirty="0" err="1">
                <a:latin typeface="Calibri" panose="020F0502020204030204" pitchFamily="34" charset="0"/>
                <a:ea typeface="Calibri" panose="020F0502020204030204" pitchFamily="34" charset="0"/>
                <a:cs typeface="Calibri" panose="020F0502020204030204" pitchFamily="34" charset="0"/>
              </a:rPr>
              <a:t>this.edad</a:t>
            </a:r>
            <a:r>
              <a:rPr lang="es-ES" sz="2400" spc="-5" dirty="0">
                <a:latin typeface="Calibri" panose="020F0502020204030204" pitchFamily="34" charset="0"/>
                <a:ea typeface="Calibri" panose="020F0502020204030204" pitchFamily="34" charset="0"/>
                <a:cs typeface="Calibri" panose="020F0502020204030204" pitchFamily="34" charset="0"/>
              </a:rPr>
              <a:t> </a:t>
            </a:r>
            <a:r>
              <a:rPr lang="es-ES" sz="2400" dirty="0">
                <a:latin typeface="Calibri" panose="020F0502020204030204" pitchFamily="34" charset="0"/>
                <a:ea typeface="Calibri" panose="020F0502020204030204" pitchFamily="34" charset="0"/>
                <a:cs typeface="Calibri" panose="020F0502020204030204" pitchFamily="34" charset="0"/>
              </a:rPr>
              <a:t>=</a:t>
            </a:r>
            <a:r>
              <a:rPr lang="es-ES" sz="2400" spc="5" dirty="0">
                <a:latin typeface="Calibri" panose="020F0502020204030204" pitchFamily="34" charset="0"/>
                <a:ea typeface="Calibri" panose="020F0502020204030204" pitchFamily="34" charset="0"/>
                <a:cs typeface="Calibri" panose="020F0502020204030204" pitchFamily="34" charset="0"/>
              </a:rPr>
              <a:t> </a:t>
            </a:r>
            <a:r>
              <a:rPr lang="es-ES" sz="2400" dirty="0">
                <a:latin typeface="Calibri" panose="020F0502020204030204" pitchFamily="34" charset="0"/>
                <a:ea typeface="Calibri" panose="020F0502020204030204" pitchFamily="34" charset="0"/>
                <a:cs typeface="Calibri" panose="020F0502020204030204" pitchFamily="34" charset="0"/>
              </a:rPr>
              <a:t>edad;</a:t>
            </a:r>
            <a:r>
              <a:rPr lang="es-ES" sz="2400" spc="5" dirty="0">
                <a:latin typeface="Calibri" panose="020F0502020204030204" pitchFamily="34" charset="0"/>
                <a:ea typeface="Calibri" panose="020F0502020204030204" pitchFamily="34" charset="0"/>
                <a:cs typeface="Calibri" panose="020F0502020204030204" pitchFamily="34" charset="0"/>
              </a:rPr>
              <a:t> </a:t>
            </a:r>
          </a:p>
          <a:p>
            <a:pPr marL="540385" marR="1694815">
              <a:lnSpc>
                <a:spcPct val="120000"/>
              </a:lnSpc>
              <a:spcAft>
                <a:spcPts val="0"/>
              </a:spcAft>
            </a:pPr>
            <a:r>
              <a:rPr lang="es-ES" sz="2400" dirty="0" err="1">
                <a:latin typeface="Calibri" panose="020F0502020204030204" pitchFamily="34" charset="0"/>
                <a:ea typeface="Calibri" panose="020F0502020204030204" pitchFamily="34" charset="0"/>
                <a:cs typeface="Calibri" panose="020F0502020204030204" pitchFamily="34" charset="0"/>
              </a:rPr>
              <a:t>this.sueldo</a:t>
            </a:r>
            <a:r>
              <a:rPr lang="es-ES" sz="2400" spc="-5" dirty="0">
                <a:latin typeface="Calibri" panose="020F0502020204030204" pitchFamily="34" charset="0"/>
                <a:ea typeface="Calibri" panose="020F0502020204030204" pitchFamily="34" charset="0"/>
                <a:cs typeface="Calibri" panose="020F0502020204030204" pitchFamily="34" charset="0"/>
              </a:rPr>
              <a:t> </a:t>
            </a:r>
            <a:r>
              <a:rPr lang="es-ES" sz="2400" dirty="0">
                <a:latin typeface="Calibri" panose="020F0502020204030204" pitchFamily="34" charset="0"/>
                <a:ea typeface="Calibri" panose="020F0502020204030204" pitchFamily="34" charset="0"/>
                <a:cs typeface="Calibri" panose="020F0502020204030204" pitchFamily="34" charset="0"/>
              </a:rPr>
              <a:t>= sueldo;</a:t>
            </a:r>
            <a:endParaRPr lang="ca-ES" sz="3200" dirty="0">
              <a:latin typeface="Calibri" panose="020F0502020204030204" pitchFamily="34" charset="0"/>
              <a:ea typeface="Calibri" panose="020F0502020204030204" pitchFamily="34" charset="0"/>
              <a:cs typeface="Calibri" panose="020F0502020204030204" pitchFamily="34" charset="0"/>
            </a:endParaRPr>
          </a:p>
          <a:p>
            <a:pPr marL="232410">
              <a:spcAft>
                <a:spcPts val="0"/>
              </a:spcAft>
            </a:pPr>
            <a:r>
              <a:rPr lang="es-ES" sz="1400" dirty="0">
                <a:latin typeface="Calibri" panose="020F0502020204030204" pitchFamily="34" charset="0"/>
                <a:ea typeface="Calibri" panose="020F0502020204030204" pitchFamily="34" charset="0"/>
                <a:cs typeface="Calibri" panose="020F0502020204030204" pitchFamily="34" charset="0"/>
              </a:rPr>
              <a:t>}</a:t>
            </a:r>
            <a:endParaRPr lang="ca-ES" dirty="0">
              <a:latin typeface="Calibri" panose="020F0502020204030204" pitchFamily="34" charset="0"/>
              <a:ea typeface="Calibri" panose="020F0502020204030204" pitchFamily="34" charset="0"/>
              <a:cs typeface="Calibri" panose="020F0502020204030204" pitchFamily="34" charset="0"/>
            </a:endParaRPr>
          </a:p>
          <a:p>
            <a:pPr marL="232410">
              <a:spcBef>
                <a:spcPts val="225"/>
              </a:spcBef>
              <a:spcAft>
                <a:spcPts val="0"/>
              </a:spcAft>
            </a:pPr>
            <a:r>
              <a:rPr lang="es-ES" sz="1400" dirty="0">
                <a:latin typeface="Calibri" panose="020F0502020204030204" pitchFamily="34" charset="0"/>
                <a:ea typeface="Calibri" panose="020F0502020204030204" pitchFamily="34" charset="0"/>
                <a:cs typeface="Calibri" panose="020F0502020204030204" pitchFamily="34" charset="0"/>
              </a:rPr>
              <a:t>…</a:t>
            </a:r>
            <a:endParaRPr lang="ca-ES" dirty="0">
              <a:latin typeface="Calibri" panose="020F0502020204030204" pitchFamily="34" charset="0"/>
              <a:ea typeface="Calibri" panose="020F0502020204030204" pitchFamily="34" charset="0"/>
              <a:cs typeface="Calibri" panose="020F0502020204030204" pitchFamily="34" charset="0"/>
            </a:endParaRPr>
          </a:p>
          <a:p>
            <a:pPr marL="88900">
              <a:spcBef>
                <a:spcPts val="260"/>
              </a:spcBef>
              <a:spcAft>
                <a:spcPts val="0"/>
              </a:spcAft>
            </a:pPr>
            <a:r>
              <a:rPr lang="es-ES" sz="1400" dirty="0">
                <a:latin typeface="Calibri" panose="020F0502020204030204" pitchFamily="34" charset="0"/>
                <a:ea typeface="Calibri" panose="020F0502020204030204" pitchFamily="34" charset="0"/>
                <a:cs typeface="Calibri" panose="020F0502020204030204" pitchFamily="34" charset="0"/>
              </a:rPr>
              <a:t>}</a:t>
            </a:r>
            <a:endParaRPr lang="ca-ES"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3" name="Rectángulo 2">
            <a:extLst>
              <a:ext uri="{FF2B5EF4-FFF2-40B4-BE49-F238E27FC236}">
                <a16:creationId xmlns:a16="http://schemas.microsoft.com/office/drawing/2014/main" id="{0DBE0739-B8FD-4E42-AA54-690B37C1F80C}"/>
              </a:ext>
            </a:extLst>
          </p:cNvPr>
          <p:cNvSpPr/>
          <p:nvPr/>
        </p:nvSpPr>
        <p:spPr>
          <a:xfrm>
            <a:off x="7969035" y="1425196"/>
            <a:ext cx="4037689" cy="1938992"/>
          </a:xfrm>
          <a:prstGeom prst="rect">
            <a:avLst/>
          </a:prstGeom>
          <a:ln>
            <a:solidFill>
              <a:schemeClr val="tx1"/>
            </a:solidFill>
          </a:ln>
        </p:spPr>
        <p:txBody>
          <a:bodyPr wrap="square">
            <a:spAutoFit/>
          </a:bodyPr>
          <a:lstStyle/>
          <a:p>
            <a:pPr algn="just"/>
            <a:r>
              <a:rPr lang="es-ES" sz="2000" dirty="0"/>
              <a:t>el atributo clave de la clase Empleado declarado como </a:t>
            </a:r>
            <a:r>
              <a:rPr lang="es-ES" sz="2000" b="1" dirty="0" err="1">
                <a:solidFill>
                  <a:srgbClr val="0070C0"/>
                </a:solidFill>
              </a:rPr>
              <a:t>transient</a:t>
            </a:r>
            <a:r>
              <a:rPr lang="es-ES" sz="2000" dirty="0"/>
              <a:t>. </a:t>
            </a:r>
          </a:p>
          <a:p>
            <a:pPr algn="just"/>
            <a:r>
              <a:rPr lang="es-ES" sz="2000" dirty="0"/>
              <a:t>Si un empleado se serializase, no se guardaría el valor del atributo clave.</a:t>
            </a:r>
            <a:endParaRPr lang="ca-ES" sz="2000" dirty="0"/>
          </a:p>
        </p:txBody>
      </p:sp>
    </p:spTree>
    <p:extLst>
      <p:ext uri="{BB962C8B-B14F-4D97-AF65-F5344CB8AC3E}">
        <p14:creationId xmlns:p14="http://schemas.microsoft.com/office/powerpoint/2010/main" val="1016610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34</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404664"/>
            <a:ext cx="11018440" cy="781968"/>
          </a:xfrm>
        </p:spPr>
        <p:txBody>
          <a:bodyPr/>
          <a:lstStyle/>
          <a:p>
            <a:r>
              <a:rPr lang="es-ES" sz="4400" b="1" dirty="0"/>
              <a:t>12.1.3.	Serialización a medida</a:t>
            </a:r>
            <a:endParaRPr lang="es-ES" sz="4400" b="1" dirty="0">
              <a:solidFill>
                <a:srgbClr val="FF0000"/>
              </a:solidFill>
            </a:endParaRPr>
          </a:p>
        </p:txBody>
      </p:sp>
      <p:sp>
        <p:nvSpPr>
          <p:cNvPr id="4" name="Rectángulo 3">
            <a:extLst>
              <a:ext uri="{FF2B5EF4-FFF2-40B4-BE49-F238E27FC236}">
                <a16:creationId xmlns:a16="http://schemas.microsoft.com/office/drawing/2014/main" id="{5035A0CB-15D0-4900-8A3F-7E751B26AEC4}"/>
              </a:ext>
            </a:extLst>
          </p:cNvPr>
          <p:cNvSpPr/>
          <p:nvPr/>
        </p:nvSpPr>
        <p:spPr>
          <a:xfrm>
            <a:off x="1271464" y="1186632"/>
            <a:ext cx="10513168" cy="4401205"/>
          </a:xfrm>
          <a:prstGeom prst="rect">
            <a:avLst/>
          </a:prstGeom>
        </p:spPr>
        <p:txBody>
          <a:bodyPr wrap="square">
            <a:spAutoFit/>
          </a:bodyPr>
          <a:lstStyle/>
          <a:p>
            <a:r>
              <a:rPr lang="es-ES" sz="2800" dirty="0"/>
              <a:t>Java se encarga del proceso de serialización de un objeto, es decir, del proceso de convertirlo en una secuencia de bytes. </a:t>
            </a:r>
          </a:p>
          <a:p>
            <a:endParaRPr lang="es-ES" sz="2800" dirty="0"/>
          </a:p>
          <a:p>
            <a:r>
              <a:rPr lang="es-ES" sz="2800" dirty="0"/>
              <a:t>Pero también tenemos la posibilidad de controlar nosotros esta acción. </a:t>
            </a:r>
          </a:p>
          <a:p>
            <a:endParaRPr lang="es-ES" sz="2800" dirty="0"/>
          </a:p>
          <a:p>
            <a:r>
              <a:rPr lang="es-ES" sz="2800" dirty="0"/>
              <a:t>Para ello disponemos de los métodos </a:t>
            </a:r>
            <a:r>
              <a:rPr lang="es-ES" sz="2800" b="1" dirty="0" err="1">
                <a:solidFill>
                  <a:srgbClr val="0070C0"/>
                </a:solidFill>
              </a:rPr>
              <a:t>readObject</a:t>
            </a:r>
            <a:r>
              <a:rPr lang="es-ES" sz="2800" dirty="0"/>
              <a:t> y </a:t>
            </a:r>
            <a:r>
              <a:rPr lang="es-ES" sz="2800" b="1" dirty="0" err="1">
                <a:solidFill>
                  <a:srgbClr val="0070C0"/>
                </a:solidFill>
              </a:rPr>
              <a:t>writeObject</a:t>
            </a:r>
            <a:r>
              <a:rPr lang="es-ES" sz="2800" dirty="0"/>
              <a:t> que tendremos que añadir en la clase </a:t>
            </a:r>
            <a:r>
              <a:rPr lang="es-ES" sz="2800" b="1" dirty="0" err="1">
                <a:solidFill>
                  <a:srgbClr val="0070C0"/>
                </a:solidFill>
              </a:rPr>
              <a:t>serializable</a:t>
            </a:r>
            <a:r>
              <a:rPr lang="es-ES" sz="2800" dirty="0"/>
              <a:t> e implementar en ellos las acciones que queremos que se realicen en el proceso de serialización del objeto.</a:t>
            </a:r>
            <a:endParaRPr lang="ca-ES" sz="2800" dirty="0"/>
          </a:p>
        </p:txBody>
      </p:sp>
    </p:spTree>
    <p:extLst>
      <p:ext uri="{BB962C8B-B14F-4D97-AF65-F5344CB8AC3E}">
        <p14:creationId xmlns:p14="http://schemas.microsoft.com/office/powerpoint/2010/main" val="601519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35</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404664"/>
            <a:ext cx="11018440" cy="781968"/>
          </a:xfrm>
        </p:spPr>
        <p:txBody>
          <a:bodyPr/>
          <a:lstStyle/>
          <a:p>
            <a:r>
              <a:rPr lang="es-ES" sz="4400" b="1" dirty="0"/>
              <a:t>12.1.4.	</a:t>
            </a:r>
            <a:r>
              <a:rPr lang="es-ES" sz="2800" b="1" dirty="0">
                <a:solidFill>
                  <a:srgbClr val="0070C0"/>
                </a:solidFill>
                <a:latin typeface="Arial" panose="020B0604020202020204" pitchFamily="34" charset="0"/>
                <a:ea typeface="+mn-ea"/>
                <a:cs typeface="Arial" panose="020B0604020202020204" pitchFamily="34" charset="0"/>
              </a:rPr>
              <a:t>Student.java</a:t>
            </a:r>
            <a:endParaRPr lang="es-ES" sz="4400" b="1" dirty="0">
              <a:solidFill>
                <a:srgbClr val="FF0000"/>
              </a:solidFill>
            </a:endParaRPr>
          </a:p>
        </p:txBody>
      </p:sp>
      <p:sp>
        <p:nvSpPr>
          <p:cNvPr id="3" name="Rectángulo 2">
            <a:extLst>
              <a:ext uri="{FF2B5EF4-FFF2-40B4-BE49-F238E27FC236}">
                <a16:creationId xmlns:a16="http://schemas.microsoft.com/office/drawing/2014/main" id="{8E2998AB-BF04-4D50-B0F1-15052DAEC676}"/>
              </a:ext>
            </a:extLst>
          </p:cNvPr>
          <p:cNvSpPr/>
          <p:nvPr/>
        </p:nvSpPr>
        <p:spPr>
          <a:xfrm>
            <a:off x="1356420" y="1375023"/>
            <a:ext cx="10416480" cy="5078313"/>
          </a:xfrm>
          <a:prstGeom prst="rect">
            <a:avLst/>
          </a:prstGeom>
        </p:spPr>
        <p:txBody>
          <a:bodyPr wrap="square">
            <a:spAutoFit/>
          </a:bodyPr>
          <a:lstStyle/>
          <a:p>
            <a:pPr algn="just"/>
            <a:r>
              <a:rPr lang="ca-ES" sz="3600" b="1" dirty="0">
                <a:solidFill>
                  <a:srgbClr val="006699"/>
                </a:solidFill>
                <a:latin typeface="inter-regular"/>
              </a:rPr>
              <a:t>import</a:t>
            </a:r>
            <a:r>
              <a:rPr lang="ca-ES" sz="3600" dirty="0">
                <a:solidFill>
                  <a:srgbClr val="000000"/>
                </a:solidFill>
                <a:latin typeface="inter-regular"/>
              </a:rPr>
              <a:t> </a:t>
            </a:r>
            <a:r>
              <a:rPr lang="ca-ES" sz="3600" dirty="0" err="1">
                <a:solidFill>
                  <a:srgbClr val="000000"/>
                </a:solidFill>
                <a:latin typeface="inter-regular"/>
              </a:rPr>
              <a:t>java.io.Serializable</a:t>
            </a:r>
            <a:r>
              <a:rPr lang="ca-ES" sz="3600" dirty="0">
                <a:solidFill>
                  <a:srgbClr val="000000"/>
                </a:solidFill>
                <a:latin typeface="inter-regular"/>
              </a:rPr>
              <a:t>;  </a:t>
            </a:r>
          </a:p>
          <a:p>
            <a:pPr algn="just"/>
            <a:r>
              <a:rPr lang="ca-ES" sz="3600" b="1" dirty="0" err="1">
                <a:solidFill>
                  <a:srgbClr val="006699"/>
                </a:solidFill>
                <a:latin typeface="inter-regular"/>
              </a:rPr>
              <a:t>public</a:t>
            </a:r>
            <a:r>
              <a:rPr lang="ca-ES" sz="3600" dirty="0">
                <a:solidFill>
                  <a:srgbClr val="000000"/>
                </a:solidFill>
                <a:latin typeface="inter-regular"/>
              </a:rPr>
              <a:t> </a:t>
            </a:r>
            <a:r>
              <a:rPr lang="ca-ES" sz="3600" b="1" dirty="0" err="1">
                <a:solidFill>
                  <a:srgbClr val="006699"/>
                </a:solidFill>
                <a:latin typeface="inter-regular"/>
              </a:rPr>
              <a:t>class</a:t>
            </a:r>
            <a:r>
              <a:rPr lang="ca-ES" sz="3600" dirty="0">
                <a:solidFill>
                  <a:srgbClr val="000000"/>
                </a:solidFill>
                <a:latin typeface="inter-regular"/>
              </a:rPr>
              <a:t> Student </a:t>
            </a:r>
            <a:r>
              <a:rPr lang="ca-ES" sz="3600" b="1" dirty="0" err="1">
                <a:solidFill>
                  <a:srgbClr val="006699"/>
                </a:solidFill>
                <a:latin typeface="inter-regular"/>
              </a:rPr>
              <a:t>implements</a:t>
            </a:r>
            <a:r>
              <a:rPr lang="ca-ES" sz="3600" dirty="0">
                <a:solidFill>
                  <a:srgbClr val="000000"/>
                </a:solidFill>
                <a:latin typeface="inter-regular"/>
              </a:rPr>
              <a:t> </a:t>
            </a:r>
            <a:r>
              <a:rPr lang="ca-ES" sz="3600" dirty="0" err="1">
                <a:solidFill>
                  <a:srgbClr val="000000"/>
                </a:solidFill>
                <a:latin typeface="inter-regular"/>
              </a:rPr>
              <a:t>Serializable</a:t>
            </a:r>
            <a:r>
              <a:rPr lang="ca-ES" sz="3600" dirty="0">
                <a:solidFill>
                  <a:srgbClr val="000000"/>
                </a:solidFill>
                <a:latin typeface="inter-regular"/>
              </a:rPr>
              <a:t>{  </a:t>
            </a:r>
          </a:p>
          <a:p>
            <a:pPr algn="just"/>
            <a:r>
              <a:rPr lang="ca-ES" sz="3600" dirty="0">
                <a:solidFill>
                  <a:srgbClr val="000000"/>
                </a:solidFill>
                <a:latin typeface="inter-regular"/>
              </a:rPr>
              <a:t> </a:t>
            </a:r>
            <a:r>
              <a:rPr lang="ca-ES" sz="3600" b="1" dirty="0" err="1">
                <a:solidFill>
                  <a:srgbClr val="006699"/>
                </a:solidFill>
                <a:latin typeface="inter-regular"/>
              </a:rPr>
              <a:t>int</a:t>
            </a:r>
            <a:r>
              <a:rPr lang="ca-ES" sz="3600" dirty="0">
                <a:solidFill>
                  <a:srgbClr val="000000"/>
                </a:solidFill>
                <a:latin typeface="inter-regular"/>
              </a:rPr>
              <a:t> </a:t>
            </a:r>
            <a:r>
              <a:rPr lang="ca-ES" sz="3600" dirty="0" err="1">
                <a:solidFill>
                  <a:srgbClr val="000000"/>
                </a:solidFill>
                <a:latin typeface="inter-regular"/>
              </a:rPr>
              <a:t>id</a:t>
            </a:r>
            <a:r>
              <a:rPr lang="ca-ES" sz="3600" dirty="0">
                <a:solidFill>
                  <a:srgbClr val="000000"/>
                </a:solidFill>
                <a:latin typeface="inter-regular"/>
              </a:rPr>
              <a:t>;  </a:t>
            </a:r>
          </a:p>
          <a:p>
            <a:pPr algn="just"/>
            <a:r>
              <a:rPr lang="ca-ES" sz="3600" dirty="0">
                <a:solidFill>
                  <a:srgbClr val="000000"/>
                </a:solidFill>
                <a:latin typeface="inter-regular"/>
              </a:rPr>
              <a:t> </a:t>
            </a:r>
            <a:r>
              <a:rPr lang="ca-ES" sz="3600" dirty="0" err="1">
                <a:solidFill>
                  <a:srgbClr val="000000"/>
                </a:solidFill>
                <a:latin typeface="inter-regular"/>
              </a:rPr>
              <a:t>String</a:t>
            </a:r>
            <a:r>
              <a:rPr lang="ca-ES" sz="3600" dirty="0">
                <a:solidFill>
                  <a:srgbClr val="000000"/>
                </a:solidFill>
                <a:latin typeface="inter-regular"/>
              </a:rPr>
              <a:t> </a:t>
            </a:r>
            <a:r>
              <a:rPr lang="ca-ES" sz="3600" dirty="0" err="1">
                <a:solidFill>
                  <a:srgbClr val="000000"/>
                </a:solidFill>
                <a:latin typeface="inter-regular"/>
              </a:rPr>
              <a:t>name</a:t>
            </a:r>
            <a:r>
              <a:rPr lang="ca-ES" sz="3600" dirty="0">
                <a:solidFill>
                  <a:srgbClr val="000000"/>
                </a:solidFill>
                <a:latin typeface="inter-regular"/>
              </a:rPr>
              <a:t>;  </a:t>
            </a:r>
          </a:p>
          <a:p>
            <a:pPr algn="just"/>
            <a:r>
              <a:rPr lang="ca-ES" sz="3600" dirty="0">
                <a:solidFill>
                  <a:srgbClr val="000000"/>
                </a:solidFill>
                <a:latin typeface="inter-regular"/>
              </a:rPr>
              <a:t> </a:t>
            </a:r>
            <a:r>
              <a:rPr lang="ca-ES" sz="3600" b="1" dirty="0" err="1">
                <a:solidFill>
                  <a:srgbClr val="006699"/>
                </a:solidFill>
                <a:latin typeface="inter-regular"/>
              </a:rPr>
              <a:t>public</a:t>
            </a:r>
            <a:r>
              <a:rPr lang="ca-ES" sz="3600" dirty="0">
                <a:solidFill>
                  <a:srgbClr val="000000"/>
                </a:solidFill>
                <a:latin typeface="inter-regular"/>
              </a:rPr>
              <a:t> Student(</a:t>
            </a:r>
            <a:r>
              <a:rPr lang="ca-ES" sz="3600" b="1" dirty="0" err="1">
                <a:solidFill>
                  <a:srgbClr val="006699"/>
                </a:solidFill>
                <a:latin typeface="inter-regular"/>
              </a:rPr>
              <a:t>int</a:t>
            </a:r>
            <a:r>
              <a:rPr lang="ca-ES" sz="3600" dirty="0">
                <a:solidFill>
                  <a:srgbClr val="000000"/>
                </a:solidFill>
                <a:latin typeface="inter-regular"/>
              </a:rPr>
              <a:t> </a:t>
            </a:r>
            <a:r>
              <a:rPr lang="ca-ES" sz="3600" dirty="0" err="1">
                <a:solidFill>
                  <a:srgbClr val="000000"/>
                </a:solidFill>
                <a:latin typeface="inter-regular"/>
              </a:rPr>
              <a:t>id</a:t>
            </a:r>
            <a:r>
              <a:rPr lang="ca-ES" sz="3600" dirty="0">
                <a:solidFill>
                  <a:srgbClr val="000000"/>
                </a:solidFill>
                <a:latin typeface="inter-regular"/>
              </a:rPr>
              <a:t>, </a:t>
            </a:r>
            <a:r>
              <a:rPr lang="ca-ES" sz="3600" dirty="0" err="1">
                <a:solidFill>
                  <a:srgbClr val="000000"/>
                </a:solidFill>
                <a:latin typeface="inter-regular"/>
              </a:rPr>
              <a:t>String</a:t>
            </a:r>
            <a:r>
              <a:rPr lang="ca-ES" sz="3600" dirty="0">
                <a:solidFill>
                  <a:srgbClr val="000000"/>
                </a:solidFill>
                <a:latin typeface="inter-regular"/>
              </a:rPr>
              <a:t> </a:t>
            </a:r>
            <a:r>
              <a:rPr lang="ca-ES" sz="3600" dirty="0" err="1">
                <a:solidFill>
                  <a:srgbClr val="000000"/>
                </a:solidFill>
                <a:latin typeface="inter-regular"/>
              </a:rPr>
              <a:t>name</a:t>
            </a:r>
            <a:r>
              <a:rPr lang="ca-ES" sz="3600" dirty="0">
                <a:solidFill>
                  <a:srgbClr val="000000"/>
                </a:solidFill>
                <a:latin typeface="inter-regular"/>
              </a:rPr>
              <a:t>) {  </a:t>
            </a:r>
          </a:p>
          <a:p>
            <a:pPr algn="just"/>
            <a:r>
              <a:rPr lang="ca-ES" sz="3600" dirty="0">
                <a:solidFill>
                  <a:srgbClr val="000000"/>
                </a:solidFill>
                <a:latin typeface="inter-regular"/>
              </a:rPr>
              <a:t>  </a:t>
            </a:r>
            <a:r>
              <a:rPr lang="ca-ES" sz="3600" b="1" dirty="0">
                <a:solidFill>
                  <a:srgbClr val="006699"/>
                </a:solidFill>
                <a:latin typeface="inter-regular"/>
              </a:rPr>
              <a:t>this</a:t>
            </a:r>
            <a:r>
              <a:rPr lang="ca-ES" sz="3600" dirty="0">
                <a:solidFill>
                  <a:srgbClr val="000000"/>
                </a:solidFill>
                <a:latin typeface="inter-regular"/>
              </a:rPr>
              <a:t>.id = </a:t>
            </a:r>
            <a:r>
              <a:rPr lang="ca-ES" sz="3600" dirty="0" err="1">
                <a:solidFill>
                  <a:srgbClr val="000000"/>
                </a:solidFill>
                <a:latin typeface="inter-regular"/>
              </a:rPr>
              <a:t>id</a:t>
            </a:r>
            <a:r>
              <a:rPr lang="ca-ES" sz="3600" dirty="0">
                <a:solidFill>
                  <a:srgbClr val="000000"/>
                </a:solidFill>
                <a:latin typeface="inter-regular"/>
              </a:rPr>
              <a:t>;  </a:t>
            </a:r>
          </a:p>
          <a:p>
            <a:pPr algn="just"/>
            <a:r>
              <a:rPr lang="ca-ES" sz="3600" dirty="0">
                <a:solidFill>
                  <a:srgbClr val="000000"/>
                </a:solidFill>
                <a:latin typeface="inter-regular"/>
              </a:rPr>
              <a:t>  </a:t>
            </a:r>
            <a:r>
              <a:rPr lang="ca-ES" sz="3600" b="1" dirty="0">
                <a:solidFill>
                  <a:srgbClr val="006699"/>
                </a:solidFill>
                <a:latin typeface="inter-regular"/>
              </a:rPr>
              <a:t>this</a:t>
            </a:r>
            <a:r>
              <a:rPr lang="ca-ES" sz="3600" dirty="0">
                <a:solidFill>
                  <a:srgbClr val="000000"/>
                </a:solidFill>
                <a:latin typeface="inter-regular"/>
              </a:rPr>
              <a:t>.name = </a:t>
            </a:r>
            <a:r>
              <a:rPr lang="ca-ES" sz="3600" dirty="0" err="1">
                <a:solidFill>
                  <a:srgbClr val="000000"/>
                </a:solidFill>
                <a:latin typeface="inter-regular"/>
              </a:rPr>
              <a:t>name</a:t>
            </a:r>
            <a:r>
              <a:rPr lang="ca-ES" sz="3600" dirty="0">
                <a:solidFill>
                  <a:srgbClr val="000000"/>
                </a:solidFill>
                <a:latin typeface="inter-regular"/>
              </a:rPr>
              <a:t>;  </a:t>
            </a:r>
          </a:p>
          <a:p>
            <a:pPr algn="just"/>
            <a:r>
              <a:rPr lang="ca-ES" sz="3600" dirty="0">
                <a:solidFill>
                  <a:srgbClr val="000000"/>
                </a:solidFill>
                <a:latin typeface="inter-regular"/>
              </a:rPr>
              <a:t> }  </a:t>
            </a:r>
          </a:p>
          <a:p>
            <a:pPr algn="just"/>
            <a:r>
              <a:rPr lang="ca-ES" sz="3600" dirty="0">
                <a:solidFill>
                  <a:srgbClr val="000000"/>
                </a:solidFill>
                <a:latin typeface="inter-regular"/>
              </a:rPr>
              <a:t>}  </a:t>
            </a:r>
            <a:endParaRPr lang="ca-ES" sz="3600" b="0" i="0" dirty="0">
              <a:solidFill>
                <a:srgbClr val="000000"/>
              </a:solidFill>
              <a:effectLst/>
              <a:latin typeface="inter-regular"/>
            </a:endParaRPr>
          </a:p>
        </p:txBody>
      </p:sp>
    </p:spTree>
    <p:extLst>
      <p:ext uri="{BB962C8B-B14F-4D97-AF65-F5344CB8AC3E}">
        <p14:creationId xmlns:p14="http://schemas.microsoft.com/office/powerpoint/2010/main" val="2565143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36</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404664"/>
            <a:ext cx="11018440" cy="781968"/>
          </a:xfrm>
        </p:spPr>
        <p:txBody>
          <a:bodyPr/>
          <a:lstStyle/>
          <a:p>
            <a:r>
              <a:rPr lang="es-ES" sz="4400" b="1" dirty="0"/>
              <a:t>12.1.4.	</a:t>
            </a:r>
            <a:r>
              <a:rPr lang="es-ES" b="1" dirty="0"/>
              <a:t>P</a:t>
            </a:r>
            <a:r>
              <a:rPr lang="ca-ES" b="1" dirty="0"/>
              <a:t>ersist.java</a:t>
            </a:r>
            <a:endParaRPr lang="es-ES" sz="4400" b="1" dirty="0">
              <a:solidFill>
                <a:srgbClr val="FF0000"/>
              </a:solidFill>
            </a:endParaRPr>
          </a:p>
        </p:txBody>
      </p:sp>
      <p:sp>
        <p:nvSpPr>
          <p:cNvPr id="2" name="Rectángulo 1">
            <a:extLst>
              <a:ext uri="{FF2B5EF4-FFF2-40B4-BE49-F238E27FC236}">
                <a16:creationId xmlns:a16="http://schemas.microsoft.com/office/drawing/2014/main" id="{21E5C224-F1AE-44AB-8C09-7FB57149E4F0}"/>
              </a:ext>
            </a:extLst>
          </p:cNvPr>
          <p:cNvSpPr/>
          <p:nvPr/>
        </p:nvSpPr>
        <p:spPr>
          <a:xfrm>
            <a:off x="1631504" y="1556792"/>
            <a:ext cx="9505056" cy="5262979"/>
          </a:xfrm>
          <a:prstGeom prst="rect">
            <a:avLst/>
          </a:prstGeom>
        </p:spPr>
        <p:txBody>
          <a:bodyPr wrap="square">
            <a:spAutoFit/>
          </a:bodyPr>
          <a:lstStyle/>
          <a:p>
            <a:pPr algn="just"/>
            <a:r>
              <a:rPr lang="ca-ES" sz="2800" b="1" dirty="0">
                <a:solidFill>
                  <a:srgbClr val="006699"/>
                </a:solidFill>
                <a:latin typeface="inter-regular"/>
              </a:rPr>
              <a:t>import</a:t>
            </a:r>
            <a:r>
              <a:rPr lang="ca-ES" sz="2800" dirty="0">
                <a:solidFill>
                  <a:srgbClr val="000000"/>
                </a:solidFill>
                <a:latin typeface="inter-regular"/>
              </a:rPr>
              <a:t> java.io.*;    </a:t>
            </a:r>
          </a:p>
          <a:p>
            <a:pPr algn="just"/>
            <a:r>
              <a:rPr lang="ca-ES" sz="2800" b="1" dirty="0" err="1">
                <a:solidFill>
                  <a:srgbClr val="006699"/>
                </a:solidFill>
                <a:latin typeface="inter-regular"/>
              </a:rPr>
              <a:t>class</a:t>
            </a:r>
            <a:r>
              <a:rPr lang="ca-ES" sz="2800" dirty="0">
                <a:solidFill>
                  <a:srgbClr val="000000"/>
                </a:solidFill>
                <a:latin typeface="inter-regular"/>
              </a:rPr>
              <a:t> </a:t>
            </a:r>
            <a:r>
              <a:rPr lang="ca-ES" sz="2800" dirty="0" err="1">
                <a:solidFill>
                  <a:srgbClr val="000000"/>
                </a:solidFill>
                <a:latin typeface="inter-regular"/>
              </a:rPr>
              <a:t>Persist</a:t>
            </a:r>
            <a:r>
              <a:rPr lang="ca-ES" sz="2800" dirty="0">
                <a:solidFill>
                  <a:srgbClr val="000000"/>
                </a:solidFill>
                <a:latin typeface="inter-regular"/>
              </a:rPr>
              <a:t>{    </a:t>
            </a:r>
          </a:p>
          <a:p>
            <a:pPr algn="just"/>
            <a:r>
              <a:rPr lang="ca-ES" sz="2800" dirty="0">
                <a:solidFill>
                  <a:srgbClr val="000000"/>
                </a:solidFill>
                <a:latin typeface="inter-regular"/>
              </a:rPr>
              <a:t> </a:t>
            </a:r>
            <a:r>
              <a:rPr lang="ca-ES" sz="2800" b="1" dirty="0" err="1">
                <a:solidFill>
                  <a:srgbClr val="006699"/>
                </a:solidFill>
                <a:latin typeface="inter-regular"/>
              </a:rPr>
              <a:t>public</a:t>
            </a:r>
            <a:r>
              <a:rPr lang="ca-ES" sz="2800" dirty="0">
                <a:solidFill>
                  <a:srgbClr val="000000"/>
                </a:solidFill>
                <a:latin typeface="inter-regular"/>
              </a:rPr>
              <a:t> </a:t>
            </a:r>
            <a:r>
              <a:rPr lang="ca-ES" sz="2800" b="1" dirty="0" err="1">
                <a:solidFill>
                  <a:srgbClr val="006699"/>
                </a:solidFill>
                <a:latin typeface="inter-regular"/>
              </a:rPr>
              <a:t>static</a:t>
            </a:r>
            <a:r>
              <a:rPr lang="ca-ES" sz="2800" dirty="0">
                <a:solidFill>
                  <a:srgbClr val="000000"/>
                </a:solidFill>
                <a:latin typeface="inter-regular"/>
              </a:rPr>
              <a:t> </a:t>
            </a:r>
            <a:r>
              <a:rPr lang="ca-ES" sz="2800" b="1" dirty="0" err="1">
                <a:solidFill>
                  <a:srgbClr val="006699"/>
                </a:solidFill>
                <a:latin typeface="inter-regular"/>
              </a:rPr>
              <a:t>void</a:t>
            </a:r>
            <a:r>
              <a:rPr lang="ca-ES" sz="2800" dirty="0">
                <a:solidFill>
                  <a:srgbClr val="000000"/>
                </a:solidFill>
                <a:latin typeface="inter-regular"/>
              </a:rPr>
              <a:t> </a:t>
            </a:r>
            <a:r>
              <a:rPr lang="ca-ES" sz="2800" dirty="0" err="1">
                <a:solidFill>
                  <a:srgbClr val="000000"/>
                </a:solidFill>
                <a:latin typeface="inter-regular"/>
              </a:rPr>
              <a:t>main</a:t>
            </a:r>
            <a:r>
              <a:rPr lang="ca-ES" sz="2800" dirty="0">
                <a:solidFill>
                  <a:srgbClr val="000000"/>
                </a:solidFill>
                <a:latin typeface="inter-regular"/>
              </a:rPr>
              <a:t>(</a:t>
            </a:r>
            <a:r>
              <a:rPr lang="ca-ES" sz="2800" dirty="0" err="1">
                <a:solidFill>
                  <a:srgbClr val="000000"/>
                </a:solidFill>
                <a:latin typeface="inter-regular"/>
              </a:rPr>
              <a:t>String</a:t>
            </a:r>
            <a:r>
              <a:rPr lang="ca-ES" sz="2800" dirty="0">
                <a:solidFill>
                  <a:srgbClr val="000000"/>
                </a:solidFill>
                <a:latin typeface="inter-regular"/>
              </a:rPr>
              <a:t> </a:t>
            </a:r>
            <a:r>
              <a:rPr lang="ca-ES" sz="2800" dirty="0" err="1">
                <a:solidFill>
                  <a:srgbClr val="000000"/>
                </a:solidFill>
                <a:latin typeface="inter-regular"/>
              </a:rPr>
              <a:t>args</a:t>
            </a:r>
            <a:r>
              <a:rPr lang="ca-ES" sz="2800" dirty="0">
                <a:solidFill>
                  <a:srgbClr val="000000"/>
                </a:solidFill>
                <a:latin typeface="inter-regular"/>
              </a:rPr>
              <a:t>[]){    </a:t>
            </a:r>
          </a:p>
          <a:p>
            <a:pPr algn="just"/>
            <a:r>
              <a:rPr lang="ca-ES" sz="2800" dirty="0">
                <a:solidFill>
                  <a:srgbClr val="000000"/>
                </a:solidFill>
                <a:latin typeface="inter-regular"/>
              </a:rPr>
              <a:t>  </a:t>
            </a:r>
            <a:r>
              <a:rPr lang="ca-ES" sz="2800" b="1" dirty="0" err="1">
                <a:solidFill>
                  <a:srgbClr val="006699"/>
                </a:solidFill>
                <a:latin typeface="inter-regular"/>
              </a:rPr>
              <a:t>try</a:t>
            </a:r>
            <a:r>
              <a:rPr lang="ca-ES" sz="2800" dirty="0">
                <a:solidFill>
                  <a:srgbClr val="000000"/>
                </a:solidFill>
                <a:latin typeface="inter-regular"/>
              </a:rPr>
              <a:t>{    </a:t>
            </a:r>
          </a:p>
          <a:p>
            <a:pPr algn="just"/>
            <a:r>
              <a:rPr lang="ca-ES" sz="2800" dirty="0">
                <a:solidFill>
                  <a:srgbClr val="000000"/>
                </a:solidFill>
                <a:latin typeface="inter-regular"/>
              </a:rPr>
              <a:t>  </a:t>
            </a:r>
            <a:r>
              <a:rPr lang="ca-ES" sz="2800" dirty="0">
                <a:solidFill>
                  <a:srgbClr val="008200"/>
                </a:solidFill>
                <a:latin typeface="inter-regular"/>
              </a:rPr>
              <a:t>//</a:t>
            </a:r>
            <a:r>
              <a:rPr lang="ca-ES" sz="2800" dirty="0" err="1">
                <a:solidFill>
                  <a:srgbClr val="008200"/>
                </a:solidFill>
                <a:latin typeface="inter-regular"/>
              </a:rPr>
              <a:t>Creating</a:t>
            </a:r>
            <a:r>
              <a:rPr lang="ca-ES" sz="2800" dirty="0">
                <a:solidFill>
                  <a:srgbClr val="008200"/>
                </a:solidFill>
                <a:latin typeface="inter-regular"/>
              </a:rPr>
              <a:t> </a:t>
            </a:r>
            <a:r>
              <a:rPr lang="ca-ES" sz="2800" dirty="0" err="1">
                <a:solidFill>
                  <a:srgbClr val="008200"/>
                </a:solidFill>
                <a:latin typeface="inter-regular"/>
              </a:rPr>
              <a:t>the</a:t>
            </a:r>
            <a:r>
              <a:rPr lang="ca-ES" sz="2800" dirty="0">
                <a:solidFill>
                  <a:srgbClr val="008200"/>
                </a:solidFill>
                <a:latin typeface="inter-regular"/>
              </a:rPr>
              <a:t> </a:t>
            </a:r>
            <a:r>
              <a:rPr lang="ca-ES" sz="2800" dirty="0" err="1">
                <a:solidFill>
                  <a:srgbClr val="008200"/>
                </a:solidFill>
                <a:latin typeface="inter-regular"/>
              </a:rPr>
              <a:t>object</a:t>
            </a:r>
            <a:r>
              <a:rPr lang="ca-ES" sz="2800" dirty="0">
                <a:solidFill>
                  <a:srgbClr val="008200"/>
                </a:solidFill>
                <a:latin typeface="inter-regular"/>
              </a:rPr>
              <a:t>  </a:t>
            </a:r>
            <a:r>
              <a:rPr lang="ca-ES" sz="2800" dirty="0">
                <a:solidFill>
                  <a:srgbClr val="000000"/>
                </a:solidFill>
                <a:latin typeface="inter-regular"/>
              </a:rPr>
              <a:t>  </a:t>
            </a:r>
          </a:p>
          <a:p>
            <a:pPr algn="just"/>
            <a:r>
              <a:rPr lang="ca-ES" sz="2800" dirty="0">
                <a:solidFill>
                  <a:srgbClr val="000000"/>
                </a:solidFill>
                <a:latin typeface="inter-regular"/>
              </a:rPr>
              <a:t>  Student s1 =</a:t>
            </a:r>
            <a:r>
              <a:rPr lang="ca-ES" sz="2800" b="1" dirty="0" err="1">
                <a:solidFill>
                  <a:srgbClr val="006699"/>
                </a:solidFill>
                <a:latin typeface="inter-regular"/>
              </a:rPr>
              <a:t>new</a:t>
            </a:r>
            <a:r>
              <a:rPr lang="ca-ES" sz="2800" dirty="0">
                <a:solidFill>
                  <a:srgbClr val="000000"/>
                </a:solidFill>
                <a:latin typeface="inter-regular"/>
              </a:rPr>
              <a:t> Student(</a:t>
            </a:r>
            <a:r>
              <a:rPr lang="ca-ES" sz="2800" dirty="0">
                <a:solidFill>
                  <a:srgbClr val="C00000"/>
                </a:solidFill>
                <a:latin typeface="inter-regular"/>
              </a:rPr>
              <a:t>211</a:t>
            </a:r>
            <a:r>
              <a:rPr lang="ca-ES" sz="2800" dirty="0">
                <a:solidFill>
                  <a:srgbClr val="000000"/>
                </a:solidFill>
                <a:latin typeface="inter-regular"/>
              </a:rPr>
              <a:t>,</a:t>
            </a:r>
            <a:r>
              <a:rPr lang="ca-ES" sz="2800" dirty="0">
                <a:solidFill>
                  <a:srgbClr val="0000FF"/>
                </a:solidFill>
                <a:latin typeface="inter-regular"/>
              </a:rPr>
              <a:t>"ravi"</a:t>
            </a:r>
            <a:r>
              <a:rPr lang="ca-ES" sz="2800" dirty="0">
                <a:solidFill>
                  <a:srgbClr val="000000"/>
                </a:solidFill>
                <a:latin typeface="inter-regular"/>
              </a:rPr>
              <a:t>);    </a:t>
            </a:r>
          </a:p>
          <a:p>
            <a:pPr algn="just"/>
            <a:r>
              <a:rPr lang="ca-ES" sz="2800" dirty="0">
                <a:solidFill>
                  <a:srgbClr val="000000"/>
                </a:solidFill>
                <a:latin typeface="inter-regular"/>
              </a:rPr>
              <a:t>  </a:t>
            </a:r>
            <a:r>
              <a:rPr lang="ca-ES" sz="2800" dirty="0">
                <a:solidFill>
                  <a:srgbClr val="008200"/>
                </a:solidFill>
                <a:latin typeface="inter-regular"/>
              </a:rPr>
              <a:t>//</a:t>
            </a:r>
            <a:r>
              <a:rPr lang="ca-ES" sz="2800" dirty="0" err="1">
                <a:solidFill>
                  <a:srgbClr val="008200"/>
                </a:solidFill>
                <a:latin typeface="inter-regular"/>
              </a:rPr>
              <a:t>Creating</a:t>
            </a:r>
            <a:r>
              <a:rPr lang="ca-ES" sz="2800" dirty="0">
                <a:solidFill>
                  <a:srgbClr val="008200"/>
                </a:solidFill>
                <a:latin typeface="inter-regular"/>
              </a:rPr>
              <a:t> </a:t>
            </a:r>
            <a:r>
              <a:rPr lang="ca-ES" sz="2800" dirty="0" err="1">
                <a:solidFill>
                  <a:srgbClr val="008200"/>
                </a:solidFill>
                <a:latin typeface="inter-regular"/>
              </a:rPr>
              <a:t>stream</a:t>
            </a:r>
            <a:r>
              <a:rPr lang="ca-ES" sz="2800" dirty="0">
                <a:solidFill>
                  <a:srgbClr val="008200"/>
                </a:solidFill>
                <a:latin typeface="inter-regular"/>
              </a:rPr>
              <a:t> </a:t>
            </a:r>
            <a:r>
              <a:rPr lang="ca-ES" sz="2800" dirty="0" err="1">
                <a:solidFill>
                  <a:srgbClr val="008200"/>
                </a:solidFill>
                <a:latin typeface="inter-regular"/>
              </a:rPr>
              <a:t>and</a:t>
            </a:r>
            <a:r>
              <a:rPr lang="ca-ES" sz="2800" dirty="0">
                <a:solidFill>
                  <a:srgbClr val="008200"/>
                </a:solidFill>
                <a:latin typeface="inter-regular"/>
              </a:rPr>
              <a:t> </a:t>
            </a:r>
            <a:r>
              <a:rPr lang="ca-ES" sz="2800" dirty="0" err="1">
                <a:solidFill>
                  <a:srgbClr val="008200"/>
                </a:solidFill>
                <a:latin typeface="inter-regular"/>
              </a:rPr>
              <a:t>writing</a:t>
            </a:r>
            <a:r>
              <a:rPr lang="ca-ES" sz="2800" dirty="0">
                <a:solidFill>
                  <a:srgbClr val="008200"/>
                </a:solidFill>
                <a:latin typeface="inter-regular"/>
              </a:rPr>
              <a:t> </a:t>
            </a:r>
            <a:r>
              <a:rPr lang="ca-ES" sz="2800" dirty="0" err="1">
                <a:solidFill>
                  <a:srgbClr val="008200"/>
                </a:solidFill>
                <a:latin typeface="inter-regular"/>
              </a:rPr>
              <a:t>the</a:t>
            </a:r>
            <a:r>
              <a:rPr lang="ca-ES" sz="2800" dirty="0">
                <a:solidFill>
                  <a:srgbClr val="008200"/>
                </a:solidFill>
                <a:latin typeface="inter-regular"/>
              </a:rPr>
              <a:t> </a:t>
            </a:r>
            <a:r>
              <a:rPr lang="ca-ES" sz="2800" dirty="0" err="1">
                <a:solidFill>
                  <a:srgbClr val="008200"/>
                </a:solidFill>
                <a:latin typeface="inter-regular"/>
              </a:rPr>
              <a:t>object</a:t>
            </a:r>
            <a:r>
              <a:rPr lang="ca-ES" sz="2800" dirty="0">
                <a:solidFill>
                  <a:srgbClr val="008200"/>
                </a:solidFill>
                <a:latin typeface="inter-regular"/>
              </a:rPr>
              <a:t>  </a:t>
            </a:r>
            <a:r>
              <a:rPr lang="ca-ES" sz="2800" dirty="0">
                <a:solidFill>
                  <a:srgbClr val="000000"/>
                </a:solidFill>
                <a:latin typeface="inter-regular"/>
              </a:rPr>
              <a:t>  </a:t>
            </a:r>
          </a:p>
          <a:p>
            <a:pPr algn="just"/>
            <a:r>
              <a:rPr lang="ca-ES" sz="2800" dirty="0">
                <a:solidFill>
                  <a:srgbClr val="000000"/>
                </a:solidFill>
                <a:latin typeface="inter-regular"/>
              </a:rPr>
              <a:t>  </a:t>
            </a:r>
            <a:r>
              <a:rPr lang="ca-ES" sz="2800" dirty="0" err="1">
                <a:solidFill>
                  <a:srgbClr val="000000"/>
                </a:solidFill>
                <a:latin typeface="inter-regular"/>
              </a:rPr>
              <a:t>FileOutputStream</a:t>
            </a:r>
            <a:r>
              <a:rPr lang="ca-ES" sz="2800" dirty="0">
                <a:solidFill>
                  <a:srgbClr val="000000"/>
                </a:solidFill>
                <a:latin typeface="inter-regular"/>
              </a:rPr>
              <a:t> </a:t>
            </a:r>
            <a:r>
              <a:rPr lang="ca-ES" sz="2800" dirty="0" err="1">
                <a:solidFill>
                  <a:srgbClr val="000000"/>
                </a:solidFill>
                <a:latin typeface="inter-regular"/>
              </a:rPr>
              <a:t>fout</a:t>
            </a:r>
            <a:r>
              <a:rPr lang="ca-ES" sz="2800" dirty="0">
                <a:solidFill>
                  <a:srgbClr val="000000"/>
                </a:solidFill>
                <a:latin typeface="inter-regular"/>
              </a:rPr>
              <a:t>=</a:t>
            </a:r>
            <a:r>
              <a:rPr lang="ca-ES" sz="2800" b="1" dirty="0" err="1">
                <a:solidFill>
                  <a:srgbClr val="006699"/>
                </a:solidFill>
                <a:latin typeface="inter-regular"/>
              </a:rPr>
              <a:t>new</a:t>
            </a:r>
            <a:r>
              <a:rPr lang="ca-ES" sz="2800" dirty="0">
                <a:solidFill>
                  <a:srgbClr val="000000"/>
                </a:solidFill>
                <a:latin typeface="inter-regular"/>
              </a:rPr>
              <a:t> </a:t>
            </a:r>
            <a:r>
              <a:rPr lang="ca-ES" sz="2800" dirty="0" err="1">
                <a:solidFill>
                  <a:srgbClr val="000000"/>
                </a:solidFill>
                <a:latin typeface="inter-regular"/>
              </a:rPr>
              <a:t>FileOutputStream</a:t>
            </a:r>
            <a:r>
              <a:rPr lang="ca-ES" sz="2800" dirty="0">
                <a:solidFill>
                  <a:srgbClr val="000000"/>
                </a:solidFill>
                <a:latin typeface="inter-regular"/>
              </a:rPr>
              <a:t>(</a:t>
            </a:r>
            <a:r>
              <a:rPr lang="ca-ES" sz="2800" dirty="0">
                <a:solidFill>
                  <a:srgbClr val="0000FF"/>
                </a:solidFill>
                <a:latin typeface="inter-regular"/>
              </a:rPr>
              <a:t>"f.txt"</a:t>
            </a:r>
            <a:r>
              <a:rPr lang="ca-ES" sz="2800" dirty="0">
                <a:solidFill>
                  <a:srgbClr val="000000"/>
                </a:solidFill>
                <a:latin typeface="inter-regular"/>
              </a:rPr>
              <a:t>);    </a:t>
            </a:r>
          </a:p>
          <a:p>
            <a:pPr algn="just"/>
            <a:r>
              <a:rPr lang="ca-ES" sz="2800" dirty="0">
                <a:solidFill>
                  <a:srgbClr val="000000"/>
                </a:solidFill>
                <a:latin typeface="inter-regular"/>
              </a:rPr>
              <a:t>  </a:t>
            </a:r>
            <a:r>
              <a:rPr lang="ca-ES" sz="2800" dirty="0" err="1">
                <a:solidFill>
                  <a:srgbClr val="000000"/>
                </a:solidFill>
                <a:latin typeface="inter-regular"/>
              </a:rPr>
              <a:t>ObjectOutputStream</a:t>
            </a:r>
            <a:r>
              <a:rPr lang="ca-ES" sz="2800" dirty="0">
                <a:solidFill>
                  <a:srgbClr val="000000"/>
                </a:solidFill>
                <a:latin typeface="inter-regular"/>
              </a:rPr>
              <a:t> </a:t>
            </a:r>
            <a:r>
              <a:rPr lang="ca-ES" sz="2800" dirty="0" err="1">
                <a:solidFill>
                  <a:srgbClr val="000000"/>
                </a:solidFill>
                <a:latin typeface="inter-regular"/>
              </a:rPr>
              <a:t>out</a:t>
            </a:r>
            <a:r>
              <a:rPr lang="ca-ES" sz="2800" dirty="0">
                <a:solidFill>
                  <a:srgbClr val="000000"/>
                </a:solidFill>
                <a:latin typeface="inter-regular"/>
              </a:rPr>
              <a:t>=</a:t>
            </a:r>
            <a:r>
              <a:rPr lang="ca-ES" sz="2800" b="1" dirty="0" err="1">
                <a:solidFill>
                  <a:srgbClr val="006699"/>
                </a:solidFill>
                <a:latin typeface="inter-regular"/>
              </a:rPr>
              <a:t>new</a:t>
            </a:r>
            <a:r>
              <a:rPr lang="ca-ES" sz="2800" dirty="0">
                <a:solidFill>
                  <a:srgbClr val="000000"/>
                </a:solidFill>
                <a:latin typeface="inter-regular"/>
              </a:rPr>
              <a:t> </a:t>
            </a:r>
            <a:r>
              <a:rPr lang="ca-ES" sz="2800" dirty="0" err="1">
                <a:solidFill>
                  <a:srgbClr val="000000"/>
                </a:solidFill>
                <a:latin typeface="inter-regular"/>
              </a:rPr>
              <a:t>ObjectOutputStream</a:t>
            </a:r>
            <a:r>
              <a:rPr lang="ca-ES" sz="2800" dirty="0">
                <a:solidFill>
                  <a:srgbClr val="000000"/>
                </a:solidFill>
                <a:latin typeface="inter-regular"/>
              </a:rPr>
              <a:t>(</a:t>
            </a:r>
            <a:r>
              <a:rPr lang="ca-ES" sz="2800" dirty="0" err="1">
                <a:solidFill>
                  <a:srgbClr val="000000"/>
                </a:solidFill>
                <a:latin typeface="inter-regular"/>
              </a:rPr>
              <a:t>fout</a:t>
            </a:r>
            <a:r>
              <a:rPr lang="ca-ES" sz="2800" dirty="0">
                <a:solidFill>
                  <a:srgbClr val="000000"/>
                </a:solidFill>
                <a:latin typeface="inter-regular"/>
              </a:rPr>
              <a:t>);    </a:t>
            </a:r>
          </a:p>
          <a:p>
            <a:pPr algn="just"/>
            <a:r>
              <a:rPr lang="ca-ES" sz="2800" dirty="0">
                <a:solidFill>
                  <a:srgbClr val="000000"/>
                </a:solidFill>
                <a:latin typeface="inter-regular"/>
              </a:rPr>
              <a:t>  </a:t>
            </a:r>
            <a:r>
              <a:rPr lang="ca-ES" sz="2800" dirty="0" err="1">
                <a:solidFill>
                  <a:srgbClr val="000000"/>
                </a:solidFill>
                <a:latin typeface="inter-regular"/>
              </a:rPr>
              <a:t>out.writeObject</a:t>
            </a:r>
            <a:r>
              <a:rPr lang="ca-ES" sz="2800" dirty="0">
                <a:solidFill>
                  <a:srgbClr val="000000"/>
                </a:solidFill>
                <a:latin typeface="inter-regular"/>
              </a:rPr>
              <a:t>(s1);    </a:t>
            </a:r>
          </a:p>
          <a:p>
            <a:pPr algn="just"/>
            <a:r>
              <a:rPr lang="ca-ES" sz="2800" dirty="0">
                <a:solidFill>
                  <a:srgbClr val="000000"/>
                </a:solidFill>
                <a:latin typeface="inter-regular"/>
              </a:rPr>
              <a:t>  </a:t>
            </a:r>
            <a:r>
              <a:rPr lang="ca-ES" sz="2800" dirty="0" err="1">
                <a:solidFill>
                  <a:srgbClr val="000000"/>
                </a:solidFill>
                <a:latin typeface="inter-regular"/>
              </a:rPr>
              <a:t>out.</a:t>
            </a:r>
            <a:r>
              <a:rPr lang="ca-ES" sz="2800" b="1" dirty="0" err="1">
                <a:solidFill>
                  <a:srgbClr val="0070C0"/>
                </a:solidFill>
                <a:latin typeface="inter-regular"/>
              </a:rPr>
              <a:t>flush</a:t>
            </a:r>
            <a:r>
              <a:rPr lang="ca-ES" sz="2800" dirty="0">
                <a:solidFill>
                  <a:srgbClr val="000000"/>
                </a:solidFill>
                <a:latin typeface="inter-regular"/>
              </a:rPr>
              <a:t>();    </a:t>
            </a:r>
          </a:p>
          <a:p>
            <a:pPr algn="just"/>
            <a:r>
              <a:rPr lang="ca-ES" sz="2800" dirty="0">
                <a:solidFill>
                  <a:srgbClr val="000000"/>
                </a:solidFill>
                <a:latin typeface="inter-regular"/>
              </a:rPr>
              <a:t>  </a:t>
            </a:r>
            <a:endParaRPr lang="ca-ES" sz="2800" b="0" i="0" dirty="0">
              <a:solidFill>
                <a:srgbClr val="000000"/>
              </a:solidFill>
              <a:effectLst/>
              <a:latin typeface="inter-regular"/>
            </a:endParaRPr>
          </a:p>
        </p:txBody>
      </p:sp>
    </p:spTree>
    <p:extLst>
      <p:ext uri="{BB962C8B-B14F-4D97-AF65-F5344CB8AC3E}">
        <p14:creationId xmlns:p14="http://schemas.microsoft.com/office/powerpoint/2010/main" val="1846877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37</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404664"/>
            <a:ext cx="11018440" cy="781968"/>
          </a:xfrm>
        </p:spPr>
        <p:txBody>
          <a:bodyPr/>
          <a:lstStyle/>
          <a:p>
            <a:r>
              <a:rPr lang="es-ES" sz="4400" b="1" dirty="0"/>
              <a:t>12.1.4.	</a:t>
            </a:r>
            <a:endParaRPr lang="es-ES" sz="4400" b="1" dirty="0">
              <a:solidFill>
                <a:srgbClr val="FF0000"/>
              </a:solidFill>
            </a:endParaRPr>
          </a:p>
        </p:txBody>
      </p:sp>
      <p:sp>
        <p:nvSpPr>
          <p:cNvPr id="2" name="Rectángulo 1">
            <a:extLst>
              <a:ext uri="{FF2B5EF4-FFF2-40B4-BE49-F238E27FC236}">
                <a16:creationId xmlns:a16="http://schemas.microsoft.com/office/drawing/2014/main" id="{21E5C224-F1AE-44AB-8C09-7FB57149E4F0}"/>
              </a:ext>
            </a:extLst>
          </p:cNvPr>
          <p:cNvSpPr/>
          <p:nvPr/>
        </p:nvSpPr>
        <p:spPr>
          <a:xfrm>
            <a:off x="1631504" y="1766008"/>
            <a:ext cx="9505056" cy="3970318"/>
          </a:xfrm>
          <a:prstGeom prst="rect">
            <a:avLst/>
          </a:prstGeom>
        </p:spPr>
        <p:txBody>
          <a:bodyPr wrap="square">
            <a:spAutoFit/>
          </a:bodyPr>
          <a:lstStyle/>
          <a:p>
            <a:pPr algn="just"/>
            <a:r>
              <a:rPr lang="ca-ES" sz="2800" dirty="0">
                <a:solidFill>
                  <a:srgbClr val="008200"/>
                </a:solidFill>
                <a:latin typeface="inter-regular"/>
              </a:rPr>
              <a:t>//</a:t>
            </a:r>
            <a:r>
              <a:rPr lang="ca-ES" sz="2800" dirty="0" err="1">
                <a:solidFill>
                  <a:srgbClr val="008200"/>
                </a:solidFill>
                <a:latin typeface="inter-regular"/>
              </a:rPr>
              <a:t>closing</a:t>
            </a:r>
            <a:r>
              <a:rPr lang="ca-ES" sz="2800" dirty="0">
                <a:solidFill>
                  <a:srgbClr val="008200"/>
                </a:solidFill>
                <a:latin typeface="inter-regular"/>
              </a:rPr>
              <a:t> </a:t>
            </a:r>
            <a:r>
              <a:rPr lang="ca-ES" sz="2800" dirty="0" err="1">
                <a:solidFill>
                  <a:srgbClr val="008200"/>
                </a:solidFill>
                <a:latin typeface="inter-regular"/>
              </a:rPr>
              <a:t>the</a:t>
            </a:r>
            <a:r>
              <a:rPr lang="ca-ES" sz="2800" dirty="0">
                <a:solidFill>
                  <a:srgbClr val="008200"/>
                </a:solidFill>
                <a:latin typeface="inter-regular"/>
              </a:rPr>
              <a:t> </a:t>
            </a:r>
            <a:r>
              <a:rPr lang="ca-ES" sz="2800" dirty="0" err="1">
                <a:solidFill>
                  <a:srgbClr val="008200"/>
                </a:solidFill>
                <a:latin typeface="inter-regular"/>
              </a:rPr>
              <a:t>stream</a:t>
            </a:r>
            <a:r>
              <a:rPr lang="ca-ES" sz="2800" dirty="0">
                <a:solidFill>
                  <a:srgbClr val="008200"/>
                </a:solidFill>
                <a:latin typeface="inter-regular"/>
              </a:rPr>
              <a:t>  </a:t>
            </a:r>
            <a:r>
              <a:rPr lang="ca-ES" sz="2800" dirty="0">
                <a:solidFill>
                  <a:srgbClr val="000000"/>
                </a:solidFill>
                <a:latin typeface="inter-regular"/>
              </a:rPr>
              <a:t>  </a:t>
            </a:r>
          </a:p>
          <a:p>
            <a:pPr algn="just"/>
            <a:r>
              <a:rPr lang="ca-ES" sz="2800" dirty="0">
                <a:solidFill>
                  <a:srgbClr val="000000"/>
                </a:solidFill>
                <a:latin typeface="inter-regular"/>
              </a:rPr>
              <a:t>  </a:t>
            </a:r>
            <a:r>
              <a:rPr lang="ca-ES" sz="2800" dirty="0" err="1">
                <a:solidFill>
                  <a:srgbClr val="000000"/>
                </a:solidFill>
                <a:latin typeface="inter-regular"/>
              </a:rPr>
              <a:t>out.close</a:t>
            </a:r>
            <a:r>
              <a:rPr lang="ca-ES" sz="2800" dirty="0">
                <a:solidFill>
                  <a:srgbClr val="000000"/>
                </a:solidFill>
                <a:latin typeface="inter-regular"/>
              </a:rPr>
              <a:t>();    </a:t>
            </a:r>
          </a:p>
          <a:p>
            <a:pPr algn="just"/>
            <a:r>
              <a:rPr lang="ca-ES" sz="2800" dirty="0">
                <a:solidFill>
                  <a:srgbClr val="000000"/>
                </a:solidFill>
                <a:latin typeface="inter-regular"/>
              </a:rPr>
              <a:t>  </a:t>
            </a:r>
            <a:r>
              <a:rPr lang="ca-ES" sz="2800" dirty="0" err="1">
                <a:solidFill>
                  <a:srgbClr val="000000"/>
                </a:solidFill>
                <a:latin typeface="inter-regular"/>
              </a:rPr>
              <a:t>System.out.println</a:t>
            </a:r>
            <a:r>
              <a:rPr lang="ca-ES" sz="2800" dirty="0">
                <a:solidFill>
                  <a:srgbClr val="000000"/>
                </a:solidFill>
                <a:latin typeface="inter-regular"/>
              </a:rPr>
              <a:t>(</a:t>
            </a:r>
            <a:r>
              <a:rPr lang="ca-ES" sz="2800" dirty="0">
                <a:solidFill>
                  <a:srgbClr val="0000FF"/>
                </a:solidFill>
                <a:latin typeface="inter-regular"/>
              </a:rPr>
              <a:t>"</a:t>
            </a:r>
            <a:r>
              <a:rPr lang="ca-ES" sz="2800" dirty="0" err="1">
                <a:solidFill>
                  <a:srgbClr val="0000FF"/>
                </a:solidFill>
                <a:latin typeface="inter-regular"/>
              </a:rPr>
              <a:t>success</a:t>
            </a:r>
            <a:r>
              <a:rPr lang="ca-ES" sz="2800" dirty="0">
                <a:solidFill>
                  <a:srgbClr val="0000FF"/>
                </a:solidFill>
                <a:latin typeface="inter-regular"/>
              </a:rPr>
              <a:t>"</a:t>
            </a:r>
            <a:r>
              <a:rPr lang="ca-ES" sz="2800" dirty="0">
                <a:solidFill>
                  <a:srgbClr val="000000"/>
                </a:solidFill>
                <a:latin typeface="inter-regular"/>
              </a:rPr>
              <a:t>);    </a:t>
            </a:r>
          </a:p>
          <a:p>
            <a:pPr algn="just"/>
            <a:r>
              <a:rPr lang="ca-ES" sz="2800" dirty="0">
                <a:solidFill>
                  <a:srgbClr val="000000"/>
                </a:solidFill>
                <a:latin typeface="inter-regular"/>
              </a:rPr>
              <a:t>  }</a:t>
            </a:r>
          </a:p>
          <a:p>
            <a:pPr algn="just"/>
            <a:r>
              <a:rPr lang="ca-ES" sz="2800" b="1" dirty="0">
                <a:solidFill>
                  <a:srgbClr val="000000"/>
                </a:solidFill>
                <a:latin typeface="inter-regular"/>
              </a:rPr>
              <a:t>   </a:t>
            </a:r>
            <a:r>
              <a:rPr lang="ca-ES" sz="2800" b="1" dirty="0">
                <a:solidFill>
                  <a:srgbClr val="006699"/>
                </a:solidFill>
                <a:latin typeface="inter-regular"/>
              </a:rPr>
              <a:t>catch</a:t>
            </a:r>
            <a:r>
              <a:rPr lang="ca-ES" sz="2800" dirty="0">
                <a:solidFill>
                  <a:srgbClr val="000000"/>
                </a:solidFill>
                <a:latin typeface="inter-regular"/>
              </a:rPr>
              <a:t>(</a:t>
            </a:r>
            <a:r>
              <a:rPr lang="ca-ES" sz="2800" dirty="0" err="1">
                <a:solidFill>
                  <a:srgbClr val="000000"/>
                </a:solidFill>
                <a:latin typeface="inter-regular"/>
              </a:rPr>
              <a:t>Exception</a:t>
            </a:r>
            <a:r>
              <a:rPr lang="ca-ES" sz="2800" dirty="0">
                <a:solidFill>
                  <a:srgbClr val="000000"/>
                </a:solidFill>
                <a:latin typeface="inter-regular"/>
              </a:rPr>
              <a:t> e){</a:t>
            </a:r>
          </a:p>
          <a:p>
            <a:pPr algn="just"/>
            <a:r>
              <a:rPr lang="ca-ES" sz="2800" dirty="0">
                <a:solidFill>
                  <a:srgbClr val="000000"/>
                </a:solidFill>
                <a:latin typeface="inter-regular"/>
              </a:rPr>
              <a:t>      </a:t>
            </a:r>
            <a:r>
              <a:rPr lang="ca-ES" sz="2800" dirty="0" err="1">
                <a:solidFill>
                  <a:srgbClr val="000000"/>
                </a:solidFill>
                <a:latin typeface="inter-regular"/>
              </a:rPr>
              <a:t>System.out.println</a:t>
            </a:r>
            <a:r>
              <a:rPr lang="ca-ES" sz="2800" dirty="0">
                <a:solidFill>
                  <a:srgbClr val="000000"/>
                </a:solidFill>
                <a:latin typeface="inter-regular"/>
              </a:rPr>
              <a:t>(e);</a:t>
            </a:r>
          </a:p>
          <a:p>
            <a:pPr algn="just"/>
            <a:r>
              <a:rPr lang="ca-ES" sz="2800" dirty="0">
                <a:solidFill>
                  <a:srgbClr val="000000"/>
                </a:solidFill>
                <a:latin typeface="inter-regular"/>
              </a:rPr>
              <a:t>   }    </a:t>
            </a:r>
          </a:p>
          <a:p>
            <a:pPr algn="just"/>
            <a:r>
              <a:rPr lang="ca-ES" sz="2800" dirty="0">
                <a:solidFill>
                  <a:srgbClr val="000000"/>
                </a:solidFill>
                <a:latin typeface="inter-regular"/>
              </a:rPr>
              <a:t> }    </a:t>
            </a:r>
          </a:p>
          <a:p>
            <a:pPr algn="just"/>
            <a:r>
              <a:rPr lang="ca-ES" sz="2800" dirty="0">
                <a:solidFill>
                  <a:srgbClr val="000000"/>
                </a:solidFill>
                <a:latin typeface="inter-regular"/>
              </a:rPr>
              <a:t>}      </a:t>
            </a:r>
            <a:endParaRPr lang="ca-ES" sz="2800" b="0" i="0" dirty="0">
              <a:solidFill>
                <a:srgbClr val="000000"/>
              </a:solidFill>
              <a:effectLst/>
              <a:latin typeface="inter-regular"/>
            </a:endParaRPr>
          </a:p>
        </p:txBody>
      </p:sp>
    </p:spTree>
    <p:extLst>
      <p:ext uri="{BB962C8B-B14F-4D97-AF65-F5344CB8AC3E}">
        <p14:creationId xmlns:p14="http://schemas.microsoft.com/office/powerpoint/2010/main" val="3281128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38</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404664"/>
            <a:ext cx="11018440" cy="781968"/>
          </a:xfrm>
        </p:spPr>
        <p:txBody>
          <a:bodyPr/>
          <a:lstStyle/>
          <a:p>
            <a:r>
              <a:rPr lang="es-ES" sz="4400" b="1" dirty="0"/>
              <a:t>12.1.4.	</a:t>
            </a:r>
            <a:r>
              <a:rPr lang="es-ES" sz="2800" b="1" dirty="0">
                <a:solidFill>
                  <a:srgbClr val="0070C0"/>
                </a:solidFill>
                <a:latin typeface="Arial" panose="020B0604020202020204" pitchFamily="34" charset="0"/>
                <a:ea typeface="+mn-ea"/>
                <a:cs typeface="Arial" panose="020B0604020202020204" pitchFamily="34" charset="0"/>
              </a:rPr>
              <a:t>Utilidad de </a:t>
            </a:r>
            <a:r>
              <a:rPr lang="es-ES" sz="2800" b="1" dirty="0" err="1">
                <a:solidFill>
                  <a:srgbClr val="0070C0"/>
                </a:solidFill>
                <a:latin typeface="Arial" panose="020B0604020202020204" pitchFamily="34" charset="0"/>
                <a:ea typeface="+mn-ea"/>
                <a:cs typeface="Arial" panose="020B0604020202020204" pitchFamily="34" charset="0"/>
              </a:rPr>
              <a:t>Flush</a:t>
            </a:r>
            <a:endParaRPr lang="es-ES" sz="4400" b="1" dirty="0">
              <a:solidFill>
                <a:srgbClr val="FF0000"/>
              </a:solidFill>
            </a:endParaRPr>
          </a:p>
        </p:txBody>
      </p:sp>
      <p:sp>
        <p:nvSpPr>
          <p:cNvPr id="2" name="Rectángulo 1">
            <a:extLst>
              <a:ext uri="{FF2B5EF4-FFF2-40B4-BE49-F238E27FC236}">
                <a16:creationId xmlns:a16="http://schemas.microsoft.com/office/drawing/2014/main" id="{21E5C224-F1AE-44AB-8C09-7FB57149E4F0}"/>
              </a:ext>
            </a:extLst>
          </p:cNvPr>
          <p:cNvSpPr/>
          <p:nvPr/>
        </p:nvSpPr>
        <p:spPr>
          <a:xfrm>
            <a:off x="1631504" y="1766008"/>
            <a:ext cx="9505056" cy="3108543"/>
          </a:xfrm>
          <a:prstGeom prst="rect">
            <a:avLst/>
          </a:prstGeom>
        </p:spPr>
        <p:txBody>
          <a:bodyPr wrap="square">
            <a:spAutoFit/>
          </a:bodyPr>
          <a:lstStyle/>
          <a:p>
            <a:pPr algn="just"/>
            <a:r>
              <a:rPr lang="es-ES" sz="2800" dirty="0"/>
              <a:t>Vacía el flujo de salida y hace que se escriban los bytes de salida almacenados. </a:t>
            </a:r>
          </a:p>
          <a:p>
            <a:pPr algn="just"/>
            <a:endParaRPr lang="es-ES" sz="2800" dirty="0"/>
          </a:p>
          <a:p>
            <a:pPr algn="just"/>
            <a:r>
              <a:rPr lang="es-ES" sz="2800" dirty="0"/>
              <a:t>Si los bytes escritos previamente han sido almacenados en búfer por la implementación del flujo de salida, dichos bytes deben escribirse inmediatamente en su destino previsto.</a:t>
            </a:r>
            <a:endParaRPr lang="ca-ES" sz="2800" b="0" i="0" dirty="0">
              <a:solidFill>
                <a:srgbClr val="000000"/>
              </a:solidFill>
              <a:effectLst/>
              <a:latin typeface="inter-regular"/>
            </a:endParaRPr>
          </a:p>
        </p:txBody>
      </p:sp>
    </p:spTree>
    <p:extLst>
      <p:ext uri="{BB962C8B-B14F-4D97-AF65-F5344CB8AC3E}">
        <p14:creationId xmlns:p14="http://schemas.microsoft.com/office/powerpoint/2010/main" val="26477185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39</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404664"/>
            <a:ext cx="11018440" cy="781968"/>
          </a:xfrm>
        </p:spPr>
        <p:txBody>
          <a:bodyPr/>
          <a:lstStyle/>
          <a:p>
            <a:r>
              <a:rPr lang="es-ES" sz="4400" b="1" dirty="0"/>
              <a:t>12.1.4.	</a:t>
            </a:r>
            <a:r>
              <a:rPr lang="es-ES" sz="2800" b="1" dirty="0">
                <a:solidFill>
                  <a:srgbClr val="0070C0"/>
                </a:solidFill>
                <a:latin typeface="Arial" panose="020B0604020202020204" pitchFamily="34" charset="0"/>
                <a:ea typeface="+mn-ea"/>
                <a:cs typeface="Arial" panose="020B0604020202020204" pitchFamily="34" charset="0"/>
              </a:rPr>
              <a:t>Depersist.java</a:t>
            </a:r>
            <a:endParaRPr lang="es-ES" sz="4400" b="1" dirty="0">
              <a:solidFill>
                <a:srgbClr val="FF0000"/>
              </a:solidFill>
            </a:endParaRPr>
          </a:p>
        </p:txBody>
      </p:sp>
      <p:sp>
        <p:nvSpPr>
          <p:cNvPr id="3" name="Rectángulo 2">
            <a:extLst>
              <a:ext uri="{FF2B5EF4-FFF2-40B4-BE49-F238E27FC236}">
                <a16:creationId xmlns:a16="http://schemas.microsoft.com/office/drawing/2014/main" id="{4BE12642-9706-4168-AF99-D0AF535EA794}"/>
              </a:ext>
            </a:extLst>
          </p:cNvPr>
          <p:cNvSpPr/>
          <p:nvPr/>
        </p:nvSpPr>
        <p:spPr>
          <a:xfrm>
            <a:off x="1488096" y="1412776"/>
            <a:ext cx="10153128" cy="4524315"/>
          </a:xfrm>
          <a:prstGeom prst="rect">
            <a:avLst/>
          </a:prstGeom>
        </p:spPr>
        <p:txBody>
          <a:bodyPr wrap="square">
            <a:spAutoFit/>
          </a:bodyPr>
          <a:lstStyle/>
          <a:p>
            <a:pPr algn="just"/>
            <a:r>
              <a:rPr lang="ca-ES" sz="3200" b="1" dirty="0">
                <a:solidFill>
                  <a:srgbClr val="006699"/>
                </a:solidFill>
                <a:latin typeface="inter-regular"/>
              </a:rPr>
              <a:t>import</a:t>
            </a:r>
            <a:r>
              <a:rPr lang="ca-ES" sz="3200" dirty="0">
                <a:solidFill>
                  <a:srgbClr val="000000"/>
                </a:solidFill>
                <a:latin typeface="inter-regular"/>
              </a:rPr>
              <a:t> java.io.*;  </a:t>
            </a:r>
          </a:p>
          <a:p>
            <a:pPr algn="just"/>
            <a:r>
              <a:rPr lang="ca-ES" sz="3200" b="1" dirty="0" err="1">
                <a:solidFill>
                  <a:srgbClr val="006699"/>
                </a:solidFill>
                <a:latin typeface="inter-regular"/>
              </a:rPr>
              <a:t>class</a:t>
            </a:r>
            <a:r>
              <a:rPr lang="ca-ES" sz="3200" dirty="0">
                <a:solidFill>
                  <a:srgbClr val="000000"/>
                </a:solidFill>
                <a:latin typeface="inter-regular"/>
              </a:rPr>
              <a:t> </a:t>
            </a:r>
            <a:r>
              <a:rPr lang="ca-ES" sz="3200" dirty="0" err="1">
                <a:solidFill>
                  <a:srgbClr val="000000"/>
                </a:solidFill>
                <a:latin typeface="inter-regular"/>
              </a:rPr>
              <a:t>Depersist</a:t>
            </a:r>
            <a:r>
              <a:rPr lang="ca-ES" sz="3200" dirty="0">
                <a:solidFill>
                  <a:srgbClr val="000000"/>
                </a:solidFill>
                <a:latin typeface="inter-regular"/>
              </a:rPr>
              <a:t>{  </a:t>
            </a:r>
          </a:p>
          <a:p>
            <a:pPr algn="just"/>
            <a:r>
              <a:rPr lang="ca-ES" sz="3200" dirty="0">
                <a:solidFill>
                  <a:srgbClr val="000000"/>
                </a:solidFill>
                <a:latin typeface="inter-regular"/>
              </a:rPr>
              <a:t> </a:t>
            </a:r>
            <a:r>
              <a:rPr lang="ca-ES" sz="3200" b="1" dirty="0" err="1">
                <a:solidFill>
                  <a:srgbClr val="006699"/>
                </a:solidFill>
                <a:latin typeface="inter-regular"/>
              </a:rPr>
              <a:t>public</a:t>
            </a:r>
            <a:r>
              <a:rPr lang="ca-ES" sz="3200" dirty="0">
                <a:solidFill>
                  <a:srgbClr val="000000"/>
                </a:solidFill>
                <a:latin typeface="inter-regular"/>
              </a:rPr>
              <a:t> </a:t>
            </a:r>
            <a:r>
              <a:rPr lang="ca-ES" sz="3200" b="1" dirty="0" err="1">
                <a:solidFill>
                  <a:srgbClr val="006699"/>
                </a:solidFill>
                <a:latin typeface="inter-regular"/>
              </a:rPr>
              <a:t>static</a:t>
            </a:r>
            <a:r>
              <a:rPr lang="ca-ES" sz="3200" dirty="0">
                <a:solidFill>
                  <a:srgbClr val="000000"/>
                </a:solidFill>
                <a:latin typeface="inter-regular"/>
              </a:rPr>
              <a:t> </a:t>
            </a:r>
            <a:r>
              <a:rPr lang="ca-ES" sz="3200" b="1" dirty="0" err="1">
                <a:solidFill>
                  <a:srgbClr val="006699"/>
                </a:solidFill>
                <a:latin typeface="inter-regular"/>
              </a:rPr>
              <a:t>void</a:t>
            </a:r>
            <a:r>
              <a:rPr lang="ca-ES" sz="3200" dirty="0">
                <a:solidFill>
                  <a:srgbClr val="000000"/>
                </a:solidFill>
                <a:latin typeface="inter-regular"/>
              </a:rPr>
              <a:t> </a:t>
            </a:r>
            <a:r>
              <a:rPr lang="ca-ES" sz="3200" dirty="0" err="1">
                <a:solidFill>
                  <a:srgbClr val="000000"/>
                </a:solidFill>
                <a:latin typeface="inter-regular"/>
              </a:rPr>
              <a:t>main</a:t>
            </a:r>
            <a:r>
              <a:rPr lang="ca-ES" sz="3200" dirty="0">
                <a:solidFill>
                  <a:srgbClr val="000000"/>
                </a:solidFill>
                <a:latin typeface="inter-regular"/>
              </a:rPr>
              <a:t>(</a:t>
            </a:r>
            <a:r>
              <a:rPr lang="ca-ES" sz="3200" dirty="0" err="1">
                <a:solidFill>
                  <a:srgbClr val="000000"/>
                </a:solidFill>
                <a:latin typeface="inter-regular"/>
              </a:rPr>
              <a:t>String</a:t>
            </a:r>
            <a:r>
              <a:rPr lang="ca-ES" sz="3200" dirty="0">
                <a:solidFill>
                  <a:srgbClr val="000000"/>
                </a:solidFill>
                <a:latin typeface="inter-regular"/>
              </a:rPr>
              <a:t> </a:t>
            </a:r>
            <a:r>
              <a:rPr lang="ca-ES" sz="3200" dirty="0" err="1">
                <a:solidFill>
                  <a:srgbClr val="000000"/>
                </a:solidFill>
                <a:latin typeface="inter-regular"/>
              </a:rPr>
              <a:t>args</a:t>
            </a:r>
            <a:r>
              <a:rPr lang="ca-ES" sz="3200" dirty="0">
                <a:solidFill>
                  <a:srgbClr val="000000"/>
                </a:solidFill>
                <a:latin typeface="inter-regular"/>
              </a:rPr>
              <a:t>[]){  </a:t>
            </a:r>
          </a:p>
          <a:p>
            <a:pPr algn="just"/>
            <a:r>
              <a:rPr lang="ca-ES" sz="3200" dirty="0">
                <a:solidFill>
                  <a:srgbClr val="000000"/>
                </a:solidFill>
                <a:latin typeface="inter-regular"/>
              </a:rPr>
              <a:t>  </a:t>
            </a:r>
            <a:r>
              <a:rPr lang="ca-ES" sz="3200" b="1" dirty="0" err="1">
                <a:solidFill>
                  <a:srgbClr val="006699"/>
                </a:solidFill>
                <a:latin typeface="inter-regular"/>
              </a:rPr>
              <a:t>try</a:t>
            </a:r>
            <a:r>
              <a:rPr lang="ca-ES" sz="3200" dirty="0">
                <a:solidFill>
                  <a:srgbClr val="000000"/>
                </a:solidFill>
                <a:latin typeface="inter-regular"/>
              </a:rPr>
              <a:t>{  </a:t>
            </a:r>
          </a:p>
          <a:p>
            <a:pPr algn="just"/>
            <a:r>
              <a:rPr lang="ca-ES" sz="3200" dirty="0">
                <a:solidFill>
                  <a:srgbClr val="000000"/>
                </a:solidFill>
                <a:latin typeface="inter-regular"/>
              </a:rPr>
              <a:t>  </a:t>
            </a:r>
            <a:r>
              <a:rPr lang="ca-ES" sz="3200" dirty="0">
                <a:solidFill>
                  <a:srgbClr val="008200"/>
                </a:solidFill>
                <a:latin typeface="inter-regular"/>
              </a:rPr>
              <a:t>//</a:t>
            </a:r>
            <a:r>
              <a:rPr lang="ca-ES" sz="3200" dirty="0" err="1">
                <a:solidFill>
                  <a:srgbClr val="008200"/>
                </a:solidFill>
                <a:latin typeface="inter-regular"/>
              </a:rPr>
              <a:t>Creating</a:t>
            </a:r>
            <a:r>
              <a:rPr lang="ca-ES" sz="3200" dirty="0">
                <a:solidFill>
                  <a:srgbClr val="008200"/>
                </a:solidFill>
                <a:latin typeface="inter-regular"/>
              </a:rPr>
              <a:t> </a:t>
            </a:r>
            <a:r>
              <a:rPr lang="ca-ES" sz="3200" dirty="0" err="1">
                <a:solidFill>
                  <a:srgbClr val="008200"/>
                </a:solidFill>
                <a:latin typeface="inter-regular"/>
              </a:rPr>
              <a:t>stream</a:t>
            </a:r>
            <a:r>
              <a:rPr lang="ca-ES" sz="3200" dirty="0">
                <a:solidFill>
                  <a:srgbClr val="008200"/>
                </a:solidFill>
                <a:latin typeface="inter-regular"/>
              </a:rPr>
              <a:t> to </a:t>
            </a:r>
            <a:r>
              <a:rPr lang="ca-ES" sz="3200" dirty="0" err="1">
                <a:solidFill>
                  <a:srgbClr val="008200"/>
                </a:solidFill>
                <a:latin typeface="inter-regular"/>
              </a:rPr>
              <a:t>read</a:t>
            </a:r>
            <a:r>
              <a:rPr lang="ca-ES" sz="3200" dirty="0">
                <a:solidFill>
                  <a:srgbClr val="008200"/>
                </a:solidFill>
                <a:latin typeface="inter-regular"/>
              </a:rPr>
              <a:t> </a:t>
            </a:r>
            <a:r>
              <a:rPr lang="ca-ES" sz="3200" dirty="0" err="1">
                <a:solidFill>
                  <a:srgbClr val="008200"/>
                </a:solidFill>
                <a:latin typeface="inter-regular"/>
              </a:rPr>
              <a:t>the</a:t>
            </a:r>
            <a:r>
              <a:rPr lang="ca-ES" sz="3200" dirty="0">
                <a:solidFill>
                  <a:srgbClr val="008200"/>
                </a:solidFill>
                <a:latin typeface="inter-regular"/>
              </a:rPr>
              <a:t> </a:t>
            </a:r>
            <a:r>
              <a:rPr lang="ca-ES" sz="3200" dirty="0" err="1">
                <a:solidFill>
                  <a:srgbClr val="008200"/>
                </a:solidFill>
                <a:latin typeface="inter-regular"/>
              </a:rPr>
              <a:t>object</a:t>
            </a:r>
            <a:r>
              <a:rPr lang="ca-ES" sz="3200" dirty="0">
                <a:solidFill>
                  <a:srgbClr val="000000"/>
                </a:solidFill>
                <a:latin typeface="inter-regular"/>
              </a:rPr>
              <a:t>  </a:t>
            </a:r>
          </a:p>
          <a:p>
            <a:pPr algn="just"/>
            <a:r>
              <a:rPr lang="ca-ES" sz="3200" dirty="0">
                <a:solidFill>
                  <a:srgbClr val="000000"/>
                </a:solidFill>
                <a:latin typeface="inter-regular"/>
              </a:rPr>
              <a:t>  </a:t>
            </a:r>
            <a:r>
              <a:rPr lang="ca-ES" sz="3200" dirty="0" err="1">
                <a:solidFill>
                  <a:srgbClr val="000000"/>
                </a:solidFill>
                <a:latin typeface="inter-regular"/>
              </a:rPr>
              <a:t>ObjectInputStream</a:t>
            </a:r>
            <a:r>
              <a:rPr lang="ca-ES" sz="3200" dirty="0">
                <a:solidFill>
                  <a:srgbClr val="000000"/>
                </a:solidFill>
                <a:latin typeface="inter-regular"/>
              </a:rPr>
              <a:t> in=</a:t>
            </a:r>
            <a:r>
              <a:rPr lang="ca-ES" sz="3200" b="1" dirty="0" err="1">
                <a:solidFill>
                  <a:srgbClr val="006699"/>
                </a:solidFill>
                <a:latin typeface="inter-regular"/>
              </a:rPr>
              <a:t>new</a:t>
            </a:r>
            <a:r>
              <a:rPr lang="ca-ES" sz="3200" dirty="0">
                <a:solidFill>
                  <a:srgbClr val="000000"/>
                </a:solidFill>
                <a:latin typeface="inter-regular"/>
              </a:rPr>
              <a:t> </a:t>
            </a:r>
            <a:r>
              <a:rPr lang="ca-ES" sz="3200" dirty="0" err="1">
                <a:solidFill>
                  <a:srgbClr val="000000"/>
                </a:solidFill>
                <a:latin typeface="inter-regular"/>
              </a:rPr>
              <a:t>ObjectInputStream</a:t>
            </a:r>
            <a:r>
              <a:rPr lang="ca-ES" sz="3200" dirty="0">
                <a:solidFill>
                  <a:srgbClr val="000000"/>
                </a:solidFill>
                <a:latin typeface="inter-regular"/>
              </a:rPr>
              <a:t>(</a:t>
            </a:r>
            <a:r>
              <a:rPr lang="ca-ES" sz="3200" b="1" dirty="0" err="1">
                <a:solidFill>
                  <a:srgbClr val="006699"/>
                </a:solidFill>
                <a:latin typeface="inter-regular"/>
              </a:rPr>
              <a:t>new</a:t>
            </a:r>
            <a:r>
              <a:rPr lang="ca-ES" sz="3200" dirty="0">
                <a:solidFill>
                  <a:srgbClr val="000000"/>
                </a:solidFill>
                <a:latin typeface="inter-regular"/>
              </a:rPr>
              <a:t> </a:t>
            </a:r>
            <a:r>
              <a:rPr lang="ca-ES" sz="3200" dirty="0" err="1">
                <a:solidFill>
                  <a:srgbClr val="000000"/>
                </a:solidFill>
                <a:latin typeface="inter-regular"/>
              </a:rPr>
              <a:t>FileInputStream</a:t>
            </a:r>
            <a:r>
              <a:rPr lang="ca-ES" sz="3200" dirty="0">
                <a:solidFill>
                  <a:srgbClr val="000000"/>
                </a:solidFill>
                <a:latin typeface="inter-regular"/>
              </a:rPr>
              <a:t>(</a:t>
            </a:r>
            <a:r>
              <a:rPr lang="ca-ES" sz="3200" dirty="0">
                <a:solidFill>
                  <a:srgbClr val="0000FF"/>
                </a:solidFill>
                <a:latin typeface="inter-regular"/>
              </a:rPr>
              <a:t>"f.txt"</a:t>
            </a:r>
            <a:r>
              <a:rPr lang="ca-ES" sz="3200" dirty="0">
                <a:solidFill>
                  <a:srgbClr val="000000"/>
                </a:solidFill>
                <a:latin typeface="inter-regular"/>
              </a:rPr>
              <a:t>));  </a:t>
            </a:r>
          </a:p>
          <a:p>
            <a:pPr algn="just"/>
            <a:r>
              <a:rPr lang="ca-ES" sz="3200" dirty="0">
                <a:solidFill>
                  <a:srgbClr val="000000"/>
                </a:solidFill>
                <a:latin typeface="inter-regular"/>
              </a:rPr>
              <a:t>  Student s=(Student)</a:t>
            </a:r>
            <a:r>
              <a:rPr lang="ca-ES" sz="3200" dirty="0" err="1">
                <a:solidFill>
                  <a:srgbClr val="000000"/>
                </a:solidFill>
                <a:latin typeface="inter-regular"/>
              </a:rPr>
              <a:t>in.readObject</a:t>
            </a:r>
            <a:r>
              <a:rPr lang="ca-ES" sz="3200" dirty="0">
                <a:solidFill>
                  <a:srgbClr val="000000"/>
                </a:solidFill>
                <a:latin typeface="inter-regular"/>
              </a:rPr>
              <a:t>();  </a:t>
            </a:r>
          </a:p>
          <a:p>
            <a:pPr algn="just"/>
            <a:r>
              <a:rPr lang="ca-ES" sz="3200" dirty="0">
                <a:solidFill>
                  <a:srgbClr val="000000"/>
                </a:solidFill>
                <a:latin typeface="inter-regular"/>
              </a:rPr>
              <a:t>  </a:t>
            </a:r>
            <a:endParaRPr lang="ca-ES" sz="3200" b="0" i="0" dirty="0">
              <a:solidFill>
                <a:srgbClr val="000000"/>
              </a:solidFill>
              <a:effectLst/>
              <a:latin typeface="inter-regular"/>
            </a:endParaRPr>
          </a:p>
        </p:txBody>
      </p:sp>
    </p:spTree>
    <p:extLst>
      <p:ext uri="{BB962C8B-B14F-4D97-AF65-F5344CB8AC3E}">
        <p14:creationId xmlns:p14="http://schemas.microsoft.com/office/powerpoint/2010/main" val="746328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4</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	Almacenamiento de objetos en ficheros. Serialización</a:t>
            </a:r>
            <a:br>
              <a:rPr lang="ca-ES" b="1" dirty="0"/>
            </a:br>
            <a:endParaRPr lang="es-ES" b="1" dirty="0">
              <a:solidFill>
                <a:srgbClr val="FF0000"/>
              </a:solidFill>
            </a:endParaRPr>
          </a:p>
        </p:txBody>
      </p:sp>
      <p:sp>
        <p:nvSpPr>
          <p:cNvPr id="3" name="Rectángulo 2">
            <a:extLst>
              <a:ext uri="{FF2B5EF4-FFF2-40B4-BE49-F238E27FC236}">
                <a16:creationId xmlns:a16="http://schemas.microsoft.com/office/drawing/2014/main" id="{7C182C98-F89C-4CD0-9EF3-3233C903BE2D}"/>
              </a:ext>
            </a:extLst>
          </p:cNvPr>
          <p:cNvSpPr/>
          <p:nvPr/>
        </p:nvSpPr>
        <p:spPr>
          <a:xfrm>
            <a:off x="1034614" y="1676934"/>
            <a:ext cx="11018439" cy="3970318"/>
          </a:xfrm>
          <a:prstGeom prst="rect">
            <a:avLst/>
          </a:prstGeom>
        </p:spPr>
        <p:txBody>
          <a:bodyPr wrap="square">
            <a:spAutoFit/>
          </a:bodyPr>
          <a:lstStyle/>
          <a:p>
            <a:r>
              <a:rPr lang="es-ES" sz="2800" dirty="0"/>
              <a:t> Anteriormente hemos visto herramientas que ofrece Java para trabajar con ficheros. </a:t>
            </a:r>
          </a:p>
          <a:p>
            <a:endParaRPr lang="es-ES" sz="2800" dirty="0"/>
          </a:p>
          <a:p>
            <a:r>
              <a:rPr lang="es-ES" sz="2800" dirty="0"/>
              <a:t>Has visto su utilidad para ofrecer persistencia y poder así guardar los datos con los que trabaja nuestra aplicación. </a:t>
            </a:r>
          </a:p>
          <a:p>
            <a:endParaRPr lang="es-ES" sz="2800" dirty="0"/>
          </a:p>
          <a:p>
            <a:r>
              <a:rPr lang="es-ES" sz="2800" dirty="0"/>
              <a:t>Estos datos acostumbraban a ser cadenas de caracteres y otros tipos de datos simples.</a:t>
            </a:r>
          </a:p>
          <a:p>
            <a:endParaRPr lang="es-ES" sz="2800" dirty="0"/>
          </a:p>
        </p:txBody>
      </p:sp>
    </p:spTree>
    <p:extLst>
      <p:ext uri="{BB962C8B-B14F-4D97-AF65-F5344CB8AC3E}">
        <p14:creationId xmlns:p14="http://schemas.microsoft.com/office/powerpoint/2010/main" val="3867216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40</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404664"/>
            <a:ext cx="11018440" cy="781968"/>
          </a:xfrm>
        </p:spPr>
        <p:txBody>
          <a:bodyPr/>
          <a:lstStyle/>
          <a:p>
            <a:r>
              <a:rPr lang="es-ES" sz="4400" b="1" dirty="0"/>
              <a:t>12.1.4.	</a:t>
            </a:r>
            <a:r>
              <a:rPr lang="es-ES" sz="2800" b="1" dirty="0">
                <a:solidFill>
                  <a:srgbClr val="0070C0"/>
                </a:solidFill>
                <a:latin typeface="Arial" panose="020B0604020202020204" pitchFamily="34" charset="0"/>
                <a:cs typeface="Arial" panose="020B0604020202020204" pitchFamily="34" charset="0"/>
              </a:rPr>
              <a:t> Depersist.java</a:t>
            </a:r>
            <a:endParaRPr lang="es-ES" sz="4400" b="1" dirty="0">
              <a:solidFill>
                <a:srgbClr val="FF0000"/>
              </a:solidFill>
            </a:endParaRPr>
          </a:p>
        </p:txBody>
      </p:sp>
      <p:sp>
        <p:nvSpPr>
          <p:cNvPr id="3" name="Rectángulo 2">
            <a:extLst>
              <a:ext uri="{FF2B5EF4-FFF2-40B4-BE49-F238E27FC236}">
                <a16:creationId xmlns:a16="http://schemas.microsoft.com/office/drawing/2014/main" id="{4BE12642-9706-4168-AF99-D0AF535EA794}"/>
              </a:ext>
            </a:extLst>
          </p:cNvPr>
          <p:cNvSpPr/>
          <p:nvPr/>
        </p:nvSpPr>
        <p:spPr>
          <a:xfrm>
            <a:off x="1488096" y="1446213"/>
            <a:ext cx="10153128" cy="5016758"/>
          </a:xfrm>
          <a:prstGeom prst="rect">
            <a:avLst/>
          </a:prstGeom>
        </p:spPr>
        <p:txBody>
          <a:bodyPr wrap="square">
            <a:spAutoFit/>
          </a:bodyPr>
          <a:lstStyle/>
          <a:p>
            <a:pPr algn="just"/>
            <a:r>
              <a:rPr lang="ca-ES" sz="3200" dirty="0">
                <a:solidFill>
                  <a:srgbClr val="008200"/>
                </a:solidFill>
                <a:latin typeface="inter-regular"/>
              </a:rPr>
              <a:t>//</a:t>
            </a:r>
            <a:r>
              <a:rPr lang="ca-ES" sz="3200" dirty="0" err="1">
                <a:solidFill>
                  <a:srgbClr val="008200"/>
                </a:solidFill>
                <a:latin typeface="inter-regular"/>
              </a:rPr>
              <a:t>printing</a:t>
            </a:r>
            <a:r>
              <a:rPr lang="ca-ES" sz="3200" dirty="0">
                <a:solidFill>
                  <a:srgbClr val="008200"/>
                </a:solidFill>
                <a:latin typeface="inter-regular"/>
              </a:rPr>
              <a:t> </a:t>
            </a:r>
            <a:r>
              <a:rPr lang="ca-ES" sz="3200" dirty="0" err="1">
                <a:solidFill>
                  <a:srgbClr val="008200"/>
                </a:solidFill>
                <a:latin typeface="inter-regular"/>
              </a:rPr>
              <a:t>the</a:t>
            </a:r>
            <a:r>
              <a:rPr lang="ca-ES" sz="3200" dirty="0">
                <a:solidFill>
                  <a:srgbClr val="008200"/>
                </a:solidFill>
                <a:latin typeface="inter-regular"/>
              </a:rPr>
              <a:t> data of </a:t>
            </a:r>
            <a:r>
              <a:rPr lang="ca-ES" sz="3200" dirty="0" err="1">
                <a:solidFill>
                  <a:srgbClr val="008200"/>
                </a:solidFill>
                <a:latin typeface="inter-regular"/>
              </a:rPr>
              <a:t>the</a:t>
            </a:r>
            <a:r>
              <a:rPr lang="ca-ES" sz="3200" dirty="0">
                <a:solidFill>
                  <a:srgbClr val="008200"/>
                </a:solidFill>
                <a:latin typeface="inter-regular"/>
              </a:rPr>
              <a:t> </a:t>
            </a:r>
            <a:r>
              <a:rPr lang="ca-ES" sz="3200" dirty="0" err="1">
                <a:solidFill>
                  <a:srgbClr val="008200"/>
                </a:solidFill>
                <a:latin typeface="inter-regular"/>
              </a:rPr>
              <a:t>serialized</a:t>
            </a:r>
            <a:r>
              <a:rPr lang="ca-ES" sz="3200" dirty="0">
                <a:solidFill>
                  <a:srgbClr val="008200"/>
                </a:solidFill>
                <a:latin typeface="inter-regular"/>
              </a:rPr>
              <a:t> </a:t>
            </a:r>
            <a:r>
              <a:rPr lang="ca-ES" sz="3200" dirty="0" err="1">
                <a:solidFill>
                  <a:srgbClr val="008200"/>
                </a:solidFill>
                <a:latin typeface="inter-regular"/>
              </a:rPr>
              <a:t>object</a:t>
            </a:r>
            <a:r>
              <a:rPr lang="ca-ES" sz="3200" dirty="0">
                <a:solidFill>
                  <a:srgbClr val="000000"/>
                </a:solidFill>
                <a:latin typeface="inter-regular"/>
              </a:rPr>
              <a:t>  </a:t>
            </a:r>
          </a:p>
          <a:p>
            <a:pPr algn="just"/>
            <a:r>
              <a:rPr lang="ca-ES" sz="3200" dirty="0">
                <a:solidFill>
                  <a:srgbClr val="000000"/>
                </a:solidFill>
                <a:latin typeface="inter-regular"/>
              </a:rPr>
              <a:t>  </a:t>
            </a:r>
            <a:r>
              <a:rPr lang="ca-ES" sz="3200" dirty="0" err="1">
                <a:solidFill>
                  <a:srgbClr val="000000"/>
                </a:solidFill>
                <a:latin typeface="inter-regular"/>
              </a:rPr>
              <a:t>System.out.println</a:t>
            </a:r>
            <a:r>
              <a:rPr lang="ca-ES" sz="3200" dirty="0">
                <a:solidFill>
                  <a:srgbClr val="000000"/>
                </a:solidFill>
                <a:latin typeface="inter-regular"/>
              </a:rPr>
              <a:t>(s.id+</a:t>
            </a:r>
            <a:r>
              <a:rPr lang="ca-ES" sz="3200" dirty="0">
                <a:solidFill>
                  <a:srgbClr val="0000FF"/>
                </a:solidFill>
                <a:latin typeface="inter-regular"/>
              </a:rPr>
              <a:t>" "</a:t>
            </a:r>
            <a:r>
              <a:rPr lang="ca-ES" sz="3200" dirty="0">
                <a:solidFill>
                  <a:srgbClr val="000000"/>
                </a:solidFill>
                <a:latin typeface="inter-regular"/>
              </a:rPr>
              <a:t>+s.name);  </a:t>
            </a:r>
          </a:p>
          <a:p>
            <a:pPr algn="just"/>
            <a:r>
              <a:rPr lang="ca-ES" sz="3200" dirty="0">
                <a:solidFill>
                  <a:srgbClr val="000000"/>
                </a:solidFill>
                <a:latin typeface="inter-regular"/>
              </a:rPr>
              <a:t>  </a:t>
            </a:r>
            <a:r>
              <a:rPr lang="ca-ES" sz="3200" dirty="0">
                <a:solidFill>
                  <a:srgbClr val="008200"/>
                </a:solidFill>
                <a:latin typeface="inter-regular"/>
              </a:rPr>
              <a:t>//</a:t>
            </a:r>
            <a:r>
              <a:rPr lang="ca-ES" sz="3200" dirty="0" err="1">
                <a:solidFill>
                  <a:srgbClr val="008200"/>
                </a:solidFill>
                <a:latin typeface="inter-regular"/>
              </a:rPr>
              <a:t>closing</a:t>
            </a:r>
            <a:r>
              <a:rPr lang="ca-ES" sz="3200" dirty="0">
                <a:solidFill>
                  <a:srgbClr val="008200"/>
                </a:solidFill>
                <a:latin typeface="inter-regular"/>
              </a:rPr>
              <a:t> </a:t>
            </a:r>
            <a:r>
              <a:rPr lang="ca-ES" sz="3200" dirty="0" err="1">
                <a:solidFill>
                  <a:srgbClr val="008200"/>
                </a:solidFill>
                <a:latin typeface="inter-regular"/>
              </a:rPr>
              <a:t>the</a:t>
            </a:r>
            <a:r>
              <a:rPr lang="ca-ES" sz="3200" dirty="0">
                <a:solidFill>
                  <a:srgbClr val="008200"/>
                </a:solidFill>
                <a:latin typeface="inter-regular"/>
              </a:rPr>
              <a:t> </a:t>
            </a:r>
            <a:r>
              <a:rPr lang="ca-ES" sz="3200" dirty="0" err="1">
                <a:solidFill>
                  <a:srgbClr val="008200"/>
                </a:solidFill>
                <a:latin typeface="inter-regular"/>
              </a:rPr>
              <a:t>stream</a:t>
            </a:r>
            <a:r>
              <a:rPr lang="ca-ES" sz="3200" dirty="0">
                <a:solidFill>
                  <a:srgbClr val="000000"/>
                </a:solidFill>
                <a:latin typeface="inter-regular"/>
              </a:rPr>
              <a:t>  </a:t>
            </a:r>
          </a:p>
          <a:p>
            <a:pPr algn="just"/>
            <a:r>
              <a:rPr lang="ca-ES" sz="3200" dirty="0">
                <a:solidFill>
                  <a:srgbClr val="000000"/>
                </a:solidFill>
                <a:latin typeface="inter-regular"/>
              </a:rPr>
              <a:t>  </a:t>
            </a:r>
            <a:r>
              <a:rPr lang="ca-ES" sz="3200" dirty="0" err="1">
                <a:solidFill>
                  <a:srgbClr val="000000"/>
                </a:solidFill>
                <a:latin typeface="inter-regular"/>
              </a:rPr>
              <a:t>in.close</a:t>
            </a:r>
            <a:r>
              <a:rPr lang="ca-ES" sz="3200" dirty="0">
                <a:solidFill>
                  <a:srgbClr val="000000"/>
                </a:solidFill>
                <a:latin typeface="inter-regular"/>
              </a:rPr>
              <a:t>();  </a:t>
            </a:r>
          </a:p>
          <a:p>
            <a:pPr algn="just"/>
            <a:r>
              <a:rPr lang="ca-ES" sz="3200" dirty="0">
                <a:solidFill>
                  <a:srgbClr val="000000"/>
                </a:solidFill>
                <a:latin typeface="inter-regular"/>
              </a:rPr>
              <a:t>  }</a:t>
            </a:r>
          </a:p>
          <a:p>
            <a:pPr algn="just"/>
            <a:r>
              <a:rPr lang="ca-ES" sz="3200" b="1" dirty="0">
                <a:solidFill>
                  <a:srgbClr val="006699"/>
                </a:solidFill>
                <a:latin typeface="inter-regular"/>
              </a:rPr>
              <a:t>catch</a:t>
            </a:r>
            <a:r>
              <a:rPr lang="ca-ES" sz="3200" dirty="0">
                <a:solidFill>
                  <a:srgbClr val="000000"/>
                </a:solidFill>
                <a:latin typeface="inter-regular"/>
              </a:rPr>
              <a:t>(</a:t>
            </a:r>
            <a:r>
              <a:rPr lang="ca-ES" sz="3200" dirty="0" err="1">
                <a:solidFill>
                  <a:srgbClr val="000000"/>
                </a:solidFill>
                <a:latin typeface="inter-regular"/>
              </a:rPr>
              <a:t>Exception</a:t>
            </a:r>
            <a:r>
              <a:rPr lang="ca-ES" sz="3200" dirty="0">
                <a:solidFill>
                  <a:srgbClr val="000000"/>
                </a:solidFill>
                <a:latin typeface="inter-regular"/>
              </a:rPr>
              <a:t> e){</a:t>
            </a:r>
          </a:p>
          <a:p>
            <a:pPr algn="just"/>
            <a:r>
              <a:rPr lang="ca-ES" sz="3200" dirty="0" err="1">
                <a:solidFill>
                  <a:srgbClr val="000000"/>
                </a:solidFill>
                <a:latin typeface="inter-regular"/>
              </a:rPr>
              <a:t>System.out.println</a:t>
            </a:r>
            <a:r>
              <a:rPr lang="ca-ES" sz="3200" dirty="0">
                <a:solidFill>
                  <a:srgbClr val="000000"/>
                </a:solidFill>
                <a:latin typeface="inter-regular"/>
              </a:rPr>
              <a:t>(e);</a:t>
            </a:r>
          </a:p>
          <a:p>
            <a:pPr algn="just"/>
            <a:r>
              <a:rPr lang="ca-ES" sz="3200" dirty="0">
                <a:solidFill>
                  <a:srgbClr val="000000"/>
                </a:solidFill>
                <a:latin typeface="inter-regular"/>
              </a:rPr>
              <a:t>}  </a:t>
            </a:r>
          </a:p>
          <a:p>
            <a:pPr algn="just"/>
            <a:r>
              <a:rPr lang="ca-ES" sz="3200" dirty="0">
                <a:solidFill>
                  <a:srgbClr val="000000"/>
                </a:solidFill>
                <a:latin typeface="inter-regular"/>
              </a:rPr>
              <a:t> }  </a:t>
            </a:r>
          </a:p>
          <a:p>
            <a:pPr algn="just"/>
            <a:r>
              <a:rPr lang="ca-ES" sz="3200" dirty="0">
                <a:solidFill>
                  <a:srgbClr val="000000"/>
                </a:solidFill>
                <a:latin typeface="inter-regular"/>
              </a:rPr>
              <a:t>}    </a:t>
            </a:r>
            <a:endParaRPr lang="ca-ES" sz="3200" b="0" i="0" dirty="0">
              <a:solidFill>
                <a:srgbClr val="000000"/>
              </a:solidFill>
              <a:effectLst/>
              <a:latin typeface="inter-regular"/>
            </a:endParaRPr>
          </a:p>
        </p:txBody>
      </p:sp>
    </p:spTree>
    <p:extLst>
      <p:ext uri="{BB962C8B-B14F-4D97-AF65-F5344CB8AC3E}">
        <p14:creationId xmlns:p14="http://schemas.microsoft.com/office/powerpoint/2010/main" val="2555380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8A3A55-9D83-4183-B0DC-0DC11E7A4F1A}"/>
              </a:ext>
            </a:extLst>
          </p:cNvPr>
          <p:cNvSpPr>
            <a:spLocks noGrp="1"/>
          </p:cNvSpPr>
          <p:nvPr>
            <p:ph type="title"/>
          </p:nvPr>
        </p:nvSpPr>
        <p:spPr>
          <a:xfrm>
            <a:off x="911424" y="188640"/>
            <a:ext cx="11018440" cy="781968"/>
          </a:xfrm>
        </p:spPr>
        <p:txBody>
          <a:bodyPr/>
          <a:lstStyle/>
          <a:p>
            <a:r>
              <a:rPr lang="es-ES" sz="3200" b="1" dirty="0">
                <a:solidFill>
                  <a:srgbClr val="0070C0"/>
                </a:solidFill>
                <a:latin typeface="Arial" panose="020B0604020202020204" pitchFamily="34" charset="0"/>
                <a:cs typeface="Arial" panose="020B0604020202020204" pitchFamily="34" charset="0"/>
              </a:rPr>
              <a:t>Depersist.java</a:t>
            </a:r>
            <a:endParaRPr lang="es-ES" b="1" dirty="0"/>
          </a:p>
        </p:txBody>
      </p:sp>
      <p:pic>
        <p:nvPicPr>
          <p:cNvPr id="7" name="Picture 2" descr="LG 29WP500-B 29&quot; LED IPS UltraWide FullHD 75Hz FreeSync">
            <a:extLst>
              <a:ext uri="{FF2B5EF4-FFF2-40B4-BE49-F238E27FC236}">
                <a16:creationId xmlns:a16="http://schemas.microsoft.com/office/drawing/2014/main" id="{C451B47C-4442-4E7C-BE9E-A9B586D70A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947" b="19716"/>
          <a:stretch/>
        </p:blipFill>
        <p:spPr bwMode="auto">
          <a:xfrm>
            <a:off x="1967361" y="1196752"/>
            <a:ext cx="8569931" cy="525658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4DB5F55C-F166-4DD1-9B57-D30E339E0794}"/>
              </a:ext>
            </a:extLst>
          </p:cNvPr>
          <p:cNvSpPr/>
          <p:nvPr/>
        </p:nvSpPr>
        <p:spPr>
          <a:xfrm>
            <a:off x="2279576" y="1556792"/>
            <a:ext cx="7776864" cy="33123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Marcador de número de diapositiva 5">
            <a:extLst>
              <a:ext uri="{FF2B5EF4-FFF2-40B4-BE49-F238E27FC236}">
                <a16:creationId xmlns:a16="http://schemas.microsoft.com/office/drawing/2014/main" id="{64F965AD-B822-4EE2-980A-DF18BB515AD8}"/>
              </a:ext>
            </a:extLst>
          </p:cNvPr>
          <p:cNvSpPr>
            <a:spLocks noGrp="1"/>
          </p:cNvSpPr>
          <p:nvPr>
            <p:ph type="sldNum" sz="quarter" idx="4"/>
          </p:nvPr>
        </p:nvSpPr>
        <p:spPr/>
        <p:txBody>
          <a:bodyPr/>
          <a:lstStyle/>
          <a:p>
            <a:fld id="{6ACF540F-325E-488F-BCD7-C189C8FA1E18}" type="slidenum">
              <a:rPr lang="es-ES" smtClean="0"/>
              <a:pPr/>
              <a:t>41</a:t>
            </a:fld>
            <a:endParaRPr lang="es-ES" dirty="0"/>
          </a:p>
        </p:txBody>
      </p:sp>
      <p:sp>
        <p:nvSpPr>
          <p:cNvPr id="5" name="Rectángulo 4">
            <a:extLst>
              <a:ext uri="{FF2B5EF4-FFF2-40B4-BE49-F238E27FC236}">
                <a16:creationId xmlns:a16="http://schemas.microsoft.com/office/drawing/2014/main" id="{997C7972-88DF-4F7B-BF11-1B096A346013}"/>
              </a:ext>
            </a:extLst>
          </p:cNvPr>
          <p:cNvSpPr/>
          <p:nvPr/>
        </p:nvSpPr>
        <p:spPr>
          <a:xfrm>
            <a:off x="2999656" y="1988840"/>
            <a:ext cx="2736304" cy="646331"/>
          </a:xfrm>
          <a:prstGeom prst="rect">
            <a:avLst/>
          </a:prstGeom>
        </p:spPr>
        <p:txBody>
          <a:bodyPr wrap="square">
            <a:spAutoFit/>
          </a:bodyPr>
          <a:lstStyle/>
          <a:p>
            <a:r>
              <a:rPr lang="ca-ES" sz="3600" dirty="0"/>
              <a:t>211 </a:t>
            </a:r>
            <a:r>
              <a:rPr lang="ca-ES" sz="3600" dirty="0" err="1"/>
              <a:t>ravi</a:t>
            </a:r>
            <a:endParaRPr lang="ca-ES" sz="3600" dirty="0"/>
          </a:p>
        </p:txBody>
      </p:sp>
    </p:spTree>
    <p:extLst>
      <p:ext uri="{BB962C8B-B14F-4D97-AF65-F5344CB8AC3E}">
        <p14:creationId xmlns:p14="http://schemas.microsoft.com/office/powerpoint/2010/main" val="2685032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8A3A55-9D83-4183-B0DC-0DC11E7A4F1A}"/>
              </a:ext>
            </a:extLst>
          </p:cNvPr>
          <p:cNvSpPr>
            <a:spLocks noGrp="1"/>
          </p:cNvSpPr>
          <p:nvPr>
            <p:ph type="title"/>
          </p:nvPr>
        </p:nvSpPr>
        <p:spPr>
          <a:xfrm>
            <a:off x="839416" y="620688"/>
            <a:ext cx="11018440" cy="781968"/>
          </a:xfrm>
        </p:spPr>
        <p:txBody>
          <a:bodyPr/>
          <a:lstStyle/>
          <a:p>
            <a:r>
              <a:rPr lang="ca-ES" sz="4000" b="1" dirty="0"/>
              <a:t>Java </a:t>
            </a:r>
            <a:r>
              <a:rPr lang="ca-ES" sz="4000" b="1" dirty="0" err="1"/>
              <a:t>Serializacion</a:t>
            </a:r>
            <a:r>
              <a:rPr lang="ca-ES" sz="4000" b="1" dirty="0"/>
              <a:t> con </a:t>
            </a:r>
            <a:r>
              <a:rPr lang="ca-ES" sz="4000" b="1" dirty="0" err="1"/>
              <a:t>Inheritance</a:t>
            </a:r>
            <a:r>
              <a:rPr lang="ca-ES" sz="4000" b="1" dirty="0"/>
              <a:t> </a:t>
            </a:r>
            <a:br>
              <a:rPr lang="ca-ES" sz="4000" b="1" dirty="0"/>
            </a:br>
            <a:r>
              <a:rPr lang="ca-ES" b="1" dirty="0"/>
              <a:t>SerializeISA.java</a:t>
            </a:r>
            <a:endParaRPr lang="ca-ES" sz="4000" b="1" dirty="0"/>
          </a:p>
        </p:txBody>
      </p:sp>
      <p:sp>
        <p:nvSpPr>
          <p:cNvPr id="6" name="Marcador de número de diapositiva 5">
            <a:extLst>
              <a:ext uri="{FF2B5EF4-FFF2-40B4-BE49-F238E27FC236}">
                <a16:creationId xmlns:a16="http://schemas.microsoft.com/office/drawing/2014/main" id="{64F965AD-B822-4EE2-980A-DF18BB515AD8}"/>
              </a:ext>
            </a:extLst>
          </p:cNvPr>
          <p:cNvSpPr>
            <a:spLocks noGrp="1"/>
          </p:cNvSpPr>
          <p:nvPr>
            <p:ph type="sldNum" sz="quarter" idx="4"/>
          </p:nvPr>
        </p:nvSpPr>
        <p:spPr/>
        <p:txBody>
          <a:bodyPr/>
          <a:lstStyle/>
          <a:p>
            <a:fld id="{6ACF540F-325E-488F-BCD7-C189C8FA1E18}" type="slidenum">
              <a:rPr lang="es-ES" smtClean="0"/>
              <a:pPr/>
              <a:t>42</a:t>
            </a:fld>
            <a:endParaRPr lang="es-ES" dirty="0"/>
          </a:p>
        </p:txBody>
      </p:sp>
      <p:sp>
        <p:nvSpPr>
          <p:cNvPr id="2" name="Rectángulo 1">
            <a:extLst>
              <a:ext uri="{FF2B5EF4-FFF2-40B4-BE49-F238E27FC236}">
                <a16:creationId xmlns:a16="http://schemas.microsoft.com/office/drawing/2014/main" id="{0497636D-8CE7-461C-B3E7-8C99637AD2B0}"/>
              </a:ext>
            </a:extLst>
          </p:cNvPr>
          <p:cNvSpPr/>
          <p:nvPr/>
        </p:nvSpPr>
        <p:spPr>
          <a:xfrm>
            <a:off x="1343472" y="1628800"/>
            <a:ext cx="9722296" cy="4524315"/>
          </a:xfrm>
          <a:prstGeom prst="rect">
            <a:avLst/>
          </a:prstGeom>
        </p:spPr>
        <p:txBody>
          <a:bodyPr wrap="square">
            <a:spAutoFit/>
          </a:bodyPr>
          <a:lstStyle/>
          <a:p>
            <a:pPr algn="just"/>
            <a:r>
              <a:rPr lang="ca-ES" sz="3200" b="1" dirty="0">
                <a:solidFill>
                  <a:srgbClr val="006699"/>
                </a:solidFill>
                <a:latin typeface="inter-regular"/>
              </a:rPr>
              <a:t>import</a:t>
            </a:r>
            <a:r>
              <a:rPr lang="ca-ES" sz="3200" dirty="0">
                <a:solidFill>
                  <a:srgbClr val="000000"/>
                </a:solidFill>
                <a:latin typeface="inter-regular"/>
              </a:rPr>
              <a:t> </a:t>
            </a:r>
            <a:r>
              <a:rPr lang="ca-ES" sz="3200" dirty="0" err="1">
                <a:solidFill>
                  <a:srgbClr val="000000"/>
                </a:solidFill>
                <a:latin typeface="inter-regular"/>
              </a:rPr>
              <a:t>java.io.Serializable</a:t>
            </a:r>
            <a:r>
              <a:rPr lang="ca-ES" sz="3200" dirty="0">
                <a:solidFill>
                  <a:srgbClr val="000000"/>
                </a:solidFill>
                <a:latin typeface="inter-regular"/>
              </a:rPr>
              <a:t>;    </a:t>
            </a:r>
          </a:p>
          <a:p>
            <a:pPr algn="just"/>
            <a:r>
              <a:rPr lang="ca-ES" sz="3200" b="1" dirty="0" err="1">
                <a:solidFill>
                  <a:srgbClr val="006699"/>
                </a:solidFill>
                <a:latin typeface="inter-regular"/>
              </a:rPr>
              <a:t>class</a:t>
            </a:r>
            <a:r>
              <a:rPr lang="ca-ES" sz="3200" dirty="0">
                <a:solidFill>
                  <a:srgbClr val="000000"/>
                </a:solidFill>
                <a:latin typeface="inter-regular"/>
              </a:rPr>
              <a:t> </a:t>
            </a:r>
            <a:r>
              <a:rPr lang="ca-ES" sz="3200" dirty="0" err="1">
                <a:solidFill>
                  <a:srgbClr val="000000"/>
                </a:solidFill>
                <a:latin typeface="inter-regular"/>
              </a:rPr>
              <a:t>Person</a:t>
            </a:r>
            <a:r>
              <a:rPr lang="ca-ES" sz="3200" dirty="0">
                <a:solidFill>
                  <a:srgbClr val="000000"/>
                </a:solidFill>
                <a:latin typeface="inter-regular"/>
              </a:rPr>
              <a:t> </a:t>
            </a:r>
            <a:r>
              <a:rPr lang="ca-ES" sz="3200" b="1" dirty="0" err="1">
                <a:solidFill>
                  <a:srgbClr val="006699"/>
                </a:solidFill>
                <a:latin typeface="inter-regular"/>
              </a:rPr>
              <a:t>implements</a:t>
            </a:r>
            <a:r>
              <a:rPr lang="ca-ES" sz="3200" dirty="0">
                <a:solidFill>
                  <a:srgbClr val="000000"/>
                </a:solidFill>
                <a:latin typeface="inter-regular"/>
              </a:rPr>
              <a:t> </a:t>
            </a:r>
            <a:r>
              <a:rPr lang="ca-ES" sz="3200" dirty="0" err="1">
                <a:solidFill>
                  <a:srgbClr val="000000"/>
                </a:solidFill>
                <a:latin typeface="inter-regular"/>
              </a:rPr>
              <a:t>Serializable</a:t>
            </a:r>
            <a:r>
              <a:rPr lang="ca-ES" sz="3200" dirty="0">
                <a:solidFill>
                  <a:srgbClr val="000000"/>
                </a:solidFill>
                <a:latin typeface="inter-regular"/>
              </a:rPr>
              <a:t>{    </a:t>
            </a:r>
          </a:p>
          <a:p>
            <a:pPr algn="just"/>
            <a:r>
              <a:rPr lang="ca-ES" sz="3200" dirty="0">
                <a:solidFill>
                  <a:srgbClr val="000000"/>
                </a:solidFill>
                <a:latin typeface="inter-regular"/>
              </a:rPr>
              <a:t> </a:t>
            </a:r>
            <a:r>
              <a:rPr lang="ca-ES" sz="3200" b="1" dirty="0" err="1">
                <a:solidFill>
                  <a:srgbClr val="006699"/>
                </a:solidFill>
                <a:latin typeface="inter-regular"/>
              </a:rPr>
              <a:t>int</a:t>
            </a:r>
            <a:r>
              <a:rPr lang="ca-ES" sz="3200" dirty="0">
                <a:solidFill>
                  <a:srgbClr val="000000"/>
                </a:solidFill>
                <a:latin typeface="inter-regular"/>
              </a:rPr>
              <a:t> </a:t>
            </a:r>
            <a:r>
              <a:rPr lang="ca-ES" sz="3200" dirty="0" err="1">
                <a:solidFill>
                  <a:srgbClr val="000000"/>
                </a:solidFill>
                <a:latin typeface="inter-regular"/>
              </a:rPr>
              <a:t>id</a:t>
            </a:r>
            <a:r>
              <a:rPr lang="ca-ES" sz="3200" dirty="0">
                <a:solidFill>
                  <a:srgbClr val="000000"/>
                </a:solidFill>
                <a:latin typeface="inter-regular"/>
              </a:rPr>
              <a:t>;    </a:t>
            </a:r>
          </a:p>
          <a:p>
            <a:pPr algn="just"/>
            <a:r>
              <a:rPr lang="ca-ES" sz="3200" dirty="0">
                <a:solidFill>
                  <a:srgbClr val="000000"/>
                </a:solidFill>
                <a:latin typeface="inter-regular"/>
              </a:rPr>
              <a:t> </a:t>
            </a:r>
            <a:r>
              <a:rPr lang="ca-ES" sz="3200" dirty="0" err="1">
                <a:solidFill>
                  <a:srgbClr val="000000"/>
                </a:solidFill>
                <a:latin typeface="inter-regular"/>
              </a:rPr>
              <a:t>String</a:t>
            </a:r>
            <a:r>
              <a:rPr lang="ca-ES" sz="3200" dirty="0">
                <a:solidFill>
                  <a:srgbClr val="000000"/>
                </a:solidFill>
                <a:latin typeface="inter-regular"/>
              </a:rPr>
              <a:t> </a:t>
            </a:r>
            <a:r>
              <a:rPr lang="ca-ES" sz="3200" dirty="0" err="1">
                <a:solidFill>
                  <a:srgbClr val="000000"/>
                </a:solidFill>
                <a:latin typeface="inter-regular"/>
              </a:rPr>
              <a:t>name</a:t>
            </a:r>
            <a:r>
              <a:rPr lang="ca-ES" sz="3200" dirty="0">
                <a:solidFill>
                  <a:srgbClr val="000000"/>
                </a:solidFill>
                <a:latin typeface="inter-regular"/>
              </a:rPr>
              <a:t>;    </a:t>
            </a:r>
          </a:p>
          <a:p>
            <a:pPr algn="just"/>
            <a:r>
              <a:rPr lang="ca-ES" sz="3200" dirty="0">
                <a:solidFill>
                  <a:srgbClr val="000000"/>
                </a:solidFill>
                <a:latin typeface="inter-regular"/>
              </a:rPr>
              <a:t> </a:t>
            </a:r>
            <a:r>
              <a:rPr lang="ca-ES" sz="3200" dirty="0" err="1">
                <a:solidFill>
                  <a:srgbClr val="000000"/>
                </a:solidFill>
                <a:latin typeface="inter-regular"/>
              </a:rPr>
              <a:t>Person</a:t>
            </a:r>
            <a:r>
              <a:rPr lang="ca-ES" sz="3200" dirty="0">
                <a:solidFill>
                  <a:srgbClr val="000000"/>
                </a:solidFill>
                <a:latin typeface="inter-regular"/>
              </a:rPr>
              <a:t>(</a:t>
            </a:r>
            <a:r>
              <a:rPr lang="ca-ES" sz="3200" b="1" dirty="0" err="1">
                <a:solidFill>
                  <a:srgbClr val="006699"/>
                </a:solidFill>
                <a:latin typeface="inter-regular"/>
              </a:rPr>
              <a:t>int</a:t>
            </a:r>
            <a:r>
              <a:rPr lang="ca-ES" sz="3200" dirty="0">
                <a:solidFill>
                  <a:srgbClr val="000000"/>
                </a:solidFill>
                <a:latin typeface="inter-regular"/>
              </a:rPr>
              <a:t> </a:t>
            </a:r>
            <a:r>
              <a:rPr lang="ca-ES" sz="3200" dirty="0" err="1">
                <a:solidFill>
                  <a:srgbClr val="000000"/>
                </a:solidFill>
                <a:latin typeface="inter-regular"/>
              </a:rPr>
              <a:t>id</a:t>
            </a:r>
            <a:r>
              <a:rPr lang="ca-ES" sz="3200" dirty="0">
                <a:solidFill>
                  <a:srgbClr val="000000"/>
                </a:solidFill>
                <a:latin typeface="inter-regular"/>
              </a:rPr>
              <a:t>, </a:t>
            </a:r>
            <a:r>
              <a:rPr lang="ca-ES" sz="3200" dirty="0" err="1">
                <a:solidFill>
                  <a:srgbClr val="000000"/>
                </a:solidFill>
                <a:latin typeface="inter-regular"/>
              </a:rPr>
              <a:t>String</a:t>
            </a:r>
            <a:r>
              <a:rPr lang="ca-ES" sz="3200" dirty="0">
                <a:solidFill>
                  <a:srgbClr val="000000"/>
                </a:solidFill>
                <a:latin typeface="inter-regular"/>
              </a:rPr>
              <a:t> </a:t>
            </a:r>
            <a:r>
              <a:rPr lang="ca-ES" sz="3200" dirty="0" err="1">
                <a:solidFill>
                  <a:srgbClr val="000000"/>
                </a:solidFill>
                <a:latin typeface="inter-regular"/>
              </a:rPr>
              <a:t>name</a:t>
            </a:r>
            <a:r>
              <a:rPr lang="ca-ES" sz="3200" dirty="0">
                <a:solidFill>
                  <a:srgbClr val="000000"/>
                </a:solidFill>
                <a:latin typeface="inter-regular"/>
              </a:rPr>
              <a:t>) {    </a:t>
            </a:r>
          </a:p>
          <a:p>
            <a:pPr algn="just"/>
            <a:r>
              <a:rPr lang="ca-ES" sz="3200" dirty="0">
                <a:solidFill>
                  <a:srgbClr val="000000"/>
                </a:solidFill>
                <a:latin typeface="inter-regular"/>
              </a:rPr>
              <a:t>  </a:t>
            </a:r>
            <a:r>
              <a:rPr lang="ca-ES" sz="3200" b="1" dirty="0">
                <a:solidFill>
                  <a:srgbClr val="006699"/>
                </a:solidFill>
                <a:latin typeface="inter-regular"/>
              </a:rPr>
              <a:t>this</a:t>
            </a:r>
            <a:r>
              <a:rPr lang="ca-ES" sz="3200" dirty="0">
                <a:solidFill>
                  <a:srgbClr val="000000"/>
                </a:solidFill>
                <a:latin typeface="inter-regular"/>
              </a:rPr>
              <a:t>.id = </a:t>
            </a:r>
            <a:r>
              <a:rPr lang="ca-ES" sz="3200" dirty="0" err="1">
                <a:solidFill>
                  <a:srgbClr val="000000"/>
                </a:solidFill>
                <a:latin typeface="inter-regular"/>
              </a:rPr>
              <a:t>id</a:t>
            </a:r>
            <a:r>
              <a:rPr lang="ca-ES" sz="3200" dirty="0">
                <a:solidFill>
                  <a:srgbClr val="000000"/>
                </a:solidFill>
                <a:latin typeface="inter-regular"/>
              </a:rPr>
              <a:t>;    </a:t>
            </a:r>
          </a:p>
          <a:p>
            <a:pPr algn="just"/>
            <a:r>
              <a:rPr lang="ca-ES" sz="3200" dirty="0">
                <a:solidFill>
                  <a:srgbClr val="000000"/>
                </a:solidFill>
                <a:latin typeface="inter-regular"/>
              </a:rPr>
              <a:t>  </a:t>
            </a:r>
            <a:r>
              <a:rPr lang="ca-ES" sz="3200" b="1" dirty="0">
                <a:solidFill>
                  <a:srgbClr val="006699"/>
                </a:solidFill>
                <a:latin typeface="inter-regular"/>
              </a:rPr>
              <a:t>this</a:t>
            </a:r>
            <a:r>
              <a:rPr lang="ca-ES" sz="3200" dirty="0">
                <a:solidFill>
                  <a:srgbClr val="000000"/>
                </a:solidFill>
                <a:latin typeface="inter-regular"/>
              </a:rPr>
              <a:t>.name = </a:t>
            </a:r>
            <a:r>
              <a:rPr lang="ca-ES" sz="3200" dirty="0" err="1">
                <a:solidFill>
                  <a:srgbClr val="000000"/>
                </a:solidFill>
                <a:latin typeface="inter-regular"/>
              </a:rPr>
              <a:t>name</a:t>
            </a:r>
            <a:r>
              <a:rPr lang="ca-ES" sz="3200" dirty="0">
                <a:solidFill>
                  <a:srgbClr val="000000"/>
                </a:solidFill>
                <a:latin typeface="inter-regular"/>
              </a:rPr>
              <a:t>;    </a:t>
            </a:r>
          </a:p>
          <a:p>
            <a:pPr algn="just"/>
            <a:r>
              <a:rPr lang="ca-ES" sz="3200" dirty="0">
                <a:solidFill>
                  <a:srgbClr val="000000"/>
                </a:solidFill>
                <a:latin typeface="inter-regular"/>
              </a:rPr>
              <a:t> }    </a:t>
            </a:r>
          </a:p>
          <a:p>
            <a:pPr algn="just"/>
            <a:r>
              <a:rPr lang="ca-ES" sz="3200" dirty="0">
                <a:solidFill>
                  <a:srgbClr val="000000"/>
                </a:solidFill>
                <a:latin typeface="inter-regular"/>
              </a:rPr>
              <a:t>}    </a:t>
            </a:r>
          </a:p>
        </p:txBody>
      </p:sp>
      <p:sp>
        <p:nvSpPr>
          <p:cNvPr id="8" name="Rectángulo 7">
            <a:extLst>
              <a:ext uri="{FF2B5EF4-FFF2-40B4-BE49-F238E27FC236}">
                <a16:creationId xmlns:a16="http://schemas.microsoft.com/office/drawing/2014/main" id="{9B0E093C-94CB-4B9F-802D-D8D3492B87C6}"/>
              </a:ext>
            </a:extLst>
          </p:cNvPr>
          <p:cNvSpPr/>
          <p:nvPr/>
        </p:nvSpPr>
        <p:spPr>
          <a:xfrm>
            <a:off x="8610600" y="2120657"/>
            <a:ext cx="3048000" cy="3108543"/>
          </a:xfrm>
          <a:prstGeom prst="rect">
            <a:avLst/>
          </a:prstGeom>
          <a:ln>
            <a:solidFill>
              <a:schemeClr val="tx1"/>
            </a:solidFill>
          </a:ln>
        </p:spPr>
        <p:txBody>
          <a:bodyPr wrap="square">
            <a:spAutoFit/>
          </a:bodyPr>
          <a:lstStyle/>
          <a:p>
            <a:r>
              <a:rPr lang="es-ES" sz="2800" dirty="0"/>
              <a:t>Si una clase implementa una interfaz </a:t>
            </a:r>
            <a:r>
              <a:rPr lang="es-ES" sz="2800" dirty="0" err="1"/>
              <a:t>serializable</a:t>
            </a:r>
            <a:r>
              <a:rPr lang="es-ES" sz="2800" dirty="0"/>
              <a:t>, todas sus subclases también serán </a:t>
            </a:r>
            <a:r>
              <a:rPr lang="es-ES" sz="2800" dirty="0" err="1"/>
              <a:t>serializables</a:t>
            </a:r>
            <a:r>
              <a:rPr lang="es-ES" sz="2800" dirty="0"/>
              <a:t>. </a:t>
            </a:r>
            <a:endParaRPr lang="ca-ES" sz="2800" dirty="0"/>
          </a:p>
        </p:txBody>
      </p:sp>
    </p:spTree>
    <p:extLst>
      <p:ext uri="{BB962C8B-B14F-4D97-AF65-F5344CB8AC3E}">
        <p14:creationId xmlns:p14="http://schemas.microsoft.com/office/powerpoint/2010/main" val="1238891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8A3A55-9D83-4183-B0DC-0DC11E7A4F1A}"/>
              </a:ext>
            </a:extLst>
          </p:cNvPr>
          <p:cNvSpPr>
            <a:spLocks noGrp="1"/>
          </p:cNvSpPr>
          <p:nvPr>
            <p:ph type="title"/>
          </p:nvPr>
        </p:nvSpPr>
        <p:spPr>
          <a:xfrm>
            <a:off x="839416" y="620688"/>
            <a:ext cx="11018440" cy="781968"/>
          </a:xfrm>
        </p:spPr>
        <p:txBody>
          <a:bodyPr/>
          <a:lstStyle/>
          <a:p>
            <a:r>
              <a:rPr lang="ca-ES" sz="4000" b="1" dirty="0"/>
              <a:t>Java </a:t>
            </a:r>
            <a:r>
              <a:rPr lang="ca-ES" sz="4000" b="1" dirty="0" err="1"/>
              <a:t>Serializacion</a:t>
            </a:r>
            <a:r>
              <a:rPr lang="ca-ES" sz="4000" b="1" dirty="0"/>
              <a:t> con </a:t>
            </a:r>
            <a:r>
              <a:rPr lang="ca-ES" sz="4000" b="1" dirty="0" err="1"/>
              <a:t>Inheritance</a:t>
            </a:r>
            <a:r>
              <a:rPr lang="ca-ES" sz="4000" b="1" dirty="0"/>
              <a:t> </a:t>
            </a:r>
            <a:br>
              <a:rPr lang="ca-ES" sz="4000" b="1" dirty="0"/>
            </a:br>
            <a:r>
              <a:rPr lang="ca-ES" b="1" dirty="0"/>
              <a:t>SerializeISA.java</a:t>
            </a:r>
            <a:endParaRPr lang="ca-ES" sz="4000" b="1" dirty="0"/>
          </a:p>
        </p:txBody>
      </p:sp>
      <p:sp>
        <p:nvSpPr>
          <p:cNvPr id="6" name="Marcador de número de diapositiva 5">
            <a:extLst>
              <a:ext uri="{FF2B5EF4-FFF2-40B4-BE49-F238E27FC236}">
                <a16:creationId xmlns:a16="http://schemas.microsoft.com/office/drawing/2014/main" id="{64F965AD-B822-4EE2-980A-DF18BB515AD8}"/>
              </a:ext>
            </a:extLst>
          </p:cNvPr>
          <p:cNvSpPr>
            <a:spLocks noGrp="1"/>
          </p:cNvSpPr>
          <p:nvPr>
            <p:ph type="sldNum" sz="quarter" idx="4"/>
          </p:nvPr>
        </p:nvSpPr>
        <p:spPr/>
        <p:txBody>
          <a:bodyPr/>
          <a:lstStyle/>
          <a:p>
            <a:fld id="{6ACF540F-325E-488F-BCD7-C189C8FA1E18}" type="slidenum">
              <a:rPr lang="es-ES" smtClean="0"/>
              <a:pPr/>
              <a:t>43</a:t>
            </a:fld>
            <a:endParaRPr lang="es-ES" dirty="0"/>
          </a:p>
        </p:txBody>
      </p:sp>
      <p:sp>
        <p:nvSpPr>
          <p:cNvPr id="2" name="Rectángulo 1">
            <a:extLst>
              <a:ext uri="{FF2B5EF4-FFF2-40B4-BE49-F238E27FC236}">
                <a16:creationId xmlns:a16="http://schemas.microsoft.com/office/drawing/2014/main" id="{0497636D-8CE7-461C-B3E7-8C99637AD2B0}"/>
              </a:ext>
            </a:extLst>
          </p:cNvPr>
          <p:cNvSpPr/>
          <p:nvPr/>
        </p:nvSpPr>
        <p:spPr>
          <a:xfrm>
            <a:off x="1343472" y="1628800"/>
            <a:ext cx="9722296" cy="5016758"/>
          </a:xfrm>
          <a:prstGeom prst="rect">
            <a:avLst/>
          </a:prstGeom>
        </p:spPr>
        <p:txBody>
          <a:bodyPr wrap="square">
            <a:spAutoFit/>
          </a:bodyPr>
          <a:lstStyle/>
          <a:p>
            <a:pPr algn="just"/>
            <a:r>
              <a:rPr lang="ca-ES" sz="3200" b="1" dirty="0" err="1">
                <a:solidFill>
                  <a:srgbClr val="006699"/>
                </a:solidFill>
                <a:latin typeface="inter-regular"/>
              </a:rPr>
              <a:t>class</a:t>
            </a:r>
            <a:r>
              <a:rPr lang="ca-ES" sz="3200" dirty="0">
                <a:solidFill>
                  <a:srgbClr val="000000"/>
                </a:solidFill>
                <a:latin typeface="inter-regular"/>
              </a:rPr>
              <a:t> Student </a:t>
            </a:r>
            <a:r>
              <a:rPr lang="ca-ES" sz="3200" b="1" dirty="0" err="1">
                <a:solidFill>
                  <a:srgbClr val="006699"/>
                </a:solidFill>
                <a:latin typeface="inter-regular"/>
              </a:rPr>
              <a:t>extends</a:t>
            </a:r>
            <a:r>
              <a:rPr lang="ca-ES" sz="3200" dirty="0">
                <a:solidFill>
                  <a:srgbClr val="000000"/>
                </a:solidFill>
                <a:latin typeface="inter-regular"/>
              </a:rPr>
              <a:t> </a:t>
            </a:r>
            <a:r>
              <a:rPr lang="ca-ES" sz="3200" dirty="0" err="1">
                <a:solidFill>
                  <a:srgbClr val="000000"/>
                </a:solidFill>
                <a:latin typeface="inter-regular"/>
              </a:rPr>
              <a:t>Person</a:t>
            </a:r>
            <a:r>
              <a:rPr lang="ca-ES" sz="3200" dirty="0">
                <a:solidFill>
                  <a:srgbClr val="000000"/>
                </a:solidFill>
                <a:latin typeface="inter-regular"/>
              </a:rPr>
              <a:t>{    </a:t>
            </a:r>
          </a:p>
          <a:p>
            <a:pPr algn="just"/>
            <a:r>
              <a:rPr lang="ca-ES" sz="3200" dirty="0">
                <a:solidFill>
                  <a:srgbClr val="000000"/>
                </a:solidFill>
                <a:latin typeface="inter-regular"/>
              </a:rPr>
              <a:t> </a:t>
            </a:r>
            <a:r>
              <a:rPr lang="ca-ES" sz="3200" dirty="0" err="1">
                <a:solidFill>
                  <a:srgbClr val="000000"/>
                </a:solidFill>
                <a:latin typeface="inter-regular"/>
              </a:rPr>
              <a:t>String</a:t>
            </a:r>
            <a:r>
              <a:rPr lang="ca-ES" sz="3200" dirty="0">
                <a:solidFill>
                  <a:srgbClr val="000000"/>
                </a:solidFill>
                <a:latin typeface="inter-regular"/>
              </a:rPr>
              <a:t> </a:t>
            </a:r>
            <a:r>
              <a:rPr lang="ca-ES" sz="3200" dirty="0" err="1">
                <a:solidFill>
                  <a:srgbClr val="000000"/>
                </a:solidFill>
                <a:latin typeface="inter-regular"/>
              </a:rPr>
              <a:t>course</a:t>
            </a:r>
            <a:r>
              <a:rPr lang="ca-ES" sz="3200" dirty="0">
                <a:solidFill>
                  <a:srgbClr val="000000"/>
                </a:solidFill>
                <a:latin typeface="inter-regular"/>
              </a:rPr>
              <a:t>;    </a:t>
            </a:r>
          </a:p>
          <a:p>
            <a:pPr algn="just"/>
            <a:r>
              <a:rPr lang="ca-ES" sz="3200" dirty="0">
                <a:solidFill>
                  <a:srgbClr val="000000"/>
                </a:solidFill>
                <a:latin typeface="inter-regular"/>
              </a:rPr>
              <a:t> </a:t>
            </a:r>
            <a:r>
              <a:rPr lang="ca-ES" sz="3200" b="1" dirty="0" err="1">
                <a:solidFill>
                  <a:srgbClr val="006699"/>
                </a:solidFill>
                <a:latin typeface="inter-regular"/>
              </a:rPr>
              <a:t>int</a:t>
            </a:r>
            <a:r>
              <a:rPr lang="ca-ES" sz="3200" dirty="0">
                <a:solidFill>
                  <a:srgbClr val="000000"/>
                </a:solidFill>
                <a:latin typeface="inter-regular"/>
              </a:rPr>
              <a:t> </a:t>
            </a:r>
            <a:r>
              <a:rPr lang="ca-ES" sz="3200" dirty="0" err="1">
                <a:solidFill>
                  <a:srgbClr val="000000"/>
                </a:solidFill>
                <a:latin typeface="inter-regular"/>
              </a:rPr>
              <a:t>fee</a:t>
            </a:r>
            <a:r>
              <a:rPr lang="ca-ES" sz="3200" dirty="0">
                <a:solidFill>
                  <a:srgbClr val="000000"/>
                </a:solidFill>
                <a:latin typeface="inter-regular"/>
              </a:rPr>
              <a:t>;    </a:t>
            </a:r>
          </a:p>
          <a:p>
            <a:pPr algn="just"/>
            <a:r>
              <a:rPr lang="ca-ES" sz="3200" dirty="0">
                <a:solidFill>
                  <a:srgbClr val="000000"/>
                </a:solidFill>
                <a:latin typeface="inter-regular"/>
              </a:rPr>
              <a:t> </a:t>
            </a:r>
            <a:r>
              <a:rPr lang="ca-ES" sz="3200" b="1" dirty="0" err="1">
                <a:solidFill>
                  <a:srgbClr val="006699"/>
                </a:solidFill>
                <a:latin typeface="inter-regular"/>
              </a:rPr>
              <a:t>public</a:t>
            </a:r>
            <a:r>
              <a:rPr lang="ca-ES" sz="3200" dirty="0">
                <a:solidFill>
                  <a:srgbClr val="000000"/>
                </a:solidFill>
                <a:latin typeface="inter-regular"/>
              </a:rPr>
              <a:t> Student(</a:t>
            </a:r>
            <a:r>
              <a:rPr lang="ca-ES" sz="3200" b="1" dirty="0" err="1">
                <a:solidFill>
                  <a:srgbClr val="006699"/>
                </a:solidFill>
                <a:latin typeface="inter-regular"/>
              </a:rPr>
              <a:t>int</a:t>
            </a:r>
            <a:r>
              <a:rPr lang="ca-ES" sz="3200" dirty="0">
                <a:solidFill>
                  <a:srgbClr val="000000"/>
                </a:solidFill>
                <a:latin typeface="inter-regular"/>
              </a:rPr>
              <a:t> </a:t>
            </a:r>
            <a:r>
              <a:rPr lang="ca-ES" sz="3200" dirty="0" err="1">
                <a:solidFill>
                  <a:srgbClr val="000000"/>
                </a:solidFill>
                <a:latin typeface="inter-regular"/>
              </a:rPr>
              <a:t>id</a:t>
            </a:r>
            <a:r>
              <a:rPr lang="ca-ES" sz="3200" dirty="0">
                <a:solidFill>
                  <a:srgbClr val="000000"/>
                </a:solidFill>
                <a:latin typeface="inter-regular"/>
              </a:rPr>
              <a:t>, </a:t>
            </a:r>
            <a:r>
              <a:rPr lang="ca-ES" sz="3200" dirty="0" err="1">
                <a:solidFill>
                  <a:srgbClr val="000000"/>
                </a:solidFill>
                <a:latin typeface="inter-regular"/>
              </a:rPr>
              <a:t>String</a:t>
            </a:r>
            <a:r>
              <a:rPr lang="ca-ES" sz="3200" dirty="0">
                <a:solidFill>
                  <a:srgbClr val="000000"/>
                </a:solidFill>
                <a:latin typeface="inter-regular"/>
              </a:rPr>
              <a:t> </a:t>
            </a:r>
            <a:r>
              <a:rPr lang="ca-ES" sz="3200" dirty="0" err="1">
                <a:solidFill>
                  <a:srgbClr val="000000"/>
                </a:solidFill>
                <a:latin typeface="inter-regular"/>
              </a:rPr>
              <a:t>name</a:t>
            </a:r>
            <a:r>
              <a:rPr lang="ca-ES" sz="3200" dirty="0">
                <a:solidFill>
                  <a:srgbClr val="000000"/>
                </a:solidFill>
                <a:latin typeface="inter-regular"/>
              </a:rPr>
              <a:t>, </a:t>
            </a:r>
            <a:r>
              <a:rPr lang="ca-ES" sz="3200" dirty="0" err="1">
                <a:solidFill>
                  <a:srgbClr val="000000"/>
                </a:solidFill>
                <a:latin typeface="inter-regular"/>
              </a:rPr>
              <a:t>String</a:t>
            </a:r>
            <a:r>
              <a:rPr lang="ca-ES" sz="3200" dirty="0">
                <a:solidFill>
                  <a:srgbClr val="000000"/>
                </a:solidFill>
                <a:latin typeface="inter-regular"/>
              </a:rPr>
              <a:t> </a:t>
            </a:r>
            <a:r>
              <a:rPr lang="ca-ES" sz="3200" dirty="0" err="1">
                <a:solidFill>
                  <a:srgbClr val="000000"/>
                </a:solidFill>
                <a:latin typeface="inter-regular"/>
              </a:rPr>
              <a:t>course</a:t>
            </a:r>
            <a:r>
              <a:rPr lang="ca-ES" sz="3200" dirty="0">
                <a:solidFill>
                  <a:srgbClr val="000000"/>
                </a:solidFill>
                <a:latin typeface="inter-regular"/>
              </a:rPr>
              <a:t>, </a:t>
            </a:r>
            <a:r>
              <a:rPr lang="ca-ES" sz="3200" b="1" dirty="0" err="1">
                <a:solidFill>
                  <a:srgbClr val="006699"/>
                </a:solidFill>
                <a:latin typeface="inter-regular"/>
              </a:rPr>
              <a:t>int</a:t>
            </a:r>
            <a:r>
              <a:rPr lang="ca-ES" sz="3200" dirty="0">
                <a:solidFill>
                  <a:srgbClr val="000000"/>
                </a:solidFill>
                <a:latin typeface="inter-regular"/>
              </a:rPr>
              <a:t> </a:t>
            </a:r>
            <a:r>
              <a:rPr lang="ca-ES" sz="3200" dirty="0" err="1">
                <a:solidFill>
                  <a:srgbClr val="000000"/>
                </a:solidFill>
                <a:latin typeface="inter-regular"/>
              </a:rPr>
              <a:t>fee</a:t>
            </a:r>
            <a:r>
              <a:rPr lang="ca-ES" sz="3200" dirty="0">
                <a:solidFill>
                  <a:srgbClr val="000000"/>
                </a:solidFill>
                <a:latin typeface="inter-regular"/>
              </a:rPr>
              <a:t>) {    </a:t>
            </a:r>
          </a:p>
          <a:p>
            <a:pPr algn="just"/>
            <a:r>
              <a:rPr lang="ca-ES" sz="3200" dirty="0">
                <a:solidFill>
                  <a:srgbClr val="000000"/>
                </a:solidFill>
                <a:latin typeface="inter-regular"/>
              </a:rPr>
              <a:t>  </a:t>
            </a:r>
            <a:r>
              <a:rPr lang="ca-ES" sz="3200" b="1" dirty="0" err="1">
                <a:solidFill>
                  <a:srgbClr val="006699"/>
                </a:solidFill>
                <a:latin typeface="inter-regular"/>
              </a:rPr>
              <a:t>super</a:t>
            </a:r>
            <a:r>
              <a:rPr lang="ca-ES" sz="3200" dirty="0">
                <a:solidFill>
                  <a:srgbClr val="000000"/>
                </a:solidFill>
                <a:latin typeface="inter-regular"/>
              </a:rPr>
              <a:t>(</a:t>
            </a:r>
            <a:r>
              <a:rPr lang="ca-ES" sz="3200" dirty="0" err="1">
                <a:solidFill>
                  <a:srgbClr val="000000"/>
                </a:solidFill>
                <a:latin typeface="inter-regular"/>
              </a:rPr>
              <a:t>id,name</a:t>
            </a:r>
            <a:r>
              <a:rPr lang="ca-ES" sz="3200" dirty="0">
                <a:solidFill>
                  <a:srgbClr val="000000"/>
                </a:solidFill>
                <a:latin typeface="inter-regular"/>
              </a:rPr>
              <a:t>);    </a:t>
            </a:r>
          </a:p>
          <a:p>
            <a:pPr algn="just"/>
            <a:r>
              <a:rPr lang="ca-ES" sz="3200" dirty="0">
                <a:solidFill>
                  <a:srgbClr val="000000"/>
                </a:solidFill>
                <a:latin typeface="inter-regular"/>
              </a:rPr>
              <a:t>  </a:t>
            </a:r>
            <a:r>
              <a:rPr lang="ca-ES" sz="3200" b="1" dirty="0" err="1">
                <a:solidFill>
                  <a:srgbClr val="006699"/>
                </a:solidFill>
                <a:latin typeface="inter-regular"/>
              </a:rPr>
              <a:t>this</a:t>
            </a:r>
            <a:r>
              <a:rPr lang="ca-ES" sz="3200" dirty="0" err="1">
                <a:solidFill>
                  <a:srgbClr val="000000"/>
                </a:solidFill>
                <a:latin typeface="inter-regular"/>
              </a:rPr>
              <a:t>.course</a:t>
            </a:r>
            <a:r>
              <a:rPr lang="ca-ES" sz="3200" dirty="0">
                <a:solidFill>
                  <a:srgbClr val="000000"/>
                </a:solidFill>
                <a:latin typeface="inter-regular"/>
              </a:rPr>
              <a:t>=</a:t>
            </a:r>
            <a:r>
              <a:rPr lang="ca-ES" sz="3200" dirty="0" err="1">
                <a:solidFill>
                  <a:srgbClr val="000000"/>
                </a:solidFill>
                <a:latin typeface="inter-regular"/>
              </a:rPr>
              <a:t>course</a:t>
            </a:r>
            <a:r>
              <a:rPr lang="ca-ES" sz="3200" dirty="0">
                <a:solidFill>
                  <a:srgbClr val="000000"/>
                </a:solidFill>
                <a:latin typeface="inter-regular"/>
              </a:rPr>
              <a:t>;    </a:t>
            </a:r>
          </a:p>
          <a:p>
            <a:pPr algn="just"/>
            <a:r>
              <a:rPr lang="ca-ES" sz="3200" dirty="0">
                <a:solidFill>
                  <a:srgbClr val="000000"/>
                </a:solidFill>
                <a:latin typeface="inter-regular"/>
              </a:rPr>
              <a:t>  </a:t>
            </a:r>
            <a:r>
              <a:rPr lang="ca-ES" sz="3200" b="1" dirty="0" err="1">
                <a:solidFill>
                  <a:srgbClr val="006699"/>
                </a:solidFill>
                <a:latin typeface="inter-regular"/>
              </a:rPr>
              <a:t>this</a:t>
            </a:r>
            <a:r>
              <a:rPr lang="ca-ES" sz="3200" dirty="0" err="1">
                <a:solidFill>
                  <a:srgbClr val="000000"/>
                </a:solidFill>
                <a:latin typeface="inter-regular"/>
              </a:rPr>
              <a:t>.fee</a:t>
            </a:r>
            <a:r>
              <a:rPr lang="ca-ES" sz="3200" dirty="0">
                <a:solidFill>
                  <a:srgbClr val="000000"/>
                </a:solidFill>
                <a:latin typeface="inter-regular"/>
              </a:rPr>
              <a:t>=</a:t>
            </a:r>
            <a:r>
              <a:rPr lang="ca-ES" sz="3200" dirty="0" err="1">
                <a:solidFill>
                  <a:srgbClr val="000000"/>
                </a:solidFill>
                <a:latin typeface="inter-regular"/>
              </a:rPr>
              <a:t>fee</a:t>
            </a:r>
            <a:r>
              <a:rPr lang="ca-ES" sz="3200" dirty="0">
                <a:solidFill>
                  <a:srgbClr val="000000"/>
                </a:solidFill>
                <a:latin typeface="inter-regular"/>
              </a:rPr>
              <a:t>;    </a:t>
            </a:r>
          </a:p>
          <a:p>
            <a:pPr algn="just"/>
            <a:r>
              <a:rPr lang="ca-ES" sz="3200" dirty="0">
                <a:solidFill>
                  <a:srgbClr val="000000"/>
                </a:solidFill>
                <a:latin typeface="inter-regular"/>
              </a:rPr>
              <a:t> }    </a:t>
            </a:r>
          </a:p>
          <a:p>
            <a:pPr algn="just"/>
            <a:r>
              <a:rPr lang="ca-ES" sz="3200" dirty="0">
                <a:solidFill>
                  <a:srgbClr val="000000"/>
                </a:solidFill>
                <a:latin typeface="inter-regular"/>
              </a:rPr>
              <a:t>}    </a:t>
            </a:r>
          </a:p>
        </p:txBody>
      </p:sp>
    </p:spTree>
    <p:extLst>
      <p:ext uri="{BB962C8B-B14F-4D97-AF65-F5344CB8AC3E}">
        <p14:creationId xmlns:p14="http://schemas.microsoft.com/office/powerpoint/2010/main" val="3408194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8A3A55-9D83-4183-B0DC-0DC11E7A4F1A}"/>
              </a:ext>
            </a:extLst>
          </p:cNvPr>
          <p:cNvSpPr>
            <a:spLocks noGrp="1"/>
          </p:cNvSpPr>
          <p:nvPr>
            <p:ph type="title"/>
          </p:nvPr>
        </p:nvSpPr>
        <p:spPr>
          <a:xfrm>
            <a:off x="839416" y="620688"/>
            <a:ext cx="11018440" cy="781968"/>
          </a:xfrm>
        </p:spPr>
        <p:txBody>
          <a:bodyPr/>
          <a:lstStyle/>
          <a:p>
            <a:r>
              <a:rPr lang="ca-ES" sz="4000" b="1" dirty="0"/>
              <a:t>Java </a:t>
            </a:r>
            <a:r>
              <a:rPr lang="ca-ES" sz="4000" b="1" dirty="0" err="1"/>
              <a:t>Serializacion</a:t>
            </a:r>
            <a:r>
              <a:rPr lang="ca-ES" sz="4000" b="1" dirty="0"/>
              <a:t> con </a:t>
            </a:r>
            <a:r>
              <a:rPr lang="ca-ES" sz="4000" b="1" dirty="0" err="1"/>
              <a:t>Inheritance</a:t>
            </a:r>
            <a:r>
              <a:rPr lang="ca-ES" sz="4000" b="1" dirty="0"/>
              <a:t> </a:t>
            </a:r>
            <a:br>
              <a:rPr lang="ca-ES" sz="4000" b="1" dirty="0"/>
            </a:br>
            <a:r>
              <a:rPr lang="ca-ES" b="1" dirty="0"/>
              <a:t>SerializeISA.java</a:t>
            </a:r>
            <a:endParaRPr lang="ca-ES" sz="4000" b="1" dirty="0"/>
          </a:p>
        </p:txBody>
      </p:sp>
      <p:sp>
        <p:nvSpPr>
          <p:cNvPr id="6" name="Marcador de número de diapositiva 5">
            <a:extLst>
              <a:ext uri="{FF2B5EF4-FFF2-40B4-BE49-F238E27FC236}">
                <a16:creationId xmlns:a16="http://schemas.microsoft.com/office/drawing/2014/main" id="{64F965AD-B822-4EE2-980A-DF18BB515AD8}"/>
              </a:ext>
            </a:extLst>
          </p:cNvPr>
          <p:cNvSpPr>
            <a:spLocks noGrp="1"/>
          </p:cNvSpPr>
          <p:nvPr>
            <p:ph type="sldNum" sz="quarter" idx="4"/>
          </p:nvPr>
        </p:nvSpPr>
        <p:spPr/>
        <p:txBody>
          <a:bodyPr/>
          <a:lstStyle/>
          <a:p>
            <a:fld id="{6ACF540F-325E-488F-BCD7-C189C8FA1E18}" type="slidenum">
              <a:rPr lang="es-ES" smtClean="0"/>
              <a:pPr/>
              <a:t>44</a:t>
            </a:fld>
            <a:endParaRPr lang="es-ES" dirty="0"/>
          </a:p>
        </p:txBody>
      </p:sp>
      <p:sp>
        <p:nvSpPr>
          <p:cNvPr id="2" name="Rectángulo 1">
            <a:extLst>
              <a:ext uri="{FF2B5EF4-FFF2-40B4-BE49-F238E27FC236}">
                <a16:creationId xmlns:a16="http://schemas.microsoft.com/office/drawing/2014/main" id="{0497636D-8CE7-461C-B3E7-8C99637AD2B0}"/>
              </a:ext>
            </a:extLst>
          </p:cNvPr>
          <p:cNvSpPr/>
          <p:nvPr/>
        </p:nvSpPr>
        <p:spPr>
          <a:xfrm>
            <a:off x="1343472" y="1628800"/>
            <a:ext cx="10514384" cy="5509200"/>
          </a:xfrm>
          <a:prstGeom prst="rect">
            <a:avLst/>
          </a:prstGeom>
        </p:spPr>
        <p:txBody>
          <a:bodyPr wrap="square">
            <a:spAutoFit/>
          </a:bodyPr>
          <a:lstStyle/>
          <a:p>
            <a:pPr algn="just"/>
            <a:r>
              <a:rPr lang="ca-ES" sz="3200" b="1" dirty="0" err="1">
                <a:solidFill>
                  <a:srgbClr val="006699"/>
                </a:solidFill>
                <a:latin typeface="inter-regular"/>
              </a:rPr>
              <a:t>public</a:t>
            </a:r>
            <a:r>
              <a:rPr lang="ca-ES" sz="3200" dirty="0">
                <a:solidFill>
                  <a:srgbClr val="000000"/>
                </a:solidFill>
                <a:latin typeface="inter-regular"/>
              </a:rPr>
              <a:t> </a:t>
            </a:r>
            <a:r>
              <a:rPr lang="ca-ES" sz="3200" b="1" dirty="0" err="1">
                <a:solidFill>
                  <a:srgbClr val="006699"/>
                </a:solidFill>
                <a:latin typeface="inter-regular"/>
              </a:rPr>
              <a:t>class</a:t>
            </a:r>
            <a:r>
              <a:rPr lang="ca-ES" sz="3200" dirty="0">
                <a:solidFill>
                  <a:srgbClr val="000000"/>
                </a:solidFill>
                <a:latin typeface="inter-regular"/>
              </a:rPr>
              <a:t> </a:t>
            </a:r>
            <a:r>
              <a:rPr lang="ca-ES" sz="3200" dirty="0" err="1">
                <a:solidFill>
                  <a:srgbClr val="000000"/>
                </a:solidFill>
                <a:latin typeface="inter-regular"/>
              </a:rPr>
              <a:t>SerializeISA</a:t>
            </a:r>
            <a:r>
              <a:rPr lang="ca-ES" sz="3200" dirty="0">
                <a:solidFill>
                  <a:srgbClr val="000000"/>
                </a:solidFill>
                <a:latin typeface="inter-regular"/>
              </a:rPr>
              <a:t>  </a:t>
            </a:r>
          </a:p>
          <a:p>
            <a:pPr algn="just"/>
            <a:r>
              <a:rPr lang="ca-ES" sz="3200" dirty="0">
                <a:solidFill>
                  <a:srgbClr val="000000"/>
                </a:solidFill>
                <a:latin typeface="inter-regular"/>
              </a:rPr>
              <a:t>{    </a:t>
            </a:r>
          </a:p>
          <a:p>
            <a:pPr algn="just"/>
            <a:r>
              <a:rPr lang="ca-ES" sz="3200" dirty="0">
                <a:solidFill>
                  <a:srgbClr val="000000"/>
                </a:solidFill>
                <a:latin typeface="inter-regular"/>
              </a:rPr>
              <a:t> </a:t>
            </a:r>
            <a:r>
              <a:rPr lang="ca-ES" sz="3200" b="1" dirty="0" err="1">
                <a:solidFill>
                  <a:srgbClr val="006699"/>
                </a:solidFill>
                <a:latin typeface="inter-regular"/>
              </a:rPr>
              <a:t>public</a:t>
            </a:r>
            <a:r>
              <a:rPr lang="ca-ES" sz="3200" dirty="0">
                <a:solidFill>
                  <a:srgbClr val="000000"/>
                </a:solidFill>
                <a:latin typeface="inter-regular"/>
              </a:rPr>
              <a:t> </a:t>
            </a:r>
            <a:r>
              <a:rPr lang="ca-ES" sz="3200" b="1" dirty="0" err="1">
                <a:solidFill>
                  <a:srgbClr val="006699"/>
                </a:solidFill>
                <a:latin typeface="inter-regular"/>
              </a:rPr>
              <a:t>static</a:t>
            </a:r>
            <a:r>
              <a:rPr lang="ca-ES" sz="3200" dirty="0">
                <a:solidFill>
                  <a:srgbClr val="000000"/>
                </a:solidFill>
                <a:latin typeface="inter-regular"/>
              </a:rPr>
              <a:t> </a:t>
            </a:r>
            <a:r>
              <a:rPr lang="ca-ES" sz="3200" b="1" dirty="0" err="1">
                <a:solidFill>
                  <a:srgbClr val="006699"/>
                </a:solidFill>
                <a:latin typeface="inter-regular"/>
              </a:rPr>
              <a:t>void</a:t>
            </a:r>
            <a:r>
              <a:rPr lang="ca-ES" sz="3200" dirty="0">
                <a:solidFill>
                  <a:srgbClr val="000000"/>
                </a:solidFill>
                <a:latin typeface="inter-regular"/>
              </a:rPr>
              <a:t> </a:t>
            </a:r>
            <a:r>
              <a:rPr lang="ca-ES" sz="3200" dirty="0" err="1">
                <a:solidFill>
                  <a:srgbClr val="000000"/>
                </a:solidFill>
                <a:latin typeface="inter-regular"/>
              </a:rPr>
              <a:t>main</a:t>
            </a:r>
            <a:r>
              <a:rPr lang="ca-ES" sz="3200" dirty="0">
                <a:solidFill>
                  <a:srgbClr val="000000"/>
                </a:solidFill>
                <a:latin typeface="inter-regular"/>
              </a:rPr>
              <a:t>(</a:t>
            </a:r>
            <a:r>
              <a:rPr lang="ca-ES" sz="3200" dirty="0" err="1">
                <a:solidFill>
                  <a:srgbClr val="000000"/>
                </a:solidFill>
                <a:latin typeface="inter-regular"/>
              </a:rPr>
              <a:t>String</a:t>
            </a:r>
            <a:r>
              <a:rPr lang="ca-ES" sz="3200" dirty="0">
                <a:solidFill>
                  <a:srgbClr val="000000"/>
                </a:solidFill>
                <a:latin typeface="inter-regular"/>
              </a:rPr>
              <a:t> </a:t>
            </a:r>
            <a:r>
              <a:rPr lang="ca-ES" sz="3200" dirty="0" err="1">
                <a:solidFill>
                  <a:srgbClr val="000000"/>
                </a:solidFill>
                <a:latin typeface="inter-regular"/>
              </a:rPr>
              <a:t>args</a:t>
            </a:r>
            <a:r>
              <a:rPr lang="ca-ES" sz="3200" dirty="0">
                <a:solidFill>
                  <a:srgbClr val="000000"/>
                </a:solidFill>
                <a:latin typeface="inter-regular"/>
              </a:rPr>
              <a:t>[])  </a:t>
            </a:r>
          </a:p>
          <a:p>
            <a:pPr algn="just"/>
            <a:r>
              <a:rPr lang="ca-ES" sz="3200" dirty="0">
                <a:solidFill>
                  <a:srgbClr val="000000"/>
                </a:solidFill>
                <a:latin typeface="inter-regular"/>
              </a:rPr>
              <a:t> {    </a:t>
            </a:r>
          </a:p>
          <a:p>
            <a:pPr algn="just"/>
            <a:r>
              <a:rPr lang="ca-ES" sz="3200" dirty="0">
                <a:solidFill>
                  <a:srgbClr val="000000"/>
                </a:solidFill>
                <a:latin typeface="inter-regular"/>
              </a:rPr>
              <a:t>    </a:t>
            </a:r>
            <a:r>
              <a:rPr lang="ca-ES" sz="3200" b="1" dirty="0" err="1">
                <a:solidFill>
                  <a:srgbClr val="006699"/>
                </a:solidFill>
                <a:latin typeface="inter-regular"/>
              </a:rPr>
              <a:t>try</a:t>
            </a:r>
            <a:r>
              <a:rPr lang="ca-ES" sz="3200" dirty="0">
                <a:solidFill>
                  <a:srgbClr val="000000"/>
                </a:solidFill>
                <a:latin typeface="inter-regular"/>
              </a:rPr>
              <a:t>{    </a:t>
            </a:r>
          </a:p>
          <a:p>
            <a:pPr algn="just"/>
            <a:r>
              <a:rPr lang="ca-ES" sz="3200" dirty="0">
                <a:solidFill>
                  <a:srgbClr val="000000"/>
                </a:solidFill>
                <a:latin typeface="inter-regular"/>
              </a:rPr>
              <a:t>  </a:t>
            </a:r>
            <a:r>
              <a:rPr lang="ca-ES" sz="3200" dirty="0">
                <a:solidFill>
                  <a:srgbClr val="008200"/>
                </a:solidFill>
                <a:latin typeface="inter-regular"/>
              </a:rPr>
              <a:t>//</a:t>
            </a:r>
            <a:r>
              <a:rPr lang="ca-ES" sz="3200" dirty="0" err="1">
                <a:solidFill>
                  <a:srgbClr val="008200"/>
                </a:solidFill>
                <a:latin typeface="inter-regular"/>
              </a:rPr>
              <a:t>Creating</a:t>
            </a:r>
            <a:r>
              <a:rPr lang="ca-ES" sz="3200" dirty="0">
                <a:solidFill>
                  <a:srgbClr val="008200"/>
                </a:solidFill>
                <a:latin typeface="inter-regular"/>
              </a:rPr>
              <a:t> </a:t>
            </a:r>
            <a:r>
              <a:rPr lang="ca-ES" sz="3200" dirty="0" err="1">
                <a:solidFill>
                  <a:srgbClr val="008200"/>
                </a:solidFill>
                <a:latin typeface="inter-regular"/>
              </a:rPr>
              <a:t>the</a:t>
            </a:r>
            <a:r>
              <a:rPr lang="ca-ES" sz="3200" dirty="0">
                <a:solidFill>
                  <a:srgbClr val="008200"/>
                </a:solidFill>
                <a:latin typeface="inter-regular"/>
              </a:rPr>
              <a:t> </a:t>
            </a:r>
            <a:r>
              <a:rPr lang="ca-ES" sz="3200" dirty="0" err="1">
                <a:solidFill>
                  <a:srgbClr val="008200"/>
                </a:solidFill>
                <a:latin typeface="inter-regular"/>
              </a:rPr>
              <a:t>object</a:t>
            </a:r>
            <a:r>
              <a:rPr lang="ca-ES" sz="3200" dirty="0">
                <a:solidFill>
                  <a:srgbClr val="008200"/>
                </a:solidFill>
                <a:latin typeface="inter-regular"/>
              </a:rPr>
              <a:t>  </a:t>
            </a:r>
            <a:r>
              <a:rPr lang="ca-ES" sz="3200" dirty="0">
                <a:solidFill>
                  <a:srgbClr val="000000"/>
                </a:solidFill>
                <a:latin typeface="inter-regular"/>
              </a:rPr>
              <a:t>  </a:t>
            </a:r>
          </a:p>
          <a:p>
            <a:pPr algn="just"/>
            <a:r>
              <a:rPr lang="ca-ES" sz="3200" dirty="0">
                <a:solidFill>
                  <a:srgbClr val="000000"/>
                </a:solidFill>
                <a:latin typeface="inter-regular"/>
              </a:rPr>
              <a:t>  Student s1 =</a:t>
            </a:r>
            <a:r>
              <a:rPr lang="ca-ES" sz="3200" b="1" dirty="0" err="1">
                <a:solidFill>
                  <a:srgbClr val="006699"/>
                </a:solidFill>
                <a:latin typeface="inter-regular"/>
              </a:rPr>
              <a:t>new</a:t>
            </a:r>
            <a:r>
              <a:rPr lang="ca-ES" sz="3200" dirty="0">
                <a:solidFill>
                  <a:srgbClr val="000000"/>
                </a:solidFill>
                <a:latin typeface="inter-regular"/>
              </a:rPr>
              <a:t> Student(</a:t>
            </a:r>
            <a:r>
              <a:rPr lang="ca-ES" sz="3200" dirty="0">
                <a:solidFill>
                  <a:srgbClr val="C00000"/>
                </a:solidFill>
                <a:latin typeface="inter-regular"/>
              </a:rPr>
              <a:t>211</a:t>
            </a:r>
            <a:r>
              <a:rPr lang="ca-ES" sz="3200" dirty="0">
                <a:solidFill>
                  <a:srgbClr val="000000"/>
                </a:solidFill>
                <a:latin typeface="inter-regular"/>
              </a:rPr>
              <a:t>,</a:t>
            </a:r>
            <a:r>
              <a:rPr lang="ca-ES" sz="3200" dirty="0">
                <a:solidFill>
                  <a:srgbClr val="0000FF"/>
                </a:solidFill>
                <a:latin typeface="inter-regular"/>
              </a:rPr>
              <a:t>"ravi"</a:t>
            </a:r>
            <a:r>
              <a:rPr lang="ca-ES" sz="3200" dirty="0">
                <a:solidFill>
                  <a:srgbClr val="000000"/>
                </a:solidFill>
                <a:latin typeface="inter-regular"/>
              </a:rPr>
              <a:t>,</a:t>
            </a:r>
            <a:r>
              <a:rPr lang="ca-ES" sz="3200" dirty="0">
                <a:solidFill>
                  <a:srgbClr val="0000FF"/>
                </a:solidFill>
                <a:latin typeface="inter-regular"/>
              </a:rPr>
              <a:t>"Engineering"</a:t>
            </a:r>
            <a:r>
              <a:rPr lang="ca-ES" sz="3200" dirty="0">
                <a:solidFill>
                  <a:srgbClr val="000000"/>
                </a:solidFill>
                <a:latin typeface="inter-regular"/>
              </a:rPr>
              <a:t>,</a:t>
            </a:r>
            <a:r>
              <a:rPr lang="ca-ES" sz="3200" dirty="0">
                <a:solidFill>
                  <a:srgbClr val="C00000"/>
                </a:solidFill>
                <a:latin typeface="inter-regular"/>
              </a:rPr>
              <a:t>50000</a:t>
            </a:r>
            <a:r>
              <a:rPr lang="ca-ES" sz="3200" dirty="0">
                <a:solidFill>
                  <a:srgbClr val="000000"/>
                </a:solidFill>
                <a:latin typeface="inter-regular"/>
              </a:rPr>
              <a:t>);    </a:t>
            </a:r>
          </a:p>
          <a:p>
            <a:pPr algn="just"/>
            <a:r>
              <a:rPr lang="ca-ES" sz="3200" dirty="0">
                <a:solidFill>
                  <a:srgbClr val="000000"/>
                </a:solidFill>
                <a:latin typeface="inter-regular"/>
              </a:rPr>
              <a:t>  </a:t>
            </a:r>
            <a:r>
              <a:rPr lang="ca-ES" sz="3200" dirty="0">
                <a:solidFill>
                  <a:srgbClr val="008200"/>
                </a:solidFill>
                <a:latin typeface="inter-regular"/>
              </a:rPr>
              <a:t>//</a:t>
            </a:r>
            <a:r>
              <a:rPr lang="ca-ES" sz="3200" dirty="0" err="1">
                <a:solidFill>
                  <a:srgbClr val="008200"/>
                </a:solidFill>
                <a:latin typeface="inter-regular"/>
              </a:rPr>
              <a:t>Creating</a:t>
            </a:r>
            <a:r>
              <a:rPr lang="ca-ES" sz="3200" dirty="0">
                <a:solidFill>
                  <a:srgbClr val="008200"/>
                </a:solidFill>
                <a:latin typeface="inter-regular"/>
              </a:rPr>
              <a:t> </a:t>
            </a:r>
            <a:r>
              <a:rPr lang="ca-ES" sz="3200" dirty="0" err="1">
                <a:solidFill>
                  <a:srgbClr val="008200"/>
                </a:solidFill>
                <a:latin typeface="inter-regular"/>
              </a:rPr>
              <a:t>stream</a:t>
            </a:r>
            <a:r>
              <a:rPr lang="ca-ES" sz="3200" dirty="0">
                <a:solidFill>
                  <a:srgbClr val="008200"/>
                </a:solidFill>
                <a:latin typeface="inter-regular"/>
              </a:rPr>
              <a:t> </a:t>
            </a:r>
            <a:r>
              <a:rPr lang="ca-ES" sz="3200" dirty="0" err="1">
                <a:solidFill>
                  <a:srgbClr val="008200"/>
                </a:solidFill>
                <a:latin typeface="inter-regular"/>
              </a:rPr>
              <a:t>and</a:t>
            </a:r>
            <a:r>
              <a:rPr lang="ca-ES" sz="3200" dirty="0">
                <a:solidFill>
                  <a:srgbClr val="008200"/>
                </a:solidFill>
                <a:latin typeface="inter-regular"/>
              </a:rPr>
              <a:t> </a:t>
            </a:r>
            <a:r>
              <a:rPr lang="ca-ES" sz="3200" dirty="0" err="1">
                <a:solidFill>
                  <a:srgbClr val="008200"/>
                </a:solidFill>
                <a:latin typeface="inter-regular"/>
              </a:rPr>
              <a:t>writing</a:t>
            </a:r>
            <a:r>
              <a:rPr lang="ca-ES" sz="3200" dirty="0">
                <a:solidFill>
                  <a:srgbClr val="008200"/>
                </a:solidFill>
                <a:latin typeface="inter-regular"/>
              </a:rPr>
              <a:t> </a:t>
            </a:r>
            <a:r>
              <a:rPr lang="ca-ES" sz="3200" dirty="0" err="1">
                <a:solidFill>
                  <a:srgbClr val="008200"/>
                </a:solidFill>
                <a:latin typeface="inter-regular"/>
              </a:rPr>
              <a:t>the</a:t>
            </a:r>
            <a:r>
              <a:rPr lang="ca-ES" sz="3200" dirty="0">
                <a:solidFill>
                  <a:srgbClr val="008200"/>
                </a:solidFill>
                <a:latin typeface="inter-regular"/>
              </a:rPr>
              <a:t> </a:t>
            </a:r>
            <a:r>
              <a:rPr lang="ca-ES" sz="3200" dirty="0" err="1">
                <a:solidFill>
                  <a:srgbClr val="008200"/>
                </a:solidFill>
                <a:latin typeface="inter-regular"/>
              </a:rPr>
              <a:t>object</a:t>
            </a:r>
            <a:r>
              <a:rPr lang="ca-ES" sz="3200" dirty="0">
                <a:solidFill>
                  <a:srgbClr val="008200"/>
                </a:solidFill>
                <a:latin typeface="inter-regular"/>
              </a:rPr>
              <a:t>  </a:t>
            </a:r>
            <a:r>
              <a:rPr lang="ca-ES" sz="3200" dirty="0">
                <a:solidFill>
                  <a:srgbClr val="000000"/>
                </a:solidFill>
                <a:latin typeface="inter-regular"/>
              </a:rPr>
              <a:t>  </a:t>
            </a:r>
          </a:p>
          <a:p>
            <a:pPr algn="just"/>
            <a:r>
              <a:rPr lang="ca-ES" sz="3200" dirty="0">
                <a:solidFill>
                  <a:srgbClr val="000000"/>
                </a:solidFill>
                <a:latin typeface="inter-regular"/>
              </a:rPr>
              <a:t>  </a:t>
            </a:r>
            <a:r>
              <a:rPr lang="ca-ES" sz="3200" dirty="0" err="1">
                <a:solidFill>
                  <a:srgbClr val="000000"/>
                </a:solidFill>
                <a:latin typeface="inter-regular"/>
              </a:rPr>
              <a:t>FileOutputStream</a:t>
            </a:r>
            <a:r>
              <a:rPr lang="ca-ES" sz="3200" dirty="0">
                <a:solidFill>
                  <a:srgbClr val="000000"/>
                </a:solidFill>
                <a:latin typeface="inter-regular"/>
              </a:rPr>
              <a:t> </a:t>
            </a:r>
            <a:r>
              <a:rPr lang="ca-ES" sz="3200" dirty="0" err="1">
                <a:solidFill>
                  <a:srgbClr val="000000"/>
                </a:solidFill>
                <a:latin typeface="inter-regular"/>
              </a:rPr>
              <a:t>fout</a:t>
            </a:r>
            <a:r>
              <a:rPr lang="ca-ES" sz="3200" dirty="0">
                <a:solidFill>
                  <a:srgbClr val="000000"/>
                </a:solidFill>
                <a:latin typeface="inter-regular"/>
              </a:rPr>
              <a:t>=</a:t>
            </a:r>
            <a:r>
              <a:rPr lang="ca-ES" sz="3200" b="1" dirty="0" err="1">
                <a:solidFill>
                  <a:srgbClr val="006699"/>
                </a:solidFill>
                <a:latin typeface="inter-regular"/>
              </a:rPr>
              <a:t>new</a:t>
            </a:r>
            <a:r>
              <a:rPr lang="ca-ES" sz="3200" dirty="0">
                <a:solidFill>
                  <a:srgbClr val="000000"/>
                </a:solidFill>
                <a:latin typeface="inter-regular"/>
              </a:rPr>
              <a:t> </a:t>
            </a:r>
            <a:r>
              <a:rPr lang="ca-ES" sz="3200" dirty="0" err="1">
                <a:solidFill>
                  <a:srgbClr val="000000"/>
                </a:solidFill>
                <a:latin typeface="inter-regular"/>
              </a:rPr>
              <a:t>FileOutputStream</a:t>
            </a:r>
            <a:r>
              <a:rPr lang="ca-ES" sz="3200" dirty="0">
                <a:solidFill>
                  <a:srgbClr val="000000"/>
                </a:solidFill>
                <a:latin typeface="inter-regular"/>
              </a:rPr>
              <a:t>(</a:t>
            </a:r>
            <a:r>
              <a:rPr lang="ca-ES" sz="3200" dirty="0">
                <a:solidFill>
                  <a:srgbClr val="0000FF"/>
                </a:solidFill>
                <a:latin typeface="inter-regular"/>
              </a:rPr>
              <a:t>"f.txt"</a:t>
            </a:r>
            <a:r>
              <a:rPr lang="ca-ES" sz="3200" dirty="0">
                <a:solidFill>
                  <a:srgbClr val="000000"/>
                </a:solidFill>
                <a:latin typeface="inter-regular"/>
              </a:rPr>
              <a:t>);    </a:t>
            </a:r>
          </a:p>
          <a:p>
            <a:pPr algn="just"/>
            <a:r>
              <a:rPr lang="ca-ES" sz="3200" dirty="0">
                <a:solidFill>
                  <a:srgbClr val="000000"/>
                </a:solidFill>
                <a:latin typeface="inter-regular"/>
              </a:rPr>
              <a:t>  </a:t>
            </a:r>
            <a:r>
              <a:rPr lang="ca-ES" sz="3200" dirty="0" err="1">
                <a:solidFill>
                  <a:srgbClr val="000000"/>
                </a:solidFill>
                <a:latin typeface="inter-regular"/>
              </a:rPr>
              <a:t>ObjectOutputStream</a:t>
            </a:r>
            <a:r>
              <a:rPr lang="ca-ES" sz="3200" dirty="0">
                <a:solidFill>
                  <a:srgbClr val="000000"/>
                </a:solidFill>
                <a:latin typeface="inter-regular"/>
              </a:rPr>
              <a:t> </a:t>
            </a:r>
            <a:r>
              <a:rPr lang="ca-ES" sz="3200" dirty="0" err="1">
                <a:solidFill>
                  <a:srgbClr val="000000"/>
                </a:solidFill>
                <a:latin typeface="inter-regular"/>
              </a:rPr>
              <a:t>out</a:t>
            </a:r>
            <a:r>
              <a:rPr lang="ca-ES" sz="3200" dirty="0">
                <a:solidFill>
                  <a:srgbClr val="000000"/>
                </a:solidFill>
                <a:latin typeface="inter-regular"/>
              </a:rPr>
              <a:t>=</a:t>
            </a:r>
            <a:r>
              <a:rPr lang="ca-ES" sz="3200" b="1" dirty="0" err="1">
                <a:solidFill>
                  <a:srgbClr val="006699"/>
                </a:solidFill>
                <a:latin typeface="inter-regular"/>
              </a:rPr>
              <a:t>new</a:t>
            </a:r>
            <a:r>
              <a:rPr lang="ca-ES" sz="3200" dirty="0">
                <a:solidFill>
                  <a:srgbClr val="000000"/>
                </a:solidFill>
                <a:latin typeface="inter-regular"/>
              </a:rPr>
              <a:t> </a:t>
            </a:r>
            <a:r>
              <a:rPr lang="ca-ES" sz="3200" dirty="0" err="1">
                <a:solidFill>
                  <a:srgbClr val="000000"/>
                </a:solidFill>
                <a:latin typeface="inter-regular"/>
              </a:rPr>
              <a:t>ObjectOutputStream</a:t>
            </a:r>
            <a:r>
              <a:rPr lang="ca-ES" sz="3200" dirty="0">
                <a:solidFill>
                  <a:srgbClr val="000000"/>
                </a:solidFill>
                <a:latin typeface="inter-regular"/>
              </a:rPr>
              <a:t>(</a:t>
            </a:r>
            <a:r>
              <a:rPr lang="ca-ES" sz="3200" dirty="0" err="1">
                <a:solidFill>
                  <a:srgbClr val="000000"/>
                </a:solidFill>
                <a:latin typeface="inter-regular"/>
              </a:rPr>
              <a:t>fout</a:t>
            </a:r>
            <a:r>
              <a:rPr lang="ca-ES" sz="3200" dirty="0">
                <a:solidFill>
                  <a:srgbClr val="000000"/>
                </a:solidFill>
                <a:latin typeface="inter-regular"/>
              </a:rPr>
              <a:t>);    </a:t>
            </a:r>
          </a:p>
          <a:p>
            <a:pPr algn="just"/>
            <a:r>
              <a:rPr lang="ca-ES" sz="3200" dirty="0">
                <a:solidFill>
                  <a:srgbClr val="000000"/>
                </a:solidFill>
                <a:latin typeface="inter-regular"/>
              </a:rPr>
              <a:t>  </a:t>
            </a:r>
          </a:p>
        </p:txBody>
      </p:sp>
    </p:spTree>
    <p:extLst>
      <p:ext uri="{BB962C8B-B14F-4D97-AF65-F5344CB8AC3E}">
        <p14:creationId xmlns:p14="http://schemas.microsoft.com/office/powerpoint/2010/main" val="1103848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8A3A55-9D83-4183-B0DC-0DC11E7A4F1A}"/>
              </a:ext>
            </a:extLst>
          </p:cNvPr>
          <p:cNvSpPr>
            <a:spLocks noGrp="1"/>
          </p:cNvSpPr>
          <p:nvPr>
            <p:ph type="title"/>
          </p:nvPr>
        </p:nvSpPr>
        <p:spPr>
          <a:xfrm>
            <a:off x="839416" y="620688"/>
            <a:ext cx="11018440" cy="781968"/>
          </a:xfrm>
        </p:spPr>
        <p:txBody>
          <a:bodyPr/>
          <a:lstStyle/>
          <a:p>
            <a:r>
              <a:rPr lang="ca-ES" sz="4000" b="1" dirty="0"/>
              <a:t>Java </a:t>
            </a:r>
            <a:r>
              <a:rPr lang="ca-ES" sz="4000" b="1" dirty="0" err="1"/>
              <a:t>Serializacion</a:t>
            </a:r>
            <a:r>
              <a:rPr lang="ca-ES" sz="4000" b="1" dirty="0"/>
              <a:t> con </a:t>
            </a:r>
            <a:r>
              <a:rPr lang="ca-ES" sz="4000" b="1" dirty="0" err="1"/>
              <a:t>Inheritance</a:t>
            </a:r>
            <a:r>
              <a:rPr lang="ca-ES" sz="4000" b="1" dirty="0"/>
              <a:t> </a:t>
            </a:r>
            <a:br>
              <a:rPr lang="ca-ES" sz="4000" b="1" dirty="0"/>
            </a:br>
            <a:r>
              <a:rPr lang="ca-ES" b="1" dirty="0"/>
              <a:t>SerializeISA.java</a:t>
            </a:r>
            <a:endParaRPr lang="ca-ES" sz="4000" b="1" dirty="0"/>
          </a:p>
        </p:txBody>
      </p:sp>
      <p:sp>
        <p:nvSpPr>
          <p:cNvPr id="6" name="Marcador de número de diapositiva 5">
            <a:extLst>
              <a:ext uri="{FF2B5EF4-FFF2-40B4-BE49-F238E27FC236}">
                <a16:creationId xmlns:a16="http://schemas.microsoft.com/office/drawing/2014/main" id="{64F965AD-B822-4EE2-980A-DF18BB515AD8}"/>
              </a:ext>
            </a:extLst>
          </p:cNvPr>
          <p:cNvSpPr>
            <a:spLocks noGrp="1"/>
          </p:cNvSpPr>
          <p:nvPr>
            <p:ph type="sldNum" sz="quarter" idx="4"/>
          </p:nvPr>
        </p:nvSpPr>
        <p:spPr/>
        <p:txBody>
          <a:bodyPr/>
          <a:lstStyle/>
          <a:p>
            <a:fld id="{6ACF540F-325E-488F-BCD7-C189C8FA1E18}" type="slidenum">
              <a:rPr lang="es-ES" smtClean="0"/>
              <a:pPr/>
              <a:t>45</a:t>
            </a:fld>
            <a:endParaRPr lang="es-ES" dirty="0"/>
          </a:p>
        </p:txBody>
      </p:sp>
      <p:sp>
        <p:nvSpPr>
          <p:cNvPr id="2" name="Rectángulo 1">
            <a:extLst>
              <a:ext uri="{FF2B5EF4-FFF2-40B4-BE49-F238E27FC236}">
                <a16:creationId xmlns:a16="http://schemas.microsoft.com/office/drawing/2014/main" id="{0497636D-8CE7-461C-B3E7-8C99637AD2B0}"/>
              </a:ext>
            </a:extLst>
          </p:cNvPr>
          <p:cNvSpPr/>
          <p:nvPr/>
        </p:nvSpPr>
        <p:spPr>
          <a:xfrm>
            <a:off x="1343472" y="1628800"/>
            <a:ext cx="10514384" cy="5509200"/>
          </a:xfrm>
          <a:prstGeom prst="rect">
            <a:avLst/>
          </a:prstGeom>
        </p:spPr>
        <p:txBody>
          <a:bodyPr wrap="square">
            <a:spAutoFit/>
          </a:bodyPr>
          <a:lstStyle/>
          <a:p>
            <a:pPr algn="just"/>
            <a:r>
              <a:rPr lang="ca-ES" sz="3200" dirty="0" err="1">
                <a:solidFill>
                  <a:srgbClr val="000000"/>
                </a:solidFill>
                <a:latin typeface="inter-regular"/>
              </a:rPr>
              <a:t>out.writeObject</a:t>
            </a:r>
            <a:r>
              <a:rPr lang="ca-ES" sz="3200" dirty="0">
                <a:solidFill>
                  <a:srgbClr val="000000"/>
                </a:solidFill>
                <a:latin typeface="inter-regular"/>
              </a:rPr>
              <a:t>(s1);    </a:t>
            </a:r>
          </a:p>
          <a:p>
            <a:pPr algn="just"/>
            <a:r>
              <a:rPr lang="ca-ES" sz="3200" dirty="0">
                <a:solidFill>
                  <a:srgbClr val="000000"/>
                </a:solidFill>
                <a:latin typeface="inter-regular"/>
              </a:rPr>
              <a:t>  </a:t>
            </a:r>
            <a:r>
              <a:rPr lang="ca-ES" sz="3200" dirty="0" err="1">
                <a:solidFill>
                  <a:srgbClr val="000000"/>
                </a:solidFill>
                <a:latin typeface="inter-regular"/>
              </a:rPr>
              <a:t>out.flush</a:t>
            </a:r>
            <a:r>
              <a:rPr lang="ca-ES" sz="3200" dirty="0">
                <a:solidFill>
                  <a:srgbClr val="000000"/>
                </a:solidFill>
                <a:latin typeface="inter-regular"/>
              </a:rPr>
              <a:t>();    </a:t>
            </a:r>
          </a:p>
          <a:p>
            <a:pPr algn="just"/>
            <a:r>
              <a:rPr lang="ca-ES" sz="3200" dirty="0">
                <a:solidFill>
                  <a:srgbClr val="000000"/>
                </a:solidFill>
                <a:latin typeface="inter-regular"/>
              </a:rPr>
              <a:t>  </a:t>
            </a:r>
            <a:r>
              <a:rPr lang="ca-ES" sz="3200" dirty="0">
                <a:solidFill>
                  <a:srgbClr val="008200"/>
                </a:solidFill>
                <a:latin typeface="inter-regular"/>
              </a:rPr>
              <a:t>//</a:t>
            </a:r>
            <a:r>
              <a:rPr lang="ca-ES" sz="3200" dirty="0" err="1">
                <a:solidFill>
                  <a:srgbClr val="008200"/>
                </a:solidFill>
                <a:latin typeface="inter-regular"/>
              </a:rPr>
              <a:t>closing</a:t>
            </a:r>
            <a:r>
              <a:rPr lang="ca-ES" sz="3200" dirty="0">
                <a:solidFill>
                  <a:srgbClr val="008200"/>
                </a:solidFill>
                <a:latin typeface="inter-regular"/>
              </a:rPr>
              <a:t> </a:t>
            </a:r>
            <a:r>
              <a:rPr lang="ca-ES" sz="3200" dirty="0" err="1">
                <a:solidFill>
                  <a:srgbClr val="008200"/>
                </a:solidFill>
                <a:latin typeface="inter-regular"/>
              </a:rPr>
              <a:t>the</a:t>
            </a:r>
            <a:r>
              <a:rPr lang="ca-ES" sz="3200" dirty="0">
                <a:solidFill>
                  <a:srgbClr val="008200"/>
                </a:solidFill>
                <a:latin typeface="inter-regular"/>
              </a:rPr>
              <a:t> </a:t>
            </a:r>
            <a:r>
              <a:rPr lang="ca-ES" sz="3200" dirty="0" err="1">
                <a:solidFill>
                  <a:srgbClr val="008200"/>
                </a:solidFill>
                <a:latin typeface="inter-regular"/>
              </a:rPr>
              <a:t>stream</a:t>
            </a:r>
            <a:r>
              <a:rPr lang="ca-ES" sz="3200" dirty="0">
                <a:solidFill>
                  <a:srgbClr val="008200"/>
                </a:solidFill>
                <a:latin typeface="inter-regular"/>
              </a:rPr>
              <a:t>  </a:t>
            </a:r>
            <a:r>
              <a:rPr lang="ca-ES" sz="3200" dirty="0">
                <a:solidFill>
                  <a:srgbClr val="000000"/>
                </a:solidFill>
                <a:latin typeface="inter-regular"/>
              </a:rPr>
              <a:t>  </a:t>
            </a:r>
          </a:p>
          <a:p>
            <a:pPr algn="just"/>
            <a:r>
              <a:rPr lang="ca-ES" sz="3200" dirty="0">
                <a:solidFill>
                  <a:srgbClr val="000000"/>
                </a:solidFill>
                <a:latin typeface="inter-regular"/>
              </a:rPr>
              <a:t>  </a:t>
            </a:r>
            <a:r>
              <a:rPr lang="ca-ES" sz="3200" dirty="0" err="1">
                <a:solidFill>
                  <a:srgbClr val="000000"/>
                </a:solidFill>
                <a:latin typeface="inter-regular"/>
              </a:rPr>
              <a:t>out.close</a:t>
            </a:r>
            <a:r>
              <a:rPr lang="ca-ES" sz="3200" dirty="0">
                <a:solidFill>
                  <a:srgbClr val="000000"/>
                </a:solidFill>
                <a:latin typeface="inter-regular"/>
              </a:rPr>
              <a:t>();    </a:t>
            </a:r>
          </a:p>
          <a:p>
            <a:pPr algn="just"/>
            <a:r>
              <a:rPr lang="ca-ES" sz="3200" dirty="0">
                <a:solidFill>
                  <a:srgbClr val="000000"/>
                </a:solidFill>
                <a:latin typeface="inter-regular"/>
              </a:rPr>
              <a:t>  </a:t>
            </a:r>
            <a:r>
              <a:rPr lang="ca-ES" sz="3200" dirty="0" err="1">
                <a:solidFill>
                  <a:srgbClr val="000000"/>
                </a:solidFill>
                <a:latin typeface="inter-regular"/>
              </a:rPr>
              <a:t>System.out.println</a:t>
            </a:r>
            <a:r>
              <a:rPr lang="ca-ES" sz="3200" dirty="0">
                <a:solidFill>
                  <a:srgbClr val="000000"/>
                </a:solidFill>
                <a:latin typeface="inter-regular"/>
              </a:rPr>
              <a:t>(</a:t>
            </a:r>
            <a:r>
              <a:rPr lang="ca-ES" sz="3200" dirty="0">
                <a:solidFill>
                  <a:srgbClr val="0000FF"/>
                </a:solidFill>
                <a:latin typeface="inter-regular"/>
              </a:rPr>
              <a:t>"</a:t>
            </a:r>
            <a:r>
              <a:rPr lang="ca-ES" sz="3200" dirty="0" err="1">
                <a:solidFill>
                  <a:srgbClr val="0000FF"/>
                </a:solidFill>
                <a:latin typeface="inter-regular"/>
              </a:rPr>
              <a:t>success</a:t>
            </a:r>
            <a:r>
              <a:rPr lang="ca-ES" sz="3200" dirty="0">
                <a:solidFill>
                  <a:srgbClr val="0000FF"/>
                </a:solidFill>
                <a:latin typeface="inter-regular"/>
              </a:rPr>
              <a:t>"</a:t>
            </a:r>
            <a:r>
              <a:rPr lang="ca-ES" sz="3200" dirty="0">
                <a:solidFill>
                  <a:srgbClr val="000000"/>
                </a:solidFill>
                <a:latin typeface="inter-regular"/>
              </a:rPr>
              <a:t>);  </a:t>
            </a:r>
          </a:p>
          <a:p>
            <a:pPr algn="just"/>
            <a:r>
              <a:rPr lang="ca-ES" sz="3200" dirty="0">
                <a:solidFill>
                  <a:srgbClr val="000000"/>
                </a:solidFill>
                <a:latin typeface="inter-regular"/>
              </a:rPr>
              <a:t>  </a:t>
            </a:r>
          </a:p>
          <a:p>
            <a:pPr algn="just"/>
            <a:r>
              <a:rPr lang="ca-ES" sz="3200" dirty="0">
                <a:solidFill>
                  <a:srgbClr val="000000"/>
                </a:solidFill>
                <a:latin typeface="inter-regular"/>
              </a:rPr>
              <a:t>  }</a:t>
            </a:r>
          </a:p>
          <a:p>
            <a:pPr algn="just"/>
            <a:r>
              <a:rPr lang="ca-ES" sz="3200" b="1" dirty="0">
                <a:solidFill>
                  <a:srgbClr val="000000"/>
                </a:solidFill>
                <a:latin typeface="inter-regular"/>
              </a:rPr>
              <a:t>  </a:t>
            </a:r>
            <a:r>
              <a:rPr lang="ca-ES" sz="3200" b="1" dirty="0">
                <a:solidFill>
                  <a:srgbClr val="006699"/>
                </a:solidFill>
                <a:latin typeface="inter-regular"/>
              </a:rPr>
              <a:t>catch</a:t>
            </a:r>
            <a:r>
              <a:rPr lang="ca-ES" sz="3200" dirty="0">
                <a:solidFill>
                  <a:srgbClr val="000000"/>
                </a:solidFill>
                <a:latin typeface="inter-regular"/>
              </a:rPr>
              <a:t>(</a:t>
            </a:r>
            <a:r>
              <a:rPr lang="ca-ES" sz="3200" dirty="0" err="1">
                <a:solidFill>
                  <a:srgbClr val="000000"/>
                </a:solidFill>
                <a:latin typeface="inter-regular"/>
              </a:rPr>
              <a:t>Exception</a:t>
            </a:r>
            <a:r>
              <a:rPr lang="ca-ES" sz="3200" dirty="0">
                <a:solidFill>
                  <a:srgbClr val="000000"/>
                </a:solidFill>
                <a:latin typeface="inter-regular"/>
              </a:rPr>
              <a:t> e){</a:t>
            </a:r>
          </a:p>
          <a:p>
            <a:pPr algn="just"/>
            <a:r>
              <a:rPr lang="ca-ES" sz="3200" dirty="0">
                <a:solidFill>
                  <a:srgbClr val="000000"/>
                </a:solidFill>
                <a:latin typeface="inter-regular"/>
              </a:rPr>
              <a:t>       </a:t>
            </a:r>
            <a:r>
              <a:rPr lang="ca-ES" sz="3200" dirty="0" err="1">
                <a:solidFill>
                  <a:srgbClr val="000000"/>
                </a:solidFill>
                <a:latin typeface="inter-regular"/>
              </a:rPr>
              <a:t>System.out.println</a:t>
            </a:r>
            <a:r>
              <a:rPr lang="ca-ES" sz="3200" dirty="0">
                <a:solidFill>
                  <a:srgbClr val="000000"/>
                </a:solidFill>
                <a:latin typeface="inter-regular"/>
              </a:rPr>
              <a:t>(e);</a:t>
            </a:r>
          </a:p>
          <a:p>
            <a:pPr algn="just"/>
            <a:r>
              <a:rPr lang="ca-ES" sz="3200" dirty="0">
                <a:solidFill>
                  <a:srgbClr val="000000"/>
                </a:solidFill>
                <a:latin typeface="inter-regular"/>
              </a:rPr>
              <a:t>   }    </a:t>
            </a:r>
          </a:p>
          <a:p>
            <a:pPr algn="just"/>
            <a:r>
              <a:rPr lang="ca-ES" sz="3200" dirty="0">
                <a:solidFill>
                  <a:srgbClr val="000000"/>
                </a:solidFill>
                <a:latin typeface="inter-regular"/>
              </a:rPr>
              <a:t>  </a:t>
            </a:r>
          </a:p>
        </p:txBody>
      </p:sp>
    </p:spTree>
    <p:extLst>
      <p:ext uri="{BB962C8B-B14F-4D97-AF65-F5344CB8AC3E}">
        <p14:creationId xmlns:p14="http://schemas.microsoft.com/office/powerpoint/2010/main" val="30229422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8A3A55-9D83-4183-B0DC-0DC11E7A4F1A}"/>
              </a:ext>
            </a:extLst>
          </p:cNvPr>
          <p:cNvSpPr>
            <a:spLocks noGrp="1"/>
          </p:cNvSpPr>
          <p:nvPr>
            <p:ph type="title"/>
          </p:nvPr>
        </p:nvSpPr>
        <p:spPr>
          <a:xfrm>
            <a:off x="839416" y="620688"/>
            <a:ext cx="11018440" cy="781968"/>
          </a:xfrm>
        </p:spPr>
        <p:txBody>
          <a:bodyPr/>
          <a:lstStyle/>
          <a:p>
            <a:r>
              <a:rPr lang="ca-ES" sz="4000" b="1" dirty="0"/>
              <a:t>Java </a:t>
            </a:r>
            <a:r>
              <a:rPr lang="ca-ES" sz="4000" b="1" dirty="0" err="1"/>
              <a:t>Serializacion</a:t>
            </a:r>
            <a:r>
              <a:rPr lang="ca-ES" sz="4000" b="1" dirty="0"/>
              <a:t> con </a:t>
            </a:r>
            <a:r>
              <a:rPr lang="ca-ES" sz="4000" b="1" dirty="0" err="1"/>
              <a:t>Inheritance</a:t>
            </a:r>
            <a:r>
              <a:rPr lang="ca-ES" sz="4000" b="1" dirty="0"/>
              <a:t> </a:t>
            </a:r>
            <a:br>
              <a:rPr lang="ca-ES" sz="4000" b="1" dirty="0"/>
            </a:br>
            <a:r>
              <a:rPr lang="ca-ES" b="1" dirty="0"/>
              <a:t>SerializeISA.java</a:t>
            </a:r>
            <a:endParaRPr lang="ca-ES" sz="4000" b="1" dirty="0"/>
          </a:p>
        </p:txBody>
      </p:sp>
      <p:sp>
        <p:nvSpPr>
          <p:cNvPr id="6" name="Marcador de número de diapositiva 5">
            <a:extLst>
              <a:ext uri="{FF2B5EF4-FFF2-40B4-BE49-F238E27FC236}">
                <a16:creationId xmlns:a16="http://schemas.microsoft.com/office/drawing/2014/main" id="{64F965AD-B822-4EE2-980A-DF18BB515AD8}"/>
              </a:ext>
            </a:extLst>
          </p:cNvPr>
          <p:cNvSpPr>
            <a:spLocks noGrp="1"/>
          </p:cNvSpPr>
          <p:nvPr>
            <p:ph type="sldNum" sz="quarter" idx="4"/>
          </p:nvPr>
        </p:nvSpPr>
        <p:spPr/>
        <p:txBody>
          <a:bodyPr/>
          <a:lstStyle/>
          <a:p>
            <a:fld id="{6ACF540F-325E-488F-BCD7-C189C8FA1E18}" type="slidenum">
              <a:rPr lang="es-ES" smtClean="0"/>
              <a:pPr/>
              <a:t>46</a:t>
            </a:fld>
            <a:endParaRPr lang="es-ES" dirty="0"/>
          </a:p>
        </p:txBody>
      </p:sp>
      <p:sp>
        <p:nvSpPr>
          <p:cNvPr id="2" name="Rectángulo 1">
            <a:extLst>
              <a:ext uri="{FF2B5EF4-FFF2-40B4-BE49-F238E27FC236}">
                <a16:creationId xmlns:a16="http://schemas.microsoft.com/office/drawing/2014/main" id="{0497636D-8CE7-461C-B3E7-8C99637AD2B0}"/>
              </a:ext>
            </a:extLst>
          </p:cNvPr>
          <p:cNvSpPr/>
          <p:nvPr/>
        </p:nvSpPr>
        <p:spPr>
          <a:xfrm>
            <a:off x="1343472" y="1628800"/>
            <a:ext cx="10514384" cy="5509200"/>
          </a:xfrm>
          <a:prstGeom prst="rect">
            <a:avLst/>
          </a:prstGeom>
        </p:spPr>
        <p:txBody>
          <a:bodyPr wrap="square">
            <a:spAutoFit/>
          </a:bodyPr>
          <a:lstStyle/>
          <a:p>
            <a:pPr algn="just"/>
            <a:r>
              <a:rPr lang="ca-ES" sz="2400" b="1" dirty="0" err="1">
                <a:solidFill>
                  <a:srgbClr val="006699"/>
                </a:solidFill>
                <a:latin typeface="inter-regular"/>
              </a:rPr>
              <a:t>try</a:t>
            </a:r>
            <a:r>
              <a:rPr lang="ca-ES" sz="2400" dirty="0">
                <a:solidFill>
                  <a:srgbClr val="000000"/>
                </a:solidFill>
                <a:latin typeface="inter-regular"/>
              </a:rPr>
              <a:t>{    </a:t>
            </a:r>
          </a:p>
          <a:p>
            <a:pPr algn="just"/>
            <a:r>
              <a:rPr lang="ca-ES" sz="2400" dirty="0">
                <a:solidFill>
                  <a:srgbClr val="000000"/>
                </a:solidFill>
                <a:latin typeface="inter-regular"/>
              </a:rPr>
              <a:t>  </a:t>
            </a:r>
            <a:r>
              <a:rPr lang="ca-ES" sz="2400" dirty="0">
                <a:solidFill>
                  <a:srgbClr val="008200"/>
                </a:solidFill>
                <a:latin typeface="inter-regular"/>
              </a:rPr>
              <a:t>//</a:t>
            </a:r>
            <a:r>
              <a:rPr lang="ca-ES" sz="2400" dirty="0" err="1">
                <a:solidFill>
                  <a:srgbClr val="008200"/>
                </a:solidFill>
                <a:latin typeface="inter-regular"/>
              </a:rPr>
              <a:t>Creating</a:t>
            </a:r>
            <a:r>
              <a:rPr lang="ca-ES" sz="2400" dirty="0">
                <a:solidFill>
                  <a:srgbClr val="008200"/>
                </a:solidFill>
                <a:latin typeface="inter-regular"/>
              </a:rPr>
              <a:t> </a:t>
            </a:r>
            <a:r>
              <a:rPr lang="ca-ES" sz="2400" dirty="0" err="1">
                <a:solidFill>
                  <a:srgbClr val="008200"/>
                </a:solidFill>
                <a:latin typeface="inter-regular"/>
              </a:rPr>
              <a:t>stream</a:t>
            </a:r>
            <a:r>
              <a:rPr lang="ca-ES" sz="2400" dirty="0">
                <a:solidFill>
                  <a:srgbClr val="008200"/>
                </a:solidFill>
                <a:latin typeface="inter-regular"/>
              </a:rPr>
              <a:t> to </a:t>
            </a:r>
            <a:r>
              <a:rPr lang="ca-ES" sz="2400" dirty="0" err="1">
                <a:solidFill>
                  <a:srgbClr val="008200"/>
                </a:solidFill>
                <a:latin typeface="inter-regular"/>
              </a:rPr>
              <a:t>read</a:t>
            </a:r>
            <a:r>
              <a:rPr lang="ca-ES" sz="2400" dirty="0">
                <a:solidFill>
                  <a:srgbClr val="008200"/>
                </a:solidFill>
                <a:latin typeface="inter-regular"/>
              </a:rPr>
              <a:t> </a:t>
            </a:r>
            <a:r>
              <a:rPr lang="ca-ES" sz="2400" dirty="0" err="1">
                <a:solidFill>
                  <a:srgbClr val="008200"/>
                </a:solidFill>
                <a:latin typeface="inter-regular"/>
              </a:rPr>
              <a:t>the</a:t>
            </a:r>
            <a:r>
              <a:rPr lang="ca-ES" sz="2400" dirty="0">
                <a:solidFill>
                  <a:srgbClr val="008200"/>
                </a:solidFill>
                <a:latin typeface="inter-regular"/>
              </a:rPr>
              <a:t> </a:t>
            </a:r>
            <a:r>
              <a:rPr lang="ca-ES" sz="2400" dirty="0" err="1">
                <a:solidFill>
                  <a:srgbClr val="008200"/>
                </a:solidFill>
                <a:latin typeface="inter-regular"/>
              </a:rPr>
              <a:t>object</a:t>
            </a:r>
            <a:r>
              <a:rPr lang="ca-ES" sz="2400" dirty="0">
                <a:solidFill>
                  <a:srgbClr val="008200"/>
                </a:solidFill>
                <a:latin typeface="inter-regular"/>
              </a:rPr>
              <a:t>  </a:t>
            </a:r>
            <a:r>
              <a:rPr lang="ca-ES" sz="2400" dirty="0">
                <a:solidFill>
                  <a:srgbClr val="000000"/>
                </a:solidFill>
                <a:latin typeface="inter-regular"/>
              </a:rPr>
              <a:t>  </a:t>
            </a:r>
          </a:p>
          <a:p>
            <a:pPr algn="just"/>
            <a:r>
              <a:rPr lang="ca-ES" sz="2400" dirty="0">
                <a:solidFill>
                  <a:srgbClr val="000000"/>
                </a:solidFill>
                <a:latin typeface="inter-regular"/>
              </a:rPr>
              <a:t>  </a:t>
            </a:r>
            <a:r>
              <a:rPr lang="ca-ES" sz="2400" dirty="0" err="1">
                <a:solidFill>
                  <a:srgbClr val="000000"/>
                </a:solidFill>
                <a:latin typeface="inter-regular"/>
              </a:rPr>
              <a:t>ObjectInputStream</a:t>
            </a:r>
            <a:r>
              <a:rPr lang="ca-ES" sz="2400" dirty="0">
                <a:solidFill>
                  <a:srgbClr val="000000"/>
                </a:solidFill>
                <a:latin typeface="inter-regular"/>
              </a:rPr>
              <a:t> in=</a:t>
            </a:r>
            <a:r>
              <a:rPr lang="ca-ES" sz="2400" b="1" dirty="0" err="1">
                <a:solidFill>
                  <a:srgbClr val="006699"/>
                </a:solidFill>
                <a:latin typeface="inter-regular"/>
              </a:rPr>
              <a:t>new</a:t>
            </a:r>
            <a:r>
              <a:rPr lang="ca-ES" sz="2400" dirty="0">
                <a:solidFill>
                  <a:srgbClr val="000000"/>
                </a:solidFill>
                <a:latin typeface="inter-regular"/>
              </a:rPr>
              <a:t> </a:t>
            </a:r>
            <a:r>
              <a:rPr lang="ca-ES" sz="2400" dirty="0" err="1">
                <a:solidFill>
                  <a:srgbClr val="000000"/>
                </a:solidFill>
                <a:latin typeface="inter-regular"/>
              </a:rPr>
              <a:t>ObjectInputStream</a:t>
            </a:r>
            <a:r>
              <a:rPr lang="ca-ES" sz="2400" dirty="0">
                <a:solidFill>
                  <a:srgbClr val="000000"/>
                </a:solidFill>
                <a:latin typeface="inter-regular"/>
              </a:rPr>
              <a:t>(</a:t>
            </a:r>
            <a:r>
              <a:rPr lang="ca-ES" sz="2400" b="1" dirty="0" err="1">
                <a:solidFill>
                  <a:srgbClr val="006699"/>
                </a:solidFill>
                <a:latin typeface="inter-regular"/>
              </a:rPr>
              <a:t>new</a:t>
            </a:r>
            <a:r>
              <a:rPr lang="ca-ES" sz="2400" dirty="0">
                <a:solidFill>
                  <a:srgbClr val="000000"/>
                </a:solidFill>
                <a:latin typeface="inter-regular"/>
              </a:rPr>
              <a:t> </a:t>
            </a:r>
            <a:r>
              <a:rPr lang="ca-ES" sz="2400" dirty="0" err="1">
                <a:solidFill>
                  <a:srgbClr val="000000"/>
                </a:solidFill>
                <a:latin typeface="inter-regular"/>
              </a:rPr>
              <a:t>FileInputStream</a:t>
            </a:r>
            <a:r>
              <a:rPr lang="ca-ES" sz="2400" dirty="0">
                <a:solidFill>
                  <a:srgbClr val="000000"/>
                </a:solidFill>
                <a:latin typeface="inter-regular"/>
              </a:rPr>
              <a:t>(</a:t>
            </a:r>
            <a:r>
              <a:rPr lang="ca-ES" sz="2400" dirty="0">
                <a:solidFill>
                  <a:srgbClr val="0000FF"/>
                </a:solidFill>
                <a:latin typeface="inter-regular"/>
              </a:rPr>
              <a:t>"f.txt"</a:t>
            </a:r>
            <a:r>
              <a:rPr lang="ca-ES" sz="2400" dirty="0">
                <a:solidFill>
                  <a:srgbClr val="000000"/>
                </a:solidFill>
                <a:latin typeface="inter-regular"/>
              </a:rPr>
              <a:t>));    </a:t>
            </a:r>
          </a:p>
          <a:p>
            <a:pPr algn="just"/>
            <a:r>
              <a:rPr lang="ca-ES" sz="2400" dirty="0">
                <a:solidFill>
                  <a:srgbClr val="000000"/>
                </a:solidFill>
                <a:latin typeface="inter-regular"/>
              </a:rPr>
              <a:t>  Student s=(Student)</a:t>
            </a:r>
            <a:r>
              <a:rPr lang="ca-ES" sz="2400" dirty="0" err="1">
                <a:solidFill>
                  <a:srgbClr val="000000"/>
                </a:solidFill>
                <a:latin typeface="inter-regular"/>
              </a:rPr>
              <a:t>in.readObject</a:t>
            </a:r>
            <a:r>
              <a:rPr lang="ca-ES" sz="2400" dirty="0">
                <a:solidFill>
                  <a:srgbClr val="000000"/>
                </a:solidFill>
                <a:latin typeface="inter-regular"/>
              </a:rPr>
              <a:t>();    </a:t>
            </a:r>
          </a:p>
          <a:p>
            <a:pPr algn="just"/>
            <a:r>
              <a:rPr lang="ca-ES" sz="2400" dirty="0">
                <a:solidFill>
                  <a:srgbClr val="000000"/>
                </a:solidFill>
                <a:latin typeface="inter-regular"/>
              </a:rPr>
              <a:t>  </a:t>
            </a:r>
            <a:r>
              <a:rPr lang="ca-ES" sz="2400" dirty="0">
                <a:solidFill>
                  <a:srgbClr val="008200"/>
                </a:solidFill>
                <a:latin typeface="inter-regular"/>
              </a:rPr>
              <a:t>//</a:t>
            </a:r>
            <a:r>
              <a:rPr lang="ca-ES" sz="2400" dirty="0" err="1">
                <a:solidFill>
                  <a:srgbClr val="008200"/>
                </a:solidFill>
                <a:latin typeface="inter-regular"/>
              </a:rPr>
              <a:t>printing</a:t>
            </a:r>
            <a:r>
              <a:rPr lang="ca-ES" sz="2400" dirty="0">
                <a:solidFill>
                  <a:srgbClr val="008200"/>
                </a:solidFill>
                <a:latin typeface="inter-regular"/>
              </a:rPr>
              <a:t> </a:t>
            </a:r>
            <a:r>
              <a:rPr lang="ca-ES" sz="2400" dirty="0" err="1">
                <a:solidFill>
                  <a:srgbClr val="008200"/>
                </a:solidFill>
                <a:latin typeface="inter-regular"/>
              </a:rPr>
              <a:t>the</a:t>
            </a:r>
            <a:r>
              <a:rPr lang="ca-ES" sz="2400" dirty="0">
                <a:solidFill>
                  <a:srgbClr val="008200"/>
                </a:solidFill>
                <a:latin typeface="inter-regular"/>
              </a:rPr>
              <a:t> data of </a:t>
            </a:r>
            <a:r>
              <a:rPr lang="ca-ES" sz="2400" dirty="0" err="1">
                <a:solidFill>
                  <a:srgbClr val="008200"/>
                </a:solidFill>
                <a:latin typeface="inter-regular"/>
              </a:rPr>
              <a:t>the</a:t>
            </a:r>
            <a:r>
              <a:rPr lang="ca-ES" sz="2400" dirty="0">
                <a:solidFill>
                  <a:srgbClr val="008200"/>
                </a:solidFill>
                <a:latin typeface="inter-regular"/>
              </a:rPr>
              <a:t> </a:t>
            </a:r>
            <a:r>
              <a:rPr lang="ca-ES" sz="2400" dirty="0" err="1">
                <a:solidFill>
                  <a:srgbClr val="008200"/>
                </a:solidFill>
                <a:latin typeface="inter-regular"/>
              </a:rPr>
              <a:t>serialized</a:t>
            </a:r>
            <a:r>
              <a:rPr lang="ca-ES" sz="2400" dirty="0">
                <a:solidFill>
                  <a:srgbClr val="008200"/>
                </a:solidFill>
                <a:latin typeface="inter-regular"/>
              </a:rPr>
              <a:t> </a:t>
            </a:r>
            <a:r>
              <a:rPr lang="ca-ES" sz="2400" dirty="0" err="1">
                <a:solidFill>
                  <a:srgbClr val="008200"/>
                </a:solidFill>
                <a:latin typeface="inter-regular"/>
              </a:rPr>
              <a:t>object</a:t>
            </a:r>
            <a:r>
              <a:rPr lang="ca-ES" sz="2400" dirty="0">
                <a:solidFill>
                  <a:srgbClr val="008200"/>
                </a:solidFill>
                <a:latin typeface="inter-regular"/>
              </a:rPr>
              <a:t>  </a:t>
            </a:r>
            <a:r>
              <a:rPr lang="ca-ES" sz="2400" dirty="0">
                <a:solidFill>
                  <a:srgbClr val="000000"/>
                </a:solidFill>
                <a:latin typeface="inter-regular"/>
              </a:rPr>
              <a:t>  </a:t>
            </a:r>
          </a:p>
          <a:p>
            <a:pPr algn="just"/>
            <a:r>
              <a:rPr lang="ca-ES" sz="2400" dirty="0">
                <a:solidFill>
                  <a:srgbClr val="000000"/>
                </a:solidFill>
                <a:latin typeface="inter-regular"/>
              </a:rPr>
              <a:t>  </a:t>
            </a:r>
            <a:r>
              <a:rPr lang="ca-ES" sz="2400" dirty="0" err="1">
                <a:solidFill>
                  <a:srgbClr val="000000"/>
                </a:solidFill>
                <a:latin typeface="inter-regular"/>
              </a:rPr>
              <a:t>System.out.println</a:t>
            </a:r>
            <a:r>
              <a:rPr lang="ca-ES" sz="2400" dirty="0">
                <a:solidFill>
                  <a:srgbClr val="000000"/>
                </a:solidFill>
                <a:latin typeface="inter-regular"/>
              </a:rPr>
              <a:t>(s.id+</a:t>
            </a:r>
            <a:r>
              <a:rPr lang="ca-ES" sz="2400" dirty="0">
                <a:solidFill>
                  <a:srgbClr val="0000FF"/>
                </a:solidFill>
                <a:latin typeface="inter-regular"/>
              </a:rPr>
              <a:t>" "</a:t>
            </a:r>
            <a:r>
              <a:rPr lang="ca-ES" sz="2400" dirty="0">
                <a:solidFill>
                  <a:srgbClr val="000000"/>
                </a:solidFill>
                <a:latin typeface="inter-regular"/>
              </a:rPr>
              <a:t>+s.name+</a:t>
            </a:r>
            <a:r>
              <a:rPr lang="ca-ES" sz="2400" dirty="0">
                <a:solidFill>
                  <a:srgbClr val="0000FF"/>
                </a:solidFill>
                <a:latin typeface="inter-regular"/>
              </a:rPr>
              <a:t>" "</a:t>
            </a:r>
            <a:r>
              <a:rPr lang="ca-ES" sz="2400" dirty="0">
                <a:solidFill>
                  <a:srgbClr val="000000"/>
                </a:solidFill>
                <a:latin typeface="inter-regular"/>
              </a:rPr>
              <a:t>+</a:t>
            </a:r>
            <a:r>
              <a:rPr lang="ca-ES" sz="2400" dirty="0" err="1">
                <a:solidFill>
                  <a:srgbClr val="000000"/>
                </a:solidFill>
                <a:latin typeface="inter-regular"/>
              </a:rPr>
              <a:t>s.course</a:t>
            </a:r>
            <a:r>
              <a:rPr lang="ca-ES" sz="2400" dirty="0">
                <a:solidFill>
                  <a:srgbClr val="000000"/>
                </a:solidFill>
                <a:latin typeface="inter-regular"/>
              </a:rPr>
              <a:t>+</a:t>
            </a:r>
            <a:r>
              <a:rPr lang="ca-ES" sz="2400" dirty="0">
                <a:solidFill>
                  <a:srgbClr val="0000FF"/>
                </a:solidFill>
                <a:latin typeface="inter-regular"/>
              </a:rPr>
              <a:t>" "</a:t>
            </a:r>
            <a:r>
              <a:rPr lang="ca-ES" sz="2400" dirty="0">
                <a:solidFill>
                  <a:srgbClr val="000000"/>
                </a:solidFill>
                <a:latin typeface="inter-regular"/>
              </a:rPr>
              <a:t>+</a:t>
            </a:r>
            <a:r>
              <a:rPr lang="ca-ES" sz="2400" dirty="0" err="1">
                <a:solidFill>
                  <a:srgbClr val="000000"/>
                </a:solidFill>
                <a:latin typeface="inter-regular"/>
              </a:rPr>
              <a:t>s.fee</a:t>
            </a:r>
            <a:r>
              <a:rPr lang="ca-ES" sz="2400" dirty="0">
                <a:solidFill>
                  <a:srgbClr val="000000"/>
                </a:solidFill>
                <a:latin typeface="inter-regular"/>
              </a:rPr>
              <a:t>);    </a:t>
            </a:r>
          </a:p>
          <a:p>
            <a:pPr algn="just"/>
            <a:r>
              <a:rPr lang="ca-ES" sz="2400" dirty="0">
                <a:solidFill>
                  <a:srgbClr val="000000"/>
                </a:solidFill>
                <a:latin typeface="inter-regular"/>
              </a:rPr>
              <a:t>  </a:t>
            </a:r>
            <a:r>
              <a:rPr lang="ca-ES" sz="2400" dirty="0">
                <a:solidFill>
                  <a:srgbClr val="008200"/>
                </a:solidFill>
                <a:latin typeface="inter-regular"/>
              </a:rPr>
              <a:t>//</a:t>
            </a:r>
            <a:r>
              <a:rPr lang="ca-ES" sz="2400" dirty="0" err="1">
                <a:solidFill>
                  <a:srgbClr val="008200"/>
                </a:solidFill>
                <a:latin typeface="inter-regular"/>
              </a:rPr>
              <a:t>closing</a:t>
            </a:r>
            <a:r>
              <a:rPr lang="ca-ES" sz="2400" dirty="0">
                <a:solidFill>
                  <a:srgbClr val="008200"/>
                </a:solidFill>
                <a:latin typeface="inter-regular"/>
              </a:rPr>
              <a:t> </a:t>
            </a:r>
            <a:r>
              <a:rPr lang="ca-ES" sz="2400" dirty="0" err="1">
                <a:solidFill>
                  <a:srgbClr val="008200"/>
                </a:solidFill>
                <a:latin typeface="inter-regular"/>
              </a:rPr>
              <a:t>the</a:t>
            </a:r>
            <a:r>
              <a:rPr lang="ca-ES" sz="2400" dirty="0">
                <a:solidFill>
                  <a:srgbClr val="008200"/>
                </a:solidFill>
                <a:latin typeface="inter-regular"/>
              </a:rPr>
              <a:t> </a:t>
            </a:r>
            <a:r>
              <a:rPr lang="ca-ES" sz="2400" dirty="0" err="1">
                <a:solidFill>
                  <a:srgbClr val="008200"/>
                </a:solidFill>
                <a:latin typeface="inter-regular"/>
              </a:rPr>
              <a:t>stream</a:t>
            </a:r>
            <a:r>
              <a:rPr lang="ca-ES" sz="2400" dirty="0">
                <a:solidFill>
                  <a:srgbClr val="008200"/>
                </a:solidFill>
                <a:latin typeface="inter-regular"/>
              </a:rPr>
              <a:t>  </a:t>
            </a:r>
            <a:r>
              <a:rPr lang="ca-ES" sz="2400" dirty="0">
                <a:solidFill>
                  <a:srgbClr val="000000"/>
                </a:solidFill>
                <a:latin typeface="inter-regular"/>
              </a:rPr>
              <a:t>  </a:t>
            </a:r>
          </a:p>
          <a:p>
            <a:pPr algn="just"/>
            <a:r>
              <a:rPr lang="ca-ES" sz="2400" dirty="0">
                <a:solidFill>
                  <a:srgbClr val="000000"/>
                </a:solidFill>
                <a:latin typeface="inter-regular"/>
              </a:rPr>
              <a:t>  </a:t>
            </a:r>
            <a:r>
              <a:rPr lang="ca-ES" sz="2400" dirty="0" err="1">
                <a:solidFill>
                  <a:srgbClr val="000000"/>
                </a:solidFill>
                <a:latin typeface="inter-regular"/>
              </a:rPr>
              <a:t>in.close</a:t>
            </a:r>
            <a:r>
              <a:rPr lang="ca-ES" sz="2400" dirty="0">
                <a:solidFill>
                  <a:srgbClr val="000000"/>
                </a:solidFill>
                <a:latin typeface="inter-regular"/>
              </a:rPr>
              <a:t>();    </a:t>
            </a:r>
          </a:p>
          <a:p>
            <a:pPr algn="just"/>
            <a:r>
              <a:rPr lang="ca-ES" sz="2400" dirty="0">
                <a:solidFill>
                  <a:srgbClr val="000000"/>
                </a:solidFill>
                <a:latin typeface="inter-regular"/>
              </a:rPr>
              <a:t>  }</a:t>
            </a:r>
            <a:r>
              <a:rPr lang="ca-ES" sz="2400" b="1" dirty="0">
                <a:solidFill>
                  <a:srgbClr val="006699"/>
                </a:solidFill>
                <a:latin typeface="inter-regular"/>
              </a:rPr>
              <a:t>catch</a:t>
            </a:r>
            <a:r>
              <a:rPr lang="ca-ES" sz="2400" dirty="0">
                <a:solidFill>
                  <a:srgbClr val="000000"/>
                </a:solidFill>
                <a:latin typeface="inter-regular"/>
              </a:rPr>
              <a:t>(</a:t>
            </a:r>
            <a:r>
              <a:rPr lang="ca-ES" sz="2400" dirty="0" err="1">
                <a:solidFill>
                  <a:srgbClr val="000000"/>
                </a:solidFill>
                <a:latin typeface="inter-regular"/>
              </a:rPr>
              <a:t>Exception</a:t>
            </a:r>
            <a:r>
              <a:rPr lang="ca-ES" sz="2400" dirty="0">
                <a:solidFill>
                  <a:srgbClr val="000000"/>
                </a:solidFill>
                <a:latin typeface="inter-regular"/>
              </a:rPr>
              <a:t> e){</a:t>
            </a:r>
          </a:p>
          <a:p>
            <a:pPr algn="just"/>
            <a:r>
              <a:rPr lang="ca-ES" sz="2400" dirty="0">
                <a:solidFill>
                  <a:srgbClr val="000000"/>
                </a:solidFill>
                <a:latin typeface="inter-regular"/>
              </a:rPr>
              <a:t>      </a:t>
            </a:r>
            <a:r>
              <a:rPr lang="ca-ES" sz="2400" dirty="0" err="1">
                <a:solidFill>
                  <a:srgbClr val="000000"/>
                </a:solidFill>
                <a:latin typeface="inter-regular"/>
              </a:rPr>
              <a:t>System.out.println</a:t>
            </a:r>
            <a:r>
              <a:rPr lang="ca-ES" sz="2400" dirty="0">
                <a:solidFill>
                  <a:srgbClr val="000000"/>
                </a:solidFill>
                <a:latin typeface="inter-regular"/>
              </a:rPr>
              <a:t>(e);</a:t>
            </a:r>
          </a:p>
          <a:p>
            <a:pPr algn="just"/>
            <a:r>
              <a:rPr lang="ca-ES" sz="2400" dirty="0">
                <a:solidFill>
                  <a:srgbClr val="000000"/>
                </a:solidFill>
                <a:latin typeface="inter-regular"/>
              </a:rPr>
              <a:t>}    </a:t>
            </a:r>
          </a:p>
          <a:p>
            <a:pPr algn="just"/>
            <a:r>
              <a:rPr lang="ca-ES" sz="2400" dirty="0">
                <a:solidFill>
                  <a:srgbClr val="000000"/>
                </a:solidFill>
                <a:latin typeface="inter-regular"/>
              </a:rPr>
              <a:t> }    </a:t>
            </a:r>
          </a:p>
          <a:p>
            <a:pPr algn="just"/>
            <a:r>
              <a:rPr lang="ca-ES" sz="2400" dirty="0">
                <a:solidFill>
                  <a:srgbClr val="000000"/>
                </a:solidFill>
                <a:latin typeface="inter-regular"/>
              </a:rPr>
              <a:t>}  </a:t>
            </a:r>
            <a:r>
              <a:rPr lang="ca-ES" sz="2800" dirty="0">
                <a:solidFill>
                  <a:srgbClr val="000000"/>
                </a:solidFill>
                <a:latin typeface="inter-regular"/>
              </a:rPr>
              <a:t>  </a:t>
            </a:r>
          </a:p>
          <a:p>
            <a:pPr algn="just"/>
            <a:r>
              <a:rPr lang="ca-ES" sz="2800" dirty="0">
                <a:solidFill>
                  <a:srgbClr val="000000"/>
                </a:solidFill>
                <a:latin typeface="inter-regular"/>
              </a:rPr>
              <a:t>  </a:t>
            </a:r>
            <a:endParaRPr lang="ca-ES" sz="3200" dirty="0">
              <a:solidFill>
                <a:srgbClr val="000000"/>
              </a:solidFill>
              <a:latin typeface="inter-regular"/>
            </a:endParaRPr>
          </a:p>
        </p:txBody>
      </p:sp>
    </p:spTree>
    <p:extLst>
      <p:ext uri="{BB962C8B-B14F-4D97-AF65-F5344CB8AC3E}">
        <p14:creationId xmlns:p14="http://schemas.microsoft.com/office/powerpoint/2010/main" val="2326230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8A3A55-9D83-4183-B0DC-0DC11E7A4F1A}"/>
              </a:ext>
            </a:extLst>
          </p:cNvPr>
          <p:cNvSpPr>
            <a:spLocks noGrp="1"/>
          </p:cNvSpPr>
          <p:nvPr>
            <p:ph type="title"/>
          </p:nvPr>
        </p:nvSpPr>
        <p:spPr>
          <a:xfrm>
            <a:off x="911424" y="188640"/>
            <a:ext cx="11018440" cy="781968"/>
          </a:xfrm>
        </p:spPr>
        <p:txBody>
          <a:bodyPr/>
          <a:lstStyle/>
          <a:p>
            <a:r>
              <a:rPr lang="es-ES" sz="3200" b="1" dirty="0">
                <a:solidFill>
                  <a:srgbClr val="0070C0"/>
                </a:solidFill>
                <a:latin typeface="Arial" panose="020B0604020202020204" pitchFamily="34" charset="0"/>
                <a:cs typeface="Arial" panose="020B0604020202020204" pitchFamily="34" charset="0"/>
              </a:rPr>
              <a:t>Depersist.java</a:t>
            </a:r>
            <a:endParaRPr lang="es-ES" b="1" dirty="0"/>
          </a:p>
        </p:txBody>
      </p:sp>
      <p:pic>
        <p:nvPicPr>
          <p:cNvPr id="7" name="Picture 2" descr="LG 29WP500-B 29&quot; LED IPS UltraWide FullHD 75Hz FreeSync">
            <a:extLst>
              <a:ext uri="{FF2B5EF4-FFF2-40B4-BE49-F238E27FC236}">
                <a16:creationId xmlns:a16="http://schemas.microsoft.com/office/drawing/2014/main" id="{C451B47C-4442-4E7C-BE9E-A9B586D70A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947" b="19716"/>
          <a:stretch/>
        </p:blipFill>
        <p:spPr bwMode="auto">
          <a:xfrm>
            <a:off x="1967361" y="1196752"/>
            <a:ext cx="8569931" cy="525658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4DB5F55C-F166-4DD1-9B57-D30E339E0794}"/>
              </a:ext>
            </a:extLst>
          </p:cNvPr>
          <p:cNvSpPr/>
          <p:nvPr/>
        </p:nvSpPr>
        <p:spPr>
          <a:xfrm>
            <a:off x="2279576" y="1556792"/>
            <a:ext cx="7776864" cy="33123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Marcador de número de diapositiva 5">
            <a:extLst>
              <a:ext uri="{FF2B5EF4-FFF2-40B4-BE49-F238E27FC236}">
                <a16:creationId xmlns:a16="http://schemas.microsoft.com/office/drawing/2014/main" id="{64F965AD-B822-4EE2-980A-DF18BB515AD8}"/>
              </a:ext>
            </a:extLst>
          </p:cNvPr>
          <p:cNvSpPr>
            <a:spLocks noGrp="1"/>
          </p:cNvSpPr>
          <p:nvPr>
            <p:ph type="sldNum" sz="quarter" idx="4"/>
          </p:nvPr>
        </p:nvSpPr>
        <p:spPr/>
        <p:txBody>
          <a:bodyPr/>
          <a:lstStyle/>
          <a:p>
            <a:fld id="{6ACF540F-325E-488F-BCD7-C189C8FA1E18}" type="slidenum">
              <a:rPr lang="es-ES" smtClean="0"/>
              <a:pPr/>
              <a:t>47</a:t>
            </a:fld>
            <a:endParaRPr lang="es-ES" dirty="0"/>
          </a:p>
        </p:txBody>
      </p:sp>
      <p:sp>
        <p:nvSpPr>
          <p:cNvPr id="5" name="Rectángulo 4">
            <a:extLst>
              <a:ext uri="{FF2B5EF4-FFF2-40B4-BE49-F238E27FC236}">
                <a16:creationId xmlns:a16="http://schemas.microsoft.com/office/drawing/2014/main" id="{997C7972-88DF-4F7B-BF11-1B096A346013}"/>
              </a:ext>
            </a:extLst>
          </p:cNvPr>
          <p:cNvSpPr/>
          <p:nvPr/>
        </p:nvSpPr>
        <p:spPr>
          <a:xfrm>
            <a:off x="2999656" y="1988840"/>
            <a:ext cx="6912768" cy="1200329"/>
          </a:xfrm>
          <a:prstGeom prst="rect">
            <a:avLst/>
          </a:prstGeom>
        </p:spPr>
        <p:txBody>
          <a:bodyPr wrap="square">
            <a:spAutoFit/>
          </a:bodyPr>
          <a:lstStyle/>
          <a:p>
            <a:r>
              <a:rPr lang="en-US" sz="3600" dirty="0"/>
              <a:t>success</a:t>
            </a:r>
          </a:p>
          <a:p>
            <a:r>
              <a:rPr lang="en-US" sz="3600" dirty="0"/>
              <a:t>211 </a:t>
            </a:r>
            <a:r>
              <a:rPr lang="en-US" sz="3600" dirty="0" err="1"/>
              <a:t>ravi</a:t>
            </a:r>
            <a:r>
              <a:rPr lang="en-US" sz="3600" dirty="0"/>
              <a:t> Engineering 50000</a:t>
            </a:r>
            <a:endParaRPr lang="ca-ES" sz="3600" dirty="0"/>
          </a:p>
        </p:txBody>
      </p:sp>
    </p:spTree>
    <p:extLst>
      <p:ext uri="{BB962C8B-B14F-4D97-AF65-F5344CB8AC3E}">
        <p14:creationId xmlns:p14="http://schemas.microsoft.com/office/powerpoint/2010/main" val="8094776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8A3A55-9D83-4183-B0DC-0DC11E7A4F1A}"/>
              </a:ext>
            </a:extLst>
          </p:cNvPr>
          <p:cNvSpPr>
            <a:spLocks noGrp="1"/>
          </p:cNvSpPr>
          <p:nvPr>
            <p:ph type="title"/>
          </p:nvPr>
        </p:nvSpPr>
        <p:spPr>
          <a:xfrm>
            <a:off x="911424" y="188640"/>
            <a:ext cx="11018440" cy="781968"/>
          </a:xfrm>
        </p:spPr>
        <p:txBody>
          <a:bodyPr/>
          <a:lstStyle/>
          <a:p>
            <a:r>
              <a:rPr lang="es-ES" sz="3200" b="1" dirty="0">
                <a:solidFill>
                  <a:srgbClr val="0070C0"/>
                </a:solidFill>
                <a:latin typeface="Arial" panose="020B0604020202020204" pitchFamily="34" charset="0"/>
                <a:cs typeface="Arial" panose="020B0604020202020204" pitchFamily="34" charset="0"/>
              </a:rPr>
              <a:t>Depersist.java</a:t>
            </a:r>
            <a:endParaRPr lang="es-ES" b="1" dirty="0"/>
          </a:p>
        </p:txBody>
      </p:sp>
      <p:sp>
        <p:nvSpPr>
          <p:cNvPr id="6" name="Marcador de número de diapositiva 5">
            <a:extLst>
              <a:ext uri="{FF2B5EF4-FFF2-40B4-BE49-F238E27FC236}">
                <a16:creationId xmlns:a16="http://schemas.microsoft.com/office/drawing/2014/main" id="{64F965AD-B822-4EE2-980A-DF18BB515AD8}"/>
              </a:ext>
            </a:extLst>
          </p:cNvPr>
          <p:cNvSpPr>
            <a:spLocks noGrp="1"/>
          </p:cNvSpPr>
          <p:nvPr>
            <p:ph type="sldNum" sz="quarter" idx="4"/>
          </p:nvPr>
        </p:nvSpPr>
        <p:spPr/>
        <p:txBody>
          <a:bodyPr/>
          <a:lstStyle/>
          <a:p>
            <a:fld id="{6ACF540F-325E-488F-BCD7-C189C8FA1E18}" type="slidenum">
              <a:rPr lang="es-ES" smtClean="0"/>
              <a:pPr/>
              <a:t>48</a:t>
            </a:fld>
            <a:endParaRPr lang="es-ES" dirty="0"/>
          </a:p>
        </p:txBody>
      </p:sp>
      <p:sp>
        <p:nvSpPr>
          <p:cNvPr id="2" name="Rectángulo 1">
            <a:extLst>
              <a:ext uri="{FF2B5EF4-FFF2-40B4-BE49-F238E27FC236}">
                <a16:creationId xmlns:a16="http://schemas.microsoft.com/office/drawing/2014/main" id="{B232A0E1-3FEA-44CB-824A-76746E996136}"/>
              </a:ext>
            </a:extLst>
          </p:cNvPr>
          <p:cNvSpPr/>
          <p:nvPr/>
        </p:nvSpPr>
        <p:spPr>
          <a:xfrm>
            <a:off x="3618366" y="3122868"/>
            <a:ext cx="4955267" cy="369332"/>
          </a:xfrm>
          <a:prstGeom prst="rect">
            <a:avLst/>
          </a:prstGeom>
        </p:spPr>
        <p:txBody>
          <a:bodyPr wrap="none">
            <a:spAutoFit/>
          </a:bodyPr>
          <a:lstStyle/>
          <a:p>
            <a:r>
              <a:rPr lang="ca-ES" dirty="0"/>
              <a:t>https://www.javatpoint.com/serialization-in-java</a:t>
            </a:r>
          </a:p>
        </p:txBody>
      </p:sp>
    </p:spTree>
    <p:extLst>
      <p:ext uri="{BB962C8B-B14F-4D97-AF65-F5344CB8AC3E}">
        <p14:creationId xmlns:p14="http://schemas.microsoft.com/office/powerpoint/2010/main" val="18422369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E0C6FEF-432E-4629-92FE-D9CAB711B506}"/>
              </a:ext>
            </a:extLst>
          </p:cNvPr>
          <p:cNvPicPr>
            <a:picLocks noChangeAspect="1"/>
          </p:cNvPicPr>
          <p:nvPr/>
        </p:nvPicPr>
        <p:blipFill>
          <a:blip r:embed="rId2"/>
          <a:stretch>
            <a:fillRect/>
          </a:stretch>
        </p:blipFill>
        <p:spPr>
          <a:xfrm>
            <a:off x="2495600" y="255864"/>
            <a:ext cx="6984776" cy="63462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5</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	Almacenamiento de objetos en ficheros. Serialización</a:t>
            </a:r>
            <a:br>
              <a:rPr lang="ca-ES" b="1" dirty="0"/>
            </a:br>
            <a:endParaRPr lang="es-ES" b="1" dirty="0">
              <a:solidFill>
                <a:srgbClr val="FF0000"/>
              </a:solidFill>
            </a:endParaRPr>
          </a:p>
        </p:txBody>
      </p:sp>
      <p:sp>
        <p:nvSpPr>
          <p:cNvPr id="3" name="Rectángulo 2">
            <a:extLst>
              <a:ext uri="{FF2B5EF4-FFF2-40B4-BE49-F238E27FC236}">
                <a16:creationId xmlns:a16="http://schemas.microsoft.com/office/drawing/2014/main" id="{7C182C98-F89C-4CD0-9EF3-3233C903BE2D}"/>
              </a:ext>
            </a:extLst>
          </p:cNvPr>
          <p:cNvSpPr/>
          <p:nvPr/>
        </p:nvSpPr>
        <p:spPr>
          <a:xfrm>
            <a:off x="1034614" y="1676934"/>
            <a:ext cx="11018439" cy="3108543"/>
          </a:xfrm>
          <a:prstGeom prst="rect">
            <a:avLst/>
          </a:prstGeom>
        </p:spPr>
        <p:txBody>
          <a:bodyPr wrap="square">
            <a:spAutoFit/>
          </a:bodyPr>
          <a:lstStyle/>
          <a:p>
            <a:r>
              <a:rPr lang="es-ES" sz="2800" dirty="0"/>
              <a:t>Ahora hemos hecho aplicaciones que trabajan con clases y objetos.</a:t>
            </a:r>
          </a:p>
          <a:p>
            <a:endParaRPr lang="es-ES" sz="2800" dirty="0"/>
          </a:p>
          <a:p>
            <a:r>
              <a:rPr lang="es-ES" sz="2800" dirty="0"/>
              <a:t>¿Es posible guardar un objeto entero en un fichero? </a:t>
            </a:r>
          </a:p>
          <a:p>
            <a:r>
              <a:rPr lang="es-ES" sz="2800" dirty="0"/>
              <a:t>La respuesta es sí. </a:t>
            </a:r>
          </a:p>
          <a:p>
            <a:endParaRPr lang="es-ES" sz="2800" dirty="0"/>
          </a:p>
          <a:p>
            <a:r>
              <a:rPr lang="es-ES" sz="2800" b="1" dirty="0">
                <a:sym typeface="Wingdings" panose="05000000000000000000" pitchFamily="2" charset="2"/>
              </a:rPr>
              <a:t> </a:t>
            </a:r>
            <a:r>
              <a:rPr lang="es-ES" sz="2800" b="1" dirty="0"/>
              <a:t>concepto de serialización.</a:t>
            </a:r>
          </a:p>
          <a:p>
            <a:endParaRPr lang="es-ES" sz="2800" dirty="0"/>
          </a:p>
        </p:txBody>
      </p:sp>
    </p:spTree>
    <p:extLst>
      <p:ext uri="{BB962C8B-B14F-4D97-AF65-F5344CB8AC3E}">
        <p14:creationId xmlns:p14="http://schemas.microsoft.com/office/powerpoint/2010/main" val="4047576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6</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	Almacenamiento de objetos en ficheros. Serialización</a:t>
            </a:r>
            <a:br>
              <a:rPr lang="ca-ES" b="1" dirty="0"/>
            </a:br>
            <a:endParaRPr lang="es-ES" b="1" dirty="0">
              <a:solidFill>
                <a:srgbClr val="FF0000"/>
              </a:solidFill>
            </a:endParaRPr>
          </a:p>
        </p:txBody>
      </p:sp>
      <p:pic>
        <p:nvPicPr>
          <p:cNvPr id="1028" name="Picture 4">
            <a:extLst>
              <a:ext uri="{FF2B5EF4-FFF2-40B4-BE49-F238E27FC236}">
                <a16:creationId xmlns:a16="http://schemas.microsoft.com/office/drawing/2014/main" id="{52B2234D-3371-454D-9A29-EA7FE28C6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2" y="1395159"/>
            <a:ext cx="8689032" cy="498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39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7</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12.1.	Serialización</a:t>
            </a:r>
            <a:br>
              <a:rPr lang="ca-ES" b="1" dirty="0"/>
            </a:br>
            <a:endParaRPr lang="es-ES" b="1" dirty="0">
              <a:solidFill>
                <a:srgbClr val="FF0000"/>
              </a:solidFill>
            </a:endParaRPr>
          </a:p>
        </p:txBody>
      </p:sp>
      <p:sp>
        <p:nvSpPr>
          <p:cNvPr id="4" name="Rectángulo 3">
            <a:extLst>
              <a:ext uri="{FF2B5EF4-FFF2-40B4-BE49-F238E27FC236}">
                <a16:creationId xmlns:a16="http://schemas.microsoft.com/office/drawing/2014/main" id="{258CA714-BB97-4945-98CA-A0F44C78FF45}"/>
              </a:ext>
            </a:extLst>
          </p:cNvPr>
          <p:cNvSpPr/>
          <p:nvPr/>
        </p:nvSpPr>
        <p:spPr>
          <a:xfrm>
            <a:off x="1380084" y="1640989"/>
            <a:ext cx="10369152" cy="4524315"/>
          </a:xfrm>
          <a:prstGeom prst="rect">
            <a:avLst/>
          </a:prstGeom>
        </p:spPr>
        <p:txBody>
          <a:bodyPr wrap="square">
            <a:spAutoFit/>
          </a:bodyPr>
          <a:lstStyle/>
          <a:p>
            <a:r>
              <a:rPr lang="es-ES" sz="3600" dirty="0"/>
              <a:t>La serialización es un proceso mediante el cual un objeto es transformado en una secuencia de bytes que representa el estado de dicho objeto, es decir, el valor de sus atributos, para luego ser guardado en un fichero, ser enviado por la red, etc. </a:t>
            </a:r>
          </a:p>
          <a:p>
            <a:r>
              <a:rPr lang="es-ES" sz="3600" dirty="0"/>
              <a:t>Un objeto serializado se puede recomponer luego sin ningún problema.</a:t>
            </a:r>
            <a:endParaRPr lang="ca-ES" sz="3600" dirty="0"/>
          </a:p>
        </p:txBody>
      </p:sp>
    </p:spTree>
    <p:extLst>
      <p:ext uri="{BB962C8B-B14F-4D97-AF65-F5344CB8AC3E}">
        <p14:creationId xmlns:p14="http://schemas.microsoft.com/office/powerpoint/2010/main" val="175288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8</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12.1.	Serialización</a:t>
            </a:r>
            <a:br>
              <a:rPr lang="ca-ES" b="1" dirty="0"/>
            </a:br>
            <a:endParaRPr lang="es-ES" b="1" dirty="0">
              <a:solidFill>
                <a:srgbClr val="FF0000"/>
              </a:solidFill>
            </a:endParaRPr>
          </a:p>
        </p:txBody>
      </p:sp>
      <p:pic>
        <p:nvPicPr>
          <p:cNvPr id="3074" name="Picture 2" descr="Qué es la serialización o marshalling?">
            <a:extLst>
              <a:ext uri="{FF2B5EF4-FFF2-40B4-BE49-F238E27FC236}">
                <a16:creationId xmlns:a16="http://schemas.microsoft.com/office/drawing/2014/main" id="{9A0AD45A-27B9-4BAB-B36E-1D00D14509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876" t="43537" r="17812" b="10395"/>
          <a:stretch/>
        </p:blipFill>
        <p:spPr bwMode="auto">
          <a:xfrm>
            <a:off x="1081066" y="1700808"/>
            <a:ext cx="10641374" cy="446449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899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FD19153A-3518-40FE-AC2C-17E7C0C414B8}"/>
              </a:ext>
            </a:extLst>
          </p:cNvPr>
          <p:cNvSpPr>
            <a:spLocks noGrp="1"/>
          </p:cNvSpPr>
          <p:nvPr>
            <p:ph type="sldNum" sz="quarter" idx="4"/>
          </p:nvPr>
        </p:nvSpPr>
        <p:spPr>
          <a:xfrm>
            <a:off x="8616280" y="6280409"/>
            <a:ext cx="2743200" cy="365125"/>
          </a:xfrm>
        </p:spPr>
        <p:txBody>
          <a:bodyPr/>
          <a:lstStyle/>
          <a:p>
            <a:fld id="{6ACF540F-325E-488F-BCD7-C189C8FA1E18}" type="slidenum">
              <a:rPr lang="es-ES" smtClean="0"/>
              <a:pPr/>
              <a:t>9</a:t>
            </a:fld>
            <a:endParaRPr lang="es-ES" dirty="0"/>
          </a:p>
        </p:txBody>
      </p:sp>
      <p:sp>
        <p:nvSpPr>
          <p:cNvPr id="8" name="Título 2">
            <a:extLst>
              <a:ext uri="{FF2B5EF4-FFF2-40B4-BE49-F238E27FC236}">
                <a16:creationId xmlns:a16="http://schemas.microsoft.com/office/drawing/2014/main" id="{B8021B38-DF41-4E74-B3FF-D7E6D3BE14EB}"/>
              </a:ext>
            </a:extLst>
          </p:cNvPr>
          <p:cNvSpPr>
            <a:spLocks noGrp="1"/>
          </p:cNvSpPr>
          <p:nvPr>
            <p:ph type="title"/>
          </p:nvPr>
        </p:nvSpPr>
        <p:spPr>
          <a:xfrm>
            <a:off x="1055440" y="692696"/>
            <a:ext cx="11018440" cy="781968"/>
          </a:xfrm>
        </p:spPr>
        <p:txBody>
          <a:bodyPr/>
          <a:lstStyle/>
          <a:p>
            <a:br>
              <a:rPr lang="es-ES" b="1" dirty="0"/>
            </a:br>
            <a:r>
              <a:rPr lang="es-ES" b="1" dirty="0"/>
              <a:t>12.1.	Serialización</a:t>
            </a:r>
            <a:br>
              <a:rPr lang="ca-ES" b="1" dirty="0"/>
            </a:br>
            <a:endParaRPr lang="es-ES" b="1" dirty="0">
              <a:solidFill>
                <a:srgbClr val="FF0000"/>
              </a:solidFill>
            </a:endParaRPr>
          </a:p>
        </p:txBody>
      </p:sp>
      <p:sp>
        <p:nvSpPr>
          <p:cNvPr id="2" name="Rectángulo 1">
            <a:extLst>
              <a:ext uri="{FF2B5EF4-FFF2-40B4-BE49-F238E27FC236}">
                <a16:creationId xmlns:a16="http://schemas.microsoft.com/office/drawing/2014/main" id="{205D6AEB-650A-4704-A997-B2D11F59ED44}"/>
              </a:ext>
            </a:extLst>
          </p:cNvPr>
          <p:cNvSpPr/>
          <p:nvPr/>
        </p:nvSpPr>
        <p:spPr>
          <a:xfrm>
            <a:off x="1199456" y="1502757"/>
            <a:ext cx="10369152" cy="4401205"/>
          </a:xfrm>
          <a:prstGeom prst="rect">
            <a:avLst/>
          </a:prstGeom>
        </p:spPr>
        <p:txBody>
          <a:bodyPr wrap="square">
            <a:spAutoFit/>
          </a:bodyPr>
          <a:lstStyle/>
          <a:p>
            <a:r>
              <a:rPr lang="es-ES" sz="4000" dirty="0">
                <a:latin typeface="Calibri" panose="020F0502020204030204" pitchFamily="34" charset="0"/>
                <a:ea typeface="Calibri" panose="020F0502020204030204" pitchFamily="34" charset="0"/>
                <a:cs typeface="Calibri" panose="020F0502020204030204" pitchFamily="34" charset="0"/>
              </a:rPr>
              <a:t>Para hacer que una clase pueda ser </a:t>
            </a:r>
            <a:r>
              <a:rPr lang="es-ES" sz="4000" dirty="0" err="1">
                <a:latin typeface="Calibri" panose="020F0502020204030204" pitchFamily="34" charset="0"/>
                <a:ea typeface="Calibri" panose="020F0502020204030204" pitchFamily="34" charset="0"/>
                <a:cs typeface="Calibri" panose="020F0502020204030204" pitchFamily="34" charset="0"/>
              </a:rPr>
              <a:t>serializable</a:t>
            </a:r>
            <a:r>
              <a:rPr lang="es-ES" sz="4000" dirty="0">
                <a:latin typeface="Calibri" panose="020F0502020204030204" pitchFamily="34" charset="0"/>
                <a:ea typeface="Calibri" panose="020F0502020204030204" pitchFamily="34" charset="0"/>
                <a:cs typeface="Calibri" panose="020F0502020204030204" pitchFamily="34" charset="0"/>
              </a:rPr>
              <a:t> hay que hacer que implemente la interfaz</a:t>
            </a:r>
            <a:r>
              <a:rPr lang="es-ES" sz="4000" spc="5" dirty="0">
                <a:latin typeface="Calibri" panose="020F0502020204030204" pitchFamily="34" charset="0"/>
                <a:ea typeface="Calibri" panose="020F0502020204030204" pitchFamily="34" charset="0"/>
                <a:cs typeface="Calibri" panose="020F0502020204030204" pitchFamily="34" charset="0"/>
              </a:rPr>
              <a:t> </a:t>
            </a:r>
            <a:r>
              <a:rPr lang="es-ES" sz="4000" b="1" dirty="0" err="1">
                <a:solidFill>
                  <a:srgbClr val="0070C0"/>
                </a:solidFill>
                <a:latin typeface="Calibri" panose="020F0502020204030204" pitchFamily="34" charset="0"/>
                <a:ea typeface="Calibri" panose="020F0502020204030204" pitchFamily="34" charset="0"/>
                <a:cs typeface="Calibri" panose="020F0502020204030204" pitchFamily="34" charset="0"/>
              </a:rPr>
              <a:t>Serializable</a:t>
            </a:r>
            <a:r>
              <a:rPr lang="es-ES" sz="4000" dirty="0">
                <a:latin typeface="Calibri" panose="020F0502020204030204" pitchFamily="34" charset="0"/>
                <a:ea typeface="Calibri" panose="020F0502020204030204" pitchFamily="34" charset="0"/>
                <a:cs typeface="Calibri" panose="020F0502020204030204" pitchFamily="34" charset="0"/>
              </a:rPr>
              <a:t>.</a:t>
            </a:r>
            <a:r>
              <a:rPr lang="es-ES" sz="4000" spc="5" dirty="0">
                <a:latin typeface="Calibri" panose="020F0502020204030204" pitchFamily="34" charset="0"/>
                <a:ea typeface="Calibri" panose="020F0502020204030204" pitchFamily="34" charset="0"/>
                <a:cs typeface="Calibri" panose="020F0502020204030204" pitchFamily="34" charset="0"/>
              </a:rPr>
              <a:t> </a:t>
            </a:r>
          </a:p>
          <a:p>
            <a:endParaRPr lang="es-ES" sz="4000" spc="5" dirty="0">
              <a:latin typeface="Calibri" panose="020F0502020204030204" pitchFamily="34" charset="0"/>
              <a:ea typeface="Calibri" panose="020F0502020204030204" pitchFamily="34" charset="0"/>
              <a:cs typeface="Calibri" panose="020F0502020204030204" pitchFamily="34" charset="0"/>
            </a:endParaRPr>
          </a:p>
          <a:p>
            <a:r>
              <a:rPr lang="es-ES" sz="4000" dirty="0">
                <a:latin typeface="Calibri" panose="020F0502020204030204" pitchFamily="34" charset="0"/>
                <a:ea typeface="Calibri" panose="020F0502020204030204" pitchFamily="34" charset="0"/>
                <a:cs typeface="Calibri" panose="020F0502020204030204" pitchFamily="34" charset="0"/>
              </a:rPr>
              <a:t>Esta</a:t>
            </a:r>
            <a:r>
              <a:rPr lang="es-ES" sz="4000" spc="5" dirty="0">
                <a:latin typeface="Calibri" panose="020F0502020204030204" pitchFamily="34" charset="0"/>
                <a:ea typeface="Calibri" panose="020F0502020204030204" pitchFamily="34" charset="0"/>
                <a:cs typeface="Calibri" panose="020F0502020204030204" pitchFamily="34" charset="0"/>
              </a:rPr>
              <a:t> </a:t>
            </a:r>
            <a:r>
              <a:rPr lang="es-ES" sz="4000" dirty="0">
                <a:latin typeface="Calibri" panose="020F0502020204030204" pitchFamily="34" charset="0"/>
                <a:ea typeface="Calibri" panose="020F0502020204030204" pitchFamily="34" charset="0"/>
                <a:cs typeface="Calibri" panose="020F0502020204030204" pitchFamily="34" charset="0"/>
              </a:rPr>
              <a:t>interfaz</a:t>
            </a:r>
            <a:r>
              <a:rPr lang="es-ES" sz="4000" spc="5" dirty="0">
                <a:latin typeface="Calibri" panose="020F0502020204030204" pitchFamily="34" charset="0"/>
                <a:ea typeface="Calibri" panose="020F0502020204030204" pitchFamily="34" charset="0"/>
                <a:cs typeface="Calibri" panose="020F0502020204030204" pitchFamily="34" charset="0"/>
              </a:rPr>
              <a:t> </a:t>
            </a:r>
            <a:r>
              <a:rPr lang="es-ES" sz="4000" dirty="0">
                <a:latin typeface="Calibri" panose="020F0502020204030204" pitchFamily="34" charset="0"/>
                <a:ea typeface="Calibri" panose="020F0502020204030204" pitchFamily="34" charset="0"/>
                <a:cs typeface="Calibri" panose="020F0502020204030204" pitchFamily="34" charset="0"/>
              </a:rPr>
              <a:t>no</a:t>
            </a:r>
            <a:r>
              <a:rPr lang="es-ES" sz="4000" spc="5" dirty="0">
                <a:latin typeface="Calibri" panose="020F0502020204030204" pitchFamily="34" charset="0"/>
                <a:ea typeface="Calibri" panose="020F0502020204030204" pitchFamily="34" charset="0"/>
                <a:cs typeface="Calibri" panose="020F0502020204030204" pitchFamily="34" charset="0"/>
              </a:rPr>
              <a:t> </a:t>
            </a:r>
            <a:r>
              <a:rPr lang="es-ES" sz="4000" dirty="0">
                <a:latin typeface="Calibri" panose="020F0502020204030204" pitchFamily="34" charset="0"/>
                <a:ea typeface="Calibri" panose="020F0502020204030204" pitchFamily="34" charset="0"/>
                <a:cs typeface="Calibri" panose="020F0502020204030204" pitchFamily="34" charset="0"/>
              </a:rPr>
              <a:t>define</a:t>
            </a:r>
            <a:r>
              <a:rPr lang="es-ES" sz="4000" spc="5" dirty="0">
                <a:latin typeface="Calibri" panose="020F0502020204030204" pitchFamily="34" charset="0"/>
                <a:ea typeface="Calibri" panose="020F0502020204030204" pitchFamily="34" charset="0"/>
                <a:cs typeface="Calibri" panose="020F0502020204030204" pitchFamily="34" charset="0"/>
              </a:rPr>
              <a:t> </a:t>
            </a:r>
            <a:r>
              <a:rPr lang="es-ES" sz="4000" dirty="0">
                <a:latin typeface="Calibri" panose="020F0502020204030204" pitchFamily="34" charset="0"/>
                <a:ea typeface="Calibri" panose="020F0502020204030204" pitchFamily="34" charset="0"/>
                <a:cs typeface="Calibri" panose="020F0502020204030204" pitchFamily="34" charset="0"/>
              </a:rPr>
              <a:t>ningún</a:t>
            </a:r>
            <a:r>
              <a:rPr lang="es-ES" sz="4000" spc="5" dirty="0">
                <a:latin typeface="Calibri" panose="020F0502020204030204" pitchFamily="34" charset="0"/>
                <a:ea typeface="Calibri" panose="020F0502020204030204" pitchFamily="34" charset="0"/>
                <a:cs typeface="Calibri" panose="020F0502020204030204" pitchFamily="34" charset="0"/>
              </a:rPr>
              <a:t> </a:t>
            </a:r>
            <a:r>
              <a:rPr lang="es-ES" sz="4000" dirty="0">
                <a:latin typeface="Calibri" panose="020F0502020204030204" pitchFamily="34" charset="0"/>
                <a:ea typeface="Calibri" panose="020F0502020204030204" pitchFamily="34" charset="0"/>
                <a:cs typeface="Calibri" panose="020F0502020204030204" pitchFamily="34" charset="0"/>
              </a:rPr>
              <a:t>método,</a:t>
            </a:r>
            <a:r>
              <a:rPr lang="es-ES" sz="4000" spc="5" dirty="0">
                <a:latin typeface="Calibri" panose="020F0502020204030204" pitchFamily="34" charset="0"/>
                <a:ea typeface="Calibri" panose="020F0502020204030204" pitchFamily="34" charset="0"/>
                <a:cs typeface="Calibri" panose="020F0502020204030204" pitchFamily="34" charset="0"/>
              </a:rPr>
              <a:t> </a:t>
            </a:r>
            <a:r>
              <a:rPr lang="es-ES" sz="4000" dirty="0">
                <a:latin typeface="Calibri" panose="020F0502020204030204" pitchFamily="34" charset="0"/>
                <a:ea typeface="Calibri" panose="020F0502020204030204" pitchFamily="34" charset="0"/>
                <a:cs typeface="Calibri" panose="020F0502020204030204" pitchFamily="34" charset="0"/>
              </a:rPr>
              <a:t>por</a:t>
            </a:r>
            <a:r>
              <a:rPr lang="es-ES" sz="4000" spc="5" dirty="0">
                <a:latin typeface="Calibri" panose="020F0502020204030204" pitchFamily="34" charset="0"/>
                <a:ea typeface="Calibri" panose="020F0502020204030204" pitchFamily="34" charset="0"/>
                <a:cs typeface="Calibri" panose="020F0502020204030204" pitchFamily="34" charset="0"/>
              </a:rPr>
              <a:t> </a:t>
            </a:r>
            <a:r>
              <a:rPr lang="es-ES" sz="4000" dirty="0">
                <a:latin typeface="Calibri" panose="020F0502020204030204" pitchFamily="34" charset="0"/>
                <a:ea typeface="Calibri" panose="020F0502020204030204" pitchFamily="34" charset="0"/>
                <a:cs typeface="Calibri" panose="020F0502020204030204" pitchFamily="34" charset="0"/>
              </a:rPr>
              <a:t>lo</a:t>
            </a:r>
            <a:r>
              <a:rPr lang="es-ES" sz="4000" spc="5" dirty="0">
                <a:latin typeface="Calibri" panose="020F0502020204030204" pitchFamily="34" charset="0"/>
                <a:ea typeface="Calibri" panose="020F0502020204030204" pitchFamily="34" charset="0"/>
                <a:cs typeface="Calibri" panose="020F0502020204030204" pitchFamily="34" charset="0"/>
              </a:rPr>
              <a:t> </a:t>
            </a:r>
            <a:r>
              <a:rPr lang="es-ES" sz="4000" dirty="0">
                <a:latin typeface="Calibri" panose="020F0502020204030204" pitchFamily="34" charset="0"/>
                <a:ea typeface="Calibri" panose="020F0502020204030204" pitchFamily="34" charset="0"/>
                <a:cs typeface="Calibri" panose="020F0502020204030204" pitchFamily="34" charset="0"/>
              </a:rPr>
              <a:t>que</a:t>
            </a:r>
            <a:r>
              <a:rPr lang="es-ES" sz="4000" spc="5" dirty="0">
                <a:latin typeface="Calibri" panose="020F0502020204030204" pitchFamily="34" charset="0"/>
                <a:ea typeface="Calibri" panose="020F0502020204030204" pitchFamily="34" charset="0"/>
                <a:cs typeface="Calibri" panose="020F0502020204030204" pitchFamily="34" charset="0"/>
              </a:rPr>
              <a:t> </a:t>
            </a:r>
            <a:r>
              <a:rPr lang="es-ES" sz="4000" dirty="0">
                <a:latin typeface="Calibri" panose="020F0502020204030204" pitchFamily="34" charset="0"/>
                <a:ea typeface="Calibri" panose="020F0502020204030204" pitchFamily="34" charset="0"/>
                <a:cs typeface="Calibri" panose="020F0502020204030204" pitchFamily="34" charset="0"/>
              </a:rPr>
              <a:t>no</a:t>
            </a:r>
            <a:r>
              <a:rPr lang="es-ES" sz="4000" spc="5" dirty="0">
                <a:latin typeface="Calibri" panose="020F0502020204030204" pitchFamily="34" charset="0"/>
                <a:ea typeface="Calibri" panose="020F0502020204030204" pitchFamily="34" charset="0"/>
                <a:cs typeface="Calibri" panose="020F0502020204030204" pitchFamily="34" charset="0"/>
              </a:rPr>
              <a:t> </a:t>
            </a:r>
            <a:r>
              <a:rPr lang="es-ES" sz="4000" dirty="0">
                <a:latin typeface="Calibri" panose="020F0502020204030204" pitchFamily="34" charset="0"/>
                <a:ea typeface="Calibri" panose="020F0502020204030204" pitchFamily="34" charset="0"/>
                <a:cs typeface="Calibri" panose="020F0502020204030204" pitchFamily="34" charset="0"/>
              </a:rPr>
              <a:t>tendremos</a:t>
            </a:r>
            <a:r>
              <a:rPr lang="es-ES" sz="4000" spc="5" dirty="0">
                <a:latin typeface="Calibri" panose="020F0502020204030204" pitchFamily="34" charset="0"/>
                <a:ea typeface="Calibri" panose="020F0502020204030204" pitchFamily="34" charset="0"/>
                <a:cs typeface="Calibri" panose="020F0502020204030204" pitchFamily="34" charset="0"/>
              </a:rPr>
              <a:t> </a:t>
            </a:r>
            <a:r>
              <a:rPr lang="es-ES" sz="4000" dirty="0">
                <a:latin typeface="Calibri" panose="020F0502020204030204" pitchFamily="34" charset="0"/>
                <a:ea typeface="Calibri" panose="020F0502020204030204" pitchFamily="34" charset="0"/>
                <a:cs typeface="Calibri" panose="020F0502020204030204" pitchFamily="34" charset="0"/>
              </a:rPr>
              <a:t>que</a:t>
            </a:r>
            <a:r>
              <a:rPr lang="es-ES" sz="4000" spc="5" dirty="0">
                <a:latin typeface="Calibri" panose="020F0502020204030204" pitchFamily="34" charset="0"/>
                <a:ea typeface="Calibri" panose="020F0502020204030204" pitchFamily="34" charset="0"/>
                <a:cs typeface="Calibri" panose="020F0502020204030204" pitchFamily="34" charset="0"/>
              </a:rPr>
              <a:t> </a:t>
            </a:r>
            <a:r>
              <a:rPr lang="es-ES" sz="4000" dirty="0">
                <a:latin typeface="Calibri" panose="020F0502020204030204" pitchFamily="34" charset="0"/>
                <a:ea typeface="Calibri" panose="020F0502020204030204" pitchFamily="34" charset="0"/>
                <a:cs typeface="Calibri" panose="020F0502020204030204" pitchFamily="34" charset="0"/>
              </a:rPr>
              <a:t>implementar</a:t>
            </a:r>
            <a:r>
              <a:rPr lang="es-ES" sz="4000" spc="-10" dirty="0">
                <a:latin typeface="Calibri" panose="020F0502020204030204" pitchFamily="34" charset="0"/>
                <a:ea typeface="Calibri" panose="020F0502020204030204" pitchFamily="34" charset="0"/>
                <a:cs typeface="Calibri" panose="020F0502020204030204" pitchFamily="34" charset="0"/>
              </a:rPr>
              <a:t> </a:t>
            </a:r>
            <a:r>
              <a:rPr lang="es-ES" sz="4000" dirty="0">
                <a:latin typeface="Calibri" panose="020F0502020204030204" pitchFamily="34" charset="0"/>
                <a:ea typeface="Calibri" panose="020F0502020204030204" pitchFamily="34" charset="0"/>
                <a:cs typeface="Calibri" panose="020F0502020204030204" pitchFamily="34" charset="0"/>
              </a:rPr>
              <a:t>nada nuevo en nuestra clase.</a:t>
            </a:r>
            <a:endParaRPr lang="ca-ES" sz="4000" dirty="0"/>
          </a:p>
        </p:txBody>
      </p:sp>
    </p:spTree>
    <p:extLst>
      <p:ext uri="{BB962C8B-B14F-4D97-AF65-F5344CB8AC3E}">
        <p14:creationId xmlns:p14="http://schemas.microsoft.com/office/powerpoint/2010/main" val="1509594973"/>
      </p:ext>
    </p:extLst>
  </p:cSld>
  <p:clrMapOvr>
    <a:masterClrMapping/>
  </p:clrMapOvr>
</p:sld>
</file>

<file path=ppt/theme/theme1.xml><?xml version="1.0" encoding="utf-8"?>
<a:theme xmlns:a="http://schemas.openxmlformats.org/drawingml/2006/main" name="Linki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inkia" id="{8CAEBEAD-49AC-4E94-B6E3-0CB52A1A941F}" vid="{16B1A4A3-FF21-4A6B-814A-9F79F655B94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Linkia</Template>
  <TotalTime>14131</TotalTime>
  <Words>2417</Words>
  <Application>Microsoft Office PowerPoint</Application>
  <PresentationFormat>Panorámica</PresentationFormat>
  <Paragraphs>355</Paragraphs>
  <Slides>49</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49</vt:i4>
      </vt:variant>
    </vt:vector>
  </HeadingPairs>
  <TitlesOfParts>
    <vt:vector size="53" baseType="lpstr">
      <vt:lpstr>Arial</vt:lpstr>
      <vt:lpstr>Calibri</vt:lpstr>
      <vt:lpstr>inter-regular</vt:lpstr>
      <vt:lpstr>Linkia</vt:lpstr>
      <vt:lpstr>Presentación de PowerPoint</vt:lpstr>
      <vt:lpstr>Qué vamos a aprender</vt:lpstr>
      <vt:lpstr> Sabías que</vt:lpstr>
      <vt:lpstr> 12. Almacenamiento de objetos en ficheros. Serialización </vt:lpstr>
      <vt:lpstr> 12. Almacenamiento de objetos en ficheros. Serialización </vt:lpstr>
      <vt:lpstr> 12. Almacenamiento de objetos en ficheros. Serialización </vt:lpstr>
      <vt:lpstr> 12.1. Serialización </vt:lpstr>
      <vt:lpstr> 12.1. Serialización </vt:lpstr>
      <vt:lpstr> 12.1. Serialización </vt:lpstr>
      <vt:lpstr> 12.1. Serialización </vt:lpstr>
      <vt:lpstr> 12.1. Serialización. Ejemplo 1 </vt:lpstr>
      <vt:lpstr> 12.1. Serialización. Ejemplo 2 </vt:lpstr>
      <vt:lpstr> 12.1. Serialización </vt:lpstr>
      <vt:lpstr> 12.1. Serialización </vt:lpstr>
      <vt:lpstr> 12.1. Serialización </vt:lpstr>
      <vt:lpstr> 12.1. Serialización </vt:lpstr>
      <vt:lpstr> 12.1. Serialización </vt:lpstr>
      <vt:lpstr> 12.1. Serialización </vt:lpstr>
      <vt:lpstr> 12.1. Sockets </vt:lpstr>
      <vt:lpstr> 12.1. Sockets </vt:lpstr>
      <vt:lpstr> 12.1. Sockets </vt:lpstr>
      <vt:lpstr> 12.1.1. Clase ObjectOutputStream y clase ObjectInputStream </vt:lpstr>
      <vt:lpstr> 12.1.2. Ejemplo</vt:lpstr>
      <vt:lpstr> 12.1.2. Ejemplo</vt:lpstr>
      <vt:lpstr> 12.1.2. Ejemplo</vt:lpstr>
      <vt:lpstr> 12.1.2. Información</vt:lpstr>
      <vt:lpstr> 12.1.2. Información</vt:lpstr>
      <vt:lpstr> 12.1.2. Información</vt:lpstr>
      <vt:lpstr>12.1.2. Cerrar flujos y entrada de datos</vt:lpstr>
      <vt:lpstr>12.1.2. El modificador transient</vt:lpstr>
      <vt:lpstr>12.1.2. El modificador transient</vt:lpstr>
      <vt:lpstr>12.1.2. El modificador transient</vt:lpstr>
      <vt:lpstr>12.1.2. El modificador transient</vt:lpstr>
      <vt:lpstr>12.1.3. Serialización a medida</vt:lpstr>
      <vt:lpstr>12.1.4. Student.java</vt:lpstr>
      <vt:lpstr>12.1.4. Persist.java</vt:lpstr>
      <vt:lpstr>12.1.4. </vt:lpstr>
      <vt:lpstr>12.1.4. Utilidad de Flush</vt:lpstr>
      <vt:lpstr>12.1.4. Depersist.java</vt:lpstr>
      <vt:lpstr>12.1.4.  Depersist.java</vt:lpstr>
      <vt:lpstr>Depersist.java</vt:lpstr>
      <vt:lpstr>Java Serializacion con Inheritance  SerializeISA.java</vt:lpstr>
      <vt:lpstr>Java Serializacion con Inheritance  SerializeISA.java</vt:lpstr>
      <vt:lpstr>Java Serializacion con Inheritance  SerializeISA.java</vt:lpstr>
      <vt:lpstr>Java Serializacion con Inheritance  SerializeISA.java</vt:lpstr>
      <vt:lpstr>Java Serializacion con Inheritance  SerializeISA.java</vt:lpstr>
      <vt:lpstr>Depersist.java</vt:lpstr>
      <vt:lpstr>Depersist.java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Jorge</dc:creator>
  <cp:lastModifiedBy>Angel</cp:lastModifiedBy>
  <cp:revision>292</cp:revision>
  <dcterms:created xsi:type="dcterms:W3CDTF">2012-09-14T09:01:05Z</dcterms:created>
  <dcterms:modified xsi:type="dcterms:W3CDTF">2021-11-03T23:08:26Z</dcterms:modified>
</cp:coreProperties>
</file>