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1"/>
  </p:notesMasterIdLst>
  <p:handoutMasterIdLst>
    <p:handoutMasterId r:id="rId32"/>
  </p:handoutMasterIdLst>
  <p:sldIdLst>
    <p:sldId id="262" r:id="rId2"/>
    <p:sldId id="358" r:id="rId3"/>
    <p:sldId id="359" r:id="rId4"/>
    <p:sldId id="360" r:id="rId5"/>
    <p:sldId id="361" r:id="rId6"/>
    <p:sldId id="362" r:id="rId7"/>
    <p:sldId id="363" r:id="rId8"/>
    <p:sldId id="374" r:id="rId9"/>
    <p:sldId id="364" r:id="rId10"/>
    <p:sldId id="366" r:id="rId11"/>
    <p:sldId id="367" r:id="rId12"/>
    <p:sldId id="368" r:id="rId13"/>
    <p:sldId id="369" r:id="rId14"/>
    <p:sldId id="373" r:id="rId15"/>
    <p:sldId id="370" r:id="rId16"/>
    <p:sldId id="371" r:id="rId17"/>
    <p:sldId id="372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260" r:id="rId30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22" autoAdjust="0"/>
    <p:restoredTop sz="94660"/>
  </p:normalViewPr>
  <p:slideViewPr>
    <p:cSldViewPr>
      <p:cViewPr varScale="1">
        <p:scale>
          <a:sx n="65" d="100"/>
          <a:sy n="65" d="100"/>
        </p:scale>
        <p:origin x="108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43A61A-7798-4235-B04A-648E8C8E1C52}" type="datetimeFigureOut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81A02F-F53A-499A-86DF-4E24E4285A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216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B12990-8964-4EE6-BB1D-1DA43B6FB9E2}" type="datetimeFigureOut">
              <a:rPr lang="es-ES"/>
              <a:pPr>
                <a:defRPr/>
              </a:pPr>
              <a:t>01/12/2021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D2E9A38-69AF-4D70-8617-F9228A3433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608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87116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F72FDC-8B3A-4365-9B4B-28AA7A8B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199456" y="1721308"/>
            <a:ext cx="105156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F30FFFB5-F084-4728-BDA6-5A1F11E2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0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2707"/>
            <a:ext cx="1101844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838200" y="1844678"/>
            <a:ext cx="1101844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0C7EB7A6-0605-450A-B05A-26F0DC14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6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/>
          <p:nvPr userDrawn="1"/>
        </p:nvCxnSpPr>
        <p:spPr>
          <a:xfrm flipH="1">
            <a:off x="9264650" y="765175"/>
            <a:ext cx="2927350" cy="0"/>
          </a:xfrm>
          <a:prstGeom prst="straightConnector1">
            <a:avLst/>
          </a:prstGeom>
          <a:ln w="5715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n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238125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de flecha 5"/>
          <p:cNvCxnSpPr/>
          <p:nvPr userDrawn="1"/>
        </p:nvCxnSpPr>
        <p:spPr>
          <a:xfrm flipV="1">
            <a:off x="623888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1C6228-83F8-4C6C-85A9-45E119AF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70" r:id="rId2"/>
    <p:sldLayoutId id="2147484068" r:id="rId3"/>
    <p:sldLayoutId id="214748406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911424" y="1412875"/>
            <a:ext cx="10945216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UF05: Programación Orientada a Objetos</a:t>
            </a:r>
          </a:p>
          <a:p>
            <a:pPr algn="ctr" eaLnBrk="1" hangingPunct="1"/>
            <a:r>
              <a:rPr lang="es-ES" sz="2800" dirty="0"/>
              <a:t>Tema 13. Creación de interfaces de usuario. </a:t>
            </a:r>
            <a:r>
              <a:rPr lang="es-ES" sz="2800" b="1" dirty="0">
                <a:solidFill>
                  <a:srgbClr val="FF0000"/>
                </a:solidFill>
              </a:rPr>
              <a:t>Práctica</a:t>
            </a:r>
            <a:br>
              <a:rPr lang="es-ES" altLang="es-ES" sz="5000" dirty="0">
                <a:latin typeface="Calibri" panose="020F0502020204030204" pitchFamily="34" charset="0"/>
              </a:rPr>
            </a:br>
            <a:endParaRPr lang="es-ES" altLang="es-ES" sz="5000" dirty="0">
              <a:latin typeface="Calibri" panose="020F0502020204030204" pitchFamily="34" charset="0"/>
            </a:endParaRPr>
          </a:p>
        </p:txBody>
      </p:sp>
      <p:sp>
        <p:nvSpPr>
          <p:cNvPr id="5123" name="Subtítulo 2"/>
          <p:cNvSpPr>
            <a:spLocks noGrp="1"/>
          </p:cNvSpPr>
          <p:nvPr/>
        </p:nvSpPr>
        <p:spPr bwMode="auto">
          <a:xfrm>
            <a:off x="3127375" y="3860800"/>
            <a:ext cx="61912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800" dirty="0">
                <a:solidFill>
                  <a:srgbClr val="558ED5"/>
                </a:solidFill>
                <a:latin typeface="Calibri" panose="020F0502020204030204" pitchFamily="34" charset="0"/>
              </a:rPr>
              <a:t>Ciclo:   Desarrollo de aplicaciones multiplataforma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400" dirty="0">
                <a:solidFill>
                  <a:srgbClr val="558ED5"/>
                </a:solidFill>
                <a:latin typeface="Calibri" panose="020F0502020204030204" pitchFamily="34" charset="0"/>
              </a:rPr>
              <a:t>Módulo: Programación II</a:t>
            </a:r>
          </a:p>
        </p:txBody>
      </p:sp>
      <p:sp>
        <p:nvSpPr>
          <p:cNvPr id="4" name="Retraso 1"/>
          <p:cNvSpPr/>
          <p:nvPr/>
        </p:nvSpPr>
        <p:spPr>
          <a:xfrm>
            <a:off x="1775520" y="5559239"/>
            <a:ext cx="8136904" cy="864096"/>
          </a:xfrm>
          <a:prstGeom prst="round2DiagRect">
            <a:avLst/>
          </a:prstGeom>
          <a:solidFill>
            <a:srgbClr val="4F81BD">
              <a:alpha val="4902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s-ES" sz="2400" dirty="0"/>
              <a:t>Ángel Muñoz Peña</a:t>
            </a:r>
          </a:p>
          <a:p>
            <a:pPr lvl="3" algn="ctr"/>
            <a:r>
              <a:rPr lang="es-ES" sz="2400" dirty="0"/>
              <a:t>Profesor del Área de Informática y comunicaciones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D3BFDA-2FB0-4234-8F3F-9869597BB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57" y="3634097"/>
            <a:ext cx="2543322" cy="3622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1079612" y="1506765"/>
            <a:ext cx="100327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package</a:t>
            </a:r>
            <a:r>
              <a:rPr lang="ca-ES" dirty="0"/>
              <a:t> actividad08;</a:t>
            </a:r>
          </a:p>
          <a:p>
            <a:endParaRPr lang="ca-ES" dirty="0"/>
          </a:p>
          <a:p>
            <a:r>
              <a:rPr lang="ca-ES" dirty="0"/>
              <a:t>import </a:t>
            </a:r>
            <a:r>
              <a:rPr lang="ca-ES" dirty="0" err="1"/>
              <a:t>javax.swing.JFrame</a:t>
            </a:r>
            <a:r>
              <a:rPr lang="ca-ES" dirty="0"/>
              <a:t>;</a:t>
            </a:r>
          </a:p>
          <a:p>
            <a:r>
              <a:rPr lang="ca-ES" dirty="0"/>
              <a:t>import </a:t>
            </a:r>
            <a:r>
              <a:rPr lang="ca-ES" dirty="0" err="1"/>
              <a:t>javax.swing.JLabel</a:t>
            </a:r>
            <a:r>
              <a:rPr lang="ca-ES" dirty="0"/>
              <a:t>;</a:t>
            </a:r>
          </a:p>
          <a:p>
            <a:r>
              <a:rPr lang="ca-ES" dirty="0"/>
              <a:t>import </a:t>
            </a:r>
            <a:r>
              <a:rPr lang="ca-ES" dirty="0" err="1"/>
              <a:t>javax.swing.SwingConstants</a:t>
            </a:r>
            <a:r>
              <a:rPr lang="ca-ES" dirty="0"/>
              <a:t>;</a:t>
            </a:r>
          </a:p>
          <a:p>
            <a:endParaRPr lang="ca-ES" dirty="0"/>
          </a:p>
          <a:p>
            <a:r>
              <a:rPr lang="ca-ES" dirty="0"/>
              <a:t>import </a:t>
            </a:r>
            <a:r>
              <a:rPr lang="ca-ES" dirty="0" err="1"/>
              <a:t>java.awt.Font</a:t>
            </a:r>
            <a:r>
              <a:rPr lang="ca-ES" dirty="0"/>
              <a:t>;</a:t>
            </a:r>
          </a:p>
          <a:p>
            <a:endParaRPr lang="ca-ES" dirty="0"/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javax.swing.JTextField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javax.swing.JPasswordField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javax.swing.JButton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endParaRPr lang="ca-ES" dirty="0"/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java.awt.event.ActionListener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java.awt.event.ActionEvent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java.io.BufferedReader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java.io.File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java.io.FileNotFoundException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java.io.FileReader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r>
              <a:rPr lang="ca-ES" b="1" dirty="0">
                <a:solidFill>
                  <a:srgbClr val="002060"/>
                </a:solidFill>
              </a:rPr>
              <a:t>import </a:t>
            </a:r>
            <a:r>
              <a:rPr lang="ca-ES" b="1" dirty="0" err="1">
                <a:solidFill>
                  <a:srgbClr val="002060"/>
                </a:solidFill>
              </a:rPr>
              <a:t>java.awt.Color</a:t>
            </a:r>
            <a:r>
              <a:rPr lang="ca-ES" b="1" dirty="0">
                <a:solidFill>
                  <a:srgbClr val="002060"/>
                </a:solidFill>
              </a:rPr>
              <a:t>;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7411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967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1079612" y="1091646"/>
            <a:ext cx="100327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 err="1"/>
              <a:t>public</a:t>
            </a:r>
            <a:r>
              <a:rPr lang="ca-ES" sz="2000" dirty="0"/>
              <a:t> </a:t>
            </a:r>
            <a:r>
              <a:rPr lang="ca-ES" sz="2000" dirty="0" err="1"/>
              <a:t>class</a:t>
            </a:r>
            <a:r>
              <a:rPr lang="ca-ES" sz="2000" dirty="0"/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Login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extends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JFrame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dirty="0"/>
              <a:t>{</a:t>
            </a:r>
          </a:p>
          <a:p>
            <a:r>
              <a:rPr lang="ca-ES" sz="2000" dirty="0"/>
              <a:t>	</a:t>
            </a:r>
            <a:r>
              <a:rPr lang="ca-ES" sz="2000" b="1" dirty="0" err="1">
                <a:solidFill>
                  <a:srgbClr val="002060"/>
                </a:solidFill>
              </a:rPr>
              <a:t>private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JTextField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textField</a:t>
            </a:r>
            <a:r>
              <a:rPr lang="ca-ES" sz="2000" b="1" dirty="0">
                <a:solidFill>
                  <a:srgbClr val="002060"/>
                </a:solidFill>
              </a:rPr>
              <a:t>;</a:t>
            </a:r>
          </a:p>
          <a:p>
            <a:r>
              <a:rPr lang="ca-ES" sz="2000" b="1" dirty="0">
                <a:solidFill>
                  <a:srgbClr val="002060"/>
                </a:solidFill>
              </a:rPr>
              <a:t>	</a:t>
            </a:r>
            <a:r>
              <a:rPr lang="ca-ES" sz="2000" b="1" dirty="0" err="1">
                <a:solidFill>
                  <a:srgbClr val="002060"/>
                </a:solidFill>
              </a:rPr>
              <a:t>private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JPasswordField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passwordField</a:t>
            </a:r>
            <a:r>
              <a:rPr lang="ca-ES" sz="2000" b="1" dirty="0">
                <a:solidFill>
                  <a:srgbClr val="002060"/>
                </a:solidFill>
              </a:rPr>
              <a:t>;</a:t>
            </a:r>
          </a:p>
          <a:p>
            <a:r>
              <a:rPr lang="ca-ES" sz="2000" b="1" dirty="0">
                <a:solidFill>
                  <a:srgbClr val="002060"/>
                </a:solidFill>
              </a:rPr>
              <a:t>	</a:t>
            </a:r>
            <a:r>
              <a:rPr lang="ca-ES" sz="2000" b="1" dirty="0" err="1">
                <a:solidFill>
                  <a:srgbClr val="002060"/>
                </a:solidFill>
              </a:rPr>
              <a:t>private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JLabel</a:t>
            </a:r>
            <a:r>
              <a:rPr lang="ca-ES" sz="2000" b="1" dirty="0">
                <a:solidFill>
                  <a:srgbClr val="002060"/>
                </a:solidFill>
              </a:rPr>
              <a:t> </a:t>
            </a:r>
            <a:r>
              <a:rPr lang="ca-ES" sz="2000" b="1" dirty="0" err="1">
                <a:solidFill>
                  <a:srgbClr val="002060"/>
                </a:solidFill>
              </a:rPr>
              <a:t>lblDatosIncorrectos</a:t>
            </a:r>
            <a:r>
              <a:rPr lang="ca-ES" sz="2000" b="1" dirty="0">
                <a:solidFill>
                  <a:srgbClr val="002060"/>
                </a:solidFill>
              </a:rPr>
              <a:t>;</a:t>
            </a:r>
          </a:p>
          <a:p>
            <a:endParaRPr lang="ca-ES" sz="2000" dirty="0"/>
          </a:p>
          <a:p>
            <a:r>
              <a:rPr lang="ca-ES" sz="2000" dirty="0"/>
              <a:t>	</a:t>
            </a:r>
            <a:r>
              <a:rPr lang="ca-ES" sz="2000" dirty="0" err="1"/>
              <a:t>public</a:t>
            </a:r>
            <a:r>
              <a:rPr lang="ca-ES" sz="2000" dirty="0"/>
              <a:t> </a:t>
            </a:r>
            <a:r>
              <a:rPr lang="ca-ES" sz="2000" dirty="0" err="1"/>
              <a:t>Login</a:t>
            </a:r>
            <a:r>
              <a:rPr lang="ca-ES" sz="2000" dirty="0"/>
              <a:t>() {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setResizable</a:t>
            </a:r>
            <a:r>
              <a:rPr lang="ca-ES" sz="2000" dirty="0"/>
              <a:t>(_______);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setTitle</a:t>
            </a:r>
            <a:r>
              <a:rPr lang="ca-ES" sz="2000" dirty="0"/>
              <a:t>(_________);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setDefaultCloseOperation</a:t>
            </a:r>
            <a:r>
              <a:rPr lang="ca-ES" sz="2000" dirty="0"/>
              <a:t>(____________________);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getContentPane</a:t>
            </a:r>
            <a:r>
              <a:rPr lang="ca-ES" sz="2000" b="1" dirty="0"/>
              <a:t>().</a:t>
            </a:r>
            <a:r>
              <a:rPr lang="ca-ES" sz="2000" b="1" dirty="0" err="1"/>
              <a:t>setLayout</a:t>
            </a:r>
            <a:r>
              <a:rPr lang="ca-ES" sz="2000" dirty="0"/>
              <a:t>(____________);</a:t>
            </a:r>
          </a:p>
          <a:p>
            <a:endParaRPr lang="ca-ES" sz="2000" dirty="0"/>
          </a:p>
          <a:p>
            <a:r>
              <a:rPr lang="ca-ES" sz="2000" dirty="0"/>
              <a:t>		</a:t>
            </a:r>
            <a:r>
              <a:rPr lang="ca-ES" sz="2000" b="1" dirty="0" err="1"/>
              <a:t>JLabel</a:t>
            </a:r>
            <a:r>
              <a:rPr lang="ca-ES" sz="2000" b="1" dirty="0"/>
              <a:t> </a:t>
            </a:r>
            <a:r>
              <a:rPr lang="ca-ES" sz="2000" b="1" dirty="0" err="1"/>
              <a:t>lblLogin</a:t>
            </a:r>
            <a:r>
              <a:rPr lang="ca-ES" sz="2000" b="1" dirty="0"/>
              <a:t> = 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JLabel</a:t>
            </a:r>
            <a:r>
              <a:rPr lang="ca-ES" sz="2000" dirty="0"/>
              <a:t>(__________);</a:t>
            </a:r>
          </a:p>
          <a:p>
            <a:r>
              <a:rPr lang="ca-ES" sz="2000" dirty="0"/>
              <a:t>		</a:t>
            </a:r>
            <a:r>
              <a:rPr lang="ca-ES" sz="2000" dirty="0" err="1"/>
              <a:t>lblLogin.setFont</a:t>
            </a:r>
            <a:r>
              <a:rPr lang="ca-ES" sz="2000" dirty="0"/>
              <a:t>(</a:t>
            </a:r>
            <a:r>
              <a:rPr lang="ca-ES" sz="2000" dirty="0" err="1"/>
              <a:t>new</a:t>
            </a:r>
            <a:r>
              <a:rPr lang="ca-ES" sz="2000" dirty="0"/>
              <a:t> Font("</a:t>
            </a:r>
            <a:r>
              <a:rPr lang="ca-ES" sz="2000" dirty="0" err="1"/>
              <a:t>Tahoma</a:t>
            </a:r>
            <a:r>
              <a:rPr lang="ca-ES" sz="2000" dirty="0"/>
              <a:t>", </a:t>
            </a:r>
            <a:r>
              <a:rPr lang="ca-ES" sz="2000" dirty="0" err="1"/>
              <a:t>Font.BOLD</a:t>
            </a:r>
            <a:r>
              <a:rPr lang="ca-ES" sz="2000" dirty="0"/>
              <a:t>, 11));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lblLogin.setHorizontalAlignment</a:t>
            </a:r>
            <a:r>
              <a:rPr lang="ca-ES" sz="2000" b="1" dirty="0"/>
              <a:t>(</a:t>
            </a:r>
            <a:r>
              <a:rPr lang="ca-ES" sz="2000" b="1" dirty="0" err="1"/>
              <a:t>SwingConstants.CENTER</a:t>
            </a:r>
            <a:r>
              <a:rPr lang="ca-ES" sz="2000" b="1" dirty="0"/>
              <a:t>);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lblLogin.setBounds</a:t>
            </a:r>
            <a:r>
              <a:rPr lang="ca-ES" sz="2000" dirty="0"/>
              <a:t>(___,___,___,___);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getContentPane</a:t>
            </a:r>
            <a:r>
              <a:rPr lang="ca-ES" sz="2000" b="1" dirty="0"/>
              <a:t>().</a:t>
            </a:r>
            <a:r>
              <a:rPr lang="ca-ES" sz="2000" b="1" dirty="0" err="1"/>
              <a:t>add</a:t>
            </a:r>
            <a:r>
              <a:rPr lang="ca-ES" sz="2000" b="1" dirty="0"/>
              <a:t>(</a:t>
            </a:r>
            <a:r>
              <a:rPr lang="ca-ES" sz="2000" b="1" dirty="0" err="1"/>
              <a:t>lblLogin</a:t>
            </a:r>
            <a:r>
              <a:rPr lang="ca-ES" sz="2000" b="1" dirty="0"/>
              <a:t>);</a:t>
            </a:r>
          </a:p>
          <a:p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384243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1079612" y="1434365"/>
            <a:ext cx="100327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b="1" dirty="0"/>
              <a:t>(.....)</a:t>
            </a:r>
            <a:r>
              <a:rPr lang="ca-ES" sz="2000" dirty="0"/>
              <a:t>	</a:t>
            </a:r>
          </a:p>
          <a:p>
            <a:r>
              <a:rPr lang="ca-ES" sz="2000" b="1" dirty="0" err="1"/>
              <a:t>textField</a:t>
            </a:r>
            <a:r>
              <a:rPr lang="ca-ES" sz="2000" b="1" dirty="0"/>
              <a:t> = 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JTextField</a:t>
            </a:r>
            <a:r>
              <a:rPr lang="ca-ES" sz="2000" b="1" dirty="0"/>
              <a:t>();</a:t>
            </a:r>
          </a:p>
          <a:p>
            <a:r>
              <a:rPr lang="ca-ES" sz="2000" dirty="0" err="1"/>
              <a:t>textField.setBounds</a:t>
            </a:r>
            <a:r>
              <a:rPr lang="ca-ES" sz="2000" dirty="0"/>
              <a:t>(__,__,__,__);</a:t>
            </a:r>
          </a:p>
          <a:p>
            <a:r>
              <a:rPr lang="ca-ES" sz="2000" dirty="0" err="1"/>
              <a:t>getContentPane</a:t>
            </a:r>
            <a:r>
              <a:rPr lang="ca-ES" sz="2000" dirty="0"/>
              <a:t>().</a:t>
            </a:r>
            <a:r>
              <a:rPr lang="ca-ES" sz="2000" dirty="0" err="1"/>
              <a:t>add</a:t>
            </a:r>
            <a:r>
              <a:rPr lang="ca-ES" sz="2000" dirty="0"/>
              <a:t>(</a:t>
            </a:r>
            <a:r>
              <a:rPr lang="ca-ES" sz="2000" b="1" dirty="0" err="1"/>
              <a:t>textField</a:t>
            </a:r>
            <a:r>
              <a:rPr lang="ca-ES" sz="2000" dirty="0"/>
              <a:t>);</a:t>
            </a:r>
          </a:p>
          <a:p>
            <a:r>
              <a:rPr lang="ca-ES" sz="2000" dirty="0" err="1"/>
              <a:t>textField.setColumns</a:t>
            </a:r>
            <a:r>
              <a:rPr lang="ca-ES" sz="2000" dirty="0"/>
              <a:t>(____);</a:t>
            </a:r>
          </a:p>
          <a:p>
            <a:endParaRPr lang="ca-ES" sz="2000" dirty="0"/>
          </a:p>
          <a:p>
            <a:r>
              <a:rPr lang="ca-ES" sz="2000" b="1" dirty="0" err="1"/>
              <a:t>passwordField</a:t>
            </a:r>
            <a:r>
              <a:rPr lang="ca-ES" sz="2000" b="1" dirty="0"/>
              <a:t> = 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JPasswordField</a:t>
            </a:r>
            <a:r>
              <a:rPr lang="ca-ES" sz="2000" b="1" dirty="0"/>
              <a:t>();</a:t>
            </a:r>
          </a:p>
          <a:p>
            <a:r>
              <a:rPr lang="ca-ES" sz="2000" dirty="0" err="1"/>
              <a:t>passwordField.setBounds</a:t>
            </a:r>
            <a:r>
              <a:rPr lang="ca-ES" sz="2000" dirty="0"/>
              <a:t>(__,___,__,__);</a:t>
            </a:r>
          </a:p>
          <a:p>
            <a:r>
              <a:rPr lang="ca-ES" sz="2000" dirty="0" err="1"/>
              <a:t>getContentPane</a:t>
            </a:r>
            <a:r>
              <a:rPr lang="ca-ES" sz="2000" dirty="0"/>
              <a:t>().</a:t>
            </a:r>
            <a:r>
              <a:rPr lang="ca-ES" sz="2000" dirty="0" err="1"/>
              <a:t>add</a:t>
            </a:r>
            <a:r>
              <a:rPr lang="ca-ES" sz="2000" dirty="0"/>
              <a:t>(</a:t>
            </a:r>
            <a:r>
              <a:rPr lang="ca-ES" sz="2000" b="1" dirty="0" err="1"/>
              <a:t>passwordField</a:t>
            </a:r>
            <a:r>
              <a:rPr lang="ca-ES" sz="2000" dirty="0"/>
              <a:t>);</a:t>
            </a:r>
          </a:p>
          <a:p>
            <a:endParaRPr lang="ca-ES" sz="2000" dirty="0"/>
          </a:p>
          <a:p>
            <a:r>
              <a:rPr lang="ca-ES" sz="2000" b="1" dirty="0" err="1"/>
              <a:t>JButton</a:t>
            </a:r>
            <a:r>
              <a:rPr lang="ca-ES" sz="2000" b="1" dirty="0"/>
              <a:t> </a:t>
            </a:r>
            <a:r>
              <a:rPr lang="ca-ES" sz="2000" b="1" dirty="0" err="1"/>
              <a:t>btnAceptar</a:t>
            </a:r>
            <a:r>
              <a:rPr lang="ca-ES" sz="2000" b="1" dirty="0"/>
              <a:t> = 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JButton</a:t>
            </a:r>
            <a:r>
              <a:rPr lang="ca-ES" sz="2000" b="1" dirty="0"/>
              <a:t>("</a:t>
            </a:r>
            <a:r>
              <a:rPr lang="ca-ES" sz="2000" b="1" dirty="0" err="1"/>
              <a:t>Aceptar</a:t>
            </a:r>
            <a:r>
              <a:rPr lang="ca-ES" sz="2000" b="1" dirty="0"/>
              <a:t>");</a:t>
            </a:r>
          </a:p>
          <a:p>
            <a:r>
              <a:rPr lang="ca-ES" sz="2000" b="1" dirty="0" err="1"/>
              <a:t>btnAceptar.addActionListener</a:t>
            </a:r>
            <a:r>
              <a:rPr lang="ca-ES" sz="2000" b="1" dirty="0"/>
              <a:t>(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BtnAceptarActionListener</a:t>
            </a:r>
            <a:r>
              <a:rPr lang="ca-ES" sz="2000" b="1" dirty="0"/>
              <a:t>());</a:t>
            </a:r>
          </a:p>
          <a:p>
            <a:r>
              <a:rPr lang="ca-ES" sz="2000" dirty="0" err="1"/>
              <a:t>btnAceptar.setBounds</a:t>
            </a:r>
            <a:r>
              <a:rPr lang="ca-ES" sz="2000" dirty="0"/>
              <a:t>(__,__,__,___);</a:t>
            </a:r>
          </a:p>
          <a:p>
            <a:r>
              <a:rPr lang="ca-ES" sz="2000" dirty="0" err="1"/>
              <a:t>getContentPane</a:t>
            </a:r>
            <a:r>
              <a:rPr lang="ca-ES" sz="2000" dirty="0"/>
              <a:t>().</a:t>
            </a:r>
            <a:r>
              <a:rPr lang="ca-ES" sz="2000" dirty="0" err="1"/>
              <a:t>add</a:t>
            </a:r>
            <a:r>
              <a:rPr lang="ca-ES" sz="2000" dirty="0"/>
              <a:t>(</a:t>
            </a:r>
            <a:r>
              <a:rPr lang="ca-ES" sz="2000" b="1" dirty="0" err="1"/>
              <a:t>btnAceptar</a:t>
            </a:r>
            <a:r>
              <a:rPr lang="ca-ES" sz="2000" dirty="0"/>
              <a:t>);</a:t>
            </a:r>
          </a:p>
          <a:p>
            <a:endParaRPr lang="ca-ES" sz="2000" dirty="0"/>
          </a:p>
          <a:p>
            <a:r>
              <a:rPr lang="ca-ES" sz="2000" b="1" dirty="0"/>
              <a:t>(...)</a:t>
            </a:r>
          </a:p>
          <a:p>
            <a:r>
              <a:rPr lang="ca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45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1079612" y="1434365"/>
            <a:ext cx="110184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000" dirty="0" err="1"/>
              <a:t>private</a:t>
            </a:r>
            <a:r>
              <a:rPr lang="ca-ES" sz="2000" dirty="0"/>
              <a:t> </a:t>
            </a:r>
            <a:r>
              <a:rPr lang="ca-ES" sz="2000" dirty="0" err="1"/>
              <a:t>class</a:t>
            </a:r>
            <a:r>
              <a:rPr lang="ca-ES" sz="2000" dirty="0"/>
              <a:t> </a:t>
            </a:r>
            <a:r>
              <a:rPr lang="ca-ES" sz="2000" b="1" dirty="0" err="1"/>
              <a:t>BtnAceptarActionListener</a:t>
            </a:r>
            <a:r>
              <a:rPr lang="ca-ES" sz="2000" dirty="0"/>
              <a:t> </a:t>
            </a:r>
            <a:r>
              <a:rPr lang="ca-ES" sz="2000" b="1" dirty="0" err="1"/>
              <a:t>implements</a:t>
            </a:r>
            <a:r>
              <a:rPr lang="ca-ES" sz="2000" b="1" dirty="0"/>
              <a:t> </a:t>
            </a:r>
            <a:r>
              <a:rPr lang="ca-ES" sz="2000" b="1" dirty="0" err="1"/>
              <a:t>ActionListener</a:t>
            </a:r>
            <a:r>
              <a:rPr lang="ca-ES" sz="2000" b="1" dirty="0"/>
              <a:t> </a:t>
            </a:r>
            <a:r>
              <a:rPr lang="ca-ES" sz="2000" dirty="0"/>
              <a:t>{</a:t>
            </a:r>
          </a:p>
          <a:p>
            <a:r>
              <a:rPr lang="ca-ES" sz="2000" dirty="0"/>
              <a:t>	</a:t>
            </a:r>
            <a:r>
              <a:rPr lang="ca-ES" sz="2000" dirty="0" err="1"/>
              <a:t>public</a:t>
            </a:r>
            <a:r>
              <a:rPr lang="ca-ES" sz="2000" dirty="0"/>
              <a:t> </a:t>
            </a:r>
            <a:r>
              <a:rPr lang="ca-ES" sz="2000" dirty="0" err="1"/>
              <a:t>void</a:t>
            </a:r>
            <a:r>
              <a:rPr lang="ca-ES" sz="2000" dirty="0"/>
              <a:t> </a:t>
            </a:r>
            <a:r>
              <a:rPr lang="ca-ES" sz="2000" dirty="0" err="1"/>
              <a:t>actionPerformed</a:t>
            </a:r>
            <a:r>
              <a:rPr lang="ca-ES" sz="2000" dirty="0"/>
              <a:t>(</a:t>
            </a:r>
            <a:r>
              <a:rPr lang="ca-ES" sz="2000" dirty="0" err="1"/>
              <a:t>ActionEvent</a:t>
            </a:r>
            <a:r>
              <a:rPr lang="ca-ES" sz="2000" dirty="0"/>
              <a:t> arg0) {</a:t>
            </a:r>
          </a:p>
          <a:p>
            <a:r>
              <a:rPr lang="ca-ES" sz="2000" dirty="0"/>
              <a:t>	</a:t>
            </a:r>
            <a:r>
              <a:rPr lang="ca-ES" sz="2000" b="1" dirty="0" err="1"/>
              <a:t>String</a:t>
            </a:r>
            <a:r>
              <a:rPr lang="ca-ES" sz="2000" b="1" dirty="0"/>
              <a:t> nombre = </a:t>
            </a:r>
            <a:r>
              <a:rPr lang="ca-ES" sz="2000" b="1" dirty="0" err="1"/>
              <a:t>textField.getText</a:t>
            </a:r>
            <a:r>
              <a:rPr lang="ca-ES" sz="2000" b="1" dirty="0"/>
              <a:t>();</a:t>
            </a:r>
          </a:p>
          <a:p>
            <a:r>
              <a:rPr lang="ca-ES" sz="2000" dirty="0"/>
              <a:t>	</a:t>
            </a:r>
            <a:r>
              <a:rPr lang="ca-ES" sz="2000" b="1" dirty="0" err="1"/>
              <a:t>String</a:t>
            </a:r>
            <a:r>
              <a:rPr lang="ca-ES" sz="2000" b="1" dirty="0"/>
              <a:t> </a:t>
            </a:r>
            <a:r>
              <a:rPr lang="ca-ES" sz="2000" b="1" dirty="0" err="1"/>
              <a:t>password</a:t>
            </a:r>
            <a:r>
              <a:rPr lang="ca-ES" sz="2000" b="1" dirty="0"/>
              <a:t> = 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String</a:t>
            </a:r>
            <a:r>
              <a:rPr lang="ca-ES" sz="2000" b="1" dirty="0"/>
              <a:t>(</a:t>
            </a:r>
            <a:r>
              <a:rPr lang="ca-ES" sz="2000" b="1" dirty="0" err="1"/>
              <a:t>passwordField.getPassword</a:t>
            </a:r>
            <a:r>
              <a:rPr lang="ca-ES" sz="2000" b="1" dirty="0"/>
              <a:t>());</a:t>
            </a:r>
          </a:p>
          <a:p>
            <a:r>
              <a:rPr lang="ca-ES" sz="2000" dirty="0"/>
              <a:t>	</a:t>
            </a:r>
            <a:r>
              <a:rPr lang="ca-ES" sz="2000" dirty="0" err="1"/>
              <a:t>boolean</a:t>
            </a:r>
            <a:r>
              <a:rPr lang="ca-ES" sz="2000" dirty="0"/>
              <a:t> </a:t>
            </a:r>
            <a:r>
              <a:rPr lang="ca-ES" sz="2000" dirty="0" err="1"/>
              <a:t>loginCorrecto</a:t>
            </a:r>
            <a:r>
              <a:rPr lang="ca-ES" sz="2000" dirty="0"/>
              <a:t> = _______;</a:t>
            </a:r>
          </a:p>
          <a:p>
            <a:r>
              <a:rPr lang="ca-ES" sz="2000" dirty="0"/>
              <a:t>	</a:t>
            </a:r>
            <a:r>
              <a:rPr lang="ca-ES" sz="2000" dirty="0" err="1"/>
              <a:t>if</a:t>
            </a:r>
            <a:r>
              <a:rPr lang="ca-ES" sz="2000" dirty="0"/>
              <a:t> (</a:t>
            </a:r>
            <a:r>
              <a:rPr lang="ca-ES" sz="2000" dirty="0" err="1"/>
              <a:t>nombre.length</a:t>
            </a:r>
            <a:r>
              <a:rPr lang="ca-ES" sz="2000" dirty="0"/>
              <a:t>() == ___ || </a:t>
            </a:r>
            <a:r>
              <a:rPr lang="ca-ES" sz="2000" dirty="0" err="1"/>
              <a:t>password.length</a:t>
            </a:r>
            <a:r>
              <a:rPr lang="ca-ES" sz="2000" dirty="0"/>
              <a:t>() == ____) {</a:t>
            </a:r>
          </a:p>
          <a:p>
            <a:r>
              <a:rPr lang="ca-ES" sz="2000" dirty="0"/>
              <a:t>		</a:t>
            </a:r>
            <a:r>
              <a:rPr lang="ca-ES" sz="2000" b="1" dirty="0" err="1"/>
              <a:t>lblDatosIncorrectos.setText</a:t>
            </a:r>
            <a:r>
              <a:rPr lang="ca-ES" sz="2000" b="1" dirty="0"/>
              <a:t>("DEBES INTRODUCIR LOS DATOS");</a:t>
            </a:r>
          </a:p>
          <a:p>
            <a:r>
              <a:rPr lang="ca-ES" sz="2000" b="1" dirty="0"/>
              <a:t>		</a:t>
            </a:r>
            <a:r>
              <a:rPr lang="ca-ES" sz="2000" b="1" dirty="0" err="1"/>
              <a:t>lblDatosIncorrectos.setVisible</a:t>
            </a:r>
            <a:r>
              <a:rPr lang="ca-ES" sz="2000" b="1" dirty="0"/>
              <a:t>(_______);</a:t>
            </a:r>
          </a:p>
          <a:p>
            <a:r>
              <a:rPr lang="ca-ES" sz="2000" dirty="0"/>
              <a:t>	} </a:t>
            </a:r>
            <a:r>
              <a:rPr lang="ca-ES" sz="2000" dirty="0" err="1"/>
              <a:t>else</a:t>
            </a:r>
            <a:r>
              <a:rPr lang="ca-ES" sz="2000" dirty="0"/>
              <a:t> {</a:t>
            </a:r>
          </a:p>
          <a:p>
            <a:r>
              <a:rPr lang="ca-ES" sz="2000" dirty="0"/>
              <a:t>		</a:t>
            </a:r>
            <a:r>
              <a:rPr lang="ca-ES" sz="2000" dirty="0" err="1"/>
              <a:t>try</a:t>
            </a:r>
            <a:r>
              <a:rPr lang="ca-ES" sz="2000" dirty="0"/>
              <a:t> {</a:t>
            </a:r>
          </a:p>
          <a:p>
            <a:r>
              <a:rPr lang="ca-ES" sz="2000" dirty="0"/>
              <a:t>			</a:t>
            </a:r>
            <a:r>
              <a:rPr lang="ca-ES" sz="2000" b="1" dirty="0" err="1"/>
              <a:t>loginCorrecto</a:t>
            </a:r>
            <a:r>
              <a:rPr lang="ca-ES" sz="2000" b="1" dirty="0"/>
              <a:t> = </a:t>
            </a:r>
            <a:r>
              <a:rPr lang="ca-ES" sz="2000" b="1" dirty="0" err="1"/>
              <a:t>comprobarLogin</a:t>
            </a:r>
            <a:r>
              <a:rPr lang="ca-ES" sz="2000" b="1" dirty="0"/>
              <a:t>(nombre, </a:t>
            </a:r>
            <a:r>
              <a:rPr lang="ca-ES" sz="2000" b="1" dirty="0" err="1"/>
              <a:t>password</a:t>
            </a:r>
            <a:r>
              <a:rPr lang="ca-ES" sz="2000" b="1" dirty="0"/>
              <a:t>);</a:t>
            </a:r>
          </a:p>
          <a:p>
            <a:r>
              <a:rPr lang="ca-ES" sz="2000" dirty="0"/>
              <a:t>			</a:t>
            </a:r>
            <a:r>
              <a:rPr lang="ca-ES" sz="2000" dirty="0" err="1"/>
              <a:t>if</a:t>
            </a:r>
            <a:r>
              <a:rPr lang="ca-ES" sz="2000" dirty="0"/>
              <a:t> (</a:t>
            </a:r>
            <a:r>
              <a:rPr lang="ca-ES" sz="2000" dirty="0" err="1"/>
              <a:t>loginCorrecto</a:t>
            </a:r>
            <a:r>
              <a:rPr lang="ca-ES" sz="2000" dirty="0"/>
              <a:t>) {</a:t>
            </a:r>
          </a:p>
          <a:p>
            <a:r>
              <a:rPr lang="ca-ES" sz="2000" dirty="0"/>
              <a:t>				</a:t>
            </a:r>
            <a:r>
              <a:rPr lang="ca-ES" sz="2000" dirty="0" err="1"/>
              <a:t>lblDatosIncorrectos.setVisible</a:t>
            </a:r>
            <a:r>
              <a:rPr lang="ca-ES" sz="2000" dirty="0"/>
              <a:t>(_____);</a:t>
            </a:r>
          </a:p>
          <a:p>
            <a:r>
              <a:rPr lang="ca-ES" sz="2000" dirty="0"/>
              <a:t>				</a:t>
            </a:r>
            <a:r>
              <a:rPr lang="ca-ES" sz="2000" b="1" dirty="0" err="1"/>
              <a:t>dispose</a:t>
            </a:r>
            <a:r>
              <a:rPr lang="ca-ES" sz="2000" b="1" dirty="0"/>
              <a:t>(); </a:t>
            </a:r>
            <a:r>
              <a:rPr lang="ca-ES" sz="2000" b="1" dirty="0">
                <a:solidFill>
                  <a:srgbClr val="00B050"/>
                </a:solidFill>
              </a:rPr>
              <a:t>// (*)</a:t>
            </a:r>
          </a:p>
          <a:p>
            <a:r>
              <a:rPr lang="ca-ES" sz="2000" dirty="0"/>
              <a:t>				</a:t>
            </a:r>
            <a:r>
              <a:rPr lang="ca-ES" sz="2000" b="1" dirty="0" err="1"/>
              <a:t>new</a:t>
            </a:r>
            <a:r>
              <a:rPr lang="ca-ES" sz="2000" b="1" dirty="0"/>
              <a:t> </a:t>
            </a:r>
            <a:r>
              <a:rPr lang="ca-ES" sz="2000" b="1" dirty="0" err="1"/>
              <a:t>Bienvenida</a:t>
            </a:r>
            <a:r>
              <a:rPr lang="ca-ES" sz="2000" b="1" dirty="0"/>
              <a:t>(nombre);</a:t>
            </a:r>
          </a:p>
          <a:p>
            <a:r>
              <a:rPr lang="ca-ES" sz="2000" dirty="0"/>
              <a:t>			} </a:t>
            </a:r>
            <a:r>
              <a:rPr lang="ca-ES" sz="2000" dirty="0" err="1"/>
              <a:t>else</a:t>
            </a:r>
            <a:r>
              <a:rPr lang="ca-ES" sz="2000" dirty="0"/>
              <a:t> {					</a:t>
            </a:r>
          </a:p>
        </p:txBody>
      </p:sp>
    </p:spTree>
    <p:extLst>
      <p:ext uri="{BB962C8B-B14F-4D97-AF65-F5344CB8AC3E}">
        <p14:creationId xmlns:p14="http://schemas.microsoft.com/office/powerpoint/2010/main" val="407397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1079612" y="1434365"/>
            <a:ext cx="1101844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solidFill>
                  <a:srgbClr val="00B050"/>
                </a:solidFill>
              </a:rPr>
              <a:t>(*)</a:t>
            </a:r>
          </a:p>
          <a:p>
            <a:r>
              <a:rPr lang="es-ES" sz="4000" dirty="0" err="1"/>
              <a:t>Dispose</a:t>
            </a:r>
            <a:r>
              <a:rPr lang="es-ES" sz="4000" dirty="0"/>
              <a:t>();</a:t>
            </a:r>
            <a:br>
              <a:rPr lang="es-ES" sz="2000" dirty="0"/>
            </a:br>
            <a:endParaRPr lang="es-ES" sz="2000" dirty="0"/>
          </a:p>
          <a:p>
            <a:r>
              <a:rPr lang="es-ES" sz="2800" dirty="0"/>
              <a:t>Libera todos los recursos nativos de pantalla utilizados por esta ventana, sus subcomponentes y todos sus hijos. </a:t>
            </a:r>
          </a:p>
          <a:p>
            <a:endParaRPr lang="es-ES" sz="2800" dirty="0"/>
          </a:p>
          <a:p>
            <a:r>
              <a:rPr lang="es-ES" sz="2800" dirty="0"/>
              <a:t>Es decir, los recursos para estos componentes se destruirán, cualquier memoria que consuman será devuelta al sistema operativo y se marcarán como no visible.</a:t>
            </a:r>
            <a:r>
              <a:rPr lang="ca-ES" sz="28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1519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1093178" y="1788822"/>
            <a:ext cx="107770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/>
              <a:t>	</a:t>
            </a:r>
            <a:r>
              <a:rPr lang="ca-ES" sz="2400" dirty="0" err="1"/>
              <a:t>lblDatosIncorrectos.setText</a:t>
            </a:r>
            <a:r>
              <a:rPr lang="ca-ES" sz="2400" dirty="0"/>
              <a:t>("CREDENCIALES INCORRECTAS");</a:t>
            </a:r>
          </a:p>
          <a:p>
            <a:r>
              <a:rPr lang="ca-ES" sz="2400" dirty="0"/>
              <a:t>	</a:t>
            </a:r>
            <a:r>
              <a:rPr lang="ca-ES" sz="2400" dirty="0" err="1"/>
              <a:t>lblDatosIncorrectos.setVisible</a:t>
            </a:r>
            <a:r>
              <a:rPr lang="ca-ES" sz="2400" dirty="0"/>
              <a:t>(_________);</a:t>
            </a:r>
          </a:p>
          <a:p>
            <a:r>
              <a:rPr lang="ca-ES" sz="2400" dirty="0"/>
              <a:t>	}</a:t>
            </a:r>
          </a:p>
          <a:p>
            <a:r>
              <a:rPr lang="ca-ES" sz="2400" dirty="0"/>
              <a:t>} catch (</a:t>
            </a:r>
            <a:r>
              <a:rPr lang="ca-ES" sz="2400" dirty="0" err="1"/>
              <a:t>Exception</a:t>
            </a:r>
            <a:r>
              <a:rPr lang="ca-ES" sz="2400" dirty="0"/>
              <a:t> e) {</a:t>
            </a:r>
          </a:p>
          <a:p>
            <a:r>
              <a:rPr lang="ca-ES" sz="2400" dirty="0"/>
              <a:t>	</a:t>
            </a:r>
            <a:r>
              <a:rPr lang="ca-ES" sz="2400" b="1" dirty="0" err="1"/>
              <a:t>e.printStackTrace</a:t>
            </a:r>
            <a:r>
              <a:rPr lang="ca-ES" sz="2400" b="1" dirty="0"/>
              <a:t>();  </a:t>
            </a:r>
            <a:r>
              <a:rPr lang="ca-ES" sz="2400" b="1" dirty="0">
                <a:solidFill>
                  <a:srgbClr val="00B050"/>
                </a:solidFill>
              </a:rPr>
              <a:t>//</a:t>
            </a:r>
            <a:r>
              <a:rPr lang="es-ES" sz="2400" b="1" dirty="0">
                <a:solidFill>
                  <a:srgbClr val="00B050"/>
                </a:solidFill>
              </a:rPr>
              <a:t>dice qué sucedió y en qué parte del código sucedió.</a:t>
            </a:r>
            <a:endParaRPr lang="ca-ES" sz="2400" b="1" dirty="0">
              <a:solidFill>
                <a:srgbClr val="00B050"/>
              </a:solidFill>
            </a:endParaRPr>
          </a:p>
          <a:p>
            <a:r>
              <a:rPr lang="ca-ES" sz="2400" dirty="0"/>
              <a:t>		}</a:t>
            </a:r>
          </a:p>
          <a:p>
            <a:r>
              <a:rPr lang="ca-ES" sz="2400" dirty="0"/>
              <a:t>	}</a:t>
            </a:r>
          </a:p>
          <a:p>
            <a:r>
              <a:rPr lang="ca-ES" sz="2400" dirty="0"/>
              <a:t>} 	</a:t>
            </a:r>
          </a:p>
          <a:p>
            <a:endParaRPr lang="ca-ES" sz="2400" dirty="0"/>
          </a:p>
          <a:p>
            <a:r>
              <a:rPr lang="ca-E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588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863903" y="949246"/>
            <a:ext cx="107770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 err="1"/>
              <a:t>private</a:t>
            </a:r>
            <a:r>
              <a:rPr lang="ca-ES" sz="2400" dirty="0"/>
              <a:t> </a:t>
            </a:r>
            <a:r>
              <a:rPr lang="ca-ES" sz="2400" dirty="0" err="1"/>
              <a:t>boolean</a:t>
            </a:r>
            <a:r>
              <a:rPr lang="ca-ES" sz="2400" dirty="0"/>
              <a:t> </a:t>
            </a:r>
            <a:r>
              <a:rPr lang="ca-ES" sz="2400" b="1" dirty="0" err="1"/>
              <a:t>comprobarLogin</a:t>
            </a:r>
            <a:r>
              <a:rPr lang="ca-ES" sz="2400" b="1" dirty="0"/>
              <a:t>(</a:t>
            </a:r>
            <a:r>
              <a:rPr lang="ca-ES" sz="2400" b="1" dirty="0" err="1"/>
              <a:t>String</a:t>
            </a:r>
            <a:r>
              <a:rPr lang="ca-ES" sz="2400" b="1" dirty="0"/>
              <a:t> nombre, </a:t>
            </a:r>
            <a:r>
              <a:rPr lang="ca-ES" sz="2400" b="1" dirty="0" err="1"/>
              <a:t>String</a:t>
            </a:r>
            <a:r>
              <a:rPr lang="ca-ES" sz="2400" b="1" dirty="0"/>
              <a:t> </a:t>
            </a:r>
            <a:r>
              <a:rPr lang="ca-ES" sz="2400" b="1" dirty="0" err="1"/>
              <a:t>password</a:t>
            </a:r>
            <a:r>
              <a:rPr lang="ca-ES" sz="2400" b="1" dirty="0"/>
              <a:t>) </a:t>
            </a:r>
            <a:r>
              <a:rPr lang="ca-ES" sz="2400" b="1" dirty="0" err="1"/>
              <a:t>throws</a:t>
            </a:r>
            <a:r>
              <a:rPr lang="ca-ES" sz="2400" b="1" dirty="0"/>
              <a:t> </a:t>
            </a:r>
            <a:r>
              <a:rPr lang="ca-ES" sz="2400" b="1" dirty="0" err="1"/>
              <a:t>Exception</a:t>
            </a:r>
            <a:r>
              <a:rPr lang="ca-ES" sz="2400" b="1" dirty="0"/>
              <a:t> </a:t>
            </a:r>
            <a:r>
              <a:rPr lang="ca-ES" sz="2400" dirty="0"/>
              <a:t>{</a:t>
            </a:r>
          </a:p>
          <a:p>
            <a:r>
              <a:rPr lang="ca-ES" sz="2400" dirty="0"/>
              <a:t>	</a:t>
            </a:r>
            <a:r>
              <a:rPr lang="ca-ES" sz="2400" b="1" dirty="0" err="1"/>
              <a:t>String</a:t>
            </a:r>
            <a:r>
              <a:rPr lang="ca-ES" sz="2400" b="1" dirty="0"/>
              <a:t> separador = </a:t>
            </a:r>
            <a:r>
              <a:rPr lang="ca-ES" sz="2400" b="1" dirty="0" err="1"/>
              <a:t>File.separator</a:t>
            </a:r>
            <a:r>
              <a:rPr lang="ca-ES" sz="2400" b="1" dirty="0">
                <a:solidFill>
                  <a:srgbClr val="00B050"/>
                </a:solidFill>
              </a:rPr>
              <a:t>; // </a:t>
            </a:r>
            <a:r>
              <a:rPr lang="es-ES" sz="2400" b="1" dirty="0">
                <a:solidFill>
                  <a:srgbClr val="00B050"/>
                </a:solidFill>
              </a:rPr>
              <a:t>El carácter separador dependiente del sistema, representado como una cadena. Esta cadena contiene un solo carácter</a:t>
            </a:r>
          </a:p>
          <a:p>
            <a:endParaRPr lang="ca-ES" sz="2400" b="1" dirty="0"/>
          </a:p>
          <a:p>
            <a:r>
              <a:rPr lang="ca-ES" sz="2400" dirty="0"/>
              <a:t>	</a:t>
            </a:r>
            <a:r>
              <a:rPr lang="ca-ES" sz="2400" b="1" dirty="0" err="1"/>
              <a:t>String</a:t>
            </a:r>
            <a:r>
              <a:rPr lang="ca-ES" sz="2400" b="1" dirty="0"/>
              <a:t> </a:t>
            </a:r>
            <a:r>
              <a:rPr lang="ca-ES" sz="2400" b="1" dirty="0" err="1"/>
              <a:t>rutaProyecto</a:t>
            </a:r>
            <a:r>
              <a:rPr lang="ca-ES" sz="2400" b="1" dirty="0"/>
              <a:t> = </a:t>
            </a:r>
            <a:r>
              <a:rPr lang="ca-ES" sz="2400" b="1" dirty="0" err="1"/>
              <a:t>System.getProperty</a:t>
            </a:r>
            <a:r>
              <a:rPr lang="ca-ES" sz="2400" b="1" dirty="0"/>
              <a:t>("</a:t>
            </a:r>
            <a:r>
              <a:rPr lang="ca-ES" sz="2400" b="1" dirty="0" err="1"/>
              <a:t>user.dir</a:t>
            </a:r>
            <a:r>
              <a:rPr lang="ca-ES" sz="2400" b="1" dirty="0"/>
              <a:t>"); </a:t>
            </a:r>
            <a:r>
              <a:rPr lang="ca-ES" sz="2400" b="1" dirty="0">
                <a:solidFill>
                  <a:srgbClr val="00B050"/>
                </a:solidFill>
              </a:rPr>
              <a:t>// para saber la ruta del  </a:t>
            </a:r>
            <a:r>
              <a:rPr lang="ca-ES" sz="2400" b="1" dirty="0" err="1">
                <a:solidFill>
                  <a:srgbClr val="00B050"/>
                </a:solidFill>
              </a:rPr>
              <a:t>usuario</a:t>
            </a:r>
            <a:endParaRPr lang="ca-ES" sz="2400" b="1" dirty="0">
              <a:solidFill>
                <a:srgbClr val="00B050"/>
              </a:solidFill>
            </a:endParaRPr>
          </a:p>
          <a:p>
            <a:r>
              <a:rPr lang="ca-ES" sz="2400" dirty="0"/>
              <a:t>			</a:t>
            </a:r>
          </a:p>
          <a:p>
            <a:r>
              <a:rPr lang="ca-ES" sz="2400" dirty="0"/>
              <a:t>	</a:t>
            </a:r>
            <a:r>
              <a:rPr lang="ca-ES" sz="2400" b="1" dirty="0"/>
              <a:t>File f = </a:t>
            </a:r>
            <a:r>
              <a:rPr lang="ca-ES" sz="2400" b="1" dirty="0" err="1"/>
              <a:t>new</a:t>
            </a:r>
            <a:r>
              <a:rPr lang="ca-ES" sz="2400" b="1" dirty="0"/>
              <a:t> File(</a:t>
            </a:r>
            <a:r>
              <a:rPr lang="ca-ES" sz="2400" b="1" dirty="0" err="1"/>
              <a:t>rutaProyecto+separador</a:t>
            </a:r>
            <a:r>
              <a:rPr lang="ca-ES" sz="2400" b="1" dirty="0"/>
              <a:t>+"datos_login.txt");</a:t>
            </a:r>
          </a:p>
          <a:p>
            <a:r>
              <a:rPr lang="ca-ES" sz="2400" dirty="0"/>
              <a:t>	</a:t>
            </a:r>
            <a:r>
              <a:rPr lang="ca-ES" sz="2400" b="1" dirty="0" err="1"/>
              <a:t>System.out.println</a:t>
            </a:r>
            <a:r>
              <a:rPr lang="ca-ES" sz="2400" b="1" dirty="0"/>
              <a:t>(</a:t>
            </a:r>
            <a:r>
              <a:rPr lang="ca-ES" sz="2400" b="1" dirty="0" err="1"/>
              <a:t>f.getAbsolutePath</a:t>
            </a:r>
            <a:r>
              <a:rPr lang="ca-ES" sz="2400" b="1" dirty="0"/>
              <a:t>()); </a:t>
            </a:r>
            <a:r>
              <a:rPr lang="ca-ES" sz="2400" b="1" dirty="0">
                <a:solidFill>
                  <a:srgbClr val="00B050"/>
                </a:solidFill>
              </a:rPr>
              <a:t>// nos da la ruta absoluta de un </a:t>
            </a:r>
            <a:r>
              <a:rPr lang="ca-ES" sz="2400" b="1" dirty="0" err="1">
                <a:solidFill>
                  <a:srgbClr val="00B050"/>
                </a:solidFill>
              </a:rPr>
              <a:t>fichero</a:t>
            </a:r>
            <a:endParaRPr lang="ca-ES" sz="2400" b="1" dirty="0">
              <a:solidFill>
                <a:srgbClr val="00B050"/>
              </a:solidFill>
            </a:endParaRPr>
          </a:p>
          <a:p>
            <a:r>
              <a:rPr lang="ca-ES" sz="2400" dirty="0"/>
              <a:t>	</a:t>
            </a:r>
            <a:r>
              <a:rPr lang="ca-ES" sz="2400" b="1" dirty="0" err="1"/>
              <a:t>FileReader</a:t>
            </a:r>
            <a:r>
              <a:rPr lang="ca-ES" sz="2400" b="1" dirty="0"/>
              <a:t> </a:t>
            </a:r>
            <a:r>
              <a:rPr lang="ca-ES" sz="2400" b="1" dirty="0" err="1"/>
              <a:t>fr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FileReader</a:t>
            </a:r>
            <a:r>
              <a:rPr lang="ca-ES" sz="2400" b="1" dirty="0"/>
              <a:t>(f);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BufferedReader</a:t>
            </a:r>
            <a:r>
              <a:rPr lang="ca-ES" sz="2400" b="1" dirty="0"/>
              <a:t> </a:t>
            </a:r>
            <a:r>
              <a:rPr lang="ca-ES" sz="2400" b="1" dirty="0" err="1"/>
              <a:t>br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BufferedReader</a:t>
            </a:r>
            <a:r>
              <a:rPr lang="ca-ES" sz="2400" b="1" dirty="0"/>
              <a:t>(</a:t>
            </a:r>
            <a:r>
              <a:rPr lang="ca-ES" sz="2400" b="1" dirty="0" err="1"/>
              <a:t>fr</a:t>
            </a:r>
            <a:r>
              <a:rPr lang="ca-ES" sz="2400" b="1" dirty="0"/>
              <a:t>);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String</a:t>
            </a:r>
            <a:r>
              <a:rPr lang="ca-ES" sz="2400" b="1" dirty="0"/>
              <a:t> s;</a:t>
            </a:r>
          </a:p>
          <a:p>
            <a:r>
              <a:rPr lang="ca-E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867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958906" y="949246"/>
            <a:ext cx="107770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3200" dirty="0" err="1"/>
              <a:t>while</a:t>
            </a:r>
            <a:r>
              <a:rPr lang="ca-ES" sz="3200" dirty="0"/>
              <a:t> ((</a:t>
            </a:r>
            <a:r>
              <a:rPr lang="ca-ES" sz="3200" b="1" dirty="0"/>
              <a:t>s = </a:t>
            </a:r>
            <a:r>
              <a:rPr lang="ca-ES" sz="3200" b="1" dirty="0" err="1"/>
              <a:t>br.readLine</a:t>
            </a:r>
            <a:r>
              <a:rPr lang="ca-ES" sz="3200" b="1" dirty="0"/>
              <a:t>()) != </a:t>
            </a:r>
            <a:r>
              <a:rPr lang="ca-ES" sz="3200" b="1" dirty="0" err="1"/>
              <a:t>null</a:t>
            </a:r>
            <a:r>
              <a:rPr lang="ca-ES" sz="3200" dirty="0"/>
              <a:t>) {</a:t>
            </a:r>
          </a:p>
          <a:p>
            <a:r>
              <a:rPr lang="ca-ES" sz="3200" dirty="0"/>
              <a:t>		</a:t>
            </a:r>
            <a:r>
              <a:rPr lang="ca-ES" sz="3200" dirty="0" err="1"/>
              <a:t>if</a:t>
            </a:r>
            <a:r>
              <a:rPr lang="ca-ES" sz="3200" dirty="0"/>
              <a:t> (</a:t>
            </a:r>
            <a:r>
              <a:rPr lang="ca-ES" sz="3200" dirty="0" err="1"/>
              <a:t>s.equals</a:t>
            </a:r>
            <a:r>
              <a:rPr lang="ca-ES" sz="3200" dirty="0"/>
              <a:t>(nombre + " " + </a:t>
            </a:r>
            <a:r>
              <a:rPr lang="ca-ES" sz="3200" dirty="0" err="1"/>
              <a:t>password</a:t>
            </a:r>
            <a:r>
              <a:rPr lang="ca-ES" sz="3200" dirty="0"/>
              <a:t>)) {</a:t>
            </a:r>
          </a:p>
          <a:p>
            <a:r>
              <a:rPr lang="ca-ES" sz="3200" dirty="0"/>
              <a:t>			</a:t>
            </a:r>
            <a:r>
              <a:rPr lang="ca-ES" sz="3200" dirty="0" err="1"/>
              <a:t>fr.close</a:t>
            </a:r>
            <a:r>
              <a:rPr lang="ca-ES" sz="3200" dirty="0"/>
              <a:t>();</a:t>
            </a:r>
          </a:p>
          <a:p>
            <a:r>
              <a:rPr lang="ca-ES" sz="3200" dirty="0"/>
              <a:t>			</a:t>
            </a:r>
            <a:r>
              <a:rPr lang="ca-ES" sz="3200" b="1" dirty="0" err="1"/>
              <a:t>return</a:t>
            </a:r>
            <a:r>
              <a:rPr lang="ca-ES" sz="3200" b="1" dirty="0"/>
              <a:t> _____;</a:t>
            </a:r>
          </a:p>
          <a:p>
            <a:r>
              <a:rPr lang="ca-ES" sz="3200" dirty="0"/>
              <a:t>		}</a:t>
            </a:r>
          </a:p>
          <a:p>
            <a:r>
              <a:rPr lang="ca-ES" sz="3200" dirty="0"/>
              <a:t>	}</a:t>
            </a:r>
          </a:p>
          <a:p>
            <a:r>
              <a:rPr lang="ca-ES" sz="3200" dirty="0"/>
              <a:t>	</a:t>
            </a:r>
            <a:r>
              <a:rPr lang="ca-ES" sz="3200" b="1" dirty="0" err="1"/>
              <a:t>fr.close</a:t>
            </a:r>
            <a:r>
              <a:rPr lang="ca-ES" sz="3200" b="1" dirty="0"/>
              <a:t>();</a:t>
            </a:r>
          </a:p>
          <a:p>
            <a:r>
              <a:rPr lang="ca-ES" sz="3200" dirty="0"/>
              <a:t>	</a:t>
            </a:r>
            <a:r>
              <a:rPr lang="ca-ES" sz="3200" b="1" dirty="0" err="1"/>
              <a:t>return</a:t>
            </a:r>
            <a:r>
              <a:rPr lang="ca-ES" sz="3200" b="1" dirty="0"/>
              <a:t> ______;</a:t>
            </a:r>
          </a:p>
          <a:p>
            <a:r>
              <a:rPr lang="ca-ES" sz="3200" dirty="0"/>
              <a:t>	}</a:t>
            </a:r>
          </a:p>
          <a:p>
            <a:r>
              <a:rPr lang="ca-ES" sz="3200" dirty="0"/>
              <a:t>}</a:t>
            </a:r>
          </a:p>
          <a:p>
            <a:r>
              <a:rPr lang="ca-ES" sz="3200" dirty="0"/>
              <a:t>} 	</a:t>
            </a:r>
          </a:p>
          <a:p>
            <a:r>
              <a:rPr lang="ca-E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307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89B941-56EA-4A40-BF68-6A3FE3B379D5}"/>
              </a:ext>
            </a:extLst>
          </p:cNvPr>
          <p:cNvSpPr/>
          <p:nvPr/>
        </p:nvSpPr>
        <p:spPr>
          <a:xfrm>
            <a:off x="958906" y="949246"/>
            <a:ext cx="107770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Si los datos son correctos (concuerdan con los almacenados en el archivo de texto) se accederá a una segunda ventana  en donde se mostrará:</a:t>
            </a:r>
          </a:p>
          <a:p>
            <a:r>
              <a:rPr lang="es-ES" sz="2800" dirty="0"/>
              <a:t>a.	El nombre de la persona que se ha </a:t>
            </a:r>
            <a:r>
              <a:rPr lang="es-ES" sz="2800" dirty="0" err="1"/>
              <a:t>logueado</a:t>
            </a:r>
            <a:r>
              <a:rPr lang="es-ES" sz="2800" dirty="0"/>
              <a:t>.</a:t>
            </a:r>
          </a:p>
          <a:p>
            <a:r>
              <a:rPr lang="es-ES" sz="2800" dirty="0"/>
              <a:t>b.	Una caja de texto para introducir el nombre del </a:t>
            </a:r>
            <a:r>
              <a:rPr lang="es-ES" sz="2800" dirty="0" err="1"/>
              <a:t>nuevotrabajador</a:t>
            </a:r>
            <a:r>
              <a:rPr lang="es-ES" sz="2800" dirty="0"/>
              <a:t>.</a:t>
            </a:r>
          </a:p>
          <a:p>
            <a:r>
              <a:rPr lang="es-ES" sz="2800" dirty="0"/>
              <a:t>c.	Un grupo de casillas (</a:t>
            </a:r>
            <a:r>
              <a:rPr lang="es-ES" sz="2800" dirty="0" err="1"/>
              <a:t>CheckBox</a:t>
            </a:r>
            <a:r>
              <a:rPr lang="es-ES" sz="2800" dirty="0"/>
              <a:t>) que permita seleccionar aficiones.</a:t>
            </a:r>
          </a:p>
          <a:p>
            <a:r>
              <a:rPr lang="es-ES" sz="2800" dirty="0"/>
              <a:t>d.	Una lista desplegable (ComboBox) que permita seleccionar una franja de edad: 10-15, 15-20, 20-25…</a:t>
            </a:r>
          </a:p>
          <a:p>
            <a:r>
              <a:rPr lang="es-ES" sz="2800" dirty="0"/>
              <a:t>e.	Dos botones de selección (</a:t>
            </a:r>
            <a:r>
              <a:rPr lang="es-ES" sz="2800" dirty="0" err="1"/>
              <a:t>RadioButton</a:t>
            </a:r>
            <a:r>
              <a:rPr lang="es-ES" sz="2800" dirty="0"/>
              <a:t>) para seleccionar el sexo.</a:t>
            </a:r>
          </a:p>
          <a:p>
            <a:r>
              <a:rPr lang="es-ES" sz="2800" dirty="0"/>
              <a:t>f.	Un botón Nuevo Empleado y otro botón Mostrar Empleados</a:t>
            </a:r>
          </a:p>
        </p:txBody>
      </p:sp>
    </p:spTree>
    <p:extLst>
      <p:ext uri="{BB962C8B-B14F-4D97-AF65-F5344CB8AC3E}">
        <p14:creationId xmlns:p14="http://schemas.microsoft.com/office/powerpoint/2010/main" val="2140183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19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2EB1A1-B13E-4A1D-84CA-24191CD87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8734" y="949246"/>
            <a:ext cx="6877372" cy="569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Qué vamos a realizar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4708981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4000" dirty="0"/>
              <a:t>Crear un programa con una interfaz gráfica que nos permita: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almacenar en un archivo de texto un listado de trabajadores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añadir nuevos trabajadores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4000" dirty="0"/>
              <a:t>visualizar los trabajadores creados.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96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1295636" y="982609"/>
            <a:ext cx="960072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 err="1"/>
              <a:t>package</a:t>
            </a:r>
            <a:r>
              <a:rPr lang="ca-ES" sz="2800" dirty="0"/>
              <a:t> actividad08;</a:t>
            </a:r>
          </a:p>
          <a:p>
            <a:endParaRPr lang="ca-ES" sz="2800" dirty="0"/>
          </a:p>
          <a:p>
            <a:r>
              <a:rPr lang="ca-ES" sz="2800" dirty="0"/>
              <a:t>(...)</a:t>
            </a:r>
          </a:p>
          <a:p>
            <a:endParaRPr lang="ca-ES" sz="2800" dirty="0"/>
          </a:p>
          <a:p>
            <a:r>
              <a:rPr lang="ca-ES" sz="2800" b="1" dirty="0" err="1"/>
              <a:t>public</a:t>
            </a:r>
            <a:r>
              <a:rPr lang="ca-ES" sz="2800" b="1" dirty="0"/>
              <a:t> </a:t>
            </a:r>
            <a:r>
              <a:rPr lang="ca-ES" sz="2800" b="1" dirty="0" err="1"/>
              <a:t>class</a:t>
            </a:r>
            <a:r>
              <a:rPr lang="ca-ES" sz="2800" b="1" dirty="0"/>
              <a:t> </a:t>
            </a:r>
            <a:r>
              <a:rPr lang="ca-ES" sz="2800" b="1" dirty="0" err="1"/>
              <a:t>Bienvenida</a:t>
            </a:r>
            <a:r>
              <a:rPr lang="ca-ES" sz="2800" b="1" dirty="0"/>
              <a:t> </a:t>
            </a:r>
            <a:r>
              <a:rPr lang="ca-ES" sz="2800" b="1" dirty="0" err="1"/>
              <a:t>extends</a:t>
            </a:r>
            <a:r>
              <a:rPr lang="ca-ES" sz="2800" b="1" dirty="0"/>
              <a:t> </a:t>
            </a:r>
            <a:r>
              <a:rPr lang="ca-ES" sz="2800" b="1" dirty="0" err="1"/>
              <a:t>JFrame</a:t>
            </a:r>
            <a:r>
              <a:rPr lang="ca-ES" sz="2800" b="1" dirty="0"/>
              <a:t> {</a:t>
            </a:r>
          </a:p>
          <a:p>
            <a:r>
              <a:rPr lang="ca-ES" sz="2800" dirty="0"/>
              <a:t>	</a:t>
            </a:r>
            <a:r>
              <a:rPr lang="ca-ES" sz="2800" dirty="0" err="1"/>
              <a:t>private</a:t>
            </a:r>
            <a:r>
              <a:rPr lang="ca-ES" sz="2800" dirty="0"/>
              <a:t> </a:t>
            </a:r>
            <a:r>
              <a:rPr lang="ca-ES" sz="2800" dirty="0" err="1"/>
              <a:t>JTextField</a:t>
            </a:r>
            <a:r>
              <a:rPr lang="ca-ES" sz="2800" dirty="0"/>
              <a:t> </a:t>
            </a:r>
            <a:r>
              <a:rPr lang="ca-ES" sz="2800" dirty="0" err="1"/>
              <a:t>field_nombre</a:t>
            </a:r>
            <a:r>
              <a:rPr lang="ca-ES" sz="2800" dirty="0"/>
              <a:t>;</a:t>
            </a:r>
          </a:p>
          <a:p>
            <a:r>
              <a:rPr lang="ca-ES" sz="2800" dirty="0"/>
              <a:t>	(...)</a:t>
            </a:r>
          </a:p>
          <a:p>
            <a:r>
              <a:rPr lang="ca-ES" sz="2800" dirty="0"/>
              <a:t>	</a:t>
            </a:r>
            <a:r>
              <a:rPr lang="ca-ES" sz="2800" b="1" dirty="0" err="1"/>
              <a:t>String</a:t>
            </a:r>
            <a:r>
              <a:rPr lang="ca-ES" sz="2800" b="1" dirty="0"/>
              <a:t> </a:t>
            </a:r>
            <a:r>
              <a:rPr lang="ca-ES" sz="2800" b="1" dirty="0" err="1"/>
              <a:t>rutaProyecto</a:t>
            </a:r>
            <a:r>
              <a:rPr lang="ca-ES" sz="2800" b="1" dirty="0"/>
              <a:t> = </a:t>
            </a:r>
            <a:r>
              <a:rPr lang="ca-ES" sz="2800" b="1" dirty="0" err="1"/>
              <a:t>System.getProperty</a:t>
            </a:r>
            <a:r>
              <a:rPr lang="ca-ES" sz="2800" b="1" dirty="0"/>
              <a:t>("</a:t>
            </a:r>
            <a:r>
              <a:rPr lang="ca-ES" sz="2800" b="1" dirty="0" err="1"/>
              <a:t>user.dir</a:t>
            </a:r>
            <a:r>
              <a:rPr lang="ca-ES" sz="2800" b="1" dirty="0"/>
              <a:t>");</a:t>
            </a:r>
          </a:p>
          <a:p>
            <a:r>
              <a:rPr lang="ca-ES" sz="2800" b="1" dirty="0"/>
              <a:t>	File </a:t>
            </a:r>
            <a:r>
              <a:rPr lang="ca-ES" sz="2800" b="1" dirty="0" err="1"/>
              <a:t>archivo</a:t>
            </a:r>
            <a:r>
              <a:rPr lang="ca-ES" sz="2800" b="1" dirty="0"/>
              <a:t> = </a:t>
            </a:r>
            <a:r>
              <a:rPr lang="ca-ES" sz="2800" b="1" dirty="0" err="1"/>
              <a:t>new</a:t>
            </a:r>
            <a:r>
              <a:rPr lang="ca-ES" sz="2800" b="1" dirty="0"/>
              <a:t> File(</a:t>
            </a:r>
            <a:r>
              <a:rPr lang="ca-ES" sz="2800" b="1" dirty="0" err="1"/>
              <a:t>rutaProyecto</a:t>
            </a:r>
            <a:r>
              <a:rPr lang="ca-ES" sz="2800" b="1" dirty="0"/>
              <a:t> + separador + "</a:t>
            </a:r>
            <a:r>
              <a:rPr lang="ca-ES" sz="2800" b="1" dirty="0" err="1"/>
              <a:t>datos_empleados</a:t>
            </a:r>
            <a:r>
              <a:rPr lang="ca-ES" sz="2800" b="1" dirty="0"/>
              <a:t>");</a:t>
            </a:r>
          </a:p>
          <a:p>
            <a:endParaRPr lang="ca-ES" sz="2800" dirty="0"/>
          </a:p>
          <a:p>
            <a:r>
              <a:rPr lang="ca-E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487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1295636" y="982609"/>
            <a:ext cx="105610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 err="1"/>
              <a:t>public</a:t>
            </a:r>
            <a:r>
              <a:rPr lang="ca-ES" sz="2800" dirty="0"/>
              <a:t> </a:t>
            </a:r>
            <a:r>
              <a:rPr lang="ca-ES" sz="2800" dirty="0" err="1"/>
              <a:t>Bienvenida</a:t>
            </a:r>
            <a:r>
              <a:rPr lang="ca-ES" sz="2800" dirty="0"/>
              <a:t>(</a:t>
            </a:r>
            <a:r>
              <a:rPr lang="ca-ES" sz="2800" dirty="0" err="1"/>
              <a:t>String</a:t>
            </a:r>
            <a:r>
              <a:rPr lang="ca-ES" sz="2800" dirty="0"/>
              <a:t> nombre) {</a:t>
            </a:r>
          </a:p>
          <a:p>
            <a:r>
              <a:rPr lang="ca-ES" sz="2800" dirty="0"/>
              <a:t>		</a:t>
            </a:r>
            <a:r>
              <a:rPr lang="ca-ES" sz="2800" b="1" dirty="0" err="1"/>
              <a:t>setDefaultCloseOperation</a:t>
            </a:r>
            <a:r>
              <a:rPr lang="ca-ES" sz="2800" b="1" dirty="0"/>
              <a:t>(</a:t>
            </a:r>
            <a:r>
              <a:rPr lang="ca-ES" sz="2800" b="1" dirty="0" err="1"/>
              <a:t>JFrame.EXIT_ON_CLOSE</a:t>
            </a:r>
            <a:r>
              <a:rPr lang="ca-ES" sz="2800" b="1" dirty="0"/>
              <a:t>);</a:t>
            </a:r>
          </a:p>
          <a:p>
            <a:r>
              <a:rPr lang="ca-ES" sz="2800" dirty="0"/>
              <a:t>	</a:t>
            </a:r>
            <a:r>
              <a:rPr lang="ca-ES" sz="2800" b="1" dirty="0" err="1"/>
              <a:t>getContentPane</a:t>
            </a:r>
            <a:r>
              <a:rPr lang="ca-ES" sz="2800" b="1" dirty="0"/>
              <a:t>().</a:t>
            </a:r>
            <a:r>
              <a:rPr lang="ca-ES" sz="2800" b="1" dirty="0" err="1"/>
              <a:t>setLayout</a:t>
            </a:r>
            <a:r>
              <a:rPr lang="ca-ES" sz="2800" b="1" dirty="0"/>
              <a:t>(</a:t>
            </a:r>
            <a:r>
              <a:rPr lang="ca-ES" sz="2800" b="1" dirty="0" err="1"/>
              <a:t>null</a:t>
            </a:r>
            <a:r>
              <a:rPr lang="ca-ES" sz="2800" b="1" dirty="0"/>
              <a:t>);</a:t>
            </a:r>
          </a:p>
          <a:p>
            <a:r>
              <a:rPr lang="ca-ES" sz="2800" dirty="0"/>
              <a:t>	(...)</a:t>
            </a:r>
          </a:p>
          <a:p>
            <a:r>
              <a:rPr lang="ca-ES" sz="2800" dirty="0"/>
              <a:t>	</a:t>
            </a:r>
            <a:r>
              <a:rPr lang="ca-ES" sz="2800" dirty="0" err="1"/>
              <a:t>comboBox_edad</a:t>
            </a:r>
            <a:r>
              <a:rPr lang="ca-ES" sz="2800" dirty="0"/>
              <a:t> = </a:t>
            </a:r>
            <a:r>
              <a:rPr lang="ca-ES" sz="2800" dirty="0" err="1"/>
              <a:t>new</a:t>
            </a:r>
            <a:r>
              <a:rPr lang="ca-ES" sz="2800" dirty="0"/>
              <a:t> </a:t>
            </a:r>
            <a:r>
              <a:rPr lang="ca-ES" sz="2800" dirty="0" err="1"/>
              <a:t>JComboBox</a:t>
            </a:r>
            <a:r>
              <a:rPr lang="ca-ES" sz="2800" dirty="0"/>
              <a:t>();</a:t>
            </a:r>
          </a:p>
          <a:p>
            <a:r>
              <a:rPr lang="ca-ES" sz="2800" dirty="0"/>
              <a:t>	</a:t>
            </a:r>
            <a:r>
              <a:rPr lang="ca-ES" sz="2800" dirty="0" err="1"/>
              <a:t>comboBox_edad.setModel</a:t>
            </a:r>
            <a:r>
              <a:rPr lang="ca-ES" sz="2800" dirty="0"/>
              <a:t>(</a:t>
            </a:r>
            <a:r>
              <a:rPr lang="ca-ES" sz="2800" dirty="0" err="1"/>
              <a:t>new</a:t>
            </a:r>
            <a:r>
              <a:rPr lang="ca-ES" sz="2800" dirty="0"/>
              <a:t> 	</a:t>
            </a:r>
            <a:r>
              <a:rPr lang="ca-ES" sz="2800" b="1" dirty="0" err="1"/>
              <a:t>DefaultComboBoxModel</a:t>
            </a:r>
            <a:r>
              <a:rPr lang="ca-ES" sz="2800" b="1" dirty="0"/>
              <a:t>(</a:t>
            </a:r>
            <a:r>
              <a:rPr lang="ca-ES" sz="2800" b="1" dirty="0" err="1"/>
              <a:t>new</a:t>
            </a:r>
            <a:r>
              <a:rPr lang="ca-ES" sz="2800" b="1" dirty="0"/>
              <a:t> </a:t>
            </a:r>
            <a:r>
              <a:rPr lang="ca-ES" sz="2800" b="1" dirty="0" err="1"/>
              <a:t>String</a:t>
            </a:r>
            <a:r>
              <a:rPr lang="ca-ES" sz="2800" b="1" dirty="0"/>
              <a:t>[] { "", "10-15", "16-20", "21-25", "26-30" }));</a:t>
            </a:r>
          </a:p>
          <a:p>
            <a:r>
              <a:rPr lang="ca-ES" sz="2800" dirty="0"/>
              <a:t>	</a:t>
            </a:r>
            <a:r>
              <a:rPr lang="ca-ES" sz="2800" dirty="0" err="1"/>
              <a:t>comboBox_edad.setBounds</a:t>
            </a:r>
            <a:r>
              <a:rPr lang="ca-ES" sz="2800" dirty="0"/>
              <a:t>(__,__,__,__);</a:t>
            </a:r>
          </a:p>
          <a:p>
            <a:r>
              <a:rPr lang="ca-ES" sz="2800" dirty="0"/>
              <a:t>	</a:t>
            </a:r>
            <a:r>
              <a:rPr lang="ca-ES" sz="2800" dirty="0" err="1"/>
              <a:t>getContentPane</a:t>
            </a:r>
            <a:r>
              <a:rPr lang="ca-ES" sz="2800" dirty="0"/>
              <a:t>().</a:t>
            </a:r>
            <a:r>
              <a:rPr lang="ca-ES" sz="2800" dirty="0" err="1"/>
              <a:t>add</a:t>
            </a:r>
            <a:r>
              <a:rPr lang="ca-ES" sz="2800" dirty="0"/>
              <a:t>(</a:t>
            </a:r>
            <a:r>
              <a:rPr lang="ca-ES" sz="2800" dirty="0" err="1"/>
              <a:t>comboBox_edad</a:t>
            </a:r>
            <a:r>
              <a:rPr lang="ca-ES" sz="2800" dirty="0"/>
              <a:t>);</a:t>
            </a:r>
          </a:p>
          <a:p>
            <a:r>
              <a:rPr lang="ca-ES" sz="2800" dirty="0"/>
              <a:t>	(...)</a:t>
            </a:r>
          </a:p>
          <a:p>
            <a:r>
              <a:rPr lang="ca-E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1295636" y="982609"/>
            <a:ext cx="105610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700" b="1" dirty="0" err="1"/>
              <a:t>private</a:t>
            </a:r>
            <a:r>
              <a:rPr lang="ca-ES" sz="2700" b="1" dirty="0"/>
              <a:t> </a:t>
            </a:r>
            <a:r>
              <a:rPr lang="ca-ES" sz="2700" b="1" dirty="0" err="1"/>
              <a:t>class</a:t>
            </a:r>
            <a:r>
              <a:rPr lang="ca-ES" sz="2700" b="1" dirty="0"/>
              <a:t> </a:t>
            </a:r>
            <a:r>
              <a:rPr lang="ca-ES" sz="2700" b="1" dirty="0" err="1"/>
              <a:t>BtnAceptarActionListener</a:t>
            </a:r>
            <a:r>
              <a:rPr lang="ca-ES" sz="2700" b="1" dirty="0"/>
              <a:t> </a:t>
            </a:r>
            <a:r>
              <a:rPr lang="ca-ES" sz="2700" b="1" dirty="0" err="1"/>
              <a:t>implements</a:t>
            </a:r>
            <a:r>
              <a:rPr lang="ca-ES" sz="2700" b="1" dirty="0"/>
              <a:t> </a:t>
            </a:r>
            <a:r>
              <a:rPr lang="ca-ES" sz="2700" b="1" dirty="0" err="1"/>
              <a:t>ActionListener</a:t>
            </a:r>
            <a:r>
              <a:rPr lang="ca-ES" sz="2700" b="1" dirty="0"/>
              <a:t> {</a:t>
            </a:r>
          </a:p>
          <a:p>
            <a:r>
              <a:rPr lang="ca-ES" sz="2700" dirty="0"/>
              <a:t>	</a:t>
            </a:r>
            <a:r>
              <a:rPr lang="ca-ES" sz="2700" dirty="0" err="1"/>
              <a:t>public</a:t>
            </a:r>
            <a:r>
              <a:rPr lang="ca-ES" sz="2700" dirty="0"/>
              <a:t> </a:t>
            </a:r>
            <a:r>
              <a:rPr lang="ca-ES" sz="2700" dirty="0" err="1"/>
              <a:t>void</a:t>
            </a:r>
            <a:r>
              <a:rPr lang="ca-ES" sz="2700" dirty="0"/>
              <a:t> </a:t>
            </a:r>
            <a:r>
              <a:rPr lang="ca-ES" sz="2700" dirty="0" err="1"/>
              <a:t>actionPerformed</a:t>
            </a:r>
            <a:r>
              <a:rPr lang="ca-ES" sz="2700" dirty="0"/>
              <a:t>(</a:t>
            </a:r>
            <a:r>
              <a:rPr lang="ca-ES" sz="2700" dirty="0" err="1"/>
              <a:t>ActionEvent</a:t>
            </a:r>
            <a:r>
              <a:rPr lang="ca-ES" sz="2700" dirty="0"/>
              <a:t> arg0) {</a:t>
            </a:r>
          </a:p>
          <a:p>
            <a:r>
              <a:rPr lang="ca-ES" sz="2700" dirty="0"/>
              <a:t>		</a:t>
            </a:r>
            <a:r>
              <a:rPr lang="ca-ES" sz="2700" dirty="0" err="1"/>
              <a:t>JDialog</a:t>
            </a:r>
            <a:r>
              <a:rPr lang="ca-ES" sz="2700" dirty="0"/>
              <a:t> </a:t>
            </a:r>
            <a:r>
              <a:rPr lang="ca-ES" sz="2700" dirty="0" err="1"/>
              <a:t>dialog</a:t>
            </a:r>
            <a:r>
              <a:rPr lang="ca-ES" sz="2700" dirty="0"/>
              <a:t> = </a:t>
            </a:r>
            <a:r>
              <a:rPr lang="ca-ES" sz="2700" dirty="0" err="1"/>
              <a:t>new</a:t>
            </a:r>
            <a:r>
              <a:rPr lang="ca-ES" sz="2700" dirty="0"/>
              <a:t> </a:t>
            </a:r>
            <a:r>
              <a:rPr lang="ca-ES" sz="2700" dirty="0" err="1"/>
              <a:t>JDialog</a:t>
            </a:r>
            <a:r>
              <a:rPr lang="ca-ES" sz="2700" dirty="0"/>
              <a:t>();</a:t>
            </a:r>
          </a:p>
          <a:p>
            <a:r>
              <a:rPr lang="ca-ES" sz="2700" dirty="0"/>
              <a:t>		</a:t>
            </a:r>
            <a:r>
              <a:rPr lang="ca-ES" sz="2700" dirty="0" err="1"/>
              <a:t>JLabel</a:t>
            </a:r>
            <a:r>
              <a:rPr lang="ca-ES" sz="2700" dirty="0"/>
              <a:t> </a:t>
            </a:r>
            <a:r>
              <a:rPr lang="ca-ES" sz="2700" dirty="0" err="1"/>
              <a:t>mensaje</a:t>
            </a:r>
            <a:r>
              <a:rPr lang="ca-ES" sz="2700" dirty="0"/>
              <a:t>;</a:t>
            </a:r>
          </a:p>
          <a:p>
            <a:r>
              <a:rPr lang="ca-ES" sz="2700" dirty="0"/>
              <a:t>		</a:t>
            </a:r>
            <a:r>
              <a:rPr lang="ca-ES" sz="2700" dirty="0" err="1"/>
              <a:t>ArrayList</a:t>
            </a:r>
            <a:r>
              <a:rPr lang="ca-ES" sz="2700" dirty="0"/>
              <a:t>&lt;</a:t>
            </a:r>
            <a:r>
              <a:rPr lang="ca-ES" sz="2700" dirty="0" err="1"/>
              <a:t>Empleado</a:t>
            </a:r>
            <a:r>
              <a:rPr lang="ca-ES" sz="2700" dirty="0"/>
              <a:t>&gt; </a:t>
            </a:r>
            <a:r>
              <a:rPr lang="ca-ES" sz="2700" dirty="0" err="1"/>
              <a:t>empleados_serializados</a:t>
            </a:r>
            <a:r>
              <a:rPr lang="ca-ES" sz="2700" dirty="0"/>
              <a:t> = </a:t>
            </a:r>
            <a:r>
              <a:rPr lang="ca-ES" sz="2700" dirty="0" err="1"/>
              <a:t>new</a:t>
            </a:r>
            <a:r>
              <a:rPr lang="ca-ES" sz="2700" dirty="0"/>
              <a:t> </a:t>
            </a:r>
            <a:r>
              <a:rPr lang="ca-ES" sz="2700" dirty="0" err="1"/>
              <a:t>ArrayList</a:t>
            </a:r>
            <a:r>
              <a:rPr lang="ca-ES" sz="2700" dirty="0"/>
              <a:t>&lt;</a:t>
            </a:r>
            <a:r>
              <a:rPr lang="ca-ES" sz="2700" dirty="0" err="1"/>
              <a:t>Empleado</a:t>
            </a:r>
            <a:r>
              <a:rPr lang="ca-ES" sz="2700" dirty="0"/>
              <a:t>&gt;();</a:t>
            </a:r>
          </a:p>
          <a:p>
            <a:r>
              <a:rPr lang="ca-ES" sz="2700" dirty="0"/>
              <a:t>		</a:t>
            </a:r>
            <a:r>
              <a:rPr lang="ca-ES" sz="2700" b="1" dirty="0" err="1"/>
              <a:t>if</a:t>
            </a:r>
            <a:r>
              <a:rPr lang="ca-ES" sz="2700" b="1" dirty="0"/>
              <a:t> (</a:t>
            </a:r>
            <a:r>
              <a:rPr lang="ca-ES" sz="2700" b="1" dirty="0" err="1"/>
              <a:t>field_nombre.getText</a:t>
            </a:r>
            <a:r>
              <a:rPr lang="ca-ES" sz="2700" b="1" dirty="0"/>
              <a:t>().</a:t>
            </a:r>
            <a:r>
              <a:rPr lang="ca-ES" sz="2700" b="1" dirty="0" err="1"/>
              <a:t>isEmpty</a:t>
            </a:r>
            <a:r>
              <a:rPr lang="ca-ES" sz="2700" b="1" dirty="0"/>
              <a:t>() ||				</a:t>
            </a:r>
            <a:r>
              <a:rPr lang="ca-ES" sz="2700" b="1" dirty="0" err="1"/>
              <a:t>comboBox_edad.getSelectedItem</a:t>
            </a:r>
            <a:r>
              <a:rPr lang="ca-ES" sz="2700" b="1" dirty="0"/>
              <a:t>().</a:t>
            </a:r>
            <a:r>
              <a:rPr lang="ca-ES" sz="2700" b="1" dirty="0" err="1"/>
              <a:t>toString</a:t>
            </a:r>
            <a:r>
              <a:rPr lang="ca-ES" sz="2700" b="1" dirty="0"/>
              <a:t>().</a:t>
            </a:r>
            <a:r>
              <a:rPr lang="ca-ES" sz="2700" b="1" dirty="0" err="1"/>
              <a:t>length</a:t>
            </a:r>
            <a:r>
              <a:rPr lang="ca-ES" sz="2700" b="1" dirty="0"/>
              <a:t>() == 0 || </a:t>
            </a:r>
            <a:r>
              <a:rPr lang="ca-ES" sz="2700" b="1" dirty="0" err="1"/>
              <a:t>bG_sexo.getSelection</a:t>
            </a:r>
            <a:r>
              <a:rPr lang="ca-ES" sz="2700" b="1" dirty="0"/>
              <a:t>() == </a:t>
            </a:r>
            <a:r>
              <a:rPr lang="ca-ES" sz="2700" b="1" dirty="0" err="1"/>
              <a:t>null</a:t>
            </a:r>
            <a:r>
              <a:rPr lang="ca-ES" sz="2700" b="1" dirty="0"/>
              <a:t> || (!</a:t>
            </a:r>
            <a:r>
              <a:rPr lang="ca-ES" sz="2700" b="1" dirty="0" err="1"/>
              <a:t>chckbxProgramar.isSelected</a:t>
            </a:r>
            <a:r>
              <a:rPr lang="ca-ES" sz="2700" b="1" dirty="0"/>
              <a:t>() &amp;&amp; !</a:t>
            </a:r>
            <a:r>
              <a:rPr lang="ca-ES" sz="2700" b="1" dirty="0" err="1"/>
              <a:t>chckbxDeporte.isSelected</a:t>
            </a:r>
            <a:r>
              <a:rPr lang="ca-ES" sz="2700" b="1" dirty="0"/>
              <a:t>() &amp;&amp; !</a:t>
            </a:r>
            <a:r>
              <a:rPr lang="ca-ES" sz="2700" b="1" dirty="0" err="1"/>
              <a:t>chckbxCine.isSelected</a:t>
            </a:r>
            <a:r>
              <a:rPr lang="ca-ES" sz="2700" b="1" dirty="0"/>
              <a:t>())) </a:t>
            </a:r>
            <a:r>
              <a:rPr lang="ca-ES" sz="2700" dirty="0"/>
              <a:t>{</a:t>
            </a:r>
          </a:p>
          <a:p>
            <a:r>
              <a:rPr lang="ca-ES" sz="2700" dirty="0"/>
              <a:t>				(...)</a:t>
            </a:r>
          </a:p>
          <a:p>
            <a:r>
              <a:rPr lang="ca-ES" sz="2700" dirty="0"/>
              <a:t>			} </a:t>
            </a:r>
            <a:r>
              <a:rPr lang="ca-ES" sz="2700" dirty="0" err="1"/>
              <a:t>else</a:t>
            </a:r>
            <a:r>
              <a:rPr lang="ca-ES" sz="2700" dirty="0"/>
              <a:t> {</a:t>
            </a:r>
          </a:p>
          <a:p>
            <a:endParaRPr lang="ca-ES" sz="2700" dirty="0"/>
          </a:p>
          <a:p>
            <a:r>
              <a:rPr lang="ca-ES" sz="27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4169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1295636" y="982609"/>
            <a:ext cx="105610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700" b="1" dirty="0" err="1"/>
              <a:t>ObjectOutputStream</a:t>
            </a:r>
            <a:r>
              <a:rPr lang="ca-ES" sz="2700" b="1" dirty="0"/>
              <a:t> </a:t>
            </a:r>
            <a:r>
              <a:rPr lang="ca-ES" sz="2700" b="1" dirty="0" err="1"/>
              <a:t>oos</a:t>
            </a:r>
            <a:r>
              <a:rPr lang="ca-ES" sz="2700" b="1" dirty="0"/>
              <a:t>;</a:t>
            </a:r>
          </a:p>
          <a:p>
            <a:r>
              <a:rPr lang="ca-ES" sz="2700" b="1" dirty="0" err="1"/>
              <a:t>ObjectInputStream</a:t>
            </a:r>
            <a:r>
              <a:rPr lang="ca-ES" sz="2700" b="1" dirty="0"/>
              <a:t> ois;</a:t>
            </a:r>
          </a:p>
          <a:p>
            <a:r>
              <a:rPr lang="ca-ES" sz="2700" b="1" dirty="0" err="1"/>
              <a:t>try</a:t>
            </a:r>
            <a:r>
              <a:rPr lang="ca-ES" sz="2700" b="1" dirty="0"/>
              <a:t> {</a:t>
            </a:r>
          </a:p>
          <a:p>
            <a:r>
              <a:rPr lang="ca-ES" sz="2700" b="1" dirty="0"/>
              <a:t>    </a:t>
            </a:r>
            <a:r>
              <a:rPr lang="ca-ES" sz="2700" b="1" dirty="0" err="1"/>
              <a:t>if</a:t>
            </a:r>
            <a:r>
              <a:rPr lang="ca-ES" sz="2700" b="1" dirty="0"/>
              <a:t> (</a:t>
            </a:r>
            <a:r>
              <a:rPr lang="ca-ES" sz="2700" b="1" dirty="0" err="1"/>
              <a:t>archivo.exists</a:t>
            </a:r>
            <a:r>
              <a:rPr lang="ca-ES" sz="2700" b="1" dirty="0"/>
              <a:t>()) {</a:t>
            </a:r>
          </a:p>
          <a:p>
            <a:r>
              <a:rPr lang="ca-ES" sz="2700" b="1" dirty="0"/>
              <a:t>	</a:t>
            </a:r>
            <a:r>
              <a:rPr lang="ca-ES" sz="2700" b="1" dirty="0">
                <a:solidFill>
                  <a:srgbClr val="00B050"/>
                </a:solidFill>
              </a:rPr>
              <a:t>// LEER CONTENIDO DEL ARCHIVO PARA AÑADIR EL NUEVO EMPLEADO</a:t>
            </a:r>
          </a:p>
          <a:p>
            <a:r>
              <a:rPr lang="ca-ES" sz="2700" b="1" dirty="0"/>
              <a:t>    </a:t>
            </a:r>
            <a:r>
              <a:rPr lang="ca-ES" sz="2700" b="1" dirty="0" err="1"/>
              <a:t>try</a:t>
            </a:r>
            <a:r>
              <a:rPr lang="ca-ES" sz="2700" b="1" dirty="0"/>
              <a:t> {</a:t>
            </a:r>
          </a:p>
          <a:p>
            <a:r>
              <a:rPr lang="ca-ES" sz="2700" b="1" dirty="0"/>
              <a:t>	</a:t>
            </a:r>
            <a:r>
              <a:rPr lang="ca-ES" sz="2400" b="1" dirty="0"/>
              <a:t>ois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ObjectInputStream</a:t>
            </a:r>
            <a:r>
              <a:rPr lang="ca-ES" sz="2400" b="1" dirty="0"/>
              <a:t>(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FileInputStream</a:t>
            </a:r>
            <a:r>
              <a:rPr lang="ca-ES" sz="2400" b="1" dirty="0"/>
              <a:t>(</a:t>
            </a:r>
            <a:r>
              <a:rPr lang="ca-ES" sz="2400" b="1" dirty="0" err="1"/>
              <a:t>archivo</a:t>
            </a:r>
            <a:r>
              <a:rPr lang="ca-ES" sz="2400" b="1" dirty="0"/>
              <a:t>));</a:t>
            </a:r>
          </a:p>
          <a:p>
            <a:r>
              <a:rPr lang="ca-ES" sz="2400" b="1" dirty="0"/>
              <a:t>	</a:t>
            </a:r>
            <a:r>
              <a:rPr lang="ca-ES" sz="2300" b="1" dirty="0" err="1"/>
              <a:t>empleados_serializados</a:t>
            </a:r>
            <a:r>
              <a:rPr lang="ca-ES" sz="2300" b="1" dirty="0"/>
              <a:t> = (</a:t>
            </a:r>
            <a:r>
              <a:rPr lang="ca-ES" sz="2300" b="1" dirty="0" err="1"/>
              <a:t>ArrayList</a:t>
            </a:r>
            <a:r>
              <a:rPr lang="ca-ES" sz="2300" b="1" dirty="0"/>
              <a:t>&lt;</a:t>
            </a:r>
            <a:r>
              <a:rPr lang="ca-ES" sz="2300" b="1" dirty="0" err="1"/>
              <a:t>Empleado</a:t>
            </a:r>
            <a:r>
              <a:rPr lang="ca-ES" sz="2300" b="1" dirty="0"/>
              <a:t>&gt;) </a:t>
            </a:r>
            <a:r>
              <a:rPr lang="ca-ES" sz="2300" b="1" dirty="0" err="1"/>
              <a:t>ois.readObject</a:t>
            </a:r>
            <a:r>
              <a:rPr lang="ca-ES" sz="2300" b="1" dirty="0"/>
              <a:t>();</a:t>
            </a:r>
          </a:p>
          <a:p>
            <a:r>
              <a:rPr lang="ca-ES" sz="2700" b="1" dirty="0"/>
              <a:t>	</a:t>
            </a:r>
            <a:r>
              <a:rPr lang="ca-ES" sz="2700" b="1" dirty="0" err="1"/>
              <a:t>ois.close</a:t>
            </a:r>
            <a:r>
              <a:rPr lang="ca-ES" sz="2700" b="1" dirty="0"/>
              <a:t>();</a:t>
            </a:r>
          </a:p>
          <a:p>
            <a:r>
              <a:rPr lang="ca-ES" sz="27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96694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1295636" y="982609"/>
            <a:ext cx="1056100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700" b="1" dirty="0"/>
              <a:t>} catch (</a:t>
            </a:r>
            <a:r>
              <a:rPr lang="ca-ES" sz="2700" b="1" dirty="0" err="1"/>
              <a:t>Exception</a:t>
            </a:r>
            <a:r>
              <a:rPr lang="ca-ES" sz="2700" b="1" dirty="0"/>
              <a:t> </a:t>
            </a:r>
            <a:r>
              <a:rPr lang="ca-ES" sz="2700" b="1" dirty="0" err="1"/>
              <a:t>errorLeer</a:t>
            </a:r>
            <a:r>
              <a:rPr lang="ca-ES" sz="2700" b="1" dirty="0"/>
              <a:t>) {</a:t>
            </a:r>
          </a:p>
          <a:p>
            <a:r>
              <a:rPr lang="ca-ES" sz="2700" b="1" dirty="0"/>
              <a:t>	</a:t>
            </a:r>
            <a:r>
              <a:rPr lang="ca-ES" sz="2700" b="1" dirty="0" err="1"/>
              <a:t>System.out.println</a:t>
            </a:r>
            <a:r>
              <a:rPr lang="ca-ES" sz="2700" b="1" dirty="0"/>
              <a:t>(“__________");</a:t>
            </a:r>
          </a:p>
          <a:p>
            <a:r>
              <a:rPr lang="ca-ES" sz="2700" b="1" dirty="0"/>
              <a:t>	}</a:t>
            </a:r>
          </a:p>
          <a:p>
            <a:r>
              <a:rPr lang="ca-ES" sz="2700" b="1" dirty="0"/>
              <a:t>}</a:t>
            </a:r>
          </a:p>
          <a:p>
            <a:endParaRPr lang="ca-ES" sz="2700" b="1" dirty="0"/>
          </a:p>
          <a:p>
            <a:r>
              <a:rPr lang="ca-ES" sz="2400" b="1" dirty="0" err="1"/>
              <a:t>HashMap</a:t>
            </a:r>
            <a:r>
              <a:rPr lang="ca-ES" sz="2400" b="1" dirty="0"/>
              <a:t>&lt;</a:t>
            </a:r>
            <a:r>
              <a:rPr lang="ca-ES" sz="2400" b="1" dirty="0" err="1"/>
              <a:t>String</a:t>
            </a:r>
            <a:r>
              <a:rPr lang="ca-ES" sz="2400" b="1" dirty="0"/>
              <a:t>, </a:t>
            </a:r>
            <a:r>
              <a:rPr lang="ca-ES" sz="2400" b="1" dirty="0" err="1"/>
              <a:t>String</a:t>
            </a:r>
            <a:r>
              <a:rPr lang="ca-ES" sz="2400" b="1" dirty="0"/>
              <a:t>&gt; aficiones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HashMap</a:t>
            </a:r>
            <a:r>
              <a:rPr lang="ca-ES" sz="2400" b="1" dirty="0"/>
              <a:t>&lt;</a:t>
            </a:r>
            <a:r>
              <a:rPr lang="ca-ES" sz="2400" b="1" dirty="0" err="1"/>
              <a:t>String</a:t>
            </a:r>
            <a:r>
              <a:rPr lang="ca-ES" sz="2400" b="1" dirty="0"/>
              <a:t>, </a:t>
            </a:r>
            <a:r>
              <a:rPr lang="ca-ES" sz="2400" b="1" dirty="0" err="1"/>
              <a:t>String</a:t>
            </a:r>
            <a:r>
              <a:rPr lang="ca-ES" sz="2400" b="1" dirty="0"/>
              <a:t>&gt;();</a:t>
            </a:r>
          </a:p>
          <a:p>
            <a:r>
              <a:rPr lang="ca-ES" sz="2700" b="1" dirty="0" err="1"/>
              <a:t>if</a:t>
            </a:r>
            <a:r>
              <a:rPr lang="ca-ES" sz="2700" b="1" dirty="0"/>
              <a:t> (</a:t>
            </a:r>
            <a:r>
              <a:rPr lang="ca-ES" sz="2700" b="1" dirty="0" err="1"/>
              <a:t>chckbxProgramar.isSelected</a:t>
            </a:r>
            <a:r>
              <a:rPr lang="ca-ES" sz="2700" b="1" dirty="0"/>
              <a:t>()) {</a:t>
            </a:r>
          </a:p>
          <a:p>
            <a:r>
              <a:rPr lang="ca-ES" sz="2400" b="1" dirty="0" err="1"/>
              <a:t>aficiones.put</a:t>
            </a:r>
            <a:r>
              <a:rPr lang="ca-ES" sz="2400" b="1" dirty="0"/>
              <a:t>(</a:t>
            </a:r>
            <a:r>
              <a:rPr lang="ca-ES" sz="2400" b="1" dirty="0" err="1"/>
              <a:t>chckbxProgramar.getText</a:t>
            </a:r>
            <a:r>
              <a:rPr lang="ca-ES" sz="2400" b="1" dirty="0"/>
              <a:t>(), </a:t>
            </a:r>
            <a:r>
              <a:rPr lang="ca-ES" sz="2400" b="1" dirty="0" err="1"/>
              <a:t>chckbxProgramar.getText</a:t>
            </a:r>
            <a:r>
              <a:rPr lang="ca-ES" sz="2400" b="1" dirty="0"/>
              <a:t>());</a:t>
            </a:r>
          </a:p>
          <a:p>
            <a:r>
              <a:rPr lang="ca-ES" sz="2700" b="1" dirty="0"/>
              <a:t>	}</a:t>
            </a:r>
          </a:p>
          <a:p>
            <a:r>
              <a:rPr lang="ca-ES" sz="2700" b="1" dirty="0"/>
              <a:t>	(...)</a:t>
            </a:r>
          </a:p>
          <a:p>
            <a:r>
              <a:rPr lang="ca-ES" sz="2700" b="1" dirty="0" err="1"/>
              <a:t>empleados_serializados.add</a:t>
            </a:r>
            <a:r>
              <a:rPr lang="ca-ES" sz="2700" b="1" dirty="0"/>
              <a:t>(</a:t>
            </a:r>
            <a:r>
              <a:rPr lang="ca-ES" sz="2700" b="1" dirty="0" err="1"/>
              <a:t>nuevo_empleado</a:t>
            </a:r>
            <a:r>
              <a:rPr lang="ca-ES" sz="2700" b="1" dirty="0"/>
              <a:t>);</a:t>
            </a:r>
          </a:p>
          <a:p>
            <a:endParaRPr lang="ca-ES" sz="2700" b="1" dirty="0"/>
          </a:p>
        </p:txBody>
      </p:sp>
    </p:spTree>
    <p:extLst>
      <p:ext uri="{BB962C8B-B14F-4D97-AF65-F5344CB8AC3E}">
        <p14:creationId xmlns:p14="http://schemas.microsoft.com/office/powerpoint/2010/main" val="37109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1295636" y="949246"/>
            <a:ext cx="108963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700" b="1" dirty="0">
                <a:solidFill>
                  <a:srgbClr val="00B050"/>
                </a:solidFill>
              </a:rPr>
              <a:t>// ESCRIBIR EL ARCHIVO</a:t>
            </a:r>
          </a:p>
          <a:p>
            <a:r>
              <a:rPr lang="ca-ES" sz="2700" b="1" dirty="0" err="1"/>
              <a:t>oos</a:t>
            </a:r>
            <a:r>
              <a:rPr lang="ca-ES" sz="2700" b="1" dirty="0"/>
              <a:t> = </a:t>
            </a:r>
            <a:r>
              <a:rPr lang="ca-ES" sz="2700" b="1" dirty="0" err="1"/>
              <a:t>new</a:t>
            </a:r>
            <a:r>
              <a:rPr lang="ca-ES" sz="2700" b="1" dirty="0"/>
              <a:t> </a:t>
            </a:r>
            <a:r>
              <a:rPr lang="ca-ES" sz="2700" b="1" dirty="0" err="1"/>
              <a:t>ObjectOutputStream</a:t>
            </a:r>
            <a:r>
              <a:rPr lang="ca-ES" sz="2700" b="1" dirty="0"/>
              <a:t>(</a:t>
            </a:r>
            <a:r>
              <a:rPr lang="ca-ES" sz="2700" b="1" dirty="0" err="1"/>
              <a:t>new</a:t>
            </a:r>
            <a:r>
              <a:rPr lang="ca-ES" sz="2700" b="1" dirty="0"/>
              <a:t> </a:t>
            </a:r>
            <a:r>
              <a:rPr lang="ca-ES" sz="2700" b="1" dirty="0" err="1"/>
              <a:t>FileOutputStream</a:t>
            </a:r>
            <a:r>
              <a:rPr lang="ca-ES" sz="2700" b="1" dirty="0"/>
              <a:t>(</a:t>
            </a:r>
            <a:r>
              <a:rPr lang="ca-ES" sz="2700" b="1" dirty="0" err="1"/>
              <a:t>archivo</a:t>
            </a:r>
            <a:r>
              <a:rPr lang="ca-ES" sz="2700" b="1" dirty="0"/>
              <a:t>));</a:t>
            </a:r>
          </a:p>
          <a:p>
            <a:r>
              <a:rPr lang="ca-ES" sz="2700" b="1" dirty="0" err="1"/>
              <a:t>oos.writeObject</a:t>
            </a:r>
            <a:r>
              <a:rPr lang="ca-ES" sz="2700" b="1" dirty="0"/>
              <a:t>(</a:t>
            </a:r>
            <a:r>
              <a:rPr lang="ca-ES" sz="2700" b="1" dirty="0" err="1"/>
              <a:t>empleados_serializados</a:t>
            </a:r>
            <a:r>
              <a:rPr lang="ca-ES" sz="2700" b="1" dirty="0"/>
              <a:t>);</a:t>
            </a:r>
          </a:p>
          <a:p>
            <a:r>
              <a:rPr lang="ca-ES" sz="2700" b="1" dirty="0" err="1"/>
              <a:t>oos.close</a:t>
            </a:r>
            <a:r>
              <a:rPr lang="ca-ES" sz="2700" b="1" dirty="0"/>
              <a:t>();</a:t>
            </a:r>
          </a:p>
          <a:p>
            <a:r>
              <a:rPr lang="ca-ES" sz="2700" b="1" dirty="0" err="1"/>
              <a:t>mensaje</a:t>
            </a:r>
            <a:r>
              <a:rPr lang="ca-ES" sz="2700" b="1" dirty="0"/>
              <a:t> = </a:t>
            </a:r>
            <a:r>
              <a:rPr lang="ca-ES" sz="2700" b="1" dirty="0" err="1"/>
              <a:t>new</a:t>
            </a:r>
            <a:r>
              <a:rPr lang="ca-ES" sz="2700" b="1" dirty="0"/>
              <a:t> </a:t>
            </a:r>
            <a:r>
              <a:rPr lang="ca-ES" sz="2700" b="1" dirty="0" err="1"/>
              <a:t>JLabel</a:t>
            </a:r>
            <a:r>
              <a:rPr lang="ca-ES" sz="2700" b="1" dirty="0"/>
              <a:t>("</a:t>
            </a:r>
            <a:r>
              <a:rPr lang="ca-ES" sz="2700" b="1" dirty="0" err="1"/>
              <a:t>Nuevo</a:t>
            </a:r>
            <a:r>
              <a:rPr lang="ca-ES" sz="2700" b="1" dirty="0"/>
              <a:t> </a:t>
            </a:r>
            <a:r>
              <a:rPr lang="ca-ES" sz="2700" b="1" dirty="0" err="1"/>
              <a:t>empleado</a:t>
            </a:r>
            <a:r>
              <a:rPr lang="ca-ES" sz="2700" b="1" dirty="0"/>
              <a:t> </a:t>
            </a:r>
            <a:r>
              <a:rPr lang="ca-ES" sz="2700" b="1" dirty="0" err="1"/>
              <a:t>almacenado</a:t>
            </a:r>
            <a:r>
              <a:rPr lang="ca-ES" sz="2700" b="1" dirty="0"/>
              <a:t>");</a:t>
            </a:r>
          </a:p>
          <a:p>
            <a:r>
              <a:rPr lang="ca-ES" sz="2700" b="1" dirty="0"/>
              <a:t>} catch (</a:t>
            </a:r>
            <a:r>
              <a:rPr lang="ca-ES" sz="2700" b="1" dirty="0" err="1"/>
              <a:t>IOException</a:t>
            </a:r>
            <a:r>
              <a:rPr lang="ca-ES" sz="2700" b="1" dirty="0"/>
              <a:t> e) {</a:t>
            </a:r>
          </a:p>
          <a:p>
            <a:r>
              <a:rPr lang="ca-ES" sz="2700" b="1" dirty="0"/>
              <a:t>	</a:t>
            </a:r>
            <a:r>
              <a:rPr lang="ca-ES" sz="2700" b="1" dirty="0" err="1"/>
              <a:t>mensaje</a:t>
            </a:r>
            <a:r>
              <a:rPr lang="ca-ES" sz="2700" b="1" dirty="0"/>
              <a:t> = </a:t>
            </a:r>
            <a:r>
              <a:rPr lang="ca-ES" sz="2700" b="1" dirty="0" err="1"/>
              <a:t>new</a:t>
            </a:r>
            <a:r>
              <a:rPr lang="ca-ES" sz="2700" b="1" dirty="0"/>
              <a:t> </a:t>
            </a:r>
            <a:r>
              <a:rPr lang="ca-ES" sz="2700" b="1" dirty="0" err="1"/>
              <a:t>JLabel</a:t>
            </a:r>
            <a:r>
              <a:rPr lang="ca-ES" sz="2700" b="1" dirty="0"/>
              <a:t>("Error al </a:t>
            </a:r>
            <a:r>
              <a:rPr lang="ca-ES" sz="2700" b="1" dirty="0" err="1"/>
              <a:t>añadir</a:t>
            </a:r>
            <a:r>
              <a:rPr lang="ca-ES" sz="2700" b="1" dirty="0"/>
              <a:t> el </a:t>
            </a:r>
            <a:r>
              <a:rPr lang="ca-ES" sz="2700" b="1" dirty="0" err="1"/>
              <a:t>nuevo</a:t>
            </a:r>
            <a:r>
              <a:rPr lang="ca-ES" sz="2700" b="1" dirty="0"/>
              <a:t> </a:t>
            </a:r>
            <a:r>
              <a:rPr lang="ca-ES" sz="2700" b="1" dirty="0" err="1"/>
              <a:t>empleado</a:t>
            </a:r>
            <a:r>
              <a:rPr lang="ca-ES" sz="2700" b="1" dirty="0"/>
              <a:t>");</a:t>
            </a:r>
          </a:p>
          <a:p>
            <a:r>
              <a:rPr lang="ca-ES" sz="2700" b="1" dirty="0"/>
              <a:t>	</a:t>
            </a:r>
            <a:r>
              <a:rPr lang="ca-ES" sz="2700" b="1" dirty="0" err="1"/>
              <a:t>e.printStackTrace</a:t>
            </a:r>
            <a:r>
              <a:rPr lang="ca-ES" sz="2700" b="1" dirty="0"/>
              <a:t>();</a:t>
            </a:r>
          </a:p>
          <a:p>
            <a:r>
              <a:rPr lang="ca-ES" sz="2700" b="1" dirty="0"/>
              <a:t>	}</a:t>
            </a:r>
          </a:p>
          <a:p>
            <a:endParaRPr lang="ca-ES" sz="2700" b="1" dirty="0"/>
          </a:p>
          <a:p>
            <a:r>
              <a:rPr lang="ca-ES" sz="27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995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838200" y="949246"/>
            <a:ext cx="11353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b="1" dirty="0" err="1"/>
              <a:t>private</a:t>
            </a:r>
            <a:r>
              <a:rPr lang="ca-ES" sz="2400" b="1" dirty="0"/>
              <a:t> </a:t>
            </a:r>
            <a:r>
              <a:rPr lang="ca-ES" sz="2400" b="1" dirty="0" err="1"/>
              <a:t>class</a:t>
            </a:r>
            <a:r>
              <a:rPr lang="ca-ES" sz="2400" b="1" dirty="0"/>
              <a:t> </a:t>
            </a:r>
            <a:r>
              <a:rPr lang="ca-ES" sz="2400" b="1" dirty="0" err="1"/>
              <a:t>BtnMostrarActionListener</a:t>
            </a:r>
            <a:r>
              <a:rPr lang="ca-ES" sz="2400" b="1" dirty="0"/>
              <a:t> </a:t>
            </a:r>
            <a:r>
              <a:rPr lang="ca-ES" sz="2400" b="1" dirty="0" err="1"/>
              <a:t>implements</a:t>
            </a:r>
            <a:r>
              <a:rPr lang="ca-ES" sz="2400" b="1" dirty="0"/>
              <a:t> </a:t>
            </a:r>
            <a:r>
              <a:rPr lang="ca-ES" sz="2400" b="1" dirty="0" err="1"/>
              <a:t>ActionListener</a:t>
            </a:r>
            <a:r>
              <a:rPr lang="ca-ES" sz="2400" b="1" dirty="0"/>
              <a:t> {</a:t>
            </a:r>
          </a:p>
          <a:p>
            <a:r>
              <a:rPr lang="ca-ES" sz="2400" b="1" dirty="0"/>
              <a:t>@</a:t>
            </a:r>
            <a:r>
              <a:rPr lang="ca-ES" sz="2400" b="1" dirty="0" err="1"/>
              <a:t>Override</a:t>
            </a:r>
            <a:endParaRPr lang="ca-ES" sz="2400" b="1" dirty="0"/>
          </a:p>
          <a:p>
            <a:r>
              <a:rPr lang="ca-ES" sz="2400" b="1" dirty="0" err="1"/>
              <a:t>public</a:t>
            </a:r>
            <a:r>
              <a:rPr lang="ca-ES" sz="2400" b="1" dirty="0"/>
              <a:t> </a:t>
            </a:r>
            <a:r>
              <a:rPr lang="ca-ES" sz="2400" b="1" dirty="0" err="1"/>
              <a:t>void</a:t>
            </a:r>
            <a:r>
              <a:rPr lang="ca-ES" sz="2400" b="1" dirty="0"/>
              <a:t> </a:t>
            </a:r>
            <a:r>
              <a:rPr lang="ca-ES" sz="2400" b="1" dirty="0" err="1"/>
              <a:t>actionPerformed</a:t>
            </a:r>
            <a:r>
              <a:rPr lang="ca-ES" sz="2400" b="1" dirty="0"/>
              <a:t>(</a:t>
            </a:r>
            <a:r>
              <a:rPr lang="ca-ES" sz="2400" b="1" dirty="0" err="1"/>
              <a:t>ActionEvent</a:t>
            </a:r>
            <a:r>
              <a:rPr lang="ca-ES" sz="2400" b="1" dirty="0"/>
              <a:t> e) {</a:t>
            </a:r>
          </a:p>
          <a:p>
            <a:r>
              <a:rPr lang="ca-ES" sz="2400" b="1" dirty="0"/>
              <a:t>	(..)</a:t>
            </a:r>
          </a:p>
          <a:p>
            <a:r>
              <a:rPr lang="ca-ES" sz="2400" b="1" dirty="0"/>
              <a:t>	</a:t>
            </a:r>
            <a:r>
              <a:rPr lang="ca-ES" sz="2400" b="1" dirty="0">
                <a:solidFill>
                  <a:srgbClr val="00B050"/>
                </a:solidFill>
              </a:rPr>
              <a:t>// LEER EL ARCHIVO</a:t>
            </a:r>
          </a:p>
          <a:p>
            <a:r>
              <a:rPr lang="ca-ES" sz="2400" b="1" dirty="0"/>
              <a:t>	File </a:t>
            </a:r>
            <a:r>
              <a:rPr lang="ca-ES" sz="2400" b="1" dirty="0" err="1"/>
              <a:t>archivo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File(__________);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ArrayList</a:t>
            </a:r>
            <a:r>
              <a:rPr lang="ca-ES" sz="2400" b="1" dirty="0"/>
              <a:t>&lt;</a:t>
            </a:r>
            <a:r>
              <a:rPr lang="ca-ES" sz="2400" b="1" dirty="0" err="1"/>
              <a:t>Empleado</a:t>
            </a:r>
            <a:r>
              <a:rPr lang="ca-ES" sz="2400" b="1" dirty="0"/>
              <a:t>&gt; empresa2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ArrayList</a:t>
            </a:r>
            <a:r>
              <a:rPr lang="ca-ES" sz="2400" b="1" dirty="0"/>
              <a:t>&lt;</a:t>
            </a:r>
            <a:r>
              <a:rPr lang="ca-ES" sz="2400" b="1" dirty="0" err="1"/>
              <a:t>Empleado</a:t>
            </a:r>
            <a:r>
              <a:rPr lang="ca-ES" sz="2400" b="1" dirty="0"/>
              <a:t>&gt;();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ObjectInputStream</a:t>
            </a:r>
            <a:r>
              <a:rPr lang="ca-ES" sz="2400" b="1" dirty="0"/>
              <a:t> ois;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try</a:t>
            </a:r>
            <a:r>
              <a:rPr lang="ca-ES" sz="2400" b="1" dirty="0"/>
              <a:t> {</a:t>
            </a:r>
          </a:p>
          <a:p>
            <a:r>
              <a:rPr lang="ca-ES" sz="2400" b="1" dirty="0"/>
              <a:t>		ois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ObjectInputStream</a:t>
            </a:r>
            <a:r>
              <a:rPr lang="ca-ES" sz="2400" b="1" dirty="0"/>
              <a:t>(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FileInputStream</a:t>
            </a:r>
            <a:r>
              <a:rPr lang="ca-ES" sz="2400" b="1" dirty="0"/>
              <a:t>(</a:t>
            </a:r>
            <a:r>
              <a:rPr lang="ca-ES" sz="2400" b="1" dirty="0" err="1"/>
              <a:t>archivo</a:t>
            </a:r>
            <a:r>
              <a:rPr lang="ca-ES" sz="2400" b="1" dirty="0"/>
              <a:t>));</a:t>
            </a:r>
          </a:p>
          <a:p>
            <a:r>
              <a:rPr lang="ca-ES" sz="2400" b="1" dirty="0"/>
              <a:t>		empresa2 = (</a:t>
            </a:r>
            <a:r>
              <a:rPr lang="ca-ES" sz="2400" b="1" dirty="0" err="1"/>
              <a:t>ArrayList</a:t>
            </a:r>
            <a:r>
              <a:rPr lang="ca-ES" sz="2400" b="1" dirty="0"/>
              <a:t>&lt;</a:t>
            </a:r>
            <a:r>
              <a:rPr lang="ca-ES" sz="2400" b="1" dirty="0" err="1"/>
              <a:t>Empleado</a:t>
            </a:r>
            <a:r>
              <a:rPr lang="ca-ES" sz="2400" b="1" dirty="0"/>
              <a:t>&gt;) </a:t>
            </a:r>
            <a:r>
              <a:rPr lang="ca-ES" sz="2400" b="1" dirty="0" err="1"/>
              <a:t>ois.readObject</a:t>
            </a:r>
            <a:r>
              <a:rPr lang="ca-ES" sz="2400" b="1" dirty="0"/>
              <a:t>();</a:t>
            </a:r>
          </a:p>
          <a:p>
            <a:r>
              <a:rPr lang="ca-ES" sz="2400" b="1" dirty="0"/>
              <a:t>		</a:t>
            </a:r>
            <a:r>
              <a:rPr lang="ca-ES" sz="2400" b="1" dirty="0" err="1"/>
              <a:t>ois.close</a:t>
            </a:r>
            <a:r>
              <a:rPr lang="ca-ES" sz="2400" b="1" dirty="0"/>
              <a:t>();</a:t>
            </a:r>
          </a:p>
          <a:p>
            <a:r>
              <a:rPr lang="ca-ES" sz="2400" b="1" dirty="0"/>
              <a:t>		</a:t>
            </a:r>
            <a:r>
              <a:rPr lang="ca-ES" sz="2400" b="1" dirty="0" err="1"/>
              <a:t>System.out.println</a:t>
            </a:r>
            <a:r>
              <a:rPr lang="ca-ES" sz="2400" b="1" dirty="0"/>
              <a:t>("</a:t>
            </a:r>
            <a:r>
              <a:rPr lang="ca-ES" sz="2400" b="1" dirty="0" err="1"/>
              <a:t>Hay</a:t>
            </a:r>
            <a:r>
              <a:rPr lang="ca-ES" sz="2400" b="1" dirty="0"/>
              <a:t> un total de " + </a:t>
            </a:r>
            <a:r>
              <a:rPr lang="ca-ES" sz="2400" b="1" dirty="0">
                <a:solidFill>
                  <a:srgbClr val="002060"/>
                </a:solidFill>
              </a:rPr>
              <a:t>empresa2.size</a:t>
            </a:r>
            <a:r>
              <a:rPr lang="ca-ES" sz="2400" b="1" dirty="0"/>
              <a:t>() + " </a:t>
            </a:r>
            <a:r>
              <a:rPr lang="ca-ES" sz="2400" b="1" dirty="0" err="1"/>
              <a:t>empleados</a:t>
            </a:r>
            <a:r>
              <a:rPr lang="ca-ES" sz="2400" b="1" dirty="0"/>
              <a:t>");</a:t>
            </a:r>
          </a:p>
          <a:p>
            <a:r>
              <a:rPr lang="ca-ES" sz="2400" b="1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532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C70392-159B-4613-8E6D-3EFBF086E989}"/>
              </a:ext>
            </a:extLst>
          </p:cNvPr>
          <p:cNvSpPr/>
          <p:nvPr/>
        </p:nvSpPr>
        <p:spPr>
          <a:xfrm>
            <a:off x="838200" y="949246"/>
            <a:ext cx="11353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b="1" dirty="0">
                <a:solidFill>
                  <a:srgbClr val="00B050"/>
                </a:solidFill>
              </a:rPr>
              <a:t>//como mostrar </a:t>
            </a:r>
            <a:r>
              <a:rPr lang="ca-ES" sz="2400" b="1" dirty="0" err="1">
                <a:solidFill>
                  <a:srgbClr val="00B050"/>
                </a:solidFill>
              </a:rPr>
              <a:t>toda</a:t>
            </a:r>
            <a:r>
              <a:rPr lang="ca-ES" sz="2400" b="1" dirty="0">
                <a:solidFill>
                  <a:srgbClr val="00B050"/>
                </a:solidFill>
              </a:rPr>
              <a:t> la </a:t>
            </a:r>
            <a:r>
              <a:rPr lang="ca-ES" sz="2400" b="1" dirty="0" err="1">
                <a:solidFill>
                  <a:srgbClr val="00B050"/>
                </a:solidFill>
              </a:rPr>
              <a:t>info</a:t>
            </a:r>
            <a:r>
              <a:rPr lang="ca-ES" sz="2400" b="1" dirty="0">
                <a:solidFill>
                  <a:srgbClr val="00B050"/>
                </a:solidFill>
              </a:rPr>
              <a:t> en una etiqueta </a:t>
            </a:r>
            <a:r>
              <a:rPr lang="ca-ES" sz="2400" b="1" dirty="0" err="1">
                <a:solidFill>
                  <a:srgbClr val="00B050"/>
                </a:solidFill>
              </a:rPr>
              <a:t>utilizando</a:t>
            </a:r>
            <a:r>
              <a:rPr lang="ca-ES" sz="2400" b="1" dirty="0">
                <a:solidFill>
                  <a:srgbClr val="00B050"/>
                </a:solidFill>
              </a:rPr>
              <a:t> </a:t>
            </a:r>
            <a:r>
              <a:rPr lang="ca-ES" sz="2400" b="1" dirty="0" err="1">
                <a:solidFill>
                  <a:srgbClr val="00B050"/>
                </a:solidFill>
              </a:rPr>
              <a:t>html</a:t>
            </a:r>
            <a:endParaRPr lang="ca-ES" sz="2400" b="1" dirty="0">
              <a:solidFill>
                <a:srgbClr val="00B050"/>
              </a:solidFill>
            </a:endParaRPr>
          </a:p>
          <a:p>
            <a:r>
              <a:rPr lang="ca-ES" sz="2400" b="1" dirty="0" err="1"/>
              <a:t>String</a:t>
            </a:r>
            <a:r>
              <a:rPr lang="ca-ES" sz="2400" b="1" dirty="0"/>
              <a:t> </a:t>
            </a:r>
            <a:r>
              <a:rPr lang="ca-ES" sz="2400" b="1" dirty="0" err="1"/>
              <a:t>info_empleados</a:t>
            </a:r>
            <a:r>
              <a:rPr lang="ca-ES" sz="2400" b="1" dirty="0"/>
              <a:t> = "";</a:t>
            </a:r>
          </a:p>
          <a:p>
            <a:r>
              <a:rPr lang="ca-ES" sz="2400" b="1" dirty="0">
                <a:solidFill>
                  <a:srgbClr val="00B050"/>
                </a:solidFill>
              </a:rPr>
              <a:t>//</a:t>
            </a:r>
            <a:r>
              <a:rPr lang="ca-ES" sz="2400" b="1" dirty="0" err="1">
                <a:solidFill>
                  <a:srgbClr val="00B050"/>
                </a:solidFill>
              </a:rPr>
              <a:t>leemos</a:t>
            </a:r>
            <a:r>
              <a:rPr lang="ca-ES" sz="2400" b="1" dirty="0">
                <a:solidFill>
                  <a:srgbClr val="00B050"/>
                </a:solidFill>
              </a:rPr>
              <a:t> cada </a:t>
            </a:r>
            <a:r>
              <a:rPr lang="ca-ES" sz="2400" b="1" dirty="0" err="1">
                <a:solidFill>
                  <a:srgbClr val="00B050"/>
                </a:solidFill>
              </a:rPr>
              <a:t>uno</a:t>
            </a:r>
            <a:r>
              <a:rPr lang="ca-ES" sz="2400" b="1" dirty="0">
                <a:solidFill>
                  <a:srgbClr val="00B050"/>
                </a:solidFill>
              </a:rPr>
              <a:t> de los </a:t>
            </a:r>
            <a:r>
              <a:rPr lang="ca-ES" sz="2400" b="1" dirty="0" err="1">
                <a:solidFill>
                  <a:srgbClr val="00B050"/>
                </a:solidFill>
              </a:rPr>
              <a:t>empleados</a:t>
            </a:r>
            <a:endParaRPr lang="ca-ES" sz="2400" b="1" dirty="0">
              <a:solidFill>
                <a:srgbClr val="00B050"/>
              </a:solidFill>
            </a:endParaRPr>
          </a:p>
          <a:p>
            <a:r>
              <a:rPr lang="ca-ES" sz="2400" b="1" dirty="0"/>
              <a:t>for (</a:t>
            </a:r>
            <a:r>
              <a:rPr lang="ca-ES" sz="2400" b="1" dirty="0" err="1"/>
              <a:t>Empleado</a:t>
            </a:r>
            <a:r>
              <a:rPr lang="ca-ES" sz="2400" b="1" dirty="0"/>
              <a:t> </a:t>
            </a:r>
            <a:r>
              <a:rPr lang="ca-ES" sz="2400" b="1" dirty="0" err="1"/>
              <a:t>empleado_leido</a:t>
            </a:r>
            <a:r>
              <a:rPr lang="ca-ES" sz="2400" b="1" dirty="0"/>
              <a:t> : empresa2) {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info_empleados</a:t>
            </a:r>
            <a:r>
              <a:rPr lang="ca-ES" sz="2400" b="1" dirty="0"/>
              <a:t> = </a:t>
            </a:r>
            <a:r>
              <a:rPr lang="ca-ES" sz="2400" b="1" dirty="0" err="1"/>
              <a:t>info_empleados</a:t>
            </a:r>
            <a:r>
              <a:rPr lang="ca-ES" sz="2400" b="1" dirty="0"/>
              <a:t>+"&lt;</a:t>
            </a:r>
            <a:r>
              <a:rPr lang="ca-ES" sz="2400" b="1" dirty="0" err="1"/>
              <a:t>br</a:t>
            </a:r>
            <a:r>
              <a:rPr lang="ca-ES" sz="2400" b="1" dirty="0"/>
              <a:t>&gt;-" + </a:t>
            </a:r>
            <a:r>
              <a:rPr lang="ca-ES" sz="2400" b="1" dirty="0" err="1"/>
              <a:t>empleado_leido</a:t>
            </a:r>
            <a:r>
              <a:rPr lang="ca-ES" sz="2400" b="1" dirty="0"/>
              <a:t> + "";</a:t>
            </a:r>
          </a:p>
          <a:p>
            <a:r>
              <a:rPr lang="ca-ES" sz="2400" b="1" dirty="0"/>
              <a:t>	}</a:t>
            </a:r>
          </a:p>
          <a:p>
            <a:r>
              <a:rPr lang="ca-ES" sz="2400" b="1" dirty="0" err="1"/>
              <a:t>mensaje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JLabel</a:t>
            </a:r>
            <a:r>
              <a:rPr lang="ca-ES" sz="2400" b="1" dirty="0"/>
              <a:t>("&lt;</a:t>
            </a:r>
            <a:r>
              <a:rPr lang="ca-ES" sz="2400" b="1" dirty="0" err="1"/>
              <a:t>html</a:t>
            </a:r>
            <a:r>
              <a:rPr lang="ca-ES" sz="2400" b="1" dirty="0"/>
              <a:t>&gt; </a:t>
            </a:r>
            <a:r>
              <a:rPr lang="ca-ES" sz="2400" b="1" dirty="0" err="1"/>
              <a:t>Empleados</a:t>
            </a:r>
            <a:r>
              <a:rPr lang="ca-ES" sz="2400" b="1" dirty="0"/>
              <a:t>: " + </a:t>
            </a:r>
            <a:r>
              <a:rPr lang="ca-ES" sz="2400" b="1" dirty="0" err="1"/>
              <a:t>info_empleados</a:t>
            </a:r>
            <a:r>
              <a:rPr lang="ca-ES" sz="2400" b="1" dirty="0"/>
              <a:t>);</a:t>
            </a:r>
          </a:p>
          <a:p>
            <a:r>
              <a:rPr lang="ca-ES" sz="2400" b="1" dirty="0"/>
              <a:t>	} catch (</a:t>
            </a:r>
            <a:r>
              <a:rPr lang="ca-ES" sz="2400" b="1" dirty="0" err="1"/>
              <a:t>Exception</a:t>
            </a:r>
            <a:r>
              <a:rPr lang="ca-ES" sz="2400" b="1" dirty="0"/>
              <a:t> e1) {</a:t>
            </a:r>
          </a:p>
          <a:p>
            <a:r>
              <a:rPr lang="ca-ES" sz="2400" b="1" dirty="0"/>
              <a:t>	</a:t>
            </a:r>
            <a:r>
              <a:rPr lang="ca-ES" sz="2400" b="1" dirty="0" err="1"/>
              <a:t>mensaje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JLabel</a:t>
            </a:r>
            <a:r>
              <a:rPr lang="ca-ES" sz="2400" b="1" dirty="0"/>
              <a:t>(“______________");</a:t>
            </a:r>
          </a:p>
          <a:p>
            <a:r>
              <a:rPr lang="ca-ES" sz="2400" b="1" dirty="0"/>
              <a:t>	e1.printStackTrace();</a:t>
            </a:r>
          </a:p>
          <a:p>
            <a:r>
              <a:rPr lang="ca-ES" sz="2400" b="1" dirty="0"/>
              <a:t>			}</a:t>
            </a:r>
          </a:p>
          <a:p>
            <a:endParaRPr lang="ca-ES" sz="2400" b="1" dirty="0"/>
          </a:p>
          <a:p>
            <a:r>
              <a:rPr lang="ca-ES" sz="2400" b="1" dirty="0"/>
              <a:t>			(...)</a:t>
            </a:r>
          </a:p>
          <a:p>
            <a:r>
              <a:rPr lang="ca-ES" sz="2400" b="1" dirty="0"/>
              <a:t>		}</a:t>
            </a:r>
          </a:p>
          <a:p>
            <a:r>
              <a:rPr lang="ca-ES" sz="2400" b="1" dirty="0"/>
              <a:t>	}</a:t>
            </a:r>
          </a:p>
          <a:p>
            <a:r>
              <a:rPr lang="ca-ES" sz="2400" b="1" dirty="0"/>
              <a:t>}</a:t>
            </a:r>
          </a:p>
          <a:p>
            <a:r>
              <a:rPr lang="ca-ES" sz="2400" b="1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99532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278"/>
            <a:ext cx="11018440" cy="781968"/>
          </a:xfrm>
        </p:spPr>
        <p:txBody>
          <a:bodyPr/>
          <a:lstStyle/>
          <a:p>
            <a:r>
              <a:rPr lang="es-ES" sz="4400" b="1" dirty="0"/>
              <a:t>Punto 2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28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11D6ED-6E6E-44B5-A3BE-8841087058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3592" y="925808"/>
            <a:ext cx="6768752" cy="542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01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0C6FEF-432E-4629-92FE-D9CAB711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55864"/>
            <a:ext cx="6984776" cy="6346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Qué vamos a realizar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2554545"/>
          </a:xfrm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4000" dirty="0"/>
              <a:t>Para poder gestionar los trabajadores primero tendremos que hacer </a:t>
            </a:r>
            <a:r>
              <a:rPr lang="es-ES" sz="4000" dirty="0" err="1"/>
              <a:t>login</a:t>
            </a:r>
            <a:r>
              <a:rPr lang="es-ES" sz="4000" dirty="0"/>
              <a:t> con el usuario (“</a:t>
            </a:r>
            <a:r>
              <a:rPr lang="es-ES" sz="4000" dirty="0" err="1"/>
              <a:t>user</a:t>
            </a:r>
            <a:r>
              <a:rPr lang="es-ES" sz="4000" dirty="0"/>
              <a:t>”) y </a:t>
            </a:r>
            <a:r>
              <a:rPr lang="es-ES" sz="4000" dirty="0" err="1"/>
              <a:t>password</a:t>
            </a:r>
            <a:r>
              <a:rPr lang="es-ES" sz="4000" dirty="0"/>
              <a:t>(“12345”) almacenados en un archivo de texto.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9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4093428"/>
          </a:xfrm>
        </p:spPr>
        <p:txBody>
          <a:bodyPr>
            <a:spAutoFit/>
          </a:bodyPr>
          <a:lstStyle/>
          <a:p>
            <a:pPr marL="742950" indent="-7429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s-ES" sz="4000" dirty="0"/>
              <a:t>Crea una ventana que con dos campos de texto: uno para introducir el nombre de usuario, otro para la contraseña (tipo </a:t>
            </a:r>
            <a:r>
              <a:rPr lang="es-ES" sz="4000" dirty="0" err="1"/>
              <a:t>JPasswordField</a:t>
            </a:r>
            <a:r>
              <a:rPr lang="es-ES" sz="4000" dirty="0"/>
              <a:t>). </a:t>
            </a:r>
          </a:p>
          <a:p>
            <a:pPr marL="742950" indent="-7429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s-ES" sz="4000" dirty="0"/>
              <a:t>También habrá un botón que comprobará si los datos introducidos corresponden con un usuario.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2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F1FA54-FD30-4996-808A-533551721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1584" y="1542898"/>
            <a:ext cx="8424936" cy="5164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785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531779"/>
            <a:ext cx="11018440" cy="4647426"/>
          </a:xfrm>
        </p:spPr>
        <p:txBody>
          <a:bodyPr>
            <a:spAutoFit/>
          </a:bodyPr>
          <a:lstStyle/>
          <a:p>
            <a:pPr marL="742950" indent="-7429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s-ES" sz="3200" dirty="0"/>
              <a:t>Además, contendrá el texto “</a:t>
            </a:r>
            <a:r>
              <a:rPr lang="es-ES" sz="3200" dirty="0">
                <a:solidFill>
                  <a:srgbClr val="FF0000"/>
                </a:solidFill>
              </a:rPr>
              <a:t>CREDENCIALES INCORRECTAS</a:t>
            </a:r>
            <a:r>
              <a:rPr lang="es-ES" sz="3200" dirty="0"/>
              <a:t>” en color rojo. </a:t>
            </a:r>
          </a:p>
          <a:p>
            <a:pPr marL="742950" indent="-7429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s-ES" sz="3200" dirty="0"/>
              <a:t>Éste estará oculto, y sólo se mostrará si el usuario le da al botón y los datos introducidos no coinciden con los de ningún usuario. </a:t>
            </a:r>
          </a:p>
          <a:p>
            <a:pPr marL="742950" indent="-7429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s-ES" sz="3200" dirty="0"/>
              <a:t>También habrá un mensaje oculto “</a:t>
            </a:r>
            <a:r>
              <a:rPr lang="es-ES" sz="3200" dirty="0">
                <a:solidFill>
                  <a:srgbClr val="FF0000"/>
                </a:solidFill>
              </a:rPr>
              <a:t>DEBES INTRODUCIR LOS DATOS</a:t>
            </a:r>
            <a:r>
              <a:rPr lang="es-ES" sz="3200" dirty="0"/>
              <a:t>” en color rojo, que aparecerá si el usuario le da al botón sin haber escrito el nombre o la contraseña.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6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7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F1FA54-FD30-4996-808A-533551721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51584" y="1542898"/>
            <a:ext cx="8424936" cy="5164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0268C97-3C00-4DC1-B2C5-86B85659F404}"/>
              </a:ext>
            </a:extLst>
          </p:cNvPr>
          <p:cNvSpPr/>
          <p:nvPr/>
        </p:nvSpPr>
        <p:spPr>
          <a:xfrm>
            <a:off x="6091301" y="4437112"/>
            <a:ext cx="3706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CREDENCIALES INCORRECTAS</a:t>
            </a:r>
            <a:endParaRPr lang="ca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28534D2-96F4-4C28-AEE3-36FBC8F26CFD}"/>
              </a:ext>
            </a:extLst>
          </p:cNvPr>
          <p:cNvSpPr/>
          <p:nvPr/>
        </p:nvSpPr>
        <p:spPr>
          <a:xfrm>
            <a:off x="6096000" y="4806444"/>
            <a:ext cx="3843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DEBES INTRODUCIR LOS DATOS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07002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391F0D-EACF-4359-AF43-FFF21264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916832"/>
            <a:ext cx="755466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62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688"/>
            <a:ext cx="11018440" cy="781968"/>
          </a:xfrm>
        </p:spPr>
        <p:txBody>
          <a:bodyPr/>
          <a:lstStyle/>
          <a:p>
            <a:r>
              <a:rPr lang="es-ES" sz="4400" b="1" dirty="0"/>
              <a:t>Punto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4A2908-B75A-434A-8134-5A466653A688}"/>
              </a:ext>
            </a:extLst>
          </p:cNvPr>
          <p:cNvSpPr/>
          <p:nvPr/>
        </p:nvSpPr>
        <p:spPr>
          <a:xfrm>
            <a:off x="731404" y="1700808"/>
            <a:ext cx="10729192" cy="375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comprobar que los datos introducidos son correctos, se utilizará un fichero de nombre “</a:t>
            </a:r>
            <a:r>
              <a:rPr lang="es-ES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datos_login.txt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en el que se almacenarán el nombre de usuario (“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 y </a:t>
            </a:r>
            <a:r>
              <a:rPr lang="es-ES" sz="3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(“12345”).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endParaRPr lang="es-ES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lphaLcPeriod"/>
            </a:pPr>
            <a:r>
              <a:rPr lang="es-E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deja a elección del alumno el formato del fichero de datos.</a:t>
            </a:r>
            <a:endParaRPr lang="ca-E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90072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14910</TotalTime>
  <Words>1799</Words>
  <Application>Microsoft Office PowerPoint</Application>
  <PresentationFormat>Panorámica</PresentationFormat>
  <Paragraphs>283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Calibri</vt:lpstr>
      <vt:lpstr>Linkia</vt:lpstr>
      <vt:lpstr>Presentación de PowerPoint</vt:lpstr>
      <vt:lpstr>Qué vamos a realizar</vt:lpstr>
      <vt:lpstr>Qué vamos a realizar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1</vt:lpstr>
      <vt:lpstr>Punto 2</vt:lpstr>
      <vt:lpstr>Punto 2</vt:lpstr>
      <vt:lpstr>Punto 2</vt:lpstr>
      <vt:lpstr>Punto 2</vt:lpstr>
      <vt:lpstr>Punto 2</vt:lpstr>
      <vt:lpstr>Punto 2</vt:lpstr>
      <vt:lpstr>Punto 2</vt:lpstr>
      <vt:lpstr>Punto 2</vt:lpstr>
      <vt:lpstr>Punto 2</vt:lpstr>
      <vt:lpstr>Punto 2</vt:lpstr>
      <vt:lpstr>Punto 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Angel</cp:lastModifiedBy>
  <cp:revision>333</cp:revision>
  <dcterms:created xsi:type="dcterms:W3CDTF">2012-09-14T09:01:05Z</dcterms:created>
  <dcterms:modified xsi:type="dcterms:W3CDTF">2021-12-01T12:31:16Z</dcterms:modified>
</cp:coreProperties>
</file>