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Didact Gothic"/>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DidactGothic-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320e40de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320e40de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6737032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6737032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e10d4109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e10d4109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67370327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67370327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7afa7fb6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7afa7fb6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e10d4109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e10d4109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e9e8ee3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e9e8ee3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673703274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673703274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d386173f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d386173f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e10d4109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e10d4109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600">
                <a:solidFill>
                  <a:schemeClr val="dk1"/>
                </a:solidFill>
                <a:highlight>
                  <a:srgbClr val="FFFFFF"/>
                </a:highlight>
                <a:latin typeface="Georgia"/>
                <a:ea typeface="Georgia"/>
                <a:cs typeface="Georgia"/>
                <a:sym typeface="Georgia"/>
              </a:rPr>
              <a:t>Let’s imagine we own an online retail business, and we are developing a new recommendation engine that mines our existing customer data to come up with good recommendations for products that our existing and new customers might like to buy.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e10d4109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e10d4109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600">
                <a:solidFill>
                  <a:schemeClr val="dk1"/>
                </a:solidFill>
                <a:highlight>
                  <a:srgbClr val="FFFFFF"/>
                </a:highlight>
                <a:latin typeface="Georgia"/>
                <a:ea typeface="Georgia"/>
                <a:cs typeface="Georgia"/>
                <a:sym typeface="Georgia"/>
              </a:rPr>
              <a:t>Let’s imagine we own an online retail business, and we are developing a new recommendation engine that mines our existing customer data to come up with good recommendations for products that our existing and new customers might like to buy.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320e40de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320e40de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e10d4109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e10d4109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e10d4109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e10d4109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e10d4109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e10d4109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e10d4109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e10d4109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e9e8ee3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e9e8ee3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e9e8ee3b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e9e8ee3b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d5238af8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d5238af8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e10d410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e10d410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673703274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673703274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d5238af89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d5238af89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e10d4109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e10d4109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673703274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673703274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10d4109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10d4109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7afa7fb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7afa7fb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7afa7fb6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7afa7fb6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673703274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673703274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ronograma">
  <p:cSld name="BLANK_2_1_2">
    <p:bg>
      <p:bgPr>
        <a:noFill/>
      </p:bgPr>
    </p:bg>
    <p:spTree>
      <p:nvGrpSpPr>
        <p:cNvPr id="50" name="Shape 50"/>
        <p:cNvGrpSpPr/>
        <p:nvPr/>
      </p:nvGrpSpPr>
      <p:grpSpPr>
        <a:xfrm>
          <a:off x="0" y="0"/>
          <a:ext cx="0" cy="0"/>
          <a:chOff x="0" y="0"/>
          <a:chExt cx="0" cy="0"/>
        </a:xfrm>
      </p:grpSpPr>
      <p:sp>
        <p:nvSpPr>
          <p:cNvPr id="51" name="Google Shape;51;p13"/>
          <p:cNvSpPr/>
          <p:nvPr/>
        </p:nvSpPr>
        <p:spPr>
          <a:xfrm>
            <a:off x="0" y="11350"/>
            <a:ext cx="1747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7396800" y="0"/>
            <a:ext cx="1747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ctrTitle"/>
          </p:nvPr>
        </p:nvSpPr>
        <p:spPr>
          <a:xfrm>
            <a:off x="1256700" y="439500"/>
            <a:ext cx="6666900" cy="55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213D93"/>
              </a:buClr>
              <a:buSzPts val="2000"/>
              <a:buFont typeface="Montserrat"/>
              <a:buNone/>
              <a:defRPr b="1" sz="2000">
                <a:solidFill>
                  <a:srgbClr val="213D93"/>
                </a:solidFill>
                <a:latin typeface="Montserrat"/>
                <a:ea typeface="Montserrat"/>
                <a:cs typeface="Montserrat"/>
                <a:sym typeface="Montserrat"/>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4" name="Google Shape;54;p13"/>
          <p:cNvSpPr txBox="1"/>
          <p:nvPr>
            <p:ph idx="1" type="subTitle"/>
          </p:nvPr>
        </p:nvSpPr>
        <p:spPr>
          <a:xfrm>
            <a:off x="1256600" y="883525"/>
            <a:ext cx="6666900" cy="28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3A3A3A"/>
              </a:buClr>
              <a:buSzPts val="900"/>
              <a:buFont typeface="Montserrat"/>
              <a:buNone/>
              <a:defRPr sz="900">
                <a:solidFill>
                  <a:srgbClr val="3A3A3A"/>
                </a:solidFill>
                <a:latin typeface="Montserrat"/>
                <a:ea typeface="Montserrat"/>
                <a:cs typeface="Montserrat"/>
                <a:sym typeface="Montserra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s://www.linkedin.com/in/crislanio/" TargetMode="External"/><Relationship Id="rId4" Type="http://schemas.openxmlformats.org/officeDocument/2006/relationships/hyperlink" Target="https://www.linkedin.com/in/crislanio/" TargetMode="External"/><Relationship Id="rId5" Type="http://schemas.openxmlformats.org/officeDocument/2006/relationships/hyperlink" Target="https://www.linkedin.com/in/felipe-dieb/" TargetMode="External"/><Relationship Id="rId6" Type="http://schemas.openxmlformats.org/officeDocument/2006/relationships/hyperlink" Target="https://www.linkedin.com/in/clairton-menez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pypi.org/project/dedupe/1.6.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github.com/datamade/dedupe-exampl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www.tutorialspoint.com/what-is-hamming-distance" TargetMode="External"/><Relationship Id="rId4" Type="http://schemas.openxmlformats.org/officeDocument/2006/relationships/hyperlink" Target="https://www.tutorialspoint.com/what-is-hamming-distanc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s://www.tutorialspoint.com/what-is-hamming-distance" TargetMode="External"/><Relationship Id="rId4" Type="http://schemas.openxmlformats.org/officeDocument/2006/relationships/hyperlink" Target="https://www.tutorialspoint.com/what-is-hamming-distance" TargetMode="External"/><Relationship Id="rId5" Type="http://schemas.openxmlformats.org/officeDocument/2006/relationships/hyperlink" Target="https://docs.dedupe.io/en/latest/Variable-definition.html" TargetMode="External"/><Relationship Id="rId6"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developers.google.com/knowledge-graph"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developers.google.com/knowledge-graph" TargetMode="External"/><Relationship Id="rId4" Type="http://schemas.openxmlformats.org/officeDocument/2006/relationships/hyperlink" Target="https://youtu.be/mmQl6VGvX-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s://developers.google.com/knowledge-graph" TargetMode="External"/><Relationship Id="rId4" Type="http://schemas.openxmlformats.org/officeDocument/2006/relationships/hyperlink" Target="https://youtu.be/mmQl6VGvX-c" TargetMode="External"/><Relationship Id="rId5" Type="http://schemas.openxmlformats.org/officeDocument/2006/relationships/hyperlink" Target="http://www.youtube.com/watch?v=mmQl6VGvX-c" TargetMode="External"/><Relationship Id="rId6"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www.ncbi.nlm.nih.gov/books/NBK253312/" TargetMode="External"/><Relationship Id="rId4" Type="http://schemas.openxmlformats.org/officeDocument/2006/relationships/hyperlink" Target="https://hdsr.mitpress.mit.edu/pub/8fm8lo1e" TargetMode="External"/><Relationship Id="rId5" Type="http://schemas.openxmlformats.org/officeDocument/2006/relationships/hyperlink" Target="https://www.kaggle.com/caesarlupum/deduping-record-linkage#Deduplication-&amp;-Record-Linkage." TargetMode="External"/><Relationship Id="rId6" Type="http://schemas.openxmlformats.org/officeDocument/2006/relationships/hyperlink" Target="https://youtu.be/McsTWXeURhA" TargetMode="External"/><Relationship Id="rId7" Type="http://schemas.openxmlformats.org/officeDocument/2006/relationships/hyperlink" Target="https://pt.slideshare.net/kkpradeeban/indexing-techniques-for-scalable-record-linkage-and-deduplication" TargetMode="External"/><Relationship Id="rId8" Type="http://schemas.openxmlformats.org/officeDocument/2006/relationships/hyperlink" Target="https://pt.slideshare.net/kirar/tutorial-4-duplicate-detec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medium.com/district-data-labs/basics-of-entity-resolution-with-python-and-dedupe-bc87440b64d4" TargetMode="External"/><Relationship Id="rId4" Type="http://schemas.openxmlformats.org/officeDocument/2006/relationships/hyperlink" Target="https://courses.cs.washington.edu/courses/cse590q/04au/papers/Felligi69.pdf" TargetMode="External"/><Relationship Id="rId5" Type="http://schemas.openxmlformats.org/officeDocument/2006/relationships/hyperlink" Target="http://www.datacommunitydc.org/blog/2013/08/entity-resolution-for-big-data" TargetMode="External"/><Relationship Id="rId6" Type="http://schemas.openxmlformats.org/officeDocument/2006/relationships/hyperlink" Target="https://developers.google.com/knowledge-graph" TargetMode="External"/><Relationship Id="rId7" Type="http://schemas.openxmlformats.org/officeDocument/2006/relationships/hyperlink" Target="https://mockaroo.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gif"/><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1048250" y="926100"/>
            <a:ext cx="68982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200">
              <a:highlight>
                <a:srgbClr val="FFFFFF"/>
              </a:highlight>
              <a:latin typeface="Didact Gothic"/>
              <a:ea typeface="Didact Gothic"/>
              <a:cs typeface="Didact Gothic"/>
              <a:sym typeface="Didact Gothic"/>
            </a:endParaRPr>
          </a:p>
        </p:txBody>
      </p:sp>
      <p:sp>
        <p:nvSpPr>
          <p:cNvPr id="60" name="Google Shape;60;p14"/>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cxnSp>
        <p:nvCxnSpPr>
          <p:cNvPr id="61" name="Google Shape;61;p14"/>
          <p:cNvCxnSpPr/>
          <p:nvPr/>
        </p:nvCxnSpPr>
        <p:spPr>
          <a:xfrm flipH="1" rot="10800000">
            <a:off x="492650" y="4397150"/>
            <a:ext cx="8009400" cy="32400"/>
          </a:xfrm>
          <a:prstGeom prst="straightConnector1">
            <a:avLst/>
          </a:prstGeom>
          <a:noFill/>
          <a:ln cap="flat" cmpd="sng" w="38100">
            <a:solidFill>
              <a:srgbClr val="F4CE4A"/>
            </a:solidFill>
            <a:prstDash val="solid"/>
            <a:round/>
            <a:headEnd len="med" w="med" type="none"/>
            <a:tailEnd len="med" w="med" type="none"/>
          </a:ln>
        </p:spPr>
      </p:cxnSp>
      <p:sp>
        <p:nvSpPr>
          <p:cNvPr id="62" name="Google Shape;62;p14"/>
          <p:cNvSpPr txBox="1"/>
          <p:nvPr/>
        </p:nvSpPr>
        <p:spPr>
          <a:xfrm>
            <a:off x="492650" y="1171525"/>
            <a:ext cx="74640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3200"/>
              <a:t>Getting Started: Entity Resolution</a:t>
            </a:r>
            <a:endParaRPr b="1" sz="3200"/>
          </a:p>
          <a:p>
            <a:pPr indent="0" lvl="0" marL="0" rtl="0" algn="l">
              <a:spcBef>
                <a:spcPts val="0"/>
              </a:spcBef>
              <a:spcAft>
                <a:spcPts val="0"/>
              </a:spcAft>
              <a:buNone/>
            </a:pPr>
            <a:r>
              <a:t/>
            </a:r>
            <a:endParaRPr b="1" sz="3200"/>
          </a:p>
        </p:txBody>
      </p:sp>
      <p:cxnSp>
        <p:nvCxnSpPr>
          <p:cNvPr id="63" name="Google Shape;63;p14"/>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64" name="Google Shape;64;p14"/>
          <p:cNvSpPr txBox="1"/>
          <p:nvPr/>
        </p:nvSpPr>
        <p:spPr>
          <a:xfrm>
            <a:off x="5826425" y="2993150"/>
            <a:ext cx="3198300" cy="100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pl" sz="2400" u="sng">
                <a:solidFill>
                  <a:schemeClr val="hlink"/>
                </a:solidFill>
                <a:hlinkClick r:id="rId3"/>
              </a:rPr>
              <a:t>Macêdo, </a:t>
            </a:r>
            <a:r>
              <a:rPr lang="pl" sz="2400" u="sng">
                <a:solidFill>
                  <a:schemeClr val="hlink"/>
                </a:solidFill>
                <a:hlinkClick r:id="rId4"/>
              </a:rPr>
              <a:t>Crislânio</a:t>
            </a:r>
            <a:r>
              <a:rPr lang="pl" sz="2400">
                <a:solidFill>
                  <a:schemeClr val="dk1"/>
                </a:solidFill>
              </a:rPr>
              <a:t> </a:t>
            </a:r>
            <a:endParaRPr sz="2400">
              <a:solidFill>
                <a:schemeClr val="dk1"/>
              </a:solidFill>
            </a:endParaRPr>
          </a:p>
          <a:p>
            <a:pPr indent="0" lvl="0" marL="0" rtl="0" algn="l">
              <a:lnSpc>
                <a:spcPct val="115000"/>
              </a:lnSpc>
              <a:spcBef>
                <a:spcPts val="0"/>
              </a:spcBef>
              <a:spcAft>
                <a:spcPts val="0"/>
              </a:spcAft>
              <a:buClr>
                <a:srgbClr val="000000"/>
              </a:buClr>
              <a:buSzPts val="1100"/>
              <a:buFont typeface="Arial"/>
              <a:buNone/>
            </a:pPr>
            <a:r>
              <a:rPr lang="pl" sz="2400" u="sng">
                <a:solidFill>
                  <a:schemeClr val="hlink"/>
                </a:solidFill>
                <a:hlinkClick r:id="rId5"/>
              </a:rPr>
              <a:t>Dieb, Felipe</a:t>
            </a:r>
            <a:endParaRPr sz="2400">
              <a:solidFill>
                <a:schemeClr val="dk1"/>
              </a:solidFill>
            </a:endParaRPr>
          </a:p>
          <a:p>
            <a:pPr indent="0" lvl="0" marL="0" rtl="0" algn="l">
              <a:lnSpc>
                <a:spcPct val="115000"/>
              </a:lnSpc>
              <a:spcBef>
                <a:spcPts val="0"/>
              </a:spcBef>
              <a:spcAft>
                <a:spcPts val="0"/>
              </a:spcAft>
              <a:buClr>
                <a:srgbClr val="000000"/>
              </a:buClr>
              <a:buSzPts val="1100"/>
              <a:buFont typeface="Arial"/>
              <a:buNone/>
            </a:pPr>
            <a:r>
              <a:rPr lang="pl" sz="2400" u="sng">
                <a:solidFill>
                  <a:schemeClr val="hlink"/>
                </a:solidFill>
                <a:hlinkClick r:id="rId6"/>
              </a:rPr>
              <a:t>Menezes, Clairton</a:t>
            </a:r>
            <a:r>
              <a:rPr lang="pl" sz="2400">
                <a:solidFill>
                  <a:schemeClr val="dk1"/>
                </a:solidFill>
              </a:rPr>
              <a:t> </a:t>
            </a:r>
            <a:endParaRPr sz="2400">
              <a:solidFill>
                <a:schemeClr val="dk1"/>
              </a:solidFill>
            </a:endParaRPr>
          </a:p>
          <a:p>
            <a:pPr indent="0" lvl="0" marL="0" rtl="0" algn="l">
              <a:lnSpc>
                <a:spcPct val="115000"/>
              </a:lnSpc>
              <a:spcBef>
                <a:spcPts val="0"/>
              </a:spcBef>
              <a:spcAft>
                <a:spcPts val="0"/>
              </a:spcAft>
              <a:buClr>
                <a:srgbClr val="000000"/>
              </a:buClr>
              <a:buSzPts val="1100"/>
              <a:buFont typeface="Arial"/>
              <a:buNone/>
            </a:pPr>
            <a:r>
              <a:t/>
            </a:r>
            <a:endParaRPr sz="2400"/>
          </a:p>
          <a:p>
            <a:pPr indent="0" lvl="0" marL="0" rtl="0" algn="l">
              <a:spcBef>
                <a:spcPts val="0"/>
              </a:spcBef>
              <a:spcAft>
                <a:spcPts val="0"/>
              </a:spcAft>
              <a:buNone/>
            </a:pPr>
            <a:r>
              <a:t/>
            </a:r>
            <a:endParaRPr/>
          </a:p>
        </p:txBody>
      </p:sp>
      <p:sp>
        <p:nvSpPr>
          <p:cNvPr id="65" name="Google Shape;65;p14"/>
          <p:cNvSpPr txBox="1"/>
          <p:nvPr/>
        </p:nvSpPr>
        <p:spPr>
          <a:xfrm>
            <a:off x="492650" y="3068213"/>
            <a:ext cx="3512700" cy="11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pl" sz="2400"/>
              <a:t>05, Feb, 2020</a:t>
            </a:r>
            <a:endParaRPr sz="2400"/>
          </a:p>
          <a:p>
            <a:pPr indent="0" lvl="0" marL="0" rtl="0" algn="l">
              <a:lnSpc>
                <a:spcPct val="115000"/>
              </a:lnSpc>
              <a:spcBef>
                <a:spcPts val="0"/>
              </a:spcBef>
              <a:spcAft>
                <a:spcPts val="0"/>
              </a:spcAft>
              <a:buClr>
                <a:srgbClr val="000000"/>
              </a:buClr>
              <a:buSzPts val="1100"/>
              <a:buFont typeface="Arial"/>
              <a:buNone/>
            </a:pPr>
            <a:r>
              <a:t/>
            </a:r>
            <a:endParaRPr sz="24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p:nvPr/>
        </p:nvSpPr>
        <p:spPr>
          <a:xfrm>
            <a:off x="6048775" y="1915963"/>
            <a:ext cx="2367775" cy="1047113"/>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3184425" y="2406063"/>
            <a:ext cx="2367775" cy="1047113"/>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cxnSp>
        <p:nvCxnSpPr>
          <p:cNvPr id="154" name="Google Shape;154;p23"/>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155" name="Google Shape;155;p23"/>
          <p:cNvSpPr/>
          <p:nvPr/>
        </p:nvSpPr>
        <p:spPr>
          <a:xfrm>
            <a:off x="492650" y="2907850"/>
            <a:ext cx="2367775" cy="1047113"/>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580525" y="3278888"/>
            <a:ext cx="402300" cy="332400"/>
          </a:xfrm>
          <a:prstGeom prst="pie">
            <a:avLst>
              <a:gd fmla="val 0" name="adj1"/>
              <a:gd fmla="val 1620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1123375" y="3528925"/>
            <a:ext cx="402300" cy="332400"/>
          </a:xfrm>
          <a:prstGeom prst="pie">
            <a:avLst>
              <a:gd fmla="val 0" name="adj1"/>
              <a:gd fmla="val 16200000" name="adj2"/>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1433250" y="3296950"/>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2458125" y="3196525"/>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1945688" y="3296950"/>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3707800" y="3050150"/>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3984475" y="2763425"/>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4351388" y="3050150"/>
            <a:ext cx="402300" cy="332400"/>
          </a:xfrm>
          <a:prstGeom prst="pie">
            <a:avLst>
              <a:gd fmla="val 0" name="adj1"/>
              <a:gd fmla="val 1620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7111325" y="2273325"/>
            <a:ext cx="402300" cy="332400"/>
          </a:xfrm>
          <a:prstGeom prst="pie">
            <a:avLst>
              <a:gd fmla="val 0" name="adj1"/>
              <a:gd fmla="val 1620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4753700" y="3095825"/>
            <a:ext cx="402300" cy="332400"/>
          </a:xfrm>
          <a:prstGeom prst="pie">
            <a:avLst>
              <a:gd fmla="val 0" name="adj1"/>
              <a:gd fmla="val 1620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6709025" y="2499438"/>
            <a:ext cx="402300" cy="332400"/>
          </a:xfrm>
          <a:prstGeom prst="pie">
            <a:avLst>
              <a:gd fmla="val 0" name="adj1"/>
              <a:gd fmla="val 1620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7858450" y="2565975"/>
            <a:ext cx="402300" cy="332400"/>
          </a:xfrm>
          <a:prstGeom prst="pie">
            <a:avLst>
              <a:gd fmla="val 0" name="adj1"/>
              <a:gd fmla="val 1620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7514675" y="2332725"/>
            <a:ext cx="402300" cy="332400"/>
          </a:xfrm>
          <a:prstGeom prst="pie">
            <a:avLst>
              <a:gd fmla="val 0" name="adj1"/>
              <a:gd fmla="val 1620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8014250" y="2273325"/>
            <a:ext cx="402300" cy="332400"/>
          </a:xfrm>
          <a:prstGeom prst="pie">
            <a:avLst>
              <a:gd fmla="val 0" name="adj1"/>
              <a:gd fmla="val 1620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nvSpPr>
        <p:spPr>
          <a:xfrm>
            <a:off x="492650" y="220625"/>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sz="3200">
                <a:solidFill>
                  <a:schemeClr val="dk1"/>
                </a:solidFill>
              </a:rPr>
              <a:t>Record Linkage</a:t>
            </a:r>
            <a:endParaRPr sz="3500"/>
          </a:p>
        </p:txBody>
      </p:sp>
      <p:sp>
        <p:nvSpPr>
          <p:cNvPr id="171" name="Google Shape;171;p23"/>
          <p:cNvSpPr/>
          <p:nvPr/>
        </p:nvSpPr>
        <p:spPr>
          <a:xfrm>
            <a:off x="1407706" y="2506510"/>
            <a:ext cx="3035125" cy="1350200"/>
          </a:xfrm>
          <a:custGeom>
            <a:rect b="b" l="l" r="r" t="t"/>
            <a:pathLst>
              <a:path extrusionOk="0" h="54008" w="121405">
                <a:moveTo>
                  <a:pt x="4574" y="16606"/>
                </a:moveTo>
                <a:cubicBezTo>
                  <a:pt x="3811" y="23472"/>
                  <a:pt x="-1124" y="30157"/>
                  <a:pt x="375" y="36900"/>
                </a:cubicBezTo>
                <a:cubicBezTo>
                  <a:pt x="1955" y="44007"/>
                  <a:pt x="11402" y="46941"/>
                  <a:pt x="18220" y="49496"/>
                </a:cubicBezTo>
                <a:cubicBezTo>
                  <a:pt x="26253" y="52507"/>
                  <a:pt x="35796" y="55827"/>
                  <a:pt x="43763" y="52645"/>
                </a:cubicBezTo>
                <a:cubicBezTo>
                  <a:pt x="54274" y="48447"/>
                  <a:pt x="63321" y="40709"/>
                  <a:pt x="74204" y="37600"/>
                </a:cubicBezTo>
                <a:cubicBezTo>
                  <a:pt x="84186" y="34749"/>
                  <a:pt x="95364" y="40103"/>
                  <a:pt x="105345" y="37250"/>
                </a:cubicBezTo>
                <a:cubicBezTo>
                  <a:pt x="115933" y="34224"/>
                  <a:pt x="122901" y="19070"/>
                  <a:pt x="121090" y="8208"/>
                </a:cubicBezTo>
                <a:cubicBezTo>
                  <a:pt x="119530" y="-1147"/>
                  <a:pt x="103283" y="161"/>
                  <a:pt x="93798" y="161"/>
                </a:cubicBezTo>
                <a:cubicBezTo>
                  <a:pt x="80717" y="161"/>
                  <a:pt x="67401" y="-481"/>
                  <a:pt x="54610" y="2260"/>
                </a:cubicBezTo>
                <a:cubicBezTo>
                  <a:pt x="50682" y="3102"/>
                  <a:pt x="47574" y="6238"/>
                  <a:pt x="43763" y="7509"/>
                </a:cubicBezTo>
                <a:cubicBezTo>
                  <a:pt x="30798" y="11832"/>
                  <a:pt x="4224" y="4688"/>
                  <a:pt x="4224" y="18355"/>
                </a:cubicBezTo>
              </a:path>
            </a:pathLst>
          </a:custGeom>
          <a:noFill/>
          <a:ln cap="flat" cmpd="sng" w="9525">
            <a:solidFill>
              <a:schemeClr val="dk2"/>
            </a:solidFill>
            <a:prstDash val="solid"/>
            <a:round/>
            <a:headEnd len="med" w="med" type="none"/>
            <a:tailEnd len="med" w="med" type="none"/>
          </a:ln>
        </p:spPr>
      </p:sp>
      <p:sp>
        <p:nvSpPr>
          <p:cNvPr id="172" name="Google Shape;172;p23"/>
          <p:cNvSpPr txBox="1"/>
          <p:nvPr/>
        </p:nvSpPr>
        <p:spPr>
          <a:xfrm>
            <a:off x="534500" y="853775"/>
            <a:ext cx="46215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t>Record Linkage is also known as Data Matching, Entity Resolution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178" name="Google Shape;178;p24"/>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cxnSp>
        <p:nvCxnSpPr>
          <p:cNvPr id="179" name="Google Shape;179;p24"/>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180" name="Google Shape;180;p24"/>
          <p:cNvSpPr txBox="1"/>
          <p:nvPr/>
        </p:nvSpPr>
        <p:spPr>
          <a:xfrm>
            <a:off x="492650" y="220625"/>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sz="3200">
                <a:solidFill>
                  <a:schemeClr val="dk1"/>
                </a:solidFill>
                <a:highlight>
                  <a:srgbClr val="FFFFFF"/>
                </a:highlight>
              </a:rPr>
              <a:t>Canonicalization</a:t>
            </a:r>
            <a:endParaRPr sz="3200"/>
          </a:p>
        </p:txBody>
      </p:sp>
      <p:sp>
        <p:nvSpPr>
          <p:cNvPr id="181" name="Google Shape;181;p24"/>
          <p:cNvSpPr/>
          <p:nvPr/>
        </p:nvSpPr>
        <p:spPr>
          <a:xfrm>
            <a:off x="3184425" y="2406063"/>
            <a:ext cx="2367775" cy="1047113"/>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492650" y="2907850"/>
            <a:ext cx="2367775" cy="1047113"/>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706975" y="3308225"/>
            <a:ext cx="402300" cy="478800"/>
          </a:xfrm>
          <a:prstGeom prst="pie">
            <a:avLst>
              <a:gd fmla="val 0" name="adj1"/>
              <a:gd fmla="val 16075673" name="adj2"/>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2458125" y="3196525"/>
            <a:ext cx="402300" cy="5907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1945688" y="3296950"/>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3707800" y="3050150"/>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3984475" y="2763425"/>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4351388" y="3050150"/>
            <a:ext cx="402300" cy="332400"/>
          </a:xfrm>
          <a:prstGeom prst="pie">
            <a:avLst>
              <a:gd fmla="val 0" name="adj1"/>
              <a:gd fmla="val 1620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4881225" y="3050150"/>
            <a:ext cx="402300" cy="332400"/>
          </a:xfrm>
          <a:prstGeom prst="pie">
            <a:avLst>
              <a:gd fmla="val 0" name="adj1"/>
              <a:gd fmla="val 1620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3310875" y="2763425"/>
            <a:ext cx="402300" cy="544800"/>
          </a:xfrm>
          <a:prstGeom prst="pie">
            <a:avLst>
              <a:gd fmla="val 0" name="adj1"/>
              <a:gd fmla="val 1620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4572000" y="2805825"/>
            <a:ext cx="402300" cy="332400"/>
          </a:xfrm>
          <a:prstGeom prst="pie">
            <a:avLst>
              <a:gd fmla="val 0" name="adj1"/>
              <a:gd fmla="val 1620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91225" y="3382550"/>
            <a:ext cx="402300" cy="478800"/>
          </a:xfrm>
          <a:prstGeom prst="pie">
            <a:avLst>
              <a:gd fmla="val 0" name="adj1"/>
              <a:gd fmla="val 1620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5109925" y="2763425"/>
            <a:ext cx="402300" cy="332400"/>
          </a:xfrm>
          <a:prstGeom prst="pie">
            <a:avLst>
              <a:gd fmla="val 0" name="adj1"/>
              <a:gd fmla="val 16200000" name="adj2"/>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581728" y="3218887"/>
            <a:ext cx="779825" cy="694300"/>
          </a:xfrm>
          <a:custGeom>
            <a:rect b="b" l="l" r="r" t="t"/>
            <a:pathLst>
              <a:path extrusionOk="0" h="27772" w="31193">
                <a:moveTo>
                  <a:pt x="5070" y="1196"/>
                </a:moveTo>
                <a:cubicBezTo>
                  <a:pt x="-320" y="4792"/>
                  <a:pt x="-1747" y="15590"/>
                  <a:pt x="2519" y="20467"/>
                </a:cubicBezTo>
                <a:cubicBezTo>
                  <a:pt x="7498" y="26159"/>
                  <a:pt x="18934" y="30548"/>
                  <a:pt x="24624" y="25568"/>
                </a:cubicBezTo>
                <a:cubicBezTo>
                  <a:pt x="29731" y="21099"/>
                  <a:pt x="32808" y="12316"/>
                  <a:pt x="30291" y="6014"/>
                </a:cubicBezTo>
                <a:cubicBezTo>
                  <a:pt x="28438" y="1375"/>
                  <a:pt x="20817" y="2460"/>
                  <a:pt x="15839" y="2046"/>
                </a:cubicBezTo>
                <a:cubicBezTo>
                  <a:pt x="11881" y="1717"/>
                  <a:pt x="6140" y="-1824"/>
                  <a:pt x="3936" y="1480"/>
                </a:cubicBezTo>
              </a:path>
            </a:pathLst>
          </a:custGeom>
          <a:noFill/>
          <a:ln cap="flat" cmpd="sng" w="9525">
            <a:solidFill>
              <a:schemeClr val="dk2"/>
            </a:solidFill>
            <a:prstDash val="solid"/>
            <a:round/>
            <a:headEnd len="med" w="med" type="none"/>
            <a:tailEnd len="med" w="med" type="none"/>
          </a:ln>
        </p:spPr>
      </p:sp>
      <p:sp>
        <p:nvSpPr>
          <p:cNvPr id="195" name="Google Shape;195;p24"/>
          <p:cNvSpPr/>
          <p:nvPr/>
        </p:nvSpPr>
        <p:spPr>
          <a:xfrm>
            <a:off x="1543957" y="3281191"/>
            <a:ext cx="620350" cy="739950"/>
          </a:xfrm>
          <a:custGeom>
            <a:rect b="b" l="l" r="r" t="t"/>
            <a:pathLst>
              <a:path extrusionOk="0" h="29598" w="24814">
                <a:moveTo>
                  <a:pt x="1438" y="3804"/>
                </a:moveTo>
                <a:cubicBezTo>
                  <a:pt x="-1157" y="11590"/>
                  <a:pt x="-588" y="23822"/>
                  <a:pt x="6539" y="27892"/>
                </a:cubicBezTo>
                <a:cubicBezTo>
                  <a:pt x="11597" y="30780"/>
                  <a:pt x="20097" y="29817"/>
                  <a:pt x="23825" y="25342"/>
                </a:cubicBezTo>
                <a:cubicBezTo>
                  <a:pt x="26778" y="21797"/>
                  <a:pt x="22398" y="14963"/>
                  <a:pt x="18441" y="12589"/>
                </a:cubicBezTo>
                <a:cubicBezTo>
                  <a:pt x="16709" y="11550"/>
                  <a:pt x="13752" y="13033"/>
                  <a:pt x="12490" y="11456"/>
                </a:cubicBezTo>
                <a:cubicBezTo>
                  <a:pt x="10715" y="9238"/>
                  <a:pt x="14633" y="5317"/>
                  <a:pt x="13057" y="2954"/>
                </a:cubicBezTo>
                <a:cubicBezTo>
                  <a:pt x="10981" y="-161"/>
                  <a:pt x="5352" y="-705"/>
                  <a:pt x="2004" y="970"/>
                </a:cubicBezTo>
                <a:cubicBezTo>
                  <a:pt x="446" y="1749"/>
                  <a:pt x="871" y="4329"/>
                  <a:pt x="871" y="6071"/>
                </a:cubicBezTo>
              </a:path>
            </a:pathLst>
          </a:custGeom>
          <a:noFill/>
          <a:ln cap="flat" cmpd="sng" w="9525">
            <a:solidFill>
              <a:schemeClr val="dk2"/>
            </a:solidFill>
            <a:prstDash val="solid"/>
            <a:round/>
            <a:headEnd len="med" w="med" type="none"/>
            <a:tailEnd len="med" w="med" type="none"/>
          </a:ln>
        </p:spPr>
      </p:sp>
      <p:sp>
        <p:nvSpPr>
          <p:cNvPr id="196" name="Google Shape;196;p24"/>
          <p:cNvSpPr/>
          <p:nvPr/>
        </p:nvSpPr>
        <p:spPr>
          <a:xfrm>
            <a:off x="2323168" y="3067402"/>
            <a:ext cx="901500" cy="963125"/>
          </a:xfrm>
          <a:custGeom>
            <a:rect b="b" l="l" r="r" t="t"/>
            <a:pathLst>
              <a:path extrusionOk="0" h="38525" w="36060">
                <a:moveTo>
                  <a:pt x="6259" y="7539"/>
                </a:moveTo>
                <a:cubicBezTo>
                  <a:pt x="4068" y="14658"/>
                  <a:pt x="-2940" y="23336"/>
                  <a:pt x="1441" y="29360"/>
                </a:cubicBezTo>
                <a:cubicBezTo>
                  <a:pt x="7921" y="38269"/>
                  <a:pt x="29841" y="42827"/>
                  <a:pt x="34314" y="32760"/>
                </a:cubicBezTo>
                <a:cubicBezTo>
                  <a:pt x="36197" y="28522"/>
                  <a:pt x="37323" y="21446"/>
                  <a:pt x="33464" y="18874"/>
                </a:cubicBezTo>
                <a:cubicBezTo>
                  <a:pt x="30106" y="16636"/>
                  <a:pt x="24995" y="17997"/>
                  <a:pt x="21845" y="15474"/>
                </a:cubicBezTo>
                <a:cubicBezTo>
                  <a:pt x="19589" y="13667"/>
                  <a:pt x="21529" y="9509"/>
                  <a:pt x="20145" y="6972"/>
                </a:cubicBezTo>
                <a:cubicBezTo>
                  <a:pt x="18149" y="3315"/>
                  <a:pt x="13769" y="-513"/>
                  <a:pt x="9660" y="171"/>
                </a:cubicBezTo>
                <a:cubicBezTo>
                  <a:pt x="6234" y="741"/>
                  <a:pt x="7619" y="6917"/>
                  <a:pt x="5692" y="9806"/>
                </a:cubicBezTo>
              </a:path>
            </a:pathLst>
          </a:custGeom>
          <a:noFill/>
          <a:ln cap="flat" cmpd="sng" w="9525">
            <a:solidFill>
              <a:schemeClr val="dk2"/>
            </a:solidFill>
            <a:prstDash val="solid"/>
            <a:round/>
            <a:headEnd len="med" w="med" type="none"/>
            <a:tailEnd len="med" w="med" type="none"/>
          </a:ln>
        </p:spPr>
      </p:sp>
      <p:sp>
        <p:nvSpPr>
          <p:cNvPr id="197" name="Google Shape;197;p24"/>
          <p:cNvSpPr/>
          <p:nvPr/>
        </p:nvSpPr>
        <p:spPr>
          <a:xfrm>
            <a:off x="3238178" y="2605978"/>
            <a:ext cx="572775" cy="780725"/>
          </a:xfrm>
          <a:custGeom>
            <a:rect b="b" l="l" r="r" t="t"/>
            <a:pathLst>
              <a:path extrusionOk="0" h="31229" w="22911">
                <a:moveTo>
                  <a:pt x="1398" y="11259"/>
                </a:moveTo>
                <a:cubicBezTo>
                  <a:pt x="1398" y="16171"/>
                  <a:pt x="-156" y="21336"/>
                  <a:pt x="1398" y="25996"/>
                </a:cubicBezTo>
                <a:cubicBezTo>
                  <a:pt x="3352" y="31855"/>
                  <a:pt x="16395" y="33119"/>
                  <a:pt x="19819" y="27979"/>
                </a:cubicBezTo>
                <a:cubicBezTo>
                  <a:pt x="20560" y="26867"/>
                  <a:pt x="18756" y="25252"/>
                  <a:pt x="19252" y="24012"/>
                </a:cubicBezTo>
                <a:cubicBezTo>
                  <a:pt x="20225" y="21580"/>
                  <a:pt x="23686" y="19335"/>
                  <a:pt x="22653" y="16927"/>
                </a:cubicBezTo>
                <a:cubicBezTo>
                  <a:pt x="21271" y="13704"/>
                  <a:pt x="14725" y="15314"/>
                  <a:pt x="13301" y="12110"/>
                </a:cubicBezTo>
                <a:cubicBezTo>
                  <a:pt x="11727" y="8570"/>
                  <a:pt x="16481" y="2225"/>
                  <a:pt x="13017" y="491"/>
                </a:cubicBezTo>
                <a:cubicBezTo>
                  <a:pt x="8656" y="-1692"/>
                  <a:pt x="3593" y="4333"/>
                  <a:pt x="548" y="8142"/>
                </a:cubicBezTo>
                <a:cubicBezTo>
                  <a:pt x="-1055" y="10146"/>
                  <a:pt x="1398" y="13228"/>
                  <a:pt x="1398" y="15794"/>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203" name="Google Shape;203;p25"/>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204" name="Google Shape;204;p25"/>
          <p:cNvSpPr/>
          <p:nvPr/>
        </p:nvSpPr>
        <p:spPr>
          <a:xfrm>
            <a:off x="536750" y="300825"/>
            <a:ext cx="7921200" cy="398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1245275" y="340200"/>
            <a:ext cx="1373100" cy="61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l"/>
              <a:t>Database A</a:t>
            </a:r>
            <a:endParaRPr b="1"/>
          </a:p>
        </p:txBody>
      </p:sp>
      <p:sp>
        <p:nvSpPr>
          <p:cNvPr id="206" name="Google Shape;206;p25"/>
          <p:cNvSpPr/>
          <p:nvPr/>
        </p:nvSpPr>
        <p:spPr>
          <a:xfrm>
            <a:off x="1245275" y="1203200"/>
            <a:ext cx="1373100" cy="68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Clr>
                <a:schemeClr val="dk1"/>
              </a:buClr>
              <a:buSzPts val="1100"/>
              <a:buFont typeface="Arial"/>
              <a:buNone/>
            </a:pPr>
            <a:r>
              <a:rPr b="1" lang="pl">
                <a:solidFill>
                  <a:schemeClr val="dk1"/>
                </a:solidFill>
              </a:rPr>
              <a:t>Database B</a:t>
            </a:r>
            <a:endParaRPr b="1">
              <a:solidFill>
                <a:schemeClr val="dk1"/>
              </a:solidFill>
            </a:endParaRPr>
          </a:p>
          <a:p>
            <a:pPr indent="0" lvl="0" marL="0" rtl="0" algn="ctr">
              <a:spcBef>
                <a:spcPts val="0"/>
              </a:spcBef>
              <a:spcAft>
                <a:spcPts val="0"/>
              </a:spcAft>
              <a:buNone/>
            </a:pPr>
            <a:r>
              <a:t/>
            </a:r>
            <a:endParaRPr b="1"/>
          </a:p>
        </p:txBody>
      </p:sp>
      <p:sp>
        <p:nvSpPr>
          <p:cNvPr id="207" name="Google Shape;207;p25"/>
          <p:cNvSpPr/>
          <p:nvPr/>
        </p:nvSpPr>
        <p:spPr>
          <a:xfrm>
            <a:off x="3193613" y="340200"/>
            <a:ext cx="1776000" cy="68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l"/>
              <a:t>Cleaning and N</a:t>
            </a:r>
            <a:r>
              <a:rPr b="1" lang="pl"/>
              <a:t>ormalization </a:t>
            </a:r>
            <a:endParaRPr b="1"/>
          </a:p>
        </p:txBody>
      </p:sp>
      <p:sp>
        <p:nvSpPr>
          <p:cNvPr id="208" name="Google Shape;208;p25"/>
          <p:cNvSpPr/>
          <p:nvPr/>
        </p:nvSpPr>
        <p:spPr>
          <a:xfrm>
            <a:off x="3167525" y="1281600"/>
            <a:ext cx="1828200" cy="68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l">
                <a:solidFill>
                  <a:schemeClr val="dk1"/>
                </a:solidFill>
              </a:rPr>
              <a:t>Cleaning and Normalization </a:t>
            </a:r>
            <a:endParaRPr b="1">
              <a:solidFill>
                <a:schemeClr val="dk1"/>
              </a:solidFill>
            </a:endParaRPr>
          </a:p>
          <a:p>
            <a:pPr indent="0" lvl="0" marL="0" rtl="0" algn="ctr">
              <a:spcBef>
                <a:spcPts val="0"/>
              </a:spcBef>
              <a:spcAft>
                <a:spcPts val="0"/>
              </a:spcAft>
              <a:buNone/>
            </a:pPr>
            <a:r>
              <a:t/>
            </a:r>
            <a:endParaRPr b="1"/>
          </a:p>
        </p:txBody>
      </p:sp>
      <p:sp>
        <p:nvSpPr>
          <p:cNvPr id="209" name="Google Shape;209;p25"/>
          <p:cNvSpPr/>
          <p:nvPr/>
        </p:nvSpPr>
        <p:spPr>
          <a:xfrm>
            <a:off x="5507375" y="340200"/>
            <a:ext cx="1776000" cy="68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l"/>
              <a:t>Indexing</a:t>
            </a:r>
            <a:endParaRPr b="1"/>
          </a:p>
        </p:txBody>
      </p:sp>
      <p:sp>
        <p:nvSpPr>
          <p:cNvPr id="210" name="Google Shape;210;p25"/>
          <p:cNvSpPr/>
          <p:nvPr/>
        </p:nvSpPr>
        <p:spPr>
          <a:xfrm>
            <a:off x="2699600" y="596700"/>
            <a:ext cx="450300" cy="10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2699600" y="1495550"/>
            <a:ext cx="450300" cy="10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rot="-1817365">
            <a:off x="5013360" y="1136244"/>
            <a:ext cx="450266" cy="10501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5544875" y="1347600"/>
            <a:ext cx="1776000" cy="68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l"/>
              <a:t>Record pair comparison</a:t>
            </a:r>
            <a:endParaRPr b="1"/>
          </a:p>
        </p:txBody>
      </p:sp>
      <p:sp>
        <p:nvSpPr>
          <p:cNvPr id="214" name="Google Shape;214;p25"/>
          <p:cNvSpPr/>
          <p:nvPr/>
        </p:nvSpPr>
        <p:spPr>
          <a:xfrm>
            <a:off x="6047600" y="1087050"/>
            <a:ext cx="113700" cy="203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6546500" y="1087050"/>
            <a:ext cx="113700" cy="203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3237350" y="2223000"/>
            <a:ext cx="1776000" cy="68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l"/>
              <a:t>Similarity vector classification</a:t>
            </a:r>
            <a:endParaRPr b="1"/>
          </a:p>
        </p:txBody>
      </p:sp>
      <p:sp>
        <p:nvSpPr>
          <p:cNvPr id="217" name="Google Shape;217;p25"/>
          <p:cNvSpPr/>
          <p:nvPr/>
        </p:nvSpPr>
        <p:spPr>
          <a:xfrm>
            <a:off x="5013350" y="596700"/>
            <a:ext cx="450300" cy="10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3464000" y="3164400"/>
            <a:ext cx="1447800" cy="31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l">
                <a:solidFill>
                  <a:schemeClr val="dk1"/>
                </a:solidFill>
              </a:rPr>
              <a:t>Evaluation</a:t>
            </a:r>
            <a:endParaRPr b="1"/>
          </a:p>
        </p:txBody>
      </p:sp>
      <p:sp>
        <p:nvSpPr>
          <p:cNvPr id="219" name="Google Shape;219;p25"/>
          <p:cNvSpPr/>
          <p:nvPr/>
        </p:nvSpPr>
        <p:spPr>
          <a:xfrm>
            <a:off x="4068500" y="2936850"/>
            <a:ext cx="113700" cy="203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txBox="1"/>
          <p:nvPr/>
        </p:nvSpPr>
        <p:spPr>
          <a:xfrm>
            <a:off x="492650" y="-131300"/>
            <a:ext cx="69201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sz="2000">
                <a:solidFill>
                  <a:schemeClr val="dk1"/>
                </a:solidFill>
              </a:rPr>
              <a:t>Indexing in Record Linkage</a:t>
            </a:r>
            <a:endParaRPr sz="2000"/>
          </a:p>
        </p:txBody>
      </p:sp>
      <p:cxnSp>
        <p:nvCxnSpPr>
          <p:cNvPr id="221" name="Google Shape;221;p25"/>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222" name="Google Shape;222;p25"/>
          <p:cNvSpPr/>
          <p:nvPr/>
        </p:nvSpPr>
        <p:spPr>
          <a:xfrm rot="8668006">
            <a:off x="5054076" y="2077456"/>
            <a:ext cx="450122" cy="10514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2408600" y="3731238"/>
            <a:ext cx="10323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l" sz="1000"/>
              <a:t>Matches</a:t>
            </a:r>
            <a:endParaRPr b="1" sz="1000"/>
          </a:p>
        </p:txBody>
      </p:sp>
      <p:sp>
        <p:nvSpPr>
          <p:cNvPr id="224" name="Google Shape;224;p25"/>
          <p:cNvSpPr/>
          <p:nvPr/>
        </p:nvSpPr>
        <p:spPr>
          <a:xfrm>
            <a:off x="4655250" y="3731238"/>
            <a:ext cx="10323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l" sz="1000"/>
              <a:t>Non-matches</a:t>
            </a:r>
            <a:endParaRPr b="1" sz="1000"/>
          </a:p>
        </p:txBody>
      </p:sp>
      <p:sp>
        <p:nvSpPr>
          <p:cNvPr id="225" name="Google Shape;225;p25"/>
          <p:cNvSpPr/>
          <p:nvPr/>
        </p:nvSpPr>
        <p:spPr>
          <a:xfrm>
            <a:off x="6148100" y="3675138"/>
            <a:ext cx="10323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l" sz="1000"/>
              <a:t>Review</a:t>
            </a:r>
            <a:endParaRPr b="1" sz="1000"/>
          </a:p>
        </p:txBody>
      </p:sp>
      <p:sp>
        <p:nvSpPr>
          <p:cNvPr id="226" name="Google Shape;226;p25"/>
          <p:cNvSpPr/>
          <p:nvPr/>
        </p:nvSpPr>
        <p:spPr>
          <a:xfrm>
            <a:off x="4744225" y="3482100"/>
            <a:ext cx="113700" cy="203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rot="853186">
            <a:off x="3337766" y="3496902"/>
            <a:ext cx="113580" cy="203368"/>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5822675" y="3916200"/>
            <a:ext cx="253500" cy="1548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rot="1789861">
            <a:off x="5044950" y="3204106"/>
            <a:ext cx="1163348" cy="103483"/>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6"/>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235" name="Google Shape;235;p26"/>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pl" sz="1600"/>
              <a:t>Dedupe </a:t>
            </a:r>
            <a:r>
              <a:rPr lang="pl" sz="1600"/>
              <a:t>is a library that uses machine learning to perform deduplication and entity resolution quickly on structured data. In addition to removing duplicate entries from within a single dataset, Dedupe can also do record linkage across disparate datasets.</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rPr b="1" lang="pl" sz="1600"/>
              <a:t>How it works?</a:t>
            </a:r>
            <a:endParaRPr b="1" sz="1600"/>
          </a:p>
          <a:p>
            <a:pPr indent="0" lvl="0" marL="457200" rtl="0" algn="l">
              <a:spcBef>
                <a:spcPts val="0"/>
              </a:spcBef>
              <a:spcAft>
                <a:spcPts val="0"/>
              </a:spcAft>
              <a:buNone/>
            </a:pPr>
            <a:r>
              <a:rPr lang="pl" sz="1600"/>
              <a:t>	As such, Dedupe works by engaging the user in labeling the data via a command line interface, and using machine learning on the resulting training data to predict similar or matching records within unseen data. The name of this process is </a:t>
            </a:r>
            <a:r>
              <a:rPr b="1" lang="pl" sz="1600"/>
              <a:t>Active Learn.</a:t>
            </a:r>
            <a:endParaRPr sz="1600"/>
          </a:p>
        </p:txBody>
      </p:sp>
      <p:cxnSp>
        <p:nvCxnSpPr>
          <p:cNvPr id="236" name="Google Shape;236;p26"/>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237" name="Google Shape;237;p26"/>
          <p:cNvSpPr txBox="1"/>
          <p:nvPr/>
        </p:nvSpPr>
        <p:spPr>
          <a:xfrm>
            <a:off x="492650" y="220625"/>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sz="3200">
                <a:solidFill>
                  <a:schemeClr val="dk1"/>
                </a:solidFill>
              </a:rPr>
              <a:t>Dedupe.io</a:t>
            </a:r>
            <a:endParaRPr sz="3500">
              <a:solidFill>
                <a:schemeClr val="dk1"/>
              </a:solidFill>
            </a:endParaRPr>
          </a:p>
          <a:p>
            <a:pPr indent="0" lvl="0" marL="0" rtl="0" algn="l">
              <a:spcBef>
                <a:spcPts val="0"/>
              </a:spcBef>
              <a:spcAft>
                <a:spcPts val="0"/>
              </a:spcAft>
              <a:buClr>
                <a:schemeClr val="dk1"/>
              </a:buClr>
              <a:buSzPts val="1100"/>
              <a:buFont typeface="Arial"/>
              <a:buNone/>
            </a:pPr>
            <a:r>
              <a:t/>
            </a:r>
            <a:endParaRPr b="1" sz="3200">
              <a:solidFill>
                <a:schemeClr val="dk1"/>
              </a:solidFill>
            </a:endParaRPr>
          </a:p>
          <a:p>
            <a:pPr indent="0" lvl="0" marL="0" rtl="0" algn="l">
              <a:spcBef>
                <a:spcPts val="0"/>
              </a:spcBef>
              <a:spcAft>
                <a:spcPts val="0"/>
              </a:spcAft>
              <a:buClr>
                <a:schemeClr val="dk1"/>
              </a:buClr>
              <a:buSzPts val="1100"/>
              <a:buFont typeface="Arial"/>
              <a:buNone/>
            </a:pPr>
            <a:r>
              <a:t/>
            </a:r>
            <a:endParaRPr b="1" sz="3200">
              <a:solidFill>
                <a:schemeClr val="dk1"/>
              </a:solidFill>
            </a:endParaRPr>
          </a:p>
        </p:txBody>
      </p:sp>
      <p:sp>
        <p:nvSpPr>
          <p:cNvPr id="238" name="Google Shape;238;p26"/>
          <p:cNvSpPr txBox="1"/>
          <p:nvPr/>
        </p:nvSpPr>
        <p:spPr>
          <a:xfrm>
            <a:off x="524275" y="4562550"/>
            <a:ext cx="31314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t>source: </a:t>
            </a:r>
            <a:r>
              <a:rPr lang="pl" sz="1100" u="sng">
                <a:solidFill>
                  <a:schemeClr val="hlink"/>
                </a:solidFill>
                <a:hlinkClick r:id="rId3"/>
              </a:rPr>
              <a:t>https://pypi.org/project/dedupe/1.6.5/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7"/>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cxnSp>
        <p:nvCxnSpPr>
          <p:cNvPr id="244" name="Google Shape;244;p27"/>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245" name="Google Shape;245;p27"/>
          <p:cNvSpPr txBox="1"/>
          <p:nvPr/>
        </p:nvSpPr>
        <p:spPr>
          <a:xfrm>
            <a:off x="492650" y="220625"/>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sz="3200">
                <a:solidFill>
                  <a:schemeClr val="dk1"/>
                </a:solidFill>
                <a:highlight>
                  <a:srgbClr val="FFFFFF"/>
                </a:highlight>
              </a:rPr>
              <a:t>Testing Out Dedupe</a:t>
            </a:r>
            <a:endParaRPr b="1" sz="3200">
              <a:solidFill>
                <a:schemeClr val="dk1"/>
              </a:solidFill>
            </a:endParaRPr>
          </a:p>
        </p:txBody>
      </p:sp>
      <p:sp>
        <p:nvSpPr>
          <p:cNvPr id="246" name="Google Shape;246;p27"/>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pl" sz="1600">
                <a:solidFill>
                  <a:schemeClr val="dk1"/>
                </a:solidFill>
                <a:highlight>
                  <a:srgbClr val="FFFFFF"/>
                </a:highlight>
              </a:rPr>
              <a:t>Getting started with Dedupe is easy, and the developers have provided a </a:t>
            </a:r>
            <a:r>
              <a:rPr lang="pl" sz="1600">
                <a:solidFill>
                  <a:schemeClr val="hlink"/>
                </a:solidFill>
                <a:highlight>
                  <a:srgbClr val="FFFFFF"/>
                </a:highlight>
                <a:uFill>
                  <a:noFill/>
                </a:uFill>
                <a:hlinkClick r:id="rId3"/>
              </a:rPr>
              <a:t>convenient repo</a:t>
            </a:r>
            <a:r>
              <a:rPr lang="pl" sz="1600">
                <a:solidFill>
                  <a:schemeClr val="dk1"/>
                </a:solidFill>
                <a:highlight>
                  <a:srgbClr val="FFFFFF"/>
                </a:highlight>
              </a:rPr>
              <a:t> with examples that you can use and iterate on. </a:t>
            </a:r>
            <a:endParaRPr sz="1600">
              <a:solidFill>
                <a:schemeClr val="dk1"/>
              </a:solidFill>
              <a:highlight>
                <a:srgbClr val="FFFFFF"/>
              </a:highlight>
            </a:endParaRPr>
          </a:p>
          <a:p>
            <a:pPr indent="0" lvl="0" marL="457200" rtl="0" algn="l">
              <a:spcBef>
                <a:spcPts val="0"/>
              </a:spcBef>
              <a:spcAft>
                <a:spcPts val="0"/>
              </a:spcAft>
              <a:buNone/>
            </a:pPr>
            <a:r>
              <a:t/>
            </a:r>
            <a:endParaRPr sz="1600">
              <a:solidFill>
                <a:schemeClr val="dk1"/>
              </a:solidFill>
              <a:highlight>
                <a:srgbClr val="FFFFFF"/>
              </a:highlight>
            </a:endParaRPr>
          </a:p>
          <a:p>
            <a:pPr indent="0" lvl="0" marL="457200" rtl="0" algn="l">
              <a:spcBef>
                <a:spcPts val="0"/>
              </a:spcBef>
              <a:spcAft>
                <a:spcPts val="0"/>
              </a:spcAft>
              <a:buNone/>
            </a:pPr>
            <a:r>
              <a:t/>
            </a:r>
            <a:endParaRPr sz="1600">
              <a:solidFill>
                <a:schemeClr val="dk1"/>
              </a:solidFill>
              <a:highlight>
                <a:srgbClr val="FFFFFF"/>
              </a:highlight>
            </a:endParaRPr>
          </a:p>
          <a:p>
            <a:pPr indent="0" lvl="0" marL="457200" rtl="0" algn="l">
              <a:spcBef>
                <a:spcPts val="0"/>
              </a:spcBef>
              <a:spcAft>
                <a:spcPts val="0"/>
              </a:spcAft>
              <a:buNone/>
            </a:pPr>
            <a:r>
              <a:rPr lang="pl" sz="1600">
                <a:solidFill>
                  <a:schemeClr val="dk1"/>
                </a:solidFill>
                <a:highlight>
                  <a:srgbClr val="FFFFFF"/>
                </a:highlight>
              </a:rPr>
              <a:t>To get Dedupe running, we’ll need to </a:t>
            </a:r>
            <a:r>
              <a:rPr b="1" i="1" lang="pl" sz="1600">
                <a:solidFill>
                  <a:schemeClr val="dk1"/>
                </a:solidFill>
                <a:highlight>
                  <a:srgbClr val="FFFFFF"/>
                </a:highlight>
              </a:rPr>
              <a:t>install </a:t>
            </a:r>
            <a:r>
              <a:rPr b="1" i="1" lang="pl" sz="1600">
                <a:solidFill>
                  <a:schemeClr val="dk1"/>
                </a:solidFill>
              </a:rPr>
              <a:t>unidecode</a:t>
            </a:r>
            <a:r>
              <a:rPr b="1" lang="pl" sz="1600">
                <a:solidFill>
                  <a:schemeClr val="dk1"/>
                </a:solidFill>
                <a:highlight>
                  <a:srgbClr val="FFFFFF"/>
                </a:highlight>
              </a:rPr>
              <a:t>, </a:t>
            </a:r>
            <a:r>
              <a:rPr b="1" i="1" lang="pl" sz="1600">
                <a:solidFill>
                  <a:schemeClr val="dk1"/>
                </a:solidFill>
              </a:rPr>
              <a:t>future</a:t>
            </a:r>
            <a:r>
              <a:rPr b="1" lang="pl" sz="1600">
                <a:solidFill>
                  <a:schemeClr val="dk1"/>
                </a:solidFill>
                <a:highlight>
                  <a:srgbClr val="FFFFFF"/>
                </a:highlight>
              </a:rPr>
              <a:t>, and </a:t>
            </a:r>
            <a:r>
              <a:rPr b="1" i="1" lang="pl" sz="1600">
                <a:solidFill>
                  <a:schemeClr val="dk1"/>
                </a:solidFill>
              </a:rPr>
              <a:t>dedupe</a:t>
            </a:r>
            <a:r>
              <a:rPr lang="pl" sz="1600">
                <a:solidFill>
                  <a:schemeClr val="dk1"/>
                </a:solidFill>
                <a:highlight>
                  <a:srgbClr val="FFFFFF"/>
                </a:highlight>
              </a:rPr>
              <a:t>.</a:t>
            </a:r>
            <a:endParaRPr sz="1600"/>
          </a:p>
          <a:p>
            <a:pPr indent="0" lvl="0" marL="457200" rtl="0" algn="l">
              <a:spcBef>
                <a:spcPts val="0"/>
              </a:spcBef>
              <a:spcAft>
                <a:spcPts val="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8"/>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252" name="Google Shape;252;p28"/>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600">
                <a:solidFill>
                  <a:schemeClr val="dk1"/>
                </a:solidFill>
              </a:rPr>
              <a:t>How can computers know if names are similar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pl" sz="1600">
                <a:solidFill>
                  <a:schemeClr val="dk1"/>
                </a:solidFill>
              </a:rPr>
              <a:t>How can computers know if similar addresses matter more or less than similar names or similar employers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pl" sz="1600">
                <a:solidFill>
                  <a:schemeClr val="dk1"/>
                </a:solidFill>
              </a:rPr>
              <a:t>How can computers cluster similar records quickly if there’s a lot of data?</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cxnSp>
        <p:nvCxnSpPr>
          <p:cNvPr id="253" name="Google Shape;253;p28"/>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254" name="Google Shape;254;p28"/>
          <p:cNvSpPr txBox="1"/>
          <p:nvPr/>
        </p:nvSpPr>
        <p:spPr>
          <a:xfrm>
            <a:off x="492650" y="220625"/>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sz="3200">
                <a:solidFill>
                  <a:schemeClr val="dk1"/>
                </a:solidFill>
              </a:rPr>
              <a:t>The challenges</a:t>
            </a:r>
            <a:endParaRPr sz="3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9"/>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260" name="Google Shape;260;p29"/>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l"/>
              <a:t>Improving data quality and integrity</a:t>
            </a:r>
            <a:endParaRPr/>
          </a:p>
          <a:p>
            <a:pPr indent="-317500" lvl="0" marL="457200" rtl="0" algn="l">
              <a:spcBef>
                <a:spcPts val="0"/>
              </a:spcBef>
              <a:spcAft>
                <a:spcPts val="0"/>
              </a:spcAft>
              <a:buSzPts val="1400"/>
              <a:buChar char="●"/>
            </a:pPr>
            <a:r>
              <a:rPr lang="pl"/>
              <a:t>Reducing costs and efforts in data acquisition</a:t>
            </a:r>
            <a:endParaRPr/>
          </a:p>
          <a:p>
            <a:pPr indent="-317500" lvl="0" marL="457200" rtl="0" algn="l">
              <a:spcBef>
                <a:spcPts val="0"/>
              </a:spcBef>
              <a:spcAft>
                <a:spcPts val="0"/>
              </a:spcAft>
              <a:buSzPts val="1400"/>
              <a:buChar char="●"/>
            </a:pPr>
            <a:r>
              <a:rPr lang="pl"/>
              <a:t>Duplicate data reduction or group analysis</a:t>
            </a:r>
            <a:endParaRPr/>
          </a:p>
          <a:p>
            <a:pPr indent="-317500" lvl="0" marL="457200" rtl="0" algn="l">
              <a:spcBef>
                <a:spcPts val="0"/>
              </a:spcBef>
              <a:spcAft>
                <a:spcPts val="0"/>
              </a:spcAft>
              <a:buSzPts val="1400"/>
              <a:buChar char="●"/>
            </a:pPr>
            <a:r>
              <a:rPr lang="pl"/>
              <a:t>Identifying records that reference the same entity across different sources.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Multiples Domains</a:t>
            </a:r>
            <a:endParaRPr/>
          </a:p>
          <a:p>
            <a:pPr indent="-317500" lvl="0" marL="457200" rtl="0" algn="l">
              <a:spcBef>
                <a:spcPts val="0"/>
              </a:spcBef>
              <a:spcAft>
                <a:spcPts val="0"/>
              </a:spcAft>
              <a:buSzPts val="1400"/>
              <a:buChar char="●"/>
            </a:pPr>
            <a:r>
              <a:rPr lang="pl"/>
              <a:t>Fraud Detection</a:t>
            </a:r>
            <a:endParaRPr/>
          </a:p>
          <a:p>
            <a:pPr indent="-317500" lvl="0" marL="457200" rtl="0" algn="l">
              <a:spcBef>
                <a:spcPts val="0"/>
              </a:spcBef>
              <a:spcAft>
                <a:spcPts val="0"/>
              </a:spcAft>
              <a:buSzPts val="1400"/>
              <a:buChar char="●"/>
            </a:pPr>
            <a:r>
              <a:rPr lang="pl"/>
              <a:t>Health systems</a:t>
            </a:r>
            <a:endParaRPr/>
          </a:p>
          <a:p>
            <a:pPr indent="-317500" lvl="0" marL="457200" rtl="0" algn="l">
              <a:spcBef>
                <a:spcPts val="0"/>
              </a:spcBef>
              <a:spcAft>
                <a:spcPts val="0"/>
              </a:spcAft>
              <a:buSzPts val="1400"/>
              <a:buChar char="●"/>
            </a:pPr>
            <a:r>
              <a:rPr lang="pl"/>
              <a:t>Enterprise business systems</a:t>
            </a:r>
            <a:endParaRPr/>
          </a:p>
          <a:p>
            <a:pPr indent="0" lvl="0" marL="0" rtl="0" algn="l">
              <a:spcBef>
                <a:spcPts val="0"/>
              </a:spcBef>
              <a:spcAft>
                <a:spcPts val="0"/>
              </a:spcAft>
              <a:buNone/>
            </a:pPr>
            <a:r>
              <a:t/>
            </a:r>
            <a:endParaRPr/>
          </a:p>
          <a:p>
            <a:pPr indent="0" lvl="0" marL="0" rtl="0" algn="l">
              <a:spcBef>
                <a:spcPts val="0"/>
              </a:spcBef>
              <a:spcAft>
                <a:spcPts val="0"/>
              </a:spcAft>
              <a:buNone/>
            </a:pPr>
            <a:r>
              <a:rPr i="1" lang="pl"/>
              <a:t>Proper identification of duplicated patient information remains an arduous problem for </a:t>
            </a:r>
            <a:r>
              <a:rPr b="1" i="1" lang="pl"/>
              <a:t>hospitals</a:t>
            </a:r>
            <a:r>
              <a:rPr i="1" lang="pl"/>
              <a:t>, </a:t>
            </a:r>
            <a:r>
              <a:rPr b="1" i="1" lang="pl"/>
              <a:t>pharmacies</a:t>
            </a:r>
            <a:r>
              <a:rPr i="1" lang="pl"/>
              <a:t> and </a:t>
            </a:r>
            <a:r>
              <a:rPr b="1" i="1" lang="pl"/>
              <a:t>service providers.</a:t>
            </a:r>
            <a:endParaRPr b="1" i="1"/>
          </a:p>
        </p:txBody>
      </p:sp>
      <p:cxnSp>
        <p:nvCxnSpPr>
          <p:cNvPr id="261" name="Google Shape;261;p29"/>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262" name="Google Shape;262;p29"/>
          <p:cNvSpPr txBox="1"/>
          <p:nvPr/>
        </p:nvSpPr>
        <p:spPr>
          <a:xfrm>
            <a:off x="492650" y="220625"/>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sz="3200">
                <a:solidFill>
                  <a:schemeClr val="dk1"/>
                </a:solidFill>
              </a:rPr>
              <a:t>Advantages</a:t>
            </a:r>
            <a:endParaRPr sz="3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0"/>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268" name="Google Shape;268;p30"/>
          <p:cNvSpPr txBox="1"/>
          <p:nvPr/>
        </p:nvSpPr>
        <p:spPr>
          <a:xfrm>
            <a:off x="492650" y="505000"/>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3200"/>
              <a:t>Hands on</a:t>
            </a:r>
            <a:endParaRPr b="1" sz="3200"/>
          </a:p>
          <a:p>
            <a:pPr indent="0" lvl="0" marL="0" rtl="0" algn="l">
              <a:spcBef>
                <a:spcPts val="0"/>
              </a:spcBef>
              <a:spcAft>
                <a:spcPts val="0"/>
              </a:spcAft>
              <a:buNone/>
            </a:pPr>
            <a:r>
              <a:t/>
            </a:r>
            <a:endParaRPr b="1" sz="3200"/>
          </a:p>
        </p:txBody>
      </p:sp>
      <p:sp>
        <p:nvSpPr>
          <p:cNvPr id="269" name="Google Shape;269;p30"/>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cxnSp>
        <p:nvCxnSpPr>
          <p:cNvPr id="270" name="Google Shape;270;p30"/>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pic>
        <p:nvPicPr>
          <p:cNvPr id="271" name="Google Shape;271;p30"/>
          <p:cNvPicPr preferRelativeResize="0"/>
          <p:nvPr/>
        </p:nvPicPr>
        <p:blipFill>
          <a:blip r:embed="rId3">
            <a:alphaModFix/>
          </a:blip>
          <a:stretch>
            <a:fillRect/>
          </a:stretch>
        </p:blipFill>
        <p:spPr>
          <a:xfrm>
            <a:off x="3140324" y="1425799"/>
            <a:ext cx="2641250" cy="264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1"/>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277" name="Google Shape;277;p31"/>
          <p:cNvSpPr txBox="1"/>
          <p:nvPr/>
        </p:nvSpPr>
        <p:spPr>
          <a:xfrm>
            <a:off x="492650" y="505000"/>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3200"/>
              <a:t>Hands on</a:t>
            </a:r>
            <a:endParaRPr b="1" sz="3200"/>
          </a:p>
          <a:p>
            <a:pPr indent="0" lvl="0" marL="0" rtl="0" algn="l">
              <a:spcBef>
                <a:spcPts val="0"/>
              </a:spcBef>
              <a:spcAft>
                <a:spcPts val="0"/>
              </a:spcAft>
              <a:buNone/>
            </a:pPr>
            <a:r>
              <a:t/>
            </a:r>
            <a:endParaRPr b="1" sz="3200"/>
          </a:p>
        </p:txBody>
      </p:sp>
      <p:sp>
        <p:nvSpPr>
          <p:cNvPr id="278" name="Google Shape;278;p31"/>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cxnSp>
        <p:nvCxnSpPr>
          <p:cNvPr id="279" name="Google Shape;279;p31"/>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pic>
        <p:nvPicPr>
          <p:cNvPr id="280" name="Google Shape;280;p31"/>
          <p:cNvPicPr preferRelativeResize="0"/>
          <p:nvPr/>
        </p:nvPicPr>
        <p:blipFill>
          <a:blip r:embed="rId3">
            <a:alphaModFix/>
          </a:blip>
          <a:stretch>
            <a:fillRect/>
          </a:stretch>
        </p:blipFill>
        <p:spPr>
          <a:xfrm>
            <a:off x="553750" y="1973275"/>
            <a:ext cx="7249300" cy="204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2"/>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286" name="Google Shape;286;p32"/>
          <p:cNvSpPr txBox="1"/>
          <p:nvPr/>
        </p:nvSpPr>
        <p:spPr>
          <a:xfrm>
            <a:off x="492650" y="505000"/>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3200"/>
              <a:t>Hands on</a:t>
            </a:r>
            <a:endParaRPr b="1" sz="3200"/>
          </a:p>
          <a:p>
            <a:pPr indent="0" lvl="0" marL="0" rtl="0" algn="l">
              <a:spcBef>
                <a:spcPts val="0"/>
              </a:spcBef>
              <a:spcAft>
                <a:spcPts val="0"/>
              </a:spcAft>
              <a:buNone/>
            </a:pPr>
            <a:r>
              <a:t/>
            </a:r>
            <a:endParaRPr b="1" sz="3200"/>
          </a:p>
        </p:txBody>
      </p:sp>
      <p:sp>
        <p:nvSpPr>
          <p:cNvPr id="287" name="Google Shape;287;p32"/>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solidFill>
                <a:schemeClr val="dk1"/>
              </a:solidFill>
              <a:highlight>
                <a:srgbClr val="FFFFFF"/>
              </a:highlight>
            </a:endParaRPr>
          </a:p>
          <a:p>
            <a:pPr indent="0" lvl="0" marL="457200" rtl="0" algn="l">
              <a:spcBef>
                <a:spcPts val="0"/>
              </a:spcBef>
              <a:spcAft>
                <a:spcPts val="0"/>
              </a:spcAft>
              <a:buNone/>
            </a:pPr>
            <a:r>
              <a:t/>
            </a:r>
            <a:endParaRPr sz="1600">
              <a:solidFill>
                <a:schemeClr val="dk1"/>
              </a:solidFill>
              <a:highlight>
                <a:srgbClr val="FFFFFF"/>
              </a:highlight>
            </a:endParaRPr>
          </a:p>
          <a:p>
            <a:pPr indent="0" lvl="0" marL="457200" rtl="0" algn="l">
              <a:spcBef>
                <a:spcPts val="0"/>
              </a:spcBef>
              <a:spcAft>
                <a:spcPts val="0"/>
              </a:spcAft>
              <a:buNone/>
            </a:pPr>
            <a:r>
              <a:rPr lang="pl" sz="1600">
                <a:solidFill>
                  <a:schemeClr val="dk1"/>
                </a:solidFill>
                <a:highlight>
                  <a:srgbClr val="FFFFFF"/>
                </a:highlight>
              </a:rPr>
              <a:t>Dedupe cleverly exploits the structure of the input data to instead compare the records </a:t>
            </a:r>
            <a:r>
              <a:rPr i="1" lang="pl" sz="1600">
                <a:solidFill>
                  <a:schemeClr val="dk1"/>
                </a:solidFill>
                <a:highlight>
                  <a:srgbClr val="FFFFFF"/>
                </a:highlight>
              </a:rPr>
              <a:t>field by field</a:t>
            </a:r>
            <a:r>
              <a:rPr lang="pl" sz="1600">
                <a:solidFill>
                  <a:schemeClr val="dk1"/>
                </a:solidFill>
                <a:highlight>
                  <a:srgbClr val="FFFFFF"/>
                </a:highlight>
              </a:rPr>
              <a:t>. </a:t>
            </a:r>
            <a:endParaRPr sz="1600">
              <a:solidFill>
                <a:schemeClr val="dk1"/>
              </a:solidFill>
              <a:highlight>
                <a:srgbClr val="FFFFFF"/>
              </a:highlight>
            </a:endParaRPr>
          </a:p>
          <a:p>
            <a:pPr indent="0" lvl="0" marL="457200" rtl="0" algn="l">
              <a:spcBef>
                <a:spcPts val="0"/>
              </a:spcBef>
              <a:spcAft>
                <a:spcPts val="0"/>
              </a:spcAft>
              <a:buNone/>
            </a:pPr>
            <a:r>
              <a:rPr lang="pl" sz="1600">
                <a:solidFill>
                  <a:schemeClr val="dk1"/>
                </a:solidFill>
                <a:highlight>
                  <a:srgbClr val="FFFFFF"/>
                </a:highlight>
              </a:rPr>
              <a:t>Dedupe lets the user nominate the features they believe will be most useful:</a:t>
            </a:r>
            <a:endParaRPr sz="1600">
              <a:solidFill>
                <a:schemeClr val="dk1"/>
              </a:solidFill>
            </a:endParaRPr>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p:txBody>
      </p:sp>
      <p:cxnSp>
        <p:nvCxnSpPr>
          <p:cNvPr id="288" name="Google Shape;288;p32"/>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pic>
        <p:nvPicPr>
          <p:cNvPr id="289" name="Google Shape;289;p32"/>
          <p:cNvPicPr preferRelativeResize="0"/>
          <p:nvPr/>
        </p:nvPicPr>
        <p:blipFill>
          <a:blip r:embed="rId3">
            <a:alphaModFix/>
          </a:blip>
          <a:stretch>
            <a:fillRect/>
          </a:stretch>
        </p:blipFill>
        <p:spPr>
          <a:xfrm>
            <a:off x="1195225" y="2830463"/>
            <a:ext cx="6362700" cy="1343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71" name="Google Shape;71;p15"/>
          <p:cNvSpPr txBox="1"/>
          <p:nvPr/>
        </p:nvSpPr>
        <p:spPr>
          <a:xfrm>
            <a:off x="492650" y="505000"/>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3200"/>
              <a:t>Outline</a:t>
            </a:r>
            <a:endParaRPr b="1" sz="3200"/>
          </a:p>
          <a:p>
            <a:pPr indent="0" lvl="0" marL="0" rtl="0" algn="l">
              <a:spcBef>
                <a:spcPts val="0"/>
              </a:spcBef>
              <a:spcAft>
                <a:spcPts val="0"/>
              </a:spcAft>
              <a:buNone/>
            </a:pPr>
            <a:r>
              <a:t/>
            </a:r>
            <a:endParaRPr sz="3200"/>
          </a:p>
        </p:txBody>
      </p:sp>
      <p:sp>
        <p:nvSpPr>
          <p:cNvPr id="72" name="Google Shape;72;p15"/>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pl" sz="2000"/>
              <a:t>Motivation</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AutoNum type="arabicPeriod"/>
            </a:pPr>
            <a:r>
              <a:rPr lang="pl" sz="2000"/>
              <a:t>Record Deduplication &amp; Record Linkage</a:t>
            </a:r>
            <a:endParaRPr sz="2000"/>
          </a:p>
          <a:p>
            <a:pPr indent="0" lvl="0" marL="914400" rtl="0" algn="l">
              <a:spcBef>
                <a:spcPts val="0"/>
              </a:spcBef>
              <a:spcAft>
                <a:spcPts val="0"/>
              </a:spcAft>
              <a:buNone/>
            </a:pPr>
            <a:r>
              <a:rPr lang="pl" sz="2000">
                <a:solidFill>
                  <a:schemeClr val="dk1"/>
                </a:solidFill>
              </a:rPr>
              <a:t> </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pl" sz="2000">
                <a:solidFill>
                  <a:schemeClr val="dk1"/>
                </a:solidFill>
              </a:rPr>
              <a:t>Advantages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pl" sz="2000">
                <a:solidFill>
                  <a:schemeClr val="dk1"/>
                </a:solidFill>
              </a:rPr>
              <a:t>Hands on</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pl" sz="2000">
                <a:solidFill>
                  <a:schemeClr val="dk1"/>
                </a:solidFill>
              </a:rPr>
              <a:t>Conclusion</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pl" sz="2000">
                <a:solidFill>
                  <a:schemeClr val="dk1"/>
                </a:solidFill>
              </a:rPr>
              <a:t>References</a:t>
            </a:r>
            <a:endParaRPr sz="2000">
              <a:solidFill>
                <a:schemeClr val="dk1"/>
              </a:solidFill>
            </a:endParaRPr>
          </a:p>
          <a:p>
            <a:pPr indent="0" lvl="0" marL="457200" rtl="0" algn="l">
              <a:spcBef>
                <a:spcPts val="0"/>
              </a:spcBef>
              <a:spcAft>
                <a:spcPts val="0"/>
              </a:spcAft>
              <a:buNone/>
            </a:pPr>
            <a:r>
              <a:t/>
            </a:r>
            <a:endParaRPr i="1" sz="2000">
              <a:solidFill>
                <a:schemeClr val="dk1"/>
              </a:solidFill>
            </a:endParaRPr>
          </a:p>
          <a:p>
            <a:pPr indent="0" lvl="0" marL="457200" rtl="0" algn="l">
              <a:spcBef>
                <a:spcPts val="0"/>
              </a:spcBef>
              <a:spcAft>
                <a:spcPts val="0"/>
              </a:spcAft>
              <a:buNone/>
            </a:pPr>
            <a:r>
              <a:t/>
            </a:r>
            <a:endParaRPr sz="2000"/>
          </a:p>
          <a:p>
            <a:pPr indent="0" lvl="0" marL="457200" rtl="0" algn="l">
              <a:spcBef>
                <a:spcPts val="0"/>
              </a:spcBef>
              <a:spcAft>
                <a:spcPts val="0"/>
              </a:spcAft>
              <a:buNone/>
            </a:pPr>
            <a:r>
              <a:t/>
            </a:r>
            <a:endParaRPr sz="2000"/>
          </a:p>
        </p:txBody>
      </p:sp>
      <p:cxnSp>
        <p:nvCxnSpPr>
          <p:cNvPr id="73" name="Google Shape;73;p15"/>
          <p:cNvCxnSpPr/>
          <p:nvPr/>
        </p:nvCxnSpPr>
        <p:spPr>
          <a:xfrm flipH="1" rot="10800000">
            <a:off x="492650" y="4848450"/>
            <a:ext cx="8009400" cy="32400"/>
          </a:xfrm>
          <a:prstGeom prst="straightConnector1">
            <a:avLst/>
          </a:prstGeom>
          <a:noFill/>
          <a:ln cap="flat" cmpd="sng" w="38100">
            <a:solidFill>
              <a:srgbClr val="1155CC"/>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3"/>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295" name="Google Shape;295;p33"/>
          <p:cNvSpPr txBox="1"/>
          <p:nvPr/>
        </p:nvSpPr>
        <p:spPr>
          <a:xfrm>
            <a:off x="492650" y="505000"/>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3200"/>
              <a:t>Hands on</a:t>
            </a:r>
            <a:endParaRPr b="1" sz="3200"/>
          </a:p>
          <a:p>
            <a:pPr indent="0" lvl="0" marL="0" rtl="0" algn="l">
              <a:spcBef>
                <a:spcPts val="0"/>
              </a:spcBef>
              <a:spcAft>
                <a:spcPts val="0"/>
              </a:spcAft>
              <a:buNone/>
            </a:pPr>
            <a:r>
              <a:t/>
            </a:r>
            <a:endParaRPr b="1" sz="3200"/>
          </a:p>
        </p:txBody>
      </p:sp>
      <p:sp>
        <p:nvSpPr>
          <p:cNvPr id="296" name="Google Shape;296;p33"/>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pl" sz="1600">
                <a:solidFill>
                  <a:schemeClr val="dk1"/>
                </a:solidFill>
                <a:highlight>
                  <a:srgbClr val="FFFFFF"/>
                </a:highlight>
              </a:rPr>
              <a:t>Dedupe scans the data and group the data as </a:t>
            </a:r>
            <a:r>
              <a:rPr b="1" lang="pl" sz="1600">
                <a:solidFill>
                  <a:schemeClr val="dk1"/>
                </a:solidFill>
                <a:highlight>
                  <a:srgbClr val="FFFFFF"/>
                </a:highlight>
              </a:rPr>
              <a:t>matches</a:t>
            </a:r>
            <a:r>
              <a:rPr lang="pl" sz="1600">
                <a:solidFill>
                  <a:schemeClr val="dk1"/>
                </a:solidFill>
                <a:highlight>
                  <a:srgbClr val="FFFFFF"/>
                </a:highlight>
              </a:rPr>
              <a:t>, </a:t>
            </a:r>
            <a:r>
              <a:rPr b="1" lang="pl" sz="1600">
                <a:solidFill>
                  <a:schemeClr val="dk1"/>
                </a:solidFill>
                <a:highlight>
                  <a:srgbClr val="FFFFFF"/>
                </a:highlight>
              </a:rPr>
              <a:t>not matches</a:t>
            </a:r>
            <a:r>
              <a:rPr lang="pl" sz="1600">
                <a:solidFill>
                  <a:schemeClr val="dk1"/>
                </a:solidFill>
                <a:highlight>
                  <a:srgbClr val="FFFFFF"/>
                </a:highlight>
              </a:rPr>
              <a:t>, or </a:t>
            </a:r>
            <a:r>
              <a:rPr b="1" lang="pl" sz="1600">
                <a:solidFill>
                  <a:schemeClr val="dk1"/>
                </a:solidFill>
                <a:highlight>
                  <a:srgbClr val="FFFFFF"/>
                </a:highlight>
              </a:rPr>
              <a:t>possible matches</a:t>
            </a:r>
            <a:r>
              <a:rPr lang="pl" sz="1600">
                <a:solidFill>
                  <a:schemeClr val="dk1"/>
                </a:solidFill>
                <a:highlight>
                  <a:srgbClr val="FFFFFF"/>
                </a:highlight>
              </a:rPr>
              <a:t>. </a:t>
            </a:r>
            <a:endParaRPr sz="1600">
              <a:solidFill>
                <a:schemeClr val="dk1"/>
              </a:solidFill>
              <a:highlight>
                <a:srgbClr val="FFFFFF"/>
              </a:highlight>
            </a:endParaRPr>
          </a:p>
          <a:p>
            <a:pPr indent="0" lvl="0" marL="457200" rtl="0" algn="l">
              <a:spcBef>
                <a:spcPts val="0"/>
              </a:spcBef>
              <a:spcAft>
                <a:spcPts val="0"/>
              </a:spcAft>
              <a:buNone/>
            </a:pPr>
            <a:r>
              <a:t/>
            </a:r>
            <a:endParaRPr sz="1600">
              <a:solidFill>
                <a:schemeClr val="dk1"/>
              </a:solidFill>
              <a:highlight>
                <a:srgbClr val="FFFFFF"/>
              </a:highlight>
            </a:endParaRPr>
          </a:p>
          <a:p>
            <a:pPr indent="0" lvl="0" marL="457200" rtl="0" algn="l">
              <a:spcBef>
                <a:spcPts val="0"/>
              </a:spcBef>
              <a:spcAft>
                <a:spcPts val="0"/>
              </a:spcAft>
              <a:buNone/>
            </a:pPr>
            <a:r>
              <a:rPr lang="pl" sz="1600">
                <a:solidFill>
                  <a:schemeClr val="dk1"/>
                </a:solidFill>
                <a:highlight>
                  <a:srgbClr val="FFFFFF"/>
                </a:highlight>
              </a:rPr>
              <a:t>These </a:t>
            </a:r>
            <a:r>
              <a:rPr b="1" lang="pl" sz="1600">
                <a:solidFill>
                  <a:schemeClr val="dk1"/>
                </a:solidFill>
              </a:rPr>
              <a:t>uncertainPairs</a:t>
            </a:r>
            <a:r>
              <a:rPr lang="pl" sz="1600">
                <a:solidFill>
                  <a:schemeClr val="dk1"/>
                </a:solidFill>
                <a:highlight>
                  <a:srgbClr val="FFFFFF"/>
                </a:highlight>
              </a:rPr>
              <a:t> are identified using a combination of </a:t>
            </a:r>
            <a:r>
              <a:rPr b="1" i="1" lang="pl" sz="1600">
                <a:solidFill>
                  <a:schemeClr val="dk1"/>
                </a:solidFill>
                <a:highlight>
                  <a:srgbClr val="FFFFFF"/>
                </a:highlight>
              </a:rPr>
              <a:t>blocking </a:t>
            </a:r>
            <a:r>
              <a:rPr lang="pl" sz="1600">
                <a:solidFill>
                  <a:schemeClr val="dk1"/>
                </a:solidFill>
                <a:highlight>
                  <a:srgbClr val="FFFFFF"/>
                </a:highlight>
              </a:rPr>
              <a:t>, </a:t>
            </a:r>
            <a:r>
              <a:rPr b="1" i="1" lang="pl" sz="1600">
                <a:solidFill>
                  <a:schemeClr val="dk1"/>
                </a:solidFill>
                <a:highlight>
                  <a:srgbClr val="FFFFFF"/>
                </a:highlight>
              </a:rPr>
              <a:t>affine gap distance</a:t>
            </a:r>
            <a:r>
              <a:rPr lang="pl" sz="1600">
                <a:solidFill>
                  <a:schemeClr val="dk1"/>
                </a:solidFill>
                <a:highlight>
                  <a:srgbClr val="FFFFFF"/>
                </a:highlight>
              </a:rPr>
              <a:t>, </a:t>
            </a:r>
            <a:r>
              <a:rPr b="1" i="1" lang="pl" sz="1600">
                <a:solidFill>
                  <a:schemeClr val="dk1"/>
                </a:solidFill>
                <a:highlight>
                  <a:srgbClr val="FFFFFF"/>
                </a:highlight>
              </a:rPr>
              <a:t>and active learning</a:t>
            </a:r>
            <a:r>
              <a:rPr lang="pl" sz="1600">
                <a:solidFill>
                  <a:schemeClr val="dk1"/>
                </a:solidFill>
                <a:highlight>
                  <a:srgbClr val="FFFFFF"/>
                </a:highlight>
              </a:rPr>
              <a:t>.</a:t>
            </a:r>
            <a:endParaRPr sz="1600"/>
          </a:p>
        </p:txBody>
      </p:sp>
      <p:cxnSp>
        <p:nvCxnSpPr>
          <p:cNvPr id="297" name="Google Shape;297;p33"/>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4"/>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303" name="Google Shape;303;p34"/>
          <p:cNvSpPr txBox="1"/>
          <p:nvPr/>
        </p:nvSpPr>
        <p:spPr>
          <a:xfrm>
            <a:off x="492650" y="505000"/>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3200"/>
              <a:t>Hands on: </a:t>
            </a:r>
            <a:r>
              <a:rPr lang="pl" sz="3200"/>
              <a:t>Blocking</a:t>
            </a:r>
            <a:endParaRPr sz="3200"/>
          </a:p>
          <a:p>
            <a:pPr indent="0" lvl="0" marL="0" rtl="0" algn="l">
              <a:spcBef>
                <a:spcPts val="0"/>
              </a:spcBef>
              <a:spcAft>
                <a:spcPts val="0"/>
              </a:spcAft>
              <a:buNone/>
            </a:pPr>
            <a:r>
              <a:t/>
            </a:r>
            <a:endParaRPr b="1" sz="3200"/>
          </a:p>
        </p:txBody>
      </p:sp>
      <p:sp>
        <p:nvSpPr>
          <p:cNvPr id="304" name="Google Shape;304;p34"/>
          <p:cNvSpPr txBox="1"/>
          <p:nvPr/>
        </p:nvSpPr>
        <p:spPr>
          <a:xfrm>
            <a:off x="492650" y="707925"/>
            <a:ext cx="8009400" cy="35844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3200"/>
              </a:spcBef>
              <a:spcAft>
                <a:spcPts val="0"/>
              </a:spcAft>
              <a:buNone/>
            </a:pPr>
            <a:r>
              <a:rPr lang="pl" sz="1600">
                <a:solidFill>
                  <a:schemeClr val="dk1"/>
                </a:solidFill>
                <a:highlight>
                  <a:srgbClr val="FFFFFF"/>
                </a:highlight>
              </a:rPr>
              <a:t>Dedupe’s method of blocking involves engineering subsets of feature vectors (these are called ‘predicates’).                                                                                                                   In the case of our people dataset above, the predicates might be things like:</a:t>
            </a:r>
            <a:endParaRPr sz="1600">
              <a:solidFill>
                <a:schemeClr val="dk1"/>
              </a:solidFill>
              <a:highlight>
                <a:srgbClr val="FFFFFF"/>
              </a:highlight>
            </a:endParaRPr>
          </a:p>
          <a:p>
            <a:pPr indent="-330200" lvl="0" marL="749300" rtl="0" algn="l">
              <a:lnSpc>
                <a:spcPct val="158000"/>
              </a:lnSpc>
              <a:spcBef>
                <a:spcPts val="3200"/>
              </a:spcBef>
              <a:spcAft>
                <a:spcPts val="0"/>
              </a:spcAft>
              <a:buClr>
                <a:schemeClr val="dk1"/>
              </a:buClr>
              <a:buSzPts val="1600"/>
              <a:buFont typeface="Arial"/>
              <a:buChar char="●"/>
            </a:pPr>
            <a:r>
              <a:rPr lang="pl" sz="1600">
                <a:solidFill>
                  <a:schemeClr val="dk1"/>
                </a:solidFill>
                <a:highlight>
                  <a:srgbClr val="FFFFFF"/>
                </a:highlight>
              </a:rPr>
              <a:t>the first three digits of the phone number</a:t>
            </a:r>
            <a:endParaRPr sz="1600">
              <a:solidFill>
                <a:schemeClr val="dk1"/>
              </a:solidFill>
              <a:highlight>
                <a:srgbClr val="FFFFFF"/>
              </a:highlight>
            </a:endParaRPr>
          </a:p>
          <a:p>
            <a:pPr indent="-330200" lvl="0" marL="749300" rtl="0" algn="l">
              <a:lnSpc>
                <a:spcPct val="158000"/>
              </a:lnSpc>
              <a:spcBef>
                <a:spcPts val="0"/>
              </a:spcBef>
              <a:spcAft>
                <a:spcPts val="0"/>
              </a:spcAft>
              <a:buClr>
                <a:schemeClr val="dk1"/>
              </a:buClr>
              <a:buSzPts val="1600"/>
              <a:buFont typeface="Arial"/>
              <a:buChar char="●"/>
            </a:pPr>
            <a:r>
              <a:rPr lang="pl" sz="1600">
                <a:solidFill>
                  <a:schemeClr val="dk1"/>
                </a:solidFill>
                <a:highlight>
                  <a:srgbClr val="FFFFFF"/>
                </a:highlight>
              </a:rPr>
              <a:t>the full name</a:t>
            </a:r>
            <a:endParaRPr sz="1600">
              <a:solidFill>
                <a:schemeClr val="dk1"/>
              </a:solidFill>
              <a:highlight>
                <a:srgbClr val="FFFFFF"/>
              </a:highlight>
            </a:endParaRPr>
          </a:p>
          <a:p>
            <a:pPr indent="-330200" lvl="0" marL="749300" rtl="0" algn="l">
              <a:lnSpc>
                <a:spcPct val="158000"/>
              </a:lnSpc>
              <a:spcBef>
                <a:spcPts val="0"/>
              </a:spcBef>
              <a:spcAft>
                <a:spcPts val="0"/>
              </a:spcAft>
              <a:buClr>
                <a:schemeClr val="dk1"/>
              </a:buClr>
              <a:buSzPts val="1600"/>
              <a:buFont typeface="Arial"/>
              <a:buChar char="●"/>
            </a:pPr>
            <a:r>
              <a:rPr lang="pl" sz="1600">
                <a:solidFill>
                  <a:schemeClr val="dk1"/>
                </a:solidFill>
                <a:highlight>
                  <a:srgbClr val="FFFFFF"/>
                </a:highlight>
              </a:rPr>
              <a:t>the first five characters of the name</a:t>
            </a:r>
            <a:endParaRPr sz="1600">
              <a:solidFill>
                <a:schemeClr val="dk1"/>
              </a:solidFill>
              <a:highlight>
                <a:srgbClr val="FFFFFF"/>
              </a:highlight>
            </a:endParaRPr>
          </a:p>
          <a:p>
            <a:pPr indent="-330200" lvl="0" marL="749300" rtl="0" algn="l">
              <a:lnSpc>
                <a:spcPct val="158000"/>
              </a:lnSpc>
              <a:spcBef>
                <a:spcPts val="0"/>
              </a:spcBef>
              <a:spcAft>
                <a:spcPts val="0"/>
              </a:spcAft>
              <a:buClr>
                <a:schemeClr val="dk1"/>
              </a:buClr>
              <a:buSzPts val="1600"/>
              <a:buFont typeface="Arial"/>
              <a:buChar char="●"/>
            </a:pPr>
            <a:r>
              <a:rPr lang="pl" sz="1600">
                <a:solidFill>
                  <a:schemeClr val="dk1"/>
                </a:solidFill>
                <a:highlight>
                  <a:srgbClr val="FFFFFF"/>
                </a:highlight>
              </a:rPr>
              <a:t>a random 4-gram within the city name</a:t>
            </a:r>
            <a:endParaRPr sz="1600">
              <a:solidFill>
                <a:schemeClr val="dk1"/>
              </a:solidFill>
              <a:highlight>
                <a:srgbClr val="FFFFFF"/>
              </a:highlight>
            </a:endParaRPr>
          </a:p>
          <a:p>
            <a:pPr indent="0" lvl="0" marL="457200" rtl="0" algn="l">
              <a:spcBef>
                <a:spcPts val="0"/>
              </a:spcBef>
              <a:spcAft>
                <a:spcPts val="0"/>
              </a:spcAft>
              <a:buNone/>
            </a:pPr>
            <a:r>
              <a:t/>
            </a:r>
            <a:endParaRPr sz="1600">
              <a:solidFill>
                <a:schemeClr val="dk1"/>
              </a:solidFill>
              <a:highlight>
                <a:srgbClr val="FFFFFF"/>
              </a:highlight>
            </a:endParaRPr>
          </a:p>
        </p:txBody>
      </p:sp>
      <p:cxnSp>
        <p:nvCxnSpPr>
          <p:cNvPr id="305" name="Google Shape;305;p34"/>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306" name="Google Shape;306;p34"/>
          <p:cNvSpPr txBox="1"/>
          <p:nvPr/>
        </p:nvSpPr>
        <p:spPr>
          <a:xfrm>
            <a:off x="515925" y="4471250"/>
            <a:ext cx="63159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a:t>Hamming Distance</a:t>
            </a:r>
            <a:r>
              <a:rPr lang="pl" sz="1100" u="sng">
                <a:solidFill>
                  <a:schemeClr val="accent5"/>
                </a:solidFill>
                <a:hlinkClick r:id="rId3"/>
              </a:rPr>
              <a:t>: </a:t>
            </a:r>
            <a:r>
              <a:rPr lang="pl" sz="1100" u="sng">
                <a:solidFill>
                  <a:schemeClr val="hlink"/>
                </a:solidFill>
                <a:hlinkClick r:id="rId4"/>
              </a:rPr>
              <a:t>https://www.tutorialspoint.com/what-is-hamming-distance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5"/>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312" name="Google Shape;312;p35"/>
          <p:cNvSpPr txBox="1"/>
          <p:nvPr/>
        </p:nvSpPr>
        <p:spPr>
          <a:xfrm>
            <a:off x="492650" y="505000"/>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3200"/>
              <a:t>Hands on: </a:t>
            </a:r>
            <a:r>
              <a:rPr lang="pl" sz="3200"/>
              <a:t>Affine gap</a:t>
            </a:r>
            <a:endParaRPr sz="3200"/>
          </a:p>
          <a:p>
            <a:pPr indent="0" lvl="0" marL="0" rtl="0" algn="l">
              <a:spcBef>
                <a:spcPts val="0"/>
              </a:spcBef>
              <a:spcAft>
                <a:spcPts val="0"/>
              </a:spcAft>
              <a:buNone/>
            </a:pPr>
            <a:r>
              <a:t/>
            </a:r>
            <a:endParaRPr b="1" sz="3200"/>
          </a:p>
        </p:txBody>
      </p:sp>
      <p:sp>
        <p:nvSpPr>
          <p:cNvPr id="313" name="Google Shape;313;p35"/>
          <p:cNvSpPr txBox="1"/>
          <p:nvPr/>
        </p:nvSpPr>
        <p:spPr>
          <a:xfrm>
            <a:off x="492650" y="1192641"/>
            <a:ext cx="8009400" cy="88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pl" sz="1600">
                <a:solidFill>
                  <a:schemeClr val="dk1"/>
                </a:solidFill>
                <a:highlight>
                  <a:srgbClr val="FFFFFF"/>
                </a:highlight>
              </a:rPr>
              <a:t>Use a distance metric like a variation on Hamming distance that makes subsequent consecutive deletions or insertions cheaper.</a:t>
            </a:r>
            <a:endParaRPr sz="1600">
              <a:solidFill>
                <a:schemeClr val="dk1"/>
              </a:solidFill>
              <a:highlight>
                <a:srgbClr val="FFFFFF"/>
              </a:highlight>
            </a:endParaRPr>
          </a:p>
        </p:txBody>
      </p:sp>
      <p:cxnSp>
        <p:nvCxnSpPr>
          <p:cNvPr id="314" name="Google Shape;314;p35"/>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315" name="Google Shape;315;p35"/>
          <p:cNvSpPr txBox="1"/>
          <p:nvPr/>
        </p:nvSpPr>
        <p:spPr>
          <a:xfrm>
            <a:off x="515925" y="4471250"/>
            <a:ext cx="63159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a:t>Hamming Distance</a:t>
            </a:r>
            <a:r>
              <a:rPr lang="pl" sz="1100" u="sng">
                <a:solidFill>
                  <a:schemeClr val="accent5"/>
                </a:solidFill>
                <a:hlinkClick r:id="rId3"/>
              </a:rPr>
              <a:t>: </a:t>
            </a:r>
            <a:r>
              <a:rPr lang="pl" sz="1100" u="sng">
                <a:solidFill>
                  <a:schemeClr val="hlink"/>
                </a:solidFill>
                <a:hlinkClick r:id="rId4"/>
              </a:rPr>
              <a:t>https://www.tutorialspoint.com/what-is-hamming-distance</a:t>
            </a:r>
            <a:endParaRPr sz="1100"/>
          </a:p>
          <a:p>
            <a:pPr indent="0" lvl="0" marL="0" rtl="0" algn="l">
              <a:spcBef>
                <a:spcPts val="0"/>
              </a:spcBef>
              <a:spcAft>
                <a:spcPts val="0"/>
              </a:spcAft>
              <a:buNone/>
            </a:pPr>
            <a:r>
              <a:rPr lang="pl" sz="1100"/>
              <a:t>Dedupe types: </a:t>
            </a:r>
            <a:r>
              <a:rPr lang="pl" sz="1100" u="sng">
                <a:solidFill>
                  <a:schemeClr val="hlink"/>
                </a:solidFill>
                <a:hlinkClick r:id="rId5"/>
              </a:rPr>
              <a:t>https://docs.dedupe.io/en/latest/Variable-definition.html</a:t>
            </a:r>
            <a:endParaRPr sz="1100"/>
          </a:p>
          <a:p>
            <a:pPr indent="0" lvl="0" marL="0" rtl="0" algn="l">
              <a:spcBef>
                <a:spcPts val="0"/>
              </a:spcBef>
              <a:spcAft>
                <a:spcPts val="0"/>
              </a:spcAft>
              <a:buNone/>
            </a:pPr>
            <a:r>
              <a:t/>
            </a:r>
            <a:endParaRPr sz="1100"/>
          </a:p>
        </p:txBody>
      </p:sp>
      <p:sp>
        <p:nvSpPr>
          <p:cNvPr id="316" name="Google Shape;316;p35"/>
          <p:cNvSpPr txBox="1"/>
          <p:nvPr/>
        </p:nvSpPr>
        <p:spPr>
          <a:xfrm>
            <a:off x="652850" y="1922800"/>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3200"/>
              <a:t>Hands on: </a:t>
            </a:r>
            <a:r>
              <a:rPr lang="pl" sz="3200">
                <a:solidFill>
                  <a:schemeClr val="dk1"/>
                </a:solidFill>
              </a:rPr>
              <a:t>Active Learning</a:t>
            </a:r>
            <a:endParaRPr sz="3200"/>
          </a:p>
          <a:p>
            <a:pPr indent="0" lvl="0" marL="0" rtl="0" algn="l">
              <a:spcBef>
                <a:spcPts val="0"/>
              </a:spcBef>
              <a:spcAft>
                <a:spcPts val="0"/>
              </a:spcAft>
              <a:buNone/>
            </a:pPr>
            <a:r>
              <a:t/>
            </a:r>
            <a:endParaRPr b="1" sz="3200"/>
          </a:p>
        </p:txBody>
      </p:sp>
      <p:sp>
        <p:nvSpPr>
          <p:cNvPr id="317" name="Google Shape;317;p35"/>
          <p:cNvSpPr txBox="1"/>
          <p:nvPr/>
        </p:nvSpPr>
        <p:spPr>
          <a:xfrm>
            <a:off x="567300" y="2513491"/>
            <a:ext cx="8009400" cy="886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pl">
                <a:solidFill>
                  <a:schemeClr val="dk1"/>
                </a:solidFill>
                <a:highlight>
                  <a:srgbClr val="FFFFFF"/>
                </a:highlight>
              </a:rPr>
              <a:t>Uses all the processes above then generate an iteratively result for each element of the data.</a:t>
            </a:r>
            <a:endParaRPr>
              <a:solidFill>
                <a:schemeClr val="dk1"/>
              </a:solidFill>
              <a:highlight>
                <a:srgbClr val="FFFFFF"/>
              </a:highlight>
            </a:endParaRPr>
          </a:p>
          <a:p>
            <a:pPr indent="0" lvl="0" marL="457200" rtl="0" algn="l">
              <a:spcBef>
                <a:spcPts val="0"/>
              </a:spcBef>
              <a:spcAft>
                <a:spcPts val="0"/>
              </a:spcAft>
              <a:buClr>
                <a:schemeClr val="dk1"/>
              </a:buClr>
              <a:buSzPts val="1100"/>
              <a:buFont typeface="Arial"/>
              <a:buNone/>
            </a:pPr>
            <a:r>
              <a:rPr lang="pl">
                <a:solidFill>
                  <a:schemeClr val="dk1"/>
                </a:solidFill>
                <a:highlight>
                  <a:srgbClr val="FFFFFF"/>
                </a:highlight>
              </a:rPr>
              <a:t>D</a:t>
            </a:r>
            <a:r>
              <a:rPr lang="pl">
                <a:solidFill>
                  <a:schemeClr val="dk1"/>
                </a:solidFill>
              </a:rPr>
              <a:t>edupe</a:t>
            </a:r>
            <a:r>
              <a:rPr lang="pl">
                <a:solidFill>
                  <a:schemeClr val="dk1"/>
                </a:solidFill>
                <a:highlight>
                  <a:srgbClr val="FFFFFF"/>
                </a:highlight>
              </a:rPr>
              <a:t> is a command line application that will prompt the user to engage in active learning by showing pairs of entities and asking if they are the same or different.</a:t>
            </a:r>
            <a:endParaRPr>
              <a:solidFill>
                <a:schemeClr val="dk1"/>
              </a:solidFill>
              <a:highlight>
                <a:srgbClr val="FFFFFF"/>
              </a:highlight>
            </a:endParaRPr>
          </a:p>
          <a:p>
            <a:pPr indent="0" lvl="0" marL="45720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457200" rtl="0" algn="l">
              <a:spcBef>
                <a:spcPts val="0"/>
              </a:spcBef>
              <a:spcAft>
                <a:spcPts val="0"/>
              </a:spcAft>
              <a:buNone/>
            </a:pPr>
            <a:r>
              <a:t/>
            </a:r>
            <a:endParaRPr>
              <a:solidFill>
                <a:schemeClr val="dk1"/>
              </a:solidFill>
              <a:highlight>
                <a:srgbClr val="FFFFFF"/>
              </a:highlight>
            </a:endParaRPr>
          </a:p>
        </p:txBody>
      </p:sp>
      <p:pic>
        <p:nvPicPr>
          <p:cNvPr id="318" name="Google Shape;318;p35"/>
          <p:cNvPicPr preferRelativeResize="0"/>
          <p:nvPr/>
        </p:nvPicPr>
        <p:blipFill>
          <a:blip r:embed="rId6">
            <a:alphaModFix/>
          </a:blip>
          <a:stretch>
            <a:fillRect/>
          </a:stretch>
        </p:blipFill>
        <p:spPr>
          <a:xfrm>
            <a:off x="1170325" y="3399988"/>
            <a:ext cx="6143625" cy="60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6"/>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324" name="Google Shape;324;p36"/>
          <p:cNvSpPr txBox="1"/>
          <p:nvPr/>
        </p:nvSpPr>
        <p:spPr>
          <a:xfrm>
            <a:off x="492650" y="505000"/>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3200">
                <a:solidFill>
                  <a:schemeClr val="dk1"/>
                </a:solidFill>
              </a:rPr>
              <a:t>Conclusion</a:t>
            </a:r>
            <a:endParaRPr b="1" sz="3200"/>
          </a:p>
        </p:txBody>
      </p:sp>
      <p:sp>
        <p:nvSpPr>
          <p:cNvPr id="325" name="Google Shape;325;p36"/>
          <p:cNvSpPr txBox="1"/>
          <p:nvPr/>
        </p:nvSpPr>
        <p:spPr>
          <a:xfrm>
            <a:off x="492650" y="1508425"/>
            <a:ext cx="8009400" cy="2783700"/>
          </a:xfrm>
          <a:prstGeom prst="rect">
            <a:avLst/>
          </a:prstGeom>
          <a:no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rPr lang="pl" sz="2400">
                <a:solidFill>
                  <a:schemeClr val="dk1"/>
                </a:solidFill>
                <a:highlight>
                  <a:srgbClr val="FFFFFF"/>
                </a:highlight>
              </a:rPr>
              <a:t>Finding duplicates or matching data when you don't have primary keys is one of the biggest challenges in preparing data for data science.</a:t>
            </a:r>
            <a:endParaRPr sz="2400">
              <a:solidFill>
                <a:schemeClr val="dk1"/>
              </a:solidFill>
              <a:highlight>
                <a:srgbClr val="FFFFFF"/>
              </a:highlight>
            </a:endParaRPr>
          </a:p>
        </p:txBody>
      </p:sp>
      <p:cxnSp>
        <p:nvCxnSpPr>
          <p:cNvPr id="326" name="Google Shape;326;p36"/>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327" name="Google Shape;327;p36"/>
          <p:cNvSpPr txBox="1"/>
          <p:nvPr/>
        </p:nvSpPr>
        <p:spPr>
          <a:xfrm>
            <a:off x="524300" y="4486450"/>
            <a:ext cx="3338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u="sng">
                <a:solidFill>
                  <a:schemeClr val="hlink"/>
                </a:solidFill>
                <a:hlinkClick r:id="rId3"/>
              </a:rPr>
              <a:t>https://developers.google.com/knowledge-graph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7"/>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333" name="Google Shape;333;p37"/>
          <p:cNvSpPr txBox="1"/>
          <p:nvPr/>
        </p:nvSpPr>
        <p:spPr>
          <a:xfrm>
            <a:off x="492650" y="505000"/>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sz="3200">
                <a:solidFill>
                  <a:schemeClr val="dk1"/>
                </a:solidFill>
              </a:rPr>
              <a:t>Conclusion</a:t>
            </a:r>
            <a:endParaRPr b="1" sz="3200"/>
          </a:p>
        </p:txBody>
      </p:sp>
      <p:sp>
        <p:nvSpPr>
          <p:cNvPr id="334" name="Google Shape;334;p37"/>
          <p:cNvSpPr txBox="1"/>
          <p:nvPr/>
        </p:nvSpPr>
        <p:spPr>
          <a:xfrm>
            <a:off x="492650" y="1508425"/>
            <a:ext cx="8009400" cy="27837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b="1" lang="pl" sz="1600">
                <a:solidFill>
                  <a:schemeClr val="dk1"/>
                </a:solidFill>
                <a:highlight>
                  <a:srgbClr val="FFFFFF"/>
                </a:highlight>
              </a:rPr>
              <a:t>Entity Resolution </a:t>
            </a:r>
            <a:r>
              <a:rPr lang="pl" sz="1600">
                <a:solidFill>
                  <a:schemeClr val="dk1"/>
                </a:solidFill>
                <a:highlight>
                  <a:srgbClr val="FFFFFF"/>
                </a:highlight>
              </a:rPr>
              <a:t>is becoming an increasingly important task as linked data grows, and the requirement for graph based reasoning extends beyond theoretical applications. </a:t>
            </a:r>
            <a:endParaRPr sz="1600">
              <a:solidFill>
                <a:schemeClr val="dk1"/>
              </a:solidFill>
              <a:highlight>
                <a:srgbClr val="FFFFFF"/>
              </a:highlight>
            </a:endParaRPr>
          </a:p>
          <a:p>
            <a:pPr indent="0" lvl="0" marL="457200" rtl="0" algn="just">
              <a:spcBef>
                <a:spcPts val="0"/>
              </a:spcBef>
              <a:spcAft>
                <a:spcPts val="0"/>
              </a:spcAft>
              <a:buNone/>
            </a:pPr>
            <a:r>
              <a:t/>
            </a:r>
            <a:endParaRPr sz="1600">
              <a:solidFill>
                <a:schemeClr val="dk1"/>
              </a:solidFill>
              <a:highlight>
                <a:srgbClr val="FFFFFF"/>
              </a:highlight>
            </a:endParaRPr>
          </a:p>
          <a:p>
            <a:pPr indent="0" lvl="0" marL="457200" rtl="0" algn="just">
              <a:spcBef>
                <a:spcPts val="0"/>
              </a:spcBef>
              <a:spcAft>
                <a:spcPts val="0"/>
              </a:spcAft>
              <a:buNone/>
            </a:pPr>
            <a:r>
              <a:rPr lang="pl" sz="1600">
                <a:solidFill>
                  <a:schemeClr val="dk1"/>
                </a:solidFill>
                <a:highlight>
                  <a:srgbClr val="FFFFFF"/>
                </a:highlight>
              </a:rPr>
              <a:t>With the advent of big data computations, this need has become even more prevalent.</a:t>
            </a:r>
            <a:endParaRPr sz="1600">
              <a:solidFill>
                <a:schemeClr val="dk1"/>
              </a:solidFill>
              <a:highlight>
                <a:srgbClr val="FFFFFF"/>
              </a:highlight>
            </a:endParaRPr>
          </a:p>
          <a:p>
            <a:pPr indent="0" lvl="0" marL="457200" rtl="0" algn="just">
              <a:spcBef>
                <a:spcPts val="0"/>
              </a:spcBef>
              <a:spcAft>
                <a:spcPts val="0"/>
              </a:spcAft>
              <a:buNone/>
            </a:pPr>
            <a:r>
              <a:t/>
            </a:r>
            <a:endParaRPr sz="2400">
              <a:solidFill>
                <a:schemeClr val="dk1"/>
              </a:solidFill>
              <a:highlight>
                <a:srgbClr val="FFFFFF"/>
              </a:highlight>
            </a:endParaRPr>
          </a:p>
        </p:txBody>
      </p:sp>
      <p:cxnSp>
        <p:nvCxnSpPr>
          <p:cNvPr id="335" name="Google Shape;335;p37"/>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336" name="Google Shape;336;p37"/>
          <p:cNvSpPr txBox="1"/>
          <p:nvPr/>
        </p:nvSpPr>
        <p:spPr>
          <a:xfrm>
            <a:off x="524300" y="4486450"/>
            <a:ext cx="3338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u="sng">
                <a:solidFill>
                  <a:schemeClr val="hlink"/>
                </a:solidFill>
                <a:hlinkClick r:id="rId3"/>
              </a:rPr>
              <a:t>https://developers.google.com/knowledge-graph</a:t>
            </a:r>
            <a:endParaRPr sz="1100"/>
          </a:p>
          <a:p>
            <a:pPr indent="0" lvl="0" marL="0" rtl="0" algn="l">
              <a:spcBef>
                <a:spcPts val="0"/>
              </a:spcBef>
              <a:spcAft>
                <a:spcPts val="0"/>
              </a:spcAft>
              <a:buNone/>
            </a:pPr>
            <a:r>
              <a:rPr lang="pl" sz="1100" u="sng">
                <a:solidFill>
                  <a:schemeClr val="hlink"/>
                </a:solidFill>
                <a:hlinkClick r:id="rId4"/>
              </a:rPr>
              <a:t>https://youtu.be/mmQl6VGvX-c</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8"/>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342" name="Google Shape;342;p38"/>
          <p:cNvSpPr txBox="1"/>
          <p:nvPr/>
        </p:nvSpPr>
        <p:spPr>
          <a:xfrm>
            <a:off x="492650" y="1508425"/>
            <a:ext cx="8009400" cy="27837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2400">
              <a:solidFill>
                <a:schemeClr val="dk1"/>
              </a:solidFill>
              <a:highlight>
                <a:srgbClr val="FFFFFF"/>
              </a:highlight>
            </a:endParaRPr>
          </a:p>
        </p:txBody>
      </p:sp>
      <p:cxnSp>
        <p:nvCxnSpPr>
          <p:cNvPr id="343" name="Google Shape;343;p38"/>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344" name="Google Shape;344;p38"/>
          <p:cNvSpPr txBox="1"/>
          <p:nvPr/>
        </p:nvSpPr>
        <p:spPr>
          <a:xfrm>
            <a:off x="524300" y="4486450"/>
            <a:ext cx="3338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u="sng">
                <a:solidFill>
                  <a:schemeClr val="hlink"/>
                </a:solidFill>
                <a:hlinkClick r:id="rId3"/>
              </a:rPr>
              <a:t>https://developers.google.com/knowledge-graph</a:t>
            </a:r>
            <a:endParaRPr sz="1100"/>
          </a:p>
          <a:p>
            <a:pPr indent="0" lvl="0" marL="0" rtl="0" algn="l">
              <a:spcBef>
                <a:spcPts val="0"/>
              </a:spcBef>
              <a:spcAft>
                <a:spcPts val="0"/>
              </a:spcAft>
              <a:buNone/>
            </a:pPr>
            <a:r>
              <a:rPr lang="pl" sz="1100" u="sng">
                <a:solidFill>
                  <a:schemeClr val="hlink"/>
                </a:solidFill>
                <a:hlinkClick r:id="rId4"/>
              </a:rPr>
              <a:t>https://youtu.be/mmQl6VGvX-c</a:t>
            </a:r>
            <a:endParaRPr sz="1100"/>
          </a:p>
        </p:txBody>
      </p:sp>
      <p:pic>
        <p:nvPicPr>
          <p:cNvPr descr="Get an under the hood look at the next frontier in Search, from the team at Google behind the technology. The Knowledge Graph is a huge collection of the people, places and things in the world and how they're connected to one another. With this technology, Google can get you the best possible answers and help jump start your discovery.&#10;&#10;Learn more at http://www.google.com/insidesearch/features/search/knowledge.html" id="345" name="Google Shape;345;p38" title="Introducing the Knowledge Graph">
            <a:hlinkClick r:id="rId5"/>
          </p:cNvPr>
          <p:cNvPicPr preferRelativeResize="0"/>
          <p:nvPr/>
        </p:nvPicPr>
        <p:blipFill>
          <a:blip r:embed="rId6">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9"/>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351" name="Google Shape;351;p39"/>
          <p:cNvSpPr txBox="1"/>
          <p:nvPr/>
        </p:nvSpPr>
        <p:spPr>
          <a:xfrm>
            <a:off x="492650" y="505000"/>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200"/>
              <a:t>References</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t/>
            </a:r>
            <a:endParaRPr sz="3200"/>
          </a:p>
        </p:txBody>
      </p:sp>
      <p:sp>
        <p:nvSpPr>
          <p:cNvPr id="352" name="Google Shape;352;p39"/>
          <p:cNvSpPr txBox="1"/>
          <p:nvPr/>
        </p:nvSpPr>
        <p:spPr>
          <a:xfrm>
            <a:off x="492650" y="1508425"/>
            <a:ext cx="8009400" cy="278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l" sz="1050">
                <a:solidFill>
                  <a:schemeClr val="dk1"/>
                </a:solidFill>
                <a:highlight>
                  <a:srgbClr val="FFFFFF"/>
                </a:highlight>
              </a:rPr>
              <a:t>[1] </a:t>
            </a:r>
            <a:r>
              <a:rPr lang="pl" sz="1050">
                <a:solidFill>
                  <a:schemeClr val="dk1"/>
                </a:solidFill>
                <a:highlight>
                  <a:srgbClr val="EFF0F1"/>
                </a:highlight>
              </a:rPr>
              <a:t>Linking Data for Health Services Research: A Framework and Instructional Guide [Internet]</a:t>
            </a:r>
            <a:r>
              <a:rPr lang="pl" sz="1050">
                <a:solidFill>
                  <a:schemeClr val="dk1"/>
                </a:solidFill>
                <a:highlight>
                  <a:srgbClr val="FFFFFF"/>
                </a:highlight>
              </a:rPr>
              <a:t>- </a:t>
            </a:r>
            <a:r>
              <a:rPr lang="pl" sz="1100" u="sng">
                <a:solidFill>
                  <a:schemeClr val="hlink"/>
                </a:solidFill>
                <a:hlinkClick r:id="rId3"/>
              </a:rPr>
              <a:t>https://www.ncbi.nlm.nih.gov/books/NBK253312/</a:t>
            </a:r>
            <a:endParaRPr sz="1050" u="sng">
              <a:solidFill>
                <a:srgbClr val="337AB7"/>
              </a:solidFill>
              <a:highlight>
                <a:srgbClr val="FFFFFF"/>
              </a:highlight>
            </a:endParaRPr>
          </a:p>
          <a:p>
            <a:pPr indent="0" lvl="0" marL="0" rtl="0" algn="l">
              <a:lnSpc>
                <a:spcPct val="115000"/>
              </a:lnSpc>
              <a:spcBef>
                <a:spcPts val="1100"/>
              </a:spcBef>
              <a:spcAft>
                <a:spcPts val="0"/>
              </a:spcAft>
              <a:buNone/>
            </a:pPr>
            <a:r>
              <a:rPr lang="pl" sz="1050">
                <a:solidFill>
                  <a:schemeClr val="dk1"/>
                </a:solidFill>
                <a:highlight>
                  <a:srgbClr val="FFFFFF"/>
                </a:highlight>
              </a:rPr>
              <a:t>[2] </a:t>
            </a:r>
            <a:r>
              <a:rPr lang="pl" sz="1050">
                <a:solidFill>
                  <a:schemeClr val="dk1"/>
                </a:solidFill>
                <a:highlight>
                  <a:srgbClr val="EFF0F1"/>
                </a:highlight>
              </a:rPr>
              <a:t>Data Linkage: The Big Picture</a:t>
            </a:r>
            <a:r>
              <a:rPr lang="pl" sz="1050">
                <a:solidFill>
                  <a:schemeClr val="dk1"/>
                </a:solidFill>
                <a:highlight>
                  <a:srgbClr val="FFFFFF"/>
                </a:highlight>
              </a:rPr>
              <a:t> - </a:t>
            </a:r>
            <a:r>
              <a:rPr lang="pl" sz="1050" u="sng">
                <a:solidFill>
                  <a:schemeClr val="hlink"/>
                </a:solidFill>
                <a:highlight>
                  <a:srgbClr val="FFFFFF"/>
                </a:highlight>
                <a:hlinkClick r:id="rId4"/>
              </a:rPr>
              <a:t>https://hdsr.mitpress.mit.edu/pub/8fm8lo1e</a:t>
            </a:r>
            <a:endParaRPr sz="1600">
              <a:solidFill>
                <a:schemeClr val="dk1"/>
              </a:solidFill>
              <a:highlight>
                <a:srgbClr val="FFFFFF"/>
              </a:highlight>
            </a:endParaRPr>
          </a:p>
          <a:p>
            <a:pPr indent="0" lvl="0" marL="0" rtl="0" algn="l">
              <a:lnSpc>
                <a:spcPct val="115000"/>
              </a:lnSpc>
              <a:spcBef>
                <a:spcPts val="1100"/>
              </a:spcBef>
              <a:spcAft>
                <a:spcPts val="0"/>
              </a:spcAft>
              <a:buNone/>
            </a:pPr>
            <a:r>
              <a:rPr lang="pl" sz="1050">
                <a:solidFill>
                  <a:schemeClr val="dk1"/>
                </a:solidFill>
                <a:highlight>
                  <a:schemeClr val="lt1"/>
                </a:highlight>
              </a:rPr>
              <a:t>[3] Deduplicatoin &amp; Record Linkage- </a:t>
            </a:r>
            <a:r>
              <a:rPr lang="pl" sz="1100" u="sng">
                <a:solidFill>
                  <a:schemeClr val="hlink"/>
                </a:solidFill>
                <a:hlinkClick r:id="rId5"/>
              </a:rPr>
              <a:t>https://www.kaggle.com/caesarlupum/deduping-record-linkage#Deduplication-&amp;-Record-Linkage.</a:t>
            </a:r>
            <a:endParaRPr sz="16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pl" sz="1050">
                <a:solidFill>
                  <a:schemeClr val="dk1"/>
                </a:solidFill>
                <a:highlight>
                  <a:schemeClr val="lt1"/>
                </a:highlight>
              </a:rPr>
              <a:t>[4] 1 + 1 = 1 or Record Deduplication with Python- </a:t>
            </a:r>
            <a:r>
              <a:rPr lang="pl" sz="1100" u="sng">
                <a:solidFill>
                  <a:schemeClr val="hlink"/>
                </a:solidFill>
                <a:hlinkClick r:id="rId6"/>
              </a:rPr>
              <a:t>https://youtu.be/McsTWXeURhA</a:t>
            </a:r>
            <a:endParaRPr sz="1600">
              <a:solidFill>
                <a:schemeClr val="dk1"/>
              </a:solidFill>
              <a:highlight>
                <a:schemeClr val="lt1"/>
              </a:highlight>
            </a:endParaRPr>
          </a:p>
          <a:p>
            <a:pPr indent="0" lvl="0" marL="0" rtl="0" algn="l">
              <a:lnSpc>
                <a:spcPct val="115000"/>
              </a:lnSpc>
              <a:spcBef>
                <a:spcPts val="1100"/>
              </a:spcBef>
              <a:spcAft>
                <a:spcPts val="0"/>
              </a:spcAft>
              <a:buClr>
                <a:schemeClr val="dk1"/>
              </a:buClr>
              <a:buSzPts val="1100"/>
              <a:buFont typeface="Arial"/>
              <a:buNone/>
            </a:pPr>
            <a:r>
              <a:rPr lang="pl" sz="1050">
                <a:solidFill>
                  <a:schemeClr val="dk1"/>
                </a:solidFill>
                <a:highlight>
                  <a:schemeClr val="lt1"/>
                </a:highlight>
              </a:rPr>
              <a:t>[5] Indexing Techniques for Scalable Record Linkage and Deduplication-</a:t>
            </a:r>
            <a:r>
              <a:rPr lang="pl" sz="1100" u="sng">
                <a:solidFill>
                  <a:schemeClr val="hlink"/>
                </a:solidFill>
                <a:hlinkClick r:id="rId7"/>
              </a:rPr>
              <a:t>https://pt.slideshare.net/kkpradeeban/indexing-techniques-for-scalable-record-linkage-and-deduplication</a:t>
            </a:r>
            <a:endParaRPr sz="1600">
              <a:solidFill>
                <a:schemeClr val="dk1"/>
              </a:solidFill>
              <a:highlight>
                <a:schemeClr val="lt1"/>
              </a:highlight>
            </a:endParaRPr>
          </a:p>
          <a:p>
            <a:pPr indent="0" lvl="0" marL="0" rtl="0" algn="l">
              <a:lnSpc>
                <a:spcPct val="115000"/>
              </a:lnSpc>
              <a:spcBef>
                <a:spcPts val="1100"/>
              </a:spcBef>
              <a:spcAft>
                <a:spcPts val="0"/>
              </a:spcAft>
              <a:buClr>
                <a:schemeClr val="dk1"/>
              </a:buClr>
              <a:buSzPts val="1100"/>
              <a:buFont typeface="Arial"/>
              <a:buNone/>
            </a:pPr>
            <a:r>
              <a:rPr lang="pl" sz="1050">
                <a:solidFill>
                  <a:schemeClr val="dk1"/>
                </a:solidFill>
                <a:highlight>
                  <a:schemeClr val="lt1"/>
                </a:highlight>
              </a:rPr>
              <a:t>[6] Deduplication detection-  </a:t>
            </a:r>
            <a:r>
              <a:rPr lang="pl" sz="1100" u="sng">
                <a:solidFill>
                  <a:schemeClr val="hlink"/>
                </a:solidFill>
                <a:hlinkClick r:id="rId8"/>
              </a:rPr>
              <a:t>https://pt.slideshare.net/kirar/tutorial-4-duplicate-detection</a:t>
            </a:r>
            <a:endParaRPr sz="1600">
              <a:solidFill>
                <a:schemeClr val="dk1"/>
              </a:solidFill>
              <a:highlight>
                <a:schemeClr val="lt1"/>
              </a:highlight>
            </a:endParaRPr>
          </a:p>
          <a:p>
            <a:pPr indent="0" lvl="0" marL="0" rtl="0" algn="l">
              <a:lnSpc>
                <a:spcPct val="115000"/>
              </a:lnSpc>
              <a:spcBef>
                <a:spcPts val="1100"/>
              </a:spcBef>
              <a:spcAft>
                <a:spcPts val="0"/>
              </a:spcAft>
              <a:buClr>
                <a:schemeClr val="dk1"/>
              </a:buClr>
              <a:buSzPts val="1100"/>
              <a:buFont typeface="Arial"/>
              <a:buNone/>
            </a:pPr>
            <a:r>
              <a:t/>
            </a:r>
            <a:endParaRPr sz="1600">
              <a:solidFill>
                <a:schemeClr val="dk1"/>
              </a:solidFill>
              <a:highlight>
                <a:schemeClr val="lt1"/>
              </a:highlight>
            </a:endParaRPr>
          </a:p>
          <a:p>
            <a:pPr indent="0" lvl="0" marL="0" marR="114300" rtl="0" algn="l">
              <a:lnSpc>
                <a:spcPct val="115000"/>
              </a:lnSpc>
              <a:spcBef>
                <a:spcPts val="1100"/>
              </a:spcBef>
              <a:spcAft>
                <a:spcPts val="0"/>
              </a:spcAft>
              <a:buClr>
                <a:schemeClr val="dk1"/>
              </a:buClr>
              <a:buSzPts val="1100"/>
              <a:buFont typeface="Arial"/>
              <a:buNone/>
            </a:pPr>
            <a:r>
              <a:t/>
            </a:r>
            <a:endParaRPr sz="1050" u="sng">
              <a:solidFill>
                <a:srgbClr val="337AB7"/>
              </a:solidFill>
            </a:endParaRPr>
          </a:p>
          <a:p>
            <a:pPr indent="0" lvl="0" marL="0" rtl="0" algn="l">
              <a:spcBef>
                <a:spcPts val="0"/>
              </a:spcBef>
              <a:spcAft>
                <a:spcPts val="0"/>
              </a:spcAft>
              <a:buNone/>
            </a:pPr>
            <a:r>
              <a:t/>
            </a:r>
            <a:endParaRPr sz="1600">
              <a:solidFill>
                <a:schemeClr val="dk1"/>
              </a:solidFill>
              <a:highlight>
                <a:srgbClr val="FFFFFF"/>
              </a:highlight>
            </a:endParaRPr>
          </a:p>
        </p:txBody>
      </p:sp>
      <p:cxnSp>
        <p:nvCxnSpPr>
          <p:cNvPr id="353" name="Google Shape;353;p39"/>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0"/>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359" name="Google Shape;359;p40"/>
          <p:cNvSpPr txBox="1"/>
          <p:nvPr/>
        </p:nvSpPr>
        <p:spPr>
          <a:xfrm>
            <a:off x="492650" y="505000"/>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3200"/>
              <a:t>References</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t/>
            </a:r>
            <a:endParaRPr sz="3200"/>
          </a:p>
        </p:txBody>
      </p:sp>
      <p:sp>
        <p:nvSpPr>
          <p:cNvPr id="360" name="Google Shape;360;p40"/>
          <p:cNvSpPr txBox="1"/>
          <p:nvPr/>
        </p:nvSpPr>
        <p:spPr>
          <a:xfrm>
            <a:off x="492650" y="1508425"/>
            <a:ext cx="8009400" cy="278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l" sz="1050">
                <a:solidFill>
                  <a:schemeClr val="dk1"/>
                </a:solidFill>
                <a:highlight>
                  <a:srgbClr val="FFFFFF"/>
                </a:highlight>
              </a:rPr>
              <a:t>[7] </a:t>
            </a:r>
            <a:r>
              <a:rPr lang="pl" sz="1050">
                <a:solidFill>
                  <a:schemeClr val="dk1"/>
                </a:solidFill>
                <a:highlight>
                  <a:srgbClr val="EFF0F1"/>
                </a:highlight>
              </a:rPr>
              <a:t>Basics of Entity Resolution with Python and Dedupe</a:t>
            </a:r>
            <a:r>
              <a:rPr lang="pl" sz="1050">
                <a:solidFill>
                  <a:schemeClr val="dk1"/>
                </a:solidFill>
                <a:highlight>
                  <a:srgbClr val="FFFFFF"/>
                </a:highlight>
              </a:rPr>
              <a:t>- </a:t>
            </a:r>
            <a:r>
              <a:rPr lang="pl" sz="1100" u="sng">
                <a:solidFill>
                  <a:schemeClr val="hlink"/>
                </a:solidFill>
                <a:hlinkClick r:id="rId3"/>
              </a:rPr>
              <a:t>https://medium.com/district-data-labs/basics-of-entity-resolution-with-python-and-dedupe-bc87440b64d4</a:t>
            </a:r>
            <a:endParaRPr sz="1050" u="sng">
              <a:solidFill>
                <a:srgbClr val="337AB7"/>
              </a:solidFill>
              <a:highlight>
                <a:srgbClr val="FFFFFF"/>
              </a:highlight>
            </a:endParaRPr>
          </a:p>
          <a:p>
            <a:pPr indent="0" lvl="0" marL="0" rtl="0" algn="l">
              <a:lnSpc>
                <a:spcPct val="115000"/>
              </a:lnSpc>
              <a:spcBef>
                <a:spcPts val="1100"/>
              </a:spcBef>
              <a:spcAft>
                <a:spcPts val="0"/>
              </a:spcAft>
              <a:buNone/>
            </a:pPr>
            <a:r>
              <a:rPr lang="pl" sz="1050">
                <a:solidFill>
                  <a:schemeClr val="dk1"/>
                </a:solidFill>
                <a:highlight>
                  <a:srgbClr val="FFFFFF"/>
                </a:highlight>
              </a:rPr>
              <a:t>[8] </a:t>
            </a:r>
            <a:r>
              <a:rPr lang="pl" sz="1050">
                <a:solidFill>
                  <a:schemeClr val="dk1"/>
                </a:solidFill>
                <a:highlight>
                  <a:srgbClr val="EFF0F1"/>
                </a:highlight>
              </a:rPr>
              <a:t>A THEORY FOR RECORD LINKAGE*</a:t>
            </a:r>
            <a:r>
              <a:rPr lang="pl" sz="1050">
                <a:solidFill>
                  <a:schemeClr val="dk1"/>
                </a:solidFill>
                <a:highlight>
                  <a:srgbClr val="FFFFFF"/>
                </a:highlight>
              </a:rPr>
              <a:t> - </a:t>
            </a:r>
            <a:r>
              <a:rPr lang="pl" sz="1100" u="sng">
                <a:solidFill>
                  <a:schemeClr val="hlink"/>
                </a:solidFill>
                <a:hlinkClick r:id="rId4"/>
              </a:rPr>
              <a:t>https://courses.cs.washington.edu/courses/cse590q/04au/papers/Felligi69.pdf</a:t>
            </a:r>
            <a:endParaRPr sz="1600">
              <a:solidFill>
                <a:schemeClr val="dk1"/>
              </a:solidFill>
              <a:highlight>
                <a:srgbClr val="FFFFFF"/>
              </a:highlight>
            </a:endParaRPr>
          </a:p>
          <a:p>
            <a:pPr indent="0" lvl="0" marL="0" rtl="0" algn="l">
              <a:lnSpc>
                <a:spcPct val="115000"/>
              </a:lnSpc>
              <a:spcBef>
                <a:spcPts val="1100"/>
              </a:spcBef>
              <a:spcAft>
                <a:spcPts val="0"/>
              </a:spcAft>
              <a:buNone/>
            </a:pPr>
            <a:r>
              <a:rPr lang="pl" sz="1050">
                <a:solidFill>
                  <a:schemeClr val="dk1"/>
                </a:solidFill>
                <a:highlight>
                  <a:schemeClr val="lt1"/>
                </a:highlight>
              </a:rPr>
              <a:t>[9] </a:t>
            </a:r>
            <a:r>
              <a:rPr lang="pl" sz="1050">
                <a:solidFill>
                  <a:schemeClr val="dk1"/>
                </a:solidFill>
                <a:highlight>
                  <a:srgbClr val="EFF0F1"/>
                </a:highlight>
              </a:rPr>
              <a:t>Entity Resolution for Big Data</a:t>
            </a:r>
            <a:r>
              <a:rPr lang="pl" sz="1050">
                <a:solidFill>
                  <a:schemeClr val="dk1"/>
                </a:solidFill>
                <a:highlight>
                  <a:schemeClr val="lt1"/>
                </a:highlight>
              </a:rPr>
              <a:t> - </a:t>
            </a:r>
            <a:r>
              <a:rPr lang="pl" sz="1100" u="sng">
                <a:solidFill>
                  <a:schemeClr val="hlink"/>
                </a:solidFill>
                <a:hlinkClick r:id="rId5"/>
              </a:rPr>
              <a:t>http://www.datacommunitydc.org/blog/2013/08/entity-resolution-for-big-data</a:t>
            </a:r>
            <a:endParaRPr sz="1600">
              <a:solidFill>
                <a:schemeClr val="dk1"/>
              </a:solidFill>
              <a:highlight>
                <a:schemeClr val="lt1"/>
              </a:highlight>
            </a:endParaRPr>
          </a:p>
          <a:p>
            <a:pPr indent="0" lvl="0" marL="0" rtl="0" algn="l">
              <a:lnSpc>
                <a:spcPct val="115000"/>
              </a:lnSpc>
              <a:spcBef>
                <a:spcPts val="1100"/>
              </a:spcBef>
              <a:spcAft>
                <a:spcPts val="0"/>
              </a:spcAft>
              <a:buNone/>
            </a:pPr>
            <a:r>
              <a:rPr lang="pl" sz="1050">
                <a:solidFill>
                  <a:schemeClr val="dk1"/>
                </a:solidFill>
                <a:highlight>
                  <a:schemeClr val="lt1"/>
                </a:highlight>
              </a:rPr>
              <a:t>[10] </a:t>
            </a:r>
            <a:r>
              <a:rPr lang="pl" sz="1050">
                <a:solidFill>
                  <a:schemeClr val="dk1"/>
                </a:solidFill>
                <a:highlight>
                  <a:srgbClr val="EFF0F1"/>
                </a:highlight>
              </a:rPr>
              <a:t>Google Knowledge Graph Search API</a:t>
            </a:r>
            <a:r>
              <a:rPr lang="pl" sz="1050">
                <a:solidFill>
                  <a:schemeClr val="dk1"/>
                </a:solidFill>
                <a:highlight>
                  <a:schemeClr val="lt1"/>
                </a:highlight>
              </a:rPr>
              <a:t> - </a:t>
            </a:r>
            <a:r>
              <a:rPr lang="pl" sz="1100" u="sng">
                <a:solidFill>
                  <a:schemeClr val="accent5"/>
                </a:solidFill>
                <a:hlinkClick r:id="rId6"/>
              </a:rPr>
              <a:t>https://developers.google.com/knowledge-graph</a:t>
            </a:r>
            <a:endParaRPr>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pl" sz="1050">
                <a:solidFill>
                  <a:schemeClr val="dk1"/>
                </a:solidFill>
                <a:highlight>
                  <a:schemeClr val="lt1"/>
                </a:highlight>
              </a:rPr>
              <a:t>[10] </a:t>
            </a:r>
            <a:r>
              <a:rPr lang="pl" sz="1050">
                <a:solidFill>
                  <a:schemeClr val="dk1"/>
                </a:solidFill>
                <a:highlight>
                  <a:srgbClr val="EFF0F1"/>
                </a:highlight>
              </a:rPr>
              <a:t>Generate Fake Data</a:t>
            </a:r>
            <a:r>
              <a:rPr lang="pl" sz="1050">
                <a:solidFill>
                  <a:schemeClr val="dk1"/>
                </a:solidFill>
                <a:highlight>
                  <a:schemeClr val="lt1"/>
                </a:highlight>
              </a:rPr>
              <a:t> - </a:t>
            </a:r>
            <a:r>
              <a:rPr lang="pl" sz="1100" u="sng">
                <a:solidFill>
                  <a:schemeClr val="accent5"/>
                </a:solidFill>
                <a:hlinkClick r:id="rId7"/>
              </a:rPr>
              <a:t>https://mockaroo.com/</a:t>
            </a:r>
            <a:endParaRPr>
              <a:solidFill>
                <a:schemeClr val="dk1"/>
              </a:solidFill>
            </a:endParaRPr>
          </a:p>
          <a:p>
            <a:pPr indent="0" lvl="0" marL="0" rtl="0" algn="l">
              <a:lnSpc>
                <a:spcPct val="115000"/>
              </a:lnSpc>
              <a:spcBef>
                <a:spcPts val="1100"/>
              </a:spcBef>
              <a:spcAft>
                <a:spcPts val="0"/>
              </a:spcAft>
              <a:buNone/>
            </a:pPr>
            <a:r>
              <a:t/>
            </a:r>
            <a:endParaRPr>
              <a:solidFill>
                <a:schemeClr val="dk1"/>
              </a:solidFill>
            </a:endParaRPr>
          </a:p>
          <a:p>
            <a:pPr indent="0" lvl="0" marL="0" rtl="0" algn="l">
              <a:lnSpc>
                <a:spcPct val="115000"/>
              </a:lnSpc>
              <a:spcBef>
                <a:spcPts val="1100"/>
              </a:spcBef>
              <a:spcAft>
                <a:spcPts val="0"/>
              </a:spcAft>
              <a:buNone/>
            </a:pPr>
            <a:r>
              <a:t/>
            </a:r>
            <a:endParaRPr>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10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p:txBody>
      </p:sp>
      <p:cxnSp>
        <p:nvCxnSpPr>
          <p:cNvPr id="361" name="Google Shape;361;p40"/>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1"/>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367" name="Google Shape;367;p41"/>
          <p:cNvSpPr txBox="1"/>
          <p:nvPr/>
        </p:nvSpPr>
        <p:spPr>
          <a:xfrm>
            <a:off x="492650" y="1508425"/>
            <a:ext cx="8009400" cy="2783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600"/>
          </a:p>
        </p:txBody>
      </p:sp>
      <p:cxnSp>
        <p:nvCxnSpPr>
          <p:cNvPr id="368" name="Google Shape;368;p41"/>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pic>
        <p:nvPicPr>
          <p:cNvPr id="369" name="Google Shape;369;p41"/>
          <p:cNvPicPr preferRelativeResize="0"/>
          <p:nvPr/>
        </p:nvPicPr>
        <p:blipFill>
          <a:blip r:embed="rId3">
            <a:alphaModFix/>
          </a:blip>
          <a:stretch>
            <a:fillRect/>
          </a:stretch>
        </p:blipFill>
        <p:spPr>
          <a:xfrm>
            <a:off x="3300413" y="1671638"/>
            <a:ext cx="2543175" cy="180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79" name="Google Shape;79;p16"/>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pl" sz="1600"/>
              <a:t>Entity Resolution is the task of disambiguating manifestations of real world entities in various records or mentions by linking and grouping.</a:t>
            </a:r>
            <a:endParaRPr sz="1600"/>
          </a:p>
          <a:p>
            <a:pPr indent="457200" lvl="0" marL="0" rtl="0" algn="l">
              <a:spcBef>
                <a:spcPts val="0"/>
              </a:spcBef>
              <a:spcAft>
                <a:spcPts val="0"/>
              </a:spcAft>
              <a:buNone/>
            </a:pPr>
            <a:r>
              <a:t/>
            </a:r>
            <a:endParaRPr sz="1600"/>
          </a:p>
          <a:p>
            <a:pPr indent="457200" lvl="0" marL="0" rtl="0" algn="l">
              <a:spcBef>
                <a:spcPts val="0"/>
              </a:spcBef>
              <a:spcAft>
                <a:spcPts val="0"/>
              </a:spcAft>
              <a:buNone/>
            </a:pPr>
            <a:r>
              <a:rPr lang="pl" sz="1600"/>
              <a:t> For example, there could be different ways of addressing the same person in text, different addresses for businesses, or photos of a particular object. </a:t>
            </a:r>
            <a:endParaRPr sz="1600"/>
          </a:p>
          <a:p>
            <a:pPr indent="457200" lvl="0" marL="0" rtl="0" algn="l">
              <a:spcBef>
                <a:spcPts val="0"/>
              </a:spcBef>
              <a:spcAft>
                <a:spcPts val="0"/>
              </a:spcAft>
              <a:buNone/>
            </a:pPr>
            <a:r>
              <a:t/>
            </a:r>
            <a:endParaRPr sz="1600"/>
          </a:p>
          <a:p>
            <a:pPr indent="457200" lvl="0" marL="0" rtl="0" algn="l">
              <a:spcBef>
                <a:spcPts val="0"/>
              </a:spcBef>
              <a:spcAft>
                <a:spcPts val="0"/>
              </a:spcAft>
              <a:buNone/>
            </a:pPr>
            <a:r>
              <a:rPr lang="pl" sz="1600"/>
              <a:t>This clearly has many applications, particularly in government and public health data, web search, comparison shopping, law enforcement, and more.</a:t>
            </a:r>
            <a:endParaRPr sz="1600"/>
          </a:p>
        </p:txBody>
      </p:sp>
      <p:cxnSp>
        <p:nvCxnSpPr>
          <p:cNvPr id="80" name="Google Shape;80;p16"/>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81" name="Google Shape;81;p16"/>
          <p:cNvSpPr txBox="1"/>
          <p:nvPr/>
        </p:nvSpPr>
        <p:spPr>
          <a:xfrm>
            <a:off x="492650" y="220625"/>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sz="3200">
                <a:solidFill>
                  <a:schemeClr val="dk1"/>
                </a:solidFill>
              </a:rPr>
              <a:t>What is Entity Resolution</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87" name="Google Shape;87;p17"/>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600"/>
              <a:t>Real world data is inputted by people and often it's: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pl" sz="1600"/>
              <a:t>Not linked with related data</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pl" sz="1600"/>
              <a:t>Incorrectly inputted because people make mistakes: type mishearing, miscalculation, misinterpretation, etc.</a:t>
            </a:r>
            <a:endParaRPr sz="1600"/>
          </a:p>
          <a:p>
            <a:pPr indent="0" lvl="0" marL="914400" rtl="0" algn="l">
              <a:spcBef>
                <a:spcPts val="0"/>
              </a:spcBef>
              <a:spcAft>
                <a:spcPts val="0"/>
              </a:spcAft>
              <a:buNone/>
            </a:pPr>
            <a:r>
              <a:t/>
            </a:r>
            <a:endParaRPr sz="1600"/>
          </a:p>
          <a:p>
            <a:pPr indent="0" lvl="0" marL="0" rtl="0" algn="l">
              <a:spcBef>
                <a:spcPts val="0"/>
              </a:spcBef>
              <a:spcAft>
                <a:spcPts val="0"/>
              </a:spcAft>
              <a:buNone/>
            </a:pPr>
            <a:r>
              <a:rPr lang="pl" sz="1600"/>
              <a:t>This causes the following problems on data:</a:t>
            </a:r>
            <a:endParaRPr sz="1600"/>
          </a:p>
          <a:p>
            <a:pPr indent="-330200" lvl="0" marL="457200" rtl="0" algn="l">
              <a:spcBef>
                <a:spcPts val="0"/>
              </a:spcBef>
              <a:spcAft>
                <a:spcPts val="0"/>
              </a:spcAft>
              <a:buSzPts val="1600"/>
              <a:buChar char="●"/>
            </a:pPr>
            <a:r>
              <a:rPr lang="pl" sz="1600"/>
              <a:t>Duplications (</a:t>
            </a:r>
            <a:r>
              <a:rPr lang="pl" sz="1600"/>
              <a:t>e.g. person appears with multiple addresses</a:t>
            </a:r>
            <a:r>
              <a:rPr lang="pl" sz="1600"/>
              <a:t>)</a:t>
            </a:r>
            <a:endParaRPr sz="1600"/>
          </a:p>
          <a:p>
            <a:pPr indent="-330200" lvl="0" marL="457200" rtl="0" algn="l">
              <a:spcBef>
                <a:spcPts val="0"/>
              </a:spcBef>
              <a:spcAft>
                <a:spcPts val="0"/>
              </a:spcAft>
              <a:buSzPts val="1600"/>
              <a:buChar char="●"/>
            </a:pPr>
            <a:r>
              <a:rPr lang="pl" sz="1600"/>
              <a:t>Bad formatting (</a:t>
            </a:r>
            <a:r>
              <a:rPr lang="pl" sz="1600"/>
              <a:t>e.g birth dates appear with multiple formats</a:t>
            </a:r>
            <a:r>
              <a:rPr lang="pl" sz="1600"/>
              <a:t>)</a:t>
            </a:r>
            <a:endParaRPr sz="1600"/>
          </a:p>
          <a:p>
            <a:pPr indent="-330200" lvl="0" marL="457200" rtl="0" algn="l">
              <a:spcBef>
                <a:spcPts val="0"/>
              </a:spcBef>
              <a:spcAft>
                <a:spcPts val="0"/>
              </a:spcAft>
              <a:buSzPts val="1600"/>
              <a:buChar char="●"/>
            </a:pPr>
            <a:r>
              <a:rPr lang="pl" sz="1600"/>
              <a:t>Inconsistencies (</a:t>
            </a:r>
            <a:r>
              <a:rPr lang="pl" sz="1600"/>
              <a:t>e.g. a person appears with multiple addresses</a:t>
            </a:r>
            <a:r>
              <a:rPr lang="pl" sz="1600"/>
              <a:t>)</a:t>
            </a:r>
            <a:endParaRPr sz="1600"/>
          </a:p>
        </p:txBody>
      </p:sp>
      <p:cxnSp>
        <p:nvCxnSpPr>
          <p:cNvPr id="88" name="Google Shape;88;p17"/>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89" name="Google Shape;89;p17"/>
          <p:cNvSpPr txBox="1"/>
          <p:nvPr/>
        </p:nvSpPr>
        <p:spPr>
          <a:xfrm>
            <a:off x="492650" y="220625"/>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sz="3200">
                <a:solidFill>
                  <a:schemeClr val="dk1"/>
                </a:solidFill>
              </a:rPr>
              <a:t>Motivation</a:t>
            </a:r>
            <a:endParaRPr sz="3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cxnSp>
        <p:nvCxnSpPr>
          <p:cNvPr id="95" name="Google Shape;95;p18"/>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pic>
        <p:nvPicPr>
          <p:cNvPr id="96" name="Google Shape;96;p18"/>
          <p:cNvPicPr preferRelativeResize="0"/>
          <p:nvPr/>
        </p:nvPicPr>
        <p:blipFill>
          <a:blip r:embed="rId3">
            <a:alphaModFix/>
          </a:blip>
          <a:stretch>
            <a:fillRect/>
          </a:stretch>
        </p:blipFill>
        <p:spPr>
          <a:xfrm>
            <a:off x="2137575" y="400350"/>
            <a:ext cx="5067241" cy="3363600"/>
          </a:xfrm>
          <a:prstGeom prst="rect">
            <a:avLst/>
          </a:prstGeom>
          <a:noFill/>
          <a:ln>
            <a:noFill/>
          </a:ln>
        </p:spPr>
      </p:pic>
      <p:sp>
        <p:nvSpPr>
          <p:cNvPr id="97" name="Google Shape;97;p18"/>
          <p:cNvSpPr txBox="1"/>
          <p:nvPr/>
        </p:nvSpPr>
        <p:spPr>
          <a:xfrm>
            <a:off x="531350" y="3825750"/>
            <a:ext cx="80094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t> There exists in the real world entities, and in the digital world, records and mentions of those entities.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103" name="Google Shape;103;p19"/>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sz="1600">
                <a:solidFill>
                  <a:schemeClr val="dk1"/>
                </a:solidFill>
              </a:rPr>
              <a:t>Databases frequently contain duplicate fields and records that refer to the same real-world entity.</a:t>
            </a:r>
            <a:endParaRPr sz="16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104" name="Google Shape;104;p19"/>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105" name="Google Shape;105;p19"/>
          <p:cNvSpPr txBox="1"/>
          <p:nvPr/>
        </p:nvSpPr>
        <p:spPr>
          <a:xfrm>
            <a:off x="492650" y="220625"/>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sz="3200">
                <a:solidFill>
                  <a:schemeClr val="dk1"/>
                </a:solidFill>
              </a:rPr>
              <a:t>Data world is noisy</a:t>
            </a:r>
            <a:endParaRPr sz="3500"/>
          </a:p>
        </p:txBody>
      </p:sp>
      <p:pic>
        <p:nvPicPr>
          <p:cNvPr id="106" name="Google Shape;106;p19"/>
          <p:cNvPicPr preferRelativeResize="0"/>
          <p:nvPr/>
        </p:nvPicPr>
        <p:blipFill>
          <a:blip r:embed="rId3">
            <a:alphaModFix/>
          </a:blip>
          <a:stretch>
            <a:fillRect/>
          </a:stretch>
        </p:blipFill>
        <p:spPr>
          <a:xfrm>
            <a:off x="2596500" y="1662513"/>
            <a:ext cx="4038600" cy="269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p:nvPr/>
        </p:nvSpPr>
        <p:spPr>
          <a:xfrm>
            <a:off x="8552100" y="4316875"/>
            <a:ext cx="479700" cy="64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ph type="ctrTitle"/>
          </p:nvPr>
        </p:nvSpPr>
        <p:spPr>
          <a:xfrm>
            <a:off x="763200" y="394375"/>
            <a:ext cx="76176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l" sz="3200">
                <a:solidFill>
                  <a:schemeClr val="dk1"/>
                </a:solidFill>
                <a:latin typeface="Arial"/>
                <a:ea typeface="Arial"/>
                <a:cs typeface="Arial"/>
                <a:sym typeface="Arial"/>
              </a:rPr>
              <a:t>Data world is messy</a:t>
            </a:r>
            <a:endParaRPr sz="3200">
              <a:solidFill>
                <a:srgbClr val="E2614E"/>
              </a:solidFill>
              <a:latin typeface="Arial"/>
              <a:ea typeface="Arial"/>
              <a:cs typeface="Arial"/>
              <a:sym typeface="Arial"/>
            </a:endParaRPr>
          </a:p>
        </p:txBody>
      </p:sp>
      <p:pic>
        <p:nvPicPr>
          <p:cNvPr id="113" name="Google Shape;113;p20"/>
          <p:cNvPicPr preferRelativeResize="0"/>
          <p:nvPr/>
        </p:nvPicPr>
        <p:blipFill>
          <a:blip r:embed="rId3">
            <a:alphaModFix/>
          </a:blip>
          <a:stretch>
            <a:fillRect/>
          </a:stretch>
        </p:blipFill>
        <p:spPr>
          <a:xfrm>
            <a:off x="1026250" y="1244750"/>
            <a:ext cx="2654001" cy="2654001"/>
          </a:xfrm>
          <a:prstGeom prst="rect">
            <a:avLst/>
          </a:prstGeom>
          <a:noFill/>
          <a:ln>
            <a:noFill/>
          </a:ln>
        </p:spPr>
      </p:pic>
      <p:pic>
        <p:nvPicPr>
          <p:cNvPr id="114" name="Google Shape;114;p20"/>
          <p:cNvPicPr preferRelativeResize="0"/>
          <p:nvPr/>
        </p:nvPicPr>
        <p:blipFill>
          <a:blip r:embed="rId4">
            <a:alphaModFix/>
          </a:blip>
          <a:stretch>
            <a:fillRect/>
          </a:stretch>
        </p:blipFill>
        <p:spPr>
          <a:xfrm>
            <a:off x="5059597" y="1712323"/>
            <a:ext cx="2915227" cy="2186425"/>
          </a:xfrm>
          <a:prstGeom prst="rect">
            <a:avLst/>
          </a:prstGeom>
          <a:noFill/>
          <a:ln>
            <a:noFill/>
          </a:ln>
        </p:spPr>
      </p:pic>
      <p:sp>
        <p:nvSpPr>
          <p:cNvPr id="115" name="Google Shape;115;p20"/>
          <p:cNvSpPr txBox="1"/>
          <p:nvPr/>
        </p:nvSpPr>
        <p:spPr>
          <a:xfrm>
            <a:off x="5012100" y="1276500"/>
            <a:ext cx="2915100" cy="25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l" sz="1600"/>
              <a:t>Real World</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p:nvPr/>
        </p:nvSpPr>
        <p:spPr>
          <a:xfrm>
            <a:off x="8552100" y="4316875"/>
            <a:ext cx="479700" cy="64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ph type="ctrTitle"/>
          </p:nvPr>
        </p:nvSpPr>
        <p:spPr>
          <a:xfrm>
            <a:off x="763200" y="639300"/>
            <a:ext cx="7617600" cy="64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200">
              <a:solidFill>
                <a:schemeClr val="dk1"/>
              </a:solidFill>
              <a:latin typeface="Arial"/>
              <a:ea typeface="Arial"/>
              <a:cs typeface="Arial"/>
              <a:sym typeface="Arial"/>
            </a:endParaRPr>
          </a:p>
          <a:p>
            <a:pPr indent="457200" lvl="0" marL="457200" rtl="0" algn="ctr">
              <a:spcBef>
                <a:spcPts val="0"/>
              </a:spcBef>
              <a:spcAft>
                <a:spcPts val="0"/>
              </a:spcAft>
              <a:buNone/>
            </a:pPr>
            <a:r>
              <a:rPr lang="pl" sz="3200">
                <a:solidFill>
                  <a:schemeClr val="dk1"/>
                </a:solidFill>
                <a:latin typeface="Arial"/>
                <a:ea typeface="Arial"/>
                <a:cs typeface="Arial"/>
                <a:sym typeface="Arial"/>
              </a:rPr>
              <a:t>Record Linkage &amp; Record Deduplication</a:t>
            </a:r>
            <a:endParaRPr i="1" sz="3200">
              <a:solidFill>
                <a:schemeClr val="dk1"/>
              </a:solidFill>
              <a:latin typeface="Arial"/>
              <a:ea typeface="Arial"/>
              <a:cs typeface="Arial"/>
              <a:sym typeface="Arial"/>
            </a:endParaRPr>
          </a:p>
        </p:txBody>
      </p:sp>
      <p:sp>
        <p:nvSpPr>
          <p:cNvPr id="122" name="Google Shape;122;p21"/>
          <p:cNvSpPr txBox="1"/>
          <p:nvPr/>
        </p:nvSpPr>
        <p:spPr>
          <a:xfrm>
            <a:off x="1552475" y="1350025"/>
            <a:ext cx="5716500" cy="360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i="1" sz="1600">
              <a:solidFill>
                <a:schemeClr val="dk1"/>
              </a:solidFill>
            </a:endParaRPr>
          </a:p>
          <a:p>
            <a:pPr indent="0" lvl="0" marL="0" rtl="0" algn="l">
              <a:spcBef>
                <a:spcPts val="0"/>
              </a:spcBef>
              <a:spcAft>
                <a:spcPts val="0"/>
              </a:spcAft>
              <a:buNone/>
            </a:pPr>
            <a:r>
              <a:t/>
            </a:r>
            <a:endParaRPr b="1" i="1" sz="1600">
              <a:solidFill>
                <a:schemeClr val="dk1"/>
              </a:solidFill>
            </a:endParaRPr>
          </a:p>
          <a:p>
            <a:pPr indent="0" lvl="0" marL="0" rtl="0" algn="l">
              <a:spcBef>
                <a:spcPts val="0"/>
              </a:spcBef>
              <a:spcAft>
                <a:spcPts val="0"/>
              </a:spcAft>
              <a:buNone/>
            </a:pPr>
            <a:r>
              <a:t/>
            </a:r>
            <a:endParaRPr b="1" i="1" sz="1600">
              <a:solidFill>
                <a:schemeClr val="dk1"/>
              </a:solidFill>
            </a:endParaRPr>
          </a:p>
          <a:p>
            <a:pPr indent="0" lvl="0" marL="0" rtl="0" algn="l">
              <a:spcBef>
                <a:spcPts val="0"/>
              </a:spcBef>
              <a:spcAft>
                <a:spcPts val="0"/>
              </a:spcAft>
              <a:buNone/>
            </a:pPr>
            <a:r>
              <a:rPr b="1" i="1" lang="pl" sz="1600">
                <a:solidFill>
                  <a:schemeClr val="dk1"/>
                </a:solidFill>
              </a:rPr>
              <a:t>Data Deduplication - </a:t>
            </a:r>
            <a:r>
              <a:rPr lang="pl" sz="1600">
                <a:solidFill>
                  <a:schemeClr val="dk1"/>
                </a:solidFill>
              </a:rPr>
              <a:t>is a technique for detecting / eliminating duplicate data in a </a:t>
            </a:r>
            <a:r>
              <a:rPr b="1" lang="pl" sz="1600">
                <a:solidFill>
                  <a:schemeClr val="dk1"/>
                </a:solidFill>
              </a:rPr>
              <a:t>dataset</a:t>
            </a:r>
            <a:r>
              <a:rPr lang="pl" sz="1600">
                <a:solidFill>
                  <a:schemeClr val="dk1"/>
                </a:solidFill>
              </a:rPr>
              <a:t>.</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b="1" sz="1600">
              <a:solidFill>
                <a:schemeClr val="dk1"/>
              </a:solidFill>
            </a:endParaRPr>
          </a:p>
          <a:p>
            <a:pPr indent="0" lvl="0" marL="0" rtl="0" algn="l">
              <a:spcBef>
                <a:spcPts val="0"/>
              </a:spcBef>
              <a:spcAft>
                <a:spcPts val="0"/>
              </a:spcAft>
              <a:buNone/>
            </a:pPr>
            <a:r>
              <a:rPr b="1" i="1" lang="pl" sz="1600"/>
              <a:t>Record Linkage (RL) -  </a:t>
            </a:r>
            <a:r>
              <a:rPr lang="pl" sz="1600"/>
              <a:t>Task of finding records in a dataset that refers to the same entity in different data </a:t>
            </a:r>
            <a:r>
              <a:rPr b="1" lang="pl" sz="1600"/>
              <a:t>sources </a:t>
            </a:r>
            <a:r>
              <a:rPr lang="pl" sz="1600"/>
              <a:t>(e.g., books websites, database), when this task refers to only one data source, it is known as Deduplication.</a:t>
            </a:r>
            <a:endParaRPr sz="1600"/>
          </a:p>
          <a:p>
            <a:pPr indent="0" lvl="0" marL="0" rtl="0" algn="l">
              <a:spcBef>
                <a:spcPts val="0"/>
              </a:spcBef>
              <a:spcAft>
                <a:spcPts val="0"/>
              </a:spcAft>
              <a:buClr>
                <a:schemeClr val="dk1"/>
              </a:buClr>
              <a:buSzPts val="1100"/>
              <a:buFont typeface="Arial"/>
              <a:buNone/>
            </a:pPr>
            <a:r>
              <a:t/>
            </a:r>
            <a:endParaRPr b="1" i="1" sz="1600">
              <a:solidFill>
                <a:schemeClr val="dk1"/>
              </a:solidFill>
            </a:endParaRPr>
          </a:p>
          <a:p>
            <a:pPr indent="0" lvl="0" marL="0" rtl="0" algn="l">
              <a:spcBef>
                <a:spcPts val="0"/>
              </a:spcBef>
              <a:spcAft>
                <a:spcPts val="0"/>
              </a:spcAft>
              <a:buClr>
                <a:schemeClr val="dk1"/>
              </a:buClr>
              <a:buSzPts val="1100"/>
              <a:buFont typeface="Arial"/>
              <a:buNone/>
            </a:pPr>
            <a:r>
              <a:rPr b="1" lang="pl" sz="1600">
                <a:solidFill>
                  <a:schemeClr val="dk1"/>
                </a:solidFill>
                <a:highlight>
                  <a:srgbClr val="FFFFFF"/>
                </a:highlight>
              </a:rPr>
              <a:t>Canonicalization:</a:t>
            </a:r>
            <a:r>
              <a:rPr lang="pl" sz="1600">
                <a:solidFill>
                  <a:schemeClr val="dk1"/>
                </a:solidFill>
                <a:highlight>
                  <a:srgbClr val="FFFFFF"/>
                </a:highlight>
              </a:rPr>
              <a:t> converting data with more than one possible representation into a standard form.</a:t>
            </a:r>
            <a:endParaRPr sz="16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600">
              <a:solidFill>
                <a:schemeClr val="dk1"/>
              </a:solidFill>
              <a:highlight>
                <a:srgbClr val="FFFFFF"/>
              </a:highlight>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b="1" i="1" sz="1600"/>
          </a:p>
          <a:p>
            <a:pPr indent="0" lvl="0" marL="0" rtl="0" algn="l">
              <a:spcBef>
                <a:spcPts val="0"/>
              </a:spcBef>
              <a:spcAft>
                <a:spcPts val="0"/>
              </a:spcAft>
              <a:buNone/>
            </a:pPr>
            <a:r>
              <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nvSpPr>
        <p:spPr>
          <a:xfrm>
            <a:off x="0" y="3668400"/>
            <a:ext cx="8484300" cy="6897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b="1" sz="2000">
              <a:solidFill>
                <a:srgbClr val="FFFFFF"/>
              </a:solidFill>
              <a:latin typeface="Didact Gothic"/>
              <a:ea typeface="Didact Gothic"/>
              <a:cs typeface="Didact Gothic"/>
              <a:sym typeface="Didact Gothic"/>
            </a:endParaRPr>
          </a:p>
          <a:p>
            <a:pPr indent="0" lvl="0" marL="457200" rtl="0" algn="l">
              <a:spcBef>
                <a:spcPts val="0"/>
              </a:spcBef>
              <a:spcAft>
                <a:spcPts val="0"/>
              </a:spcAft>
              <a:buNone/>
            </a:pPr>
            <a:r>
              <a:t/>
            </a:r>
            <a:endParaRPr b="1" sz="2000">
              <a:solidFill>
                <a:srgbClr val="303030"/>
              </a:solidFill>
              <a:highlight>
                <a:srgbClr val="4FC08D"/>
              </a:highlight>
            </a:endParaRPr>
          </a:p>
        </p:txBody>
      </p:sp>
      <p:sp>
        <p:nvSpPr>
          <p:cNvPr id="128" name="Google Shape;128;p22"/>
          <p:cNvSpPr txBox="1"/>
          <p:nvPr/>
        </p:nvSpPr>
        <p:spPr>
          <a:xfrm>
            <a:off x="492650" y="1212900"/>
            <a:ext cx="8009400" cy="3079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cxnSp>
        <p:nvCxnSpPr>
          <p:cNvPr id="129" name="Google Shape;129;p22"/>
          <p:cNvCxnSpPr/>
          <p:nvPr/>
        </p:nvCxnSpPr>
        <p:spPr>
          <a:xfrm flipH="1" rot="10800000">
            <a:off x="492650" y="4397150"/>
            <a:ext cx="8009400" cy="32400"/>
          </a:xfrm>
          <a:prstGeom prst="straightConnector1">
            <a:avLst/>
          </a:prstGeom>
          <a:noFill/>
          <a:ln cap="flat" cmpd="sng" w="38100">
            <a:solidFill>
              <a:srgbClr val="1155CC"/>
            </a:solidFill>
            <a:prstDash val="solid"/>
            <a:round/>
            <a:headEnd len="med" w="med" type="none"/>
            <a:tailEnd len="med" w="med" type="none"/>
          </a:ln>
        </p:spPr>
      </p:cxnSp>
      <p:sp>
        <p:nvSpPr>
          <p:cNvPr id="130" name="Google Shape;130;p22"/>
          <p:cNvSpPr/>
          <p:nvPr/>
        </p:nvSpPr>
        <p:spPr>
          <a:xfrm>
            <a:off x="1618275" y="1347125"/>
            <a:ext cx="5572125" cy="21781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1950675" y="2160625"/>
            <a:ext cx="402300" cy="332400"/>
          </a:xfrm>
          <a:prstGeom prst="pie">
            <a:avLst>
              <a:gd fmla="val 0" name="adj1"/>
              <a:gd fmla="val 1620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2418000" y="2575450"/>
            <a:ext cx="402300" cy="332400"/>
          </a:xfrm>
          <a:prstGeom prst="pie">
            <a:avLst>
              <a:gd fmla="val 0" name="adj1"/>
              <a:gd fmla="val 16200000" name="adj2"/>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2596650" y="2160625"/>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3308900" y="2339275"/>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3461300" y="2815325"/>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4055900" y="2243050"/>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3863600" y="2671675"/>
            <a:ext cx="402300" cy="332400"/>
          </a:xfrm>
          <a:prstGeom prst="pie">
            <a:avLst>
              <a:gd fmla="val 0" name="adj1"/>
              <a:gd fmla="val 1620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4360700" y="2547850"/>
            <a:ext cx="402300" cy="332400"/>
          </a:xfrm>
          <a:prstGeom prst="pie">
            <a:avLst>
              <a:gd fmla="val 0" name="adj1"/>
              <a:gd fmla="val 1620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4763000" y="2269975"/>
            <a:ext cx="402300" cy="332400"/>
          </a:xfrm>
          <a:prstGeom prst="pie">
            <a:avLst>
              <a:gd fmla="val 0" name="adj1"/>
              <a:gd fmla="val 1620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4665500" y="2852650"/>
            <a:ext cx="402300" cy="332400"/>
          </a:xfrm>
          <a:prstGeom prst="pie">
            <a:avLst>
              <a:gd fmla="val 0" name="adj1"/>
              <a:gd fmla="val 1620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5309200" y="2671675"/>
            <a:ext cx="402300" cy="332400"/>
          </a:xfrm>
          <a:prstGeom prst="pie">
            <a:avLst>
              <a:gd fmla="val 0" name="adj1"/>
              <a:gd fmla="val 1620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067800" y="3087475"/>
            <a:ext cx="402300" cy="332400"/>
          </a:xfrm>
          <a:prstGeom prst="pie">
            <a:avLst>
              <a:gd fmla="val 0" name="adj1"/>
              <a:gd fmla="val 1620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470100" y="2160625"/>
            <a:ext cx="402300" cy="332400"/>
          </a:xfrm>
          <a:prstGeom prst="pie">
            <a:avLst>
              <a:gd fmla="val 0" name="adj1"/>
              <a:gd fmla="val 1620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6560975" y="2547850"/>
            <a:ext cx="402300" cy="332400"/>
          </a:xfrm>
          <a:prstGeom prst="pie">
            <a:avLst>
              <a:gd fmla="val 0" name="adj1"/>
              <a:gd fmla="val 1620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492650" y="220625"/>
            <a:ext cx="69201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sz="3200">
                <a:solidFill>
                  <a:schemeClr val="dk1"/>
                </a:solidFill>
              </a:rPr>
              <a:t>Deduplication</a:t>
            </a:r>
            <a:endParaRPr sz="3500"/>
          </a:p>
        </p:txBody>
      </p:sp>
      <p:sp>
        <p:nvSpPr>
          <p:cNvPr id="146" name="Google Shape;146;p22"/>
          <p:cNvSpPr/>
          <p:nvPr/>
        </p:nvSpPr>
        <p:spPr>
          <a:xfrm>
            <a:off x="2540684" y="1924450"/>
            <a:ext cx="2021225" cy="1359075"/>
          </a:xfrm>
          <a:custGeom>
            <a:rect b="b" l="l" r="r" t="t"/>
            <a:pathLst>
              <a:path extrusionOk="0" h="54363" w="80849">
                <a:moveTo>
                  <a:pt x="543" y="5948"/>
                </a:moveTo>
                <a:cubicBezTo>
                  <a:pt x="543" y="13842"/>
                  <a:pt x="-318" y="24042"/>
                  <a:pt x="5792" y="29041"/>
                </a:cubicBezTo>
                <a:cubicBezTo>
                  <a:pt x="12904" y="34860"/>
                  <a:pt x="24489" y="33737"/>
                  <a:pt x="30984" y="40238"/>
                </a:cubicBezTo>
                <a:cubicBezTo>
                  <a:pt x="34827" y="44084"/>
                  <a:pt x="35274" y="51814"/>
                  <a:pt x="40432" y="53534"/>
                </a:cubicBezTo>
                <a:cubicBezTo>
                  <a:pt x="48643" y="56272"/>
                  <a:pt x="58057" y="51439"/>
                  <a:pt x="65624" y="47236"/>
                </a:cubicBezTo>
                <a:cubicBezTo>
                  <a:pt x="69132" y="45287"/>
                  <a:pt x="73932" y="43965"/>
                  <a:pt x="75421" y="40238"/>
                </a:cubicBezTo>
                <a:cubicBezTo>
                  <a:pt x="76848" y="36665"/>
                  <a:pt x="71868" y="32813"/>
                  <a:pt x="72622" y="29041"/>
                </a:cubicBezTo>
                <a:cubicBezTo>
                  <a:pt x="73126" y="26522"/>
                  <a:pt x="76754" y="25959"/>
                  <a:pt x="78570" y="24143"/>
                </a:cubicBezTo>
                <a:cubicBezTo>
                  <a:pt x="80893" y="21820"/>
                  <a:pt x="81672" y="16910"/>
                  <a:pt x="79620" y="14345"/>
                </a:cubicBezTo>
                <a:cubicBezTo>
                  <a:pt x="76183" y="10049"/>
                  <a:pt x="69604" y="9550"/>
                  <a:pt x="64225" y="8397"/>
                </a:cubicBezTo>
                <a:cubicBezTo>
                  <a:pt x="54451" y="6302"/>
                  <a:pt x="44668" y="4238"/>
                  <a:pt x="34833" y="2449"/>
                </a:cubicBezTo>
                <a:cubicBezTo>
                  <a:pt x="24932" y="648"/>
                  <a:pt x="14805" y="0"/>
                  <a:pt x="4742" y="0"/>
                </a:cubicBezTo>
                <a:cubicBezTo>
                  <a:pt x="1873" y="0"/>
                  <a:pt x="-1673" y="6414"/>
                  <a:pt x="893" y="7697"/>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