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Didact Gothic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idactGothic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320e40de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320e40de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f3b54de2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f3b54de2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dbf3d6f2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dbf3d6f2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bf3d6f2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dbf3d6f2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dbf3d6f2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dbf3d6f2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dbf3d6f2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dbf3d6f2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this is a </a:t>
            </a:r>
            <a:r>
              <a:rPr lang="pl"/>
              <a:t>One Common Factor Model Interpretation. for example the communality is H2. % variance of Yi, exaplaned by f.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dbf3d6f25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dbf3d6f2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/>
              <a:t>The factor pattern matrix: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columns represent derived factors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Rows represent input variables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Loadings represent degree to which each of the variables “correlates” with each of the factors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Loadings range from -1 to 1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Inspection of factor loadings reveals extent to which each of the variables contributes to the meaning of each of the factors.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High loadings provide meaning and interpretation of factors (~ regression coefficients)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dbf3d6f25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dbf3d6f25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dbf3d6f2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dbf3d6f2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dbf3d6f25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dbf3d6f25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dbf3d6f25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dbf3d6f25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320e40de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320e40de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dbf3d6f2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dbf3d6f2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f4d615ab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f4d615ab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dbf3d6f2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dbf3d6f2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28d274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28d274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dbf3d6f2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dbf3d6f2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bf3d6f25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dbf3d6f25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dbf3d6f2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dbf3d6f2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f3b54de2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f3b54de2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bf3d6f2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dbf3d6f2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hyperlink" Target="https://en.wikipedia.org/wiki/Factor_analysi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hyperlink" Target="https://industrywired.com/how-supply-chain-automation-affects-retail-industry/" TargetMode="External"/><Relationship Id="rId7" Type="http://schemas.openxmlformats.org/officeDocument/2006/relationships/hyperlink" Target="https://www.kaggle.com/caesarlupum/retail-case-ssl-fa/edit" TargetMode="External"/><Relationship Id="rId8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0" Type="http://schemas.openxmlformats.org/officeDocument/2006/relationships/hyperlink" Target="https://www.kaggle.com/caesarlupum/retail-case-ssl-fa" TargetMode="External"/><Relationship Id="rId9" Type="http://schemas.openxmlformats.org/officeDocument/2006/relationships/hyperlink" Target="https://en.wikipedia.org/wiki/Factor_analysis#In_psychometrics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s://www.slideshare.net/Dataiku/dataiku-hadoop-summit-semisupervised-learning-with-hadoop-for-understanding-user-web-behaviours" TargetMode="External"/><Relationship Id="rId7" Type="http://schemas.openxmlformats.org/officeDocument/2006/relationships/hyperlink" Target="https://slideplayer.com/slide/12574046/" TargetMode="External"/><Relationship Id="rId8" Type="http://schemas.openxmlformats.org/officeDocument/2006/relationships/hyperlink" Target="https://www.slideshare.net/Dataiku/dataiku-hadoop-summit-semisupervised-learning-with-hadoop-for-understanding-user-web-behaviour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www.linkedin.com/in/crislanio/" TargetMode="External"/><Relationship Id="rId5" Type="http://schemas.openxmlformats.org/officeDocument/2006/relationships/hyperlink" Target="https://www.kaggle.com/caesarlupum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048250" y="926100"/>
            <a:ext cx="689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57" name="Google Shape;57;p13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1361" y="4487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492654" y="4517650"/>
            <a:ext cx="2083421" cy="4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492650" y="1171525"/>
            <a:ext cx="74640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00"/>
              <a:t>Applying Factor Analysis with cluster-then-label Semi-supervised Learning Approach in Classification Problems</a:t>
            </a:r>
            <a:endParaRPr b="1" sz="2500"/>
          </a:p>
        </p:txBody>
      </p:sp>
      <p:cxnSp>
        <p:nvCxnSpPr>
          <p:cNvPr id="61" name="Google Shape;61;p13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3"/>
          <p:cNvSpPr txBox="1"/>
          <p:nvPr/>
        </p:nvSpPr>
        <p:spPr>
          <a:xfrm>
            <a:off x="5871925" y="3466300"/>
            <a:ext cx="31983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" sz="2000"/>
              <a:t>Caesar Lupum</a:t>
            </a:r>
            <a:r>
              <a:rPr lang="pl" sz="2000"/>
              <a:t>, Crislânio Macêdo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3" name="Google Shape;63;p13"/>
          <p:cNvSpPr txBox="1"/>
          <p:nvPr/>
        </p:nvSpPr>
        <p:spPr>
          <a:xfrm>
            <a:off x="492650" y="3068213"/>
            <a:ext cx="35127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" sz="2000"/>
              <a:t>Kaggle Days Meetup Delhi NCR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" sz="2000"/>
              <a:t>05</a:t>
            </a:r>
            <a:r>
              <a:rPr baseline="30000" lang="pl" sz="2000"/>
              <a:t>th</a:t>
            </a:r>
            <a:r>
              <a:rPr lang="pl" sz="2000"/>
              <a:t> December, Delhi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20925" y="2157788"/>
            <a:ext cx="1289650" cy="1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2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2"/>
          <p:cNvSpPr txBox="1"/>
          <p:nvPr/>
        </p:nvSpPr>
        <p:spPr>
          <a:xfrm>
            <a:off x="492650" y="505000"/>
            <a:ext cx="68847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/>
              <a:t>Factor Analysis - Applications</a:t>
            </a:r>
            <a:endParaRPr b="1" sz="2500"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1361" y="4487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492654" y="4517650"/>
            <a:ext cx="2083421" cy="4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603475" y="1454613"/>
            <a:ext cx="83745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>
                <a:solidFill>
                  <a:schemeClr val="dk1"/>
                </a:solidFill>
                <a:highlight>
                  <a:srgbClr val="FFFFFF"/>
                </a:highlight>
              </a:rPr>
              <a:t>In physical and biological sciences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l">
                <a:solidFill>
                  <a:schemeClr val="dk1"/>
                </a:solidFill>
              </a:rPr>
              <a:t>geochemistry, hydrochemistry, ecology, molecular biology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</a:rPr>
              <a:t>Factor analysis can be used for summarizing high-density </a:t>
            </a:r>
            <a:r>
              <a:rPr b="1" lang="pl">
                <a:solidFill>
                  <a:schemeClr val="dk1"/>
                </a:solidFill>
              </a:rPr>
              <a:t>oligonucleotide(</a:t>
            </a:r>
            <a:r>
              <a:rPr lang="pl">
                <a:solidFill>
                  <a:schemeClr val="dk1"/>
                </a:solidFill>
              </a:rPr>
              <a:t>short DNA or RNA molecules</a:t>
            </a:r>
            <a:r>
              <a:rPr b="1" lang="pl">
                <a:solidFill>
                  <a:schemeClr val="dk1"/>
                </a:solidFill>
              </a:rPr>
              <a:t>)</a:t>
            </a:r>
            <a:r>
              <a:rPr lang="pl">
                <a:solidFill>
                  <a:schemeClr val="dk1"/>
                </a:solidFill>
              </a:rPr>
              <a:t> DNA microarrays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l">
                <a:solidFill>
                  <a:schemeClr val="dk1"/>
                </a:solidFill>
              </a:rPr>
              <a:t>Market Segmentation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l">
                <a:solidFill>
                  <a:schemeClr val="dk1"/>
                </a:solidFill>
              </a:rPr>
              <a:t>Achievement in education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l">
                <a:solidFill>
                  <a:schemeClr val="dk1"/>
                </a:solidFill>
              </a:rPr>
              <a:t>Diagnostic criteria in mental health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l">
                <a:solidFill>
                  <a:schemeClr val="dk1"/>
                </a:solidFill>
              </a:rPr>
              <a:t>Personality and cognition in psychology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616625" y="4165925"/>
            <a:ext cx="3955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source: </a:t>
            </a:r>
            <a:r>
              <a:rPr lang="pl" sz="1000" u="sng">
                <a:solidFill>
                  <a:schemeClr val="hlink"/>
                </a:solidFill>
                <a:hlinkClick r:id="rId6"/>
              </a:rPr>
              <a:t>https://en.wikipedia.org/wiki/Factor_analysis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3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3"/>
          <p:cNvSpPr txBox="1"/>
          <p:nvPr/>
        </p:nvSpPr>
        <p:spPr>
          <a:xfrm>
            <a:off x="492650" y="505000"/>
            <a:ext cx="68847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>
                <a:solidFill>
                  <a:schemeClr val="dk1"/>
                </a:solidFill>
              </a:rPr>
              <a:t>Factor Analysis - Factor Analysis Model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1361" y="4487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492654" y="4517650"/>
            <a:ext cx="2083421" cy="4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603475" y="1454613"/>
            <a:ext cx="83745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650" y="941050"/>
            <a:ext cx="5859250" cy="34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4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4"/>
          <p:cNvSpPr txBox="1"/>
          <p:nvPr/>
        </p:nvSpPr>
        <p:spPr>
          <a:xfrm>
            <a:off x="492650" y="505000"/>
            <a:ext cx="68847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>
                <a:solidFill>
                  <a:schemeClr val="dk1"/>
                </a:solidFill>
              </a:rPr>
              <a:t>Statistics Associated with Factor Analysis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1361" y="4487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492654" y="4517650"/>
            <a:ext cx="2083421" cy="4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/>
          <p:nvPr/>
        </p:nvSpPr>
        <p:spPr>
          <a:xfrm>
            <a:off x="603475" y="1454613"/>
            <a:ext cx="83745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Communality</a:t>
            </a:r>
            <a:r>
              <a:rPr lang="pl"/>
              <a:t>. Amount of variance a variable shares with all the other variables.  This is the proportion of variance explained by the common factors.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Eigenvalue</a:t>
            </a:r>
            <a:r>
              <a:rPr lang="pl"/>
              <a:t>. Represents the total variance explained by each factor.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Factor loadings</a:t>
            </a:r>
            <a:r>
              <a:rPr lang="pl"/>
              <a:t>. Correlations between the variables and the factors.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Factor matrix</a:t>
            </a:r>
            <a:r>
              <a:rPr lang="pl"/>
              <a:t>. A factor matrix contains the factor loadings of all the variables on all the factors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Factor scores</a:t>
            </a:r>
            <a:r>
              <a:rPr lang="pl"/>
              <a:t>.  Factor scores are composite scores estimated for each respondent on the derived factors.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Kaiser-Meyer-Olkin (KMO)</a:t>
            </a:r>
            <a:r>
              <a:rPr lang="pl"/>
              <a:t> measure of sampling adequacy. Used to examine the appropriateness of factor analysis.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5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5"/>
          <p:cNvSpPr txBox="1"/>
          <p:nvPr/>
        </p:nvSpPr>
        <p:spPr>
          <a:xfrm>
            <a:off x="492650" y="505000"/>
            <a:ext cx="68847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>
                <a:solidFill>
                  <a:schemeClr val="dk1"/>
                </a:solidFill>
              </a:rPr>
              <a:t>Statistics Associated with Factor Analysis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1361" y="4487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492654" y="4517650"/>
            <a:ext cx="2083421" cy="4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/>
        </p:nvSpPr>
        <p:spPr>
          <a:xfrm>
            <a:off x="603475" y="1454613"/>
            <a:ext cx="83745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Bartlett's test of sphericity.</a:t>
            </a:r>
            <a:r>
              <a:rPr lang="pl"/>
              <a:t> Bartlett's test of sphericity is used to test the hypothesis that the variables are uncorrelated in the population (i.e., the population corr matrix is an identity matrix)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Correlation matrix.</a:t>
            </a:r>
            <a:r>
              <a:rPr lang="pl"/>
              <a:t> A correlation matrix is a lower triangle matrix showing the simple correlations, r, between all possible pairs of variables included in the analysis.  The diagonal elements are all 1.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Percentage of variance</a:t>
            </a:r>
            <a:r>
              <a:rPr lang="pl"/>
              <a:t>. The percentage of the total variance attributed to each factor.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Scree plot. </a:t>
            </a:r>
            <a:r>
              <a:rPr lang="pl"/>
              <a:t>A scree plot is a plot of the Eigenvalues against the number of factors in order of extraction.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6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6"/>
          <p:cNvSpPr txBox="1"/>
          <p:nvPr/>
        </p:nvSpPr>
        <p:spPr>
          <a:xfrm>
            <a:off x="492650" y="505000"/>
            <a:ext cx="68847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>
                <a:solidFill>
                  <a:schemeClr val="dk1"/>
                </a:solidFill>
              </a:rPr>
              <a:t>Factor Analysis - Factor Analysis Model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1361" y="4487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492654" y="4517650"/>
            <a:ext cx="2083421" cy="4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 txBox="1"/>
          <p:nvPr/>
        </p:nvSpPr>
        <p:spPr>
          <a:xfrm>
            <a:off x="603475" y="1454613"/>
            <a:ext cx="83745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650" y="1022475"/>
            <a:ext cx="5934900" cy="340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7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7"/>
          <p:cNvSpPr txBox="1"/>
          <p:nvPr/>
        </p:nvSpPr>
        <p:spPr>
          <a:xfrm>
            <a:off x="492650" y="505000"/>
            <a:ext cx="68847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>
                <a:solidFill>
                  <a:schemeClr val="dk1"/>
                </a:solidFill>
              </a:rPr>
              <a:t>Factor Analysis - Matrix Notation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1361" y="4487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7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492654" y="4517650"/>
            <a:ext cx="2083421" cy="4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 txBox="1"/>
          <p:nvPr/>
        </p:nvSpPr>
        <p:spPr>
          <a:xfrm>
            <a:off x="603475" y="1454613"/>
            <a:ext cx="83745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648" y="801850"/>
            <a:ext cx="4910524" cy="36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28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8"/>
          <p:cNvSpPr txBox="1"/>
          <p:nvPr/>
        </p:nvSpPr>
        <p:spPr>
          <a:xfrm>
            <a:off x="492650" y="505000"/>
            <a:ext cx="68847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>
                <a:solidFill>
                  <a:schemeClr val="dk1"/>
                </a:solidFill>
              </a:rPr>
              <a:t>Demo - RETAIL CASE</a:t>
            </a:r>
            <a:endParaRPr sz="2500"/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1361" y="4487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8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492654" y="4517650"/>
            <a:ext cx="2083421" cy="4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8"/>
          <p:cNvSpPr txBox="1"/>
          <p:nvPr/>
        </p:nvSpPr>
        <p:spPr>
          <a:xfrm>
            <a:off x="603475" y="1454613"/>
            <a:ext cx="83745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6"/>
              </a:rPr>
              <a:t>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🛍️ Retail Case - SSL+FA</a:t>
            </a:r>
            <a:r>
              <a:rPr lang="pl"/>
              <a:t>: </a:t>
            </a:r>
            <a:r>
              <a:rPr lang="pl" u="sng">
                <a:solidFill>
                  <a:schemeClr val="hlink"/>
                </a:solidFill>
                <a:hlinkClick r:id="rId7"/>
              </a:rPr>
              <a:t>https://www.kaggle.com/caesarlupum/retail-case-ssl-fa/</a:t>
            </a:r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450" y="1164950"/>
            <a:ext cx="3838551" cy="201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8"/>
          <p:cNvSpPr txBox="1"/>
          <p:nvPr/>
        </p:nvSpPr>
        <p:spPr>
          <a:xfrm>
            <a:off x="4697850" y="974850"/>
            <a:ext cx="4205700" cy="29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500"/>
              <a:t>You are responsible for the analysis that will serve as a foundation for the strategy of entering the Brazilian market of a large multinational retailer in the supermarket sector.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200"/>
              <a:t>task 1: </a:t>
            </a:r>
            <a:r>
              <a:rPr lang="pl" sz="1200"/>
              <a:t>Classify Brazilian municipalities based on the available information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200">
                <a:solidFill>
                  <a:schemeClr val="dk1"/>
                </a:solidFill>
              </a:rPr>
              <a:t>task 2: </a:t>
            </a:r>
            <a:r>
              <a:rPr lang="pl" sz="1200"/>
              <a:t>Develop a classification model to calculate the probability that a given municipality belongs to one of the groups created.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/>
              <a:t>Which groups of municipalities should be the gateway to a company in the country? Why?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29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29"/>
          <p:cNvSpPr txBox="1"/>
          <p:nvPr/>
        </p:nvSpPr>
        <p:spPr>
          <a:xfrm>
            <a:off x="492650" y="505000"/>
            <a:ext cx="68847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>
                <a:solidFill>
                  <a:schemeClr val="dk1"/>
                </a:solidFill>
              </a:rPr>
              <a:t>Demo - Conducting Factor Analysis</a:t>
            </a:r>
            <a:endParaRPr sz="2500"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1361" y="4487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492654" y="4517650"/>
            <a:ext cx="2083421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2133" y="1095701"/>
            <a:ext cx="3419742" cy="322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30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30"/>
          <p:cNvSpPr txBox="1"/>
          <p:nvPr/>
        </p:nvSpPr>
        <p:spPr>
          <a:xfrm>
            <a:off x="492650" y="505000"/>
            <a:ext cx="68847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>
                <a:solidFill>
                  <a:schemeClr val="dk1"/>
                </a:solidFill>
              </a:rPr>
              <a:t>Demo - SSL+ FA</a:t>
            </a:r>
            <a:endParaRPr sz="2500"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1361" y="4487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0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492654" y="4517650"/>
            <a:ext cx="2083421" cy="4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0"/>
          <p:cNvSpPr txBox="1"/>
          <p:nvPr/>
        </p:nvSpPr>
        <p:spPr>
          <a:xfrm>
            <a:off x="603475" y="1454613"/>
            <a:ext cx="83745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/>
          <p:nvPr/>
        </p:nvSpPr>
        <p:spPr>
          <a:xfrm>
            <a:off x="352800" y="1253375"/>
            <a:ext cx="2302500" cy="116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Labeling data with Cluster Approach</a:t>
            </a:r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3420750" y="1211650"/>
            <a:ext cx="2302500" cy="116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Validation of </a:t>
            </a:r>
            <a:r>
              <a:rPr lang="pl"/>
              <a:t>Classification </a:t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2655300" y="2748125"/>
            <a:ext cx="2302500" cy="116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Apply FA in entire data</a:t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5370175" y="2748125"/>
            <a:ext cx="2302500" cy="116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Use </a:t>
            </a:r>
            <a:r>
              <a:rPr lang="pl"/>
              <a:t>FA scores for interpreting clusters</a:t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2701725" y="1717600"/>
            <a:ext cx="519900" cy="15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 rot="2415367">
            <a:off x="1534632" y="2767353"/>
            <a:ext cx="1123482" cy="1577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5013525" y="3175225"/>
            <a:ext cx="303600" cy="15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6279025" y="1211650"/>
            <a:ext cx="2302500" cy="116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Use FA scores for interpreting new entries</a:t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5922375" y="1638750"/>
            <a:ext cx="303600" cy="15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31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1"/>
          <p:cNvSpPr txBox="1"/>
          <p:nvPr/>
        </p:nvSpPr>
        <p:spPr>
          <a:xfrm>
            <a:off x="492650" y="505000"/>
            <a:ext cx="68847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>
                <a:solidFill>
                  <a:schemeClr val="dk1"/>
                </a:solidFill>
              </a:rPr>
              <a:t>References and resources</a:t>
            </a:r>
            <a:endParaRPr sz="2500"/>
          </a:p>
        </p:txBody>
      </p:sp>
      <p:pic>
        <p:nvPicPr>
          <p:cNvPr id="263" name="Google Shape;26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1361" y="4487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1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492654" y="4517650"/>
            <a:ext cx="2083421" cy="4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1"/>
          <p:cNvSpPr txBox="1"/>
          <p:nvPr/>
        </p:nvSpPr>
        <p:spPr>
          <a:xfrm>
            <a:off x="603475" y="1454613"/>
            <a:ext cx="83745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6"/>
              </a:rPr>
              <a:t>Types of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7"/>
              </a:rPr>
              <a:t>Factor analysis</a:t>
            </a:r>
            <a:r>
              <a:rPr lang="pl" u="sng">
                <a:solidFill>
                  <a:schemeClr val="hlink"/>
                </a:solidFill>
                <a:hlinkClick r:id="rId8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9"/>
              </a:rPr>
              <a:t>FA in psychometrics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10"/>
              </a:rPr>
              <a:t>Retail Case SSL +Factor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71" name="Google Shape;71;p14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/>
        </p:nvSpPr>
        <p:spPr>
          <a:xfrm>
            <a:off x="492650" y="505000"/>
            <a:ext cx="69201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A brief overview ...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73" name="Google Shape;73;p14"/>
          <p:cNvSpPr txBox="1"/>
          <p:nvPr/>
        </p:nvSpPr>
        <p:spPr>
          <a:xfrm>
            <a:off x="492650" y="1095700"/>
            <a:ext cx="8009400" cy="3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/>
              <a:t>Semi-Supervised learning (SSL)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l"/>
              <a:t>Basic Concept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l"/>
              <a:t>Cluster-then-label Semi-supervised Learning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l">
                <a:solidFill>
                  <a:schemeClr val="dk1"/>
                </a:solidFill>
              </a:rPr>
              <a:t>Factor Analysis (FA)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pl">
                <a:solidFill>
                  <a:schemeClr val="dk1"/>
                </a:solidFill>
              </a:rPr>
              <a:t>First Notable mention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pl">
                <a:solidFill>
                  <a:schemeClr val="dk1"/>
                </a:solidFill>
              </a:rPr>
              <a:t>Basic Concept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pl">
                <a:solidFill>
                  <a:schemeClr val="dk1"/>
                </a:solidFill>
              </a:rPr>
              <a:t>Applications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pl">
                <a:solidFill>
                  <a:schemeClr val="dk1"/>
                </a:solidFill>
              </a:rPr>
              <a:t>Factor Analysis Model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pl">
                <a:solidFill>
                  <a:schemeClr val="dk1"/>
                </a:solidFill>
              </a:rPr>
              <a:t>Statistics Associated with Factor Analysis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pl">
                <a:solidFill>
                  <a:schemeClr val="dk1"/>
                </a:solidFill>
              </a:rPr>
              <a:t>Conducting Factor Analysis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l">
                <a:solidFill>
                  <a:schemeClr val="dk1"/>
                </a:solidFill>
              </a:rPr>
              <a:t>Demo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pl">
                <a:solidFill>
                  <a:schemeClr val="dk1"/>
                </a:solidFill>
              </a:rPr>
              <a:t>Problem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pl">
                <a:solidFill>
                  <a:schemeClr val="dk1"/>
                </a:solidFill>
              </a:rPr>
              <a:t>Pipeline modeling FA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pl">
                <a:solidFill>
                  <a:schemeClr val="dk1"/>
                </a:solidFill>
              </a:rPr>
              <a:t>Pipeline modeling FA+SSL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1361" y="4487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492654" y="4517650"/>
            <a:ext cx="2083421" cy="4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2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272" name="Google Shape;272;p32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32"/>
          <p:cNvSpPr txBox="1"/>
          <p:nvPr/>
        </p:nvSpPr>
        <p:spPr>
          <a:xfrm>
            <a:off x="492650" y="505000"/>
            <a:ext cx="69201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pic>
        <p:nvPicPr>
          <p:cNvPr id="274" name="Google Shape;27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9163" y="1474200"/>
            <a:ext cx="5485975" cy="22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1361" y="4487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2"/>
          <p:cNvPicPr preferRelativeResize="0"/>
          <p:nvPr/>
        </p:nvPicPr>
        <p:blipFill rotWithShape="1">
          <a:blip r:embed="rId6">
            <a:alphaModFix/>
          </a:blip>
          <a:srcRect b="0" l="-6629" r="6630" t="0"/>
          <a:stretch/>
        </p:blipFill>
        <p:spPr>
          <a:xfrm>
            <a:off x="492654" y="4517650"/>
            <a:ext cx="2083421" cy="4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3"/>
          <p:cNvSpPr txBox="1"/>
          <p:nvPr/>
        </p:nvSpPr>
        <p:spPr>
          <a:xfrm>
            <a:off x="1048250" y="926100"/>
            <a:ext cx="689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83" name="Google Shape;283;p33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284" name="Google Shape;284;p33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5" name="Google Shape;28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1361" y="4487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3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492654" y="4517650"/>
            <a:ext cx="2083421" cy="4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3"/>
          <p:cNvSpPr txBox="1"/>
          <p:nvPr/>
        </p:nvSpPr>
        <p:spPr>
          <a:xfrm>
            <a:off x="492650" y="1171525"/>
            <a:ext cx="74640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00"/>
              <a:t>Applying Factor Analysis with cluster-then-label Semi-supervised Learning Approach in Classification Problems</a:t>
            </a:r>
            <a:endParaRPr b="1" sz="2500"/>
          </a:p>
        </p:txBody>
      </p:sp>
      <p:cxnSp>
        <p:nvCxnSpPr>
          <p:cNvPr id="288" name="Google Shape;288;p33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33"/>
          <p:cNvSpPr txBox="1"/>
          <p:nvPr/>
        </p:nvSpPr>
        <p:spPr>
          <a:xfrm>
            <a:off x="5871925" y="3466300"/>
            <a:ext cx="31983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" sz="2000"/>
              <a:t>Caesar Lupum, Crislânio Macêdo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90" name="Google Shape;290;p33"/>
          <p:cNvSpPr txBox="1"/>
          <p:nvPr/>
        </p:nvSpPr>
        <p:spPr>
          <a:xfrm>
            <a:off x="492650" y="3068213"/>
            <a:ext cx="35127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" sz="2000"/>
              <a:t>Kaggle Days Meetup Delhi NCR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" sz="2000"/>
              <a:t>05</a:t>
            </a:r>
            <a:r>
              <a:rPr baseline="30000" lang="pl" sz="2000"/>
              <a:t>th</a:t>
            </a:r>
            <a:r>
              <a:rPr lang="pl" sz="2000"/>
              <a:t> December, Delhi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91" name="Google Shape;29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20925" y="2157788"/>
            <a:ext cx="1289650" cy="1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0" y="3668400"/>
            <a:ext cx="8484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03030"/>
              </a:solidFill>
              <a:highlight>
                <a:srgbClr val="4FC08D"/>
              </a:highlight>
            </a:endParaRPr>
          </a:p>
        </p:txBody>
      </p:sp>
      <p:cxnSp>
        <p:nvCxnSpPr>
          <p:cNvPr id="82" name="Google Shape;82;p15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5"/>
          <p:cNvSpPr txBox="1"/>
          <p:nvPr/>
        </p:nvSpPr>
        <p:spPr>
          <a:xfrm>
            <a:off x="492650" y="505000"/>
            <a:ext cx="69201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200"/>
              <a:t>WHOIAM?</a:t>
            </a:r>
            <a:endParaRPr b="1" sz="3200"/>
          </a:p>
        </p:txBody>
      </p:sp>
      <p:sp>
        <p:nvSpPr>
          <p:cNvPr id="84" name="Google Shape;84;p15"/>
          <p:cNvSpPr txBox="1"/>
          <p:nvPr/>
        </p:nvSpPr>
        <p:spPr>
          <a:xfrm>
            <a:off x="492650" y="1212900"/>
            <a:ext cx="8009400" cy="30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&gt; Crislânio Macêdo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&gt; Majored in Computer Science from Universidade Federal do Ceará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and Mastering Degree from Universidade Estadual do Ceará.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&gt; Kaggle Notebook Master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How to reach me: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LinkedIn:</a:t>
            </a:r>
            <a:r>
              <a:rPr lang="pl" u="sng">
                <a:solidFill>
                  <a:schemeClr val="hlink"/>
                </a:solidFill>
                <a:hlinkClick r:id="rId4"/>
              </a:rPr>
              <a:t>/crislanio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Kaggle:</a:t>
            </a:r>
            <a:r>
              <a:rPr lang="pl" u="sng">
                <a:solidFill>
                  <a:schemeClr val="hlink"/>
                </a:solidFill>
                <a:hlinkClick r:id="rId5"/>
              </a:rPr>
              <a:t>/caesarlupum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GitHub: @crislanio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Medium: @</a:t>
            </a:r>
            <a:r>
              <a:rPr lang="pl">
                <a:solidFill>
                  <a:schemeClr val="dk1"/>
                </a:solidFill>
              </a:rPr>
              <a:t>crislanio.ufc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solidFill>
                  <a:schemeClr val="dk1"/>
                </a:solidFill>
              </a:rPr>
              <a:t>Twitter: @crs_macedo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1361" y="4487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7">
            <a:alphaModFix/>
          </a:blip>
          <a:srcRect b="0" l="-6629" r="6630" t="0"/>
          <a:stretch/>
        </p:blipFill>
        <p:spPr>
          <a:xfrm>
            <a:off x="492654" y="4517650"/>
            <a:ext cx="2083421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11545" y="1212895"/>
            <a:ext cx="1272749" cy="159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6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6"/>
          <p:cNvSpPr txBox="1"/>
          <p:nvPr/>
        </p:nvSpPr>
        <p:spPr>
          <a:xfrm>
            <a:off x="492650" y="505000"/>
            <a:ext cx="68847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/>
              <a:t>Semi-Supervised learning (SSL)-Basic Concept</a:t>
            </a:r>
            <a:endParaRPr b="1" sz="2500"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1361" y="4487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492654" y="4517650"/>
            <a:ext cx="2083421" cy="4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603475" y="1454613"/>
            <a:ext cx="83745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Semi-supervised learning is a class of machine learning tasks and techniques that also make use of </a:t>
            </a:r>
            <a:r>
              <a:rPr b="1" lang="pl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unlabeled data</a:t>
            </a:r>
            <a:r>
              <a:rPr lang="pl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training – typically a small amount of labeled data with a large amount of unlabeled data</a:t>
            </a:r>
            <a:endParaRPr b="1" sz="1000"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8346" y="1412000"/>
            <a:ext cx="3965074" cy="24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7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7"/>
          <p:cNvSpPr txBox="1"/>
          <p:nvPr/>
        </p:nvSpPr>
        <p:spPr>
          <a:xfrm>
            <a:off x="492650" y="505000"/>
            <a:ext cx="68847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/>
              <a:t>Semi-Supervised learning (SSL)- Cluster-then-label Semi-supervised Learning Approach</a:t>
            </a:r>
            <a:endParaRPr b="1" sz="2500"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1361" y="4487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492654" y="4517650"/>
            <a:ext cx="2083421" cy="4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603475" y="1454613"/>
            <a:ext cx="83745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Intra-cluster distances are minimized.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Inter-cluster distances are maximized.</a:t>
            </a:r>
            <a:endParaRPr b="1" sz="1000"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470" y="1747570"/>
            <a:ext cx="3564150" cy="24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8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8"/>
          <p:cNvSpPr txBox="1"/>
          <p:nvPr/>
        </p:nvSpPr>
        <p:spPr>
          <a:xfrm>
            <a:off x="492650" y="505000"/>
            <a:ext cx="68847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/>
              <a:t>Factor Analysis - First Notable mention</a:t>
            </a:r>
            <a:endParaRPr b="1" sz="2500"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1361" y="4487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492654" y="4517650"/>
            <a:ext cx="2083421" cy="4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603475" y="1454626"/>
            <a:ext cx="8374500" cy="29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Charles Edward Spearmen was known for his seminal work on testing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and measuring of HUMAN INTELLIGENCE by using the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FACTOR ANALYSIS during World War 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	</a:t>
            </a:r>
            <a:endParaRPr/>
          </a:p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000"/>
              <a:t>CHARLES EDWARD SPEARMEN </a:t>
            </a:r>
            <a:endParaRPr b="1" sz="1000"/>
          </a:p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000"/>
              <a:t>(BRITISH PSYCHOLOGIST</a:t>
            </a:r>
            <a:r>
              <a:rPr b="1" lang="pl" sz="1000"/>
              <a:t>)</a:t>
            </a:r>
            <a:endParaRPr b="1" sz="1000"/>
          </a:p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Factor analysis is usually dated from Charles Spearman’s paper ‘General Intelligence’ Objectively Determined and Measured published in the American Journal of Psychology in 1904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5675" y="1289660"/>
            <a:ext cx="1474300" cy="1863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9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9"/>
          <p:cNvSpPr txBox="1"/>
          <p:nvPr/>
        </p:nvSpPr>
        <p:spPr>
          <a:xfrm>
            <a:off x="492650" y="505000"/>
            <a:ext cx="68847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/>
              <a:t>Factor Analysis - Basic Concept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00"/>
              <a:t>What is factor analysis?</a:t>
            </a:r>
            <a:endParaRPr b="1" sz="25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1361" y="4487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492654" y="4517650"/>
            <a:ext cx="2083421" cy="4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603475" y="1454613"/>
            <a:ext cx="83745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Factor analysis is used: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To identify underlying dimensions, or factors, that explain the correlations among a set of variables.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To identify a new, smaller, set of uncorrelated variables to replace the original set of correlated variables.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0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0"/>
          <p:cNvSpPr txBox="1"/>
          <p:nvPr/>
        </p:nvSpPr>
        <p:spPr>
          <a:xfrm>
            <a:off x="492650" y="505000"/>
            <a:ext cx="68847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/>
              <a:t>Factor Analysis - Basic Concept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1361" y="4487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492654" y="4517650"/>
            <a:ext cx="2083421" cy="4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603475" y="1454613"/>
            <a:ext cx="83745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chemeClr val="dk1"/>
                </a:solidFill>
              </a:rPr>
              <a:t>Advantages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400">
                <a:solidFill>
                  <a:schemeClr val="dk1"/>
                </a:solidFill>
              </a:rPr>
              <a:t>Disadvantages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7" y="0"/>
            <a:ext cx="1731125" cy="1289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1"/>
          <p:cNvCxnSpPr/>
          <p:nvPr/>
        </p:nvCxnSpPr>
        <p:spPr>
          <a:xfrm flipH="1" rot="10800000">
            <a:off x="492650" y="4397150"/>
            <a:ext cx="8009400" cy="32400"/>
          </a:xfrm>
          <a:prstGeom prst="straightConnector1">
            <a:avLst/>
          </a:prstGeom>
          <a:noFill/>
          <a:ln cap="flat" cmpd="sng" w="38100">
            <a:solidFill>
              <a:srgbClr val="F4CE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1"/>
          <p:cNvSpPr txBox="1"/>
          <p:nvPr/>
        </p:nvSpPr>
        <p:spPr>
          <a:xfrm>
            <a:off x="492650" y="505000"/>
            <a:ext cx="68847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/>
              <a:t>Factor Analysis - Basic Concept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00"/>
              <a:t>Why Factor Analysis?</a:t>
            </a:r>
            <a:endParaRPr b="1" sz="2500"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1361" y="4487475"/>
            <a:ext cx="1182938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 rotWithShape="1">
          <a:blip r:embed="rId5">
            <a:alphaModFix/>
          </a:blip>
          <a:srcRect b="0" l="-6629" r="6630" t="0"/>
          <a:stretch/>
        </p:blipFill>
        <p:spPr>
          <a:xfrm>
            <a:off x="492654" y="4517650"/>
            <a:ext cx="2083421" cy="4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603475" y="1454613"/>
            <a:ext cx="83745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Testing of theory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Explain covariation among multiple observed variables by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Mapping variables to latent constructs (called “factors”)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Understanding the structure underlying a set of measures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Gain insight to dimensions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Construct validation (e.g., convergent validity)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