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1A160C2-F5C3-49FF-BA24-59D7E832D45A}">
  <a:tblStyle styleId="{41A160C2-F5C3-49FF-BA24-59D7E832D45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Merriweather-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Merriweather-italic.fntdata"/><Relationship Id="rId23" Type="http://schemas.openxmlformats.org/officeDocument/2006/relationships/slide" Target="slides/slide17.xml"/><Relationship Id="rId45"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Merriweather-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af9bec6b4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af9bec6b4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af9bec6b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af9bec6b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af9bec6b4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af9bec6b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af9bec6b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af9bec6b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af9bec6b4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af9bec6b4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af9bec6b4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af9bec6b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af9bec6b4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af9bec6b4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af9bec6b4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af9bec6b4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af9bec6b4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af9bec6b4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af9bec6b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af9bec6b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af9bec6b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af9bec6b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(etc description on this)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af9bec6b4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af9bec6b4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af9bec6b4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af9bec6b4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af9bec6b4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af9bec6b4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af9bec6b4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af9bec6b4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af9bec6b4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af9bec6b4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af9bec6b4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af9bec6b4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it with both &amp; and OR, if there is time.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af9bec6b4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af9bec6b4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af9bec6b4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af9bec6b4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af9bec6b4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af9bec6b4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check code to see if its actually taking into account both “bi-directions”.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af9bec6b4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af9bec6b4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af9bec6b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af9bec6b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(Stats about data)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af9bec6b4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af9bec6b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af9bec6b4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af9bec6b4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af9bec6b4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af9bec6b4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af9bec6b4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af9bec6b4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af9bec6b4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af9bec6b4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af9bec6b4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af9bec6b4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af9bec6b4_2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af9bec6b4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affaf82c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affaf82c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f9bec6b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f9bec6b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(Stats about data)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af9bec6b4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af9bec6b4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(Stats about data)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af9bec6b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af9bec6b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af9bec6b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af9bec6b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af9bec6b4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af9bec6b4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af9bec6b4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af9bec6b4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8275" y="0"/>
            <a:ext cx="9939000" cy="5143500"/>
          </a:xfrm>
          <a:prstGeom prst="rect">
            <a:avLst/>
          </a:prstGeom>
          <a:noFill/>
          <a:ln>
            <a:noFill/>
          </a:ln>
        </p:spPr>
      </p:pic>
      <p:sp>
        <p:nvSpPr>
          <p:cNvPr id="56" name="Google Shape;56;p13"/>
          <p:cNvSpPr txBox="1"/>
          <p:nvPr/>
        </p:nvSpPr>
        <p:spPr>
          <a:xfrm>
            <a:off x="400200" y="531875"/>
            <a:ext cx="56451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Impact"/>
                <a:ea typeface="Impact"/>
                <a:cs typeface="Impact"/>
                <a:sym typeface="Impact"/>
              </a:rPr>
              <a:t>ANALYZING TEXT </a:t>
            </a:r>
            <a:endParaRPr b="1" sz="3600">
              <a:solidFill>
                <a:schemeClr val="lt1"/>
              </a:solidFill>
              <a:latin typeface="Impact"/>
              <a:ea typeface="Impact"/>
              <a:cs typeface="Impact"/>
              <a:sym typeface="Impact"/>
            </a:endParaRPr>
          </a:p>
          <a:p>
            <a:pPr indent="0" lvl="0" marL="0" rtl="0" algn="l">
              <a:spcBef>
                <a:spcPts val="0"/>
              </a:spcBef>
              <a:spcAft>
                <a:spcPts val="0"/>
              </a:spcAft>
              <a:buNone/>
            </a:pPr>
            <a:r>
              <a:rPr b="1" lang="en" sz="3600">
                <a:solidFill>
                  <a:schemeClr val="lt1"/>
                </a:solidFill>
                <a:latin typeface="Impact"/>
                <a:ea typeface="Impact"/>
                <a:cs typeface="Impact"/>
                <a:sym typeface="Impact"/>
              </a:rPr>
              <a:t>OF CONFLICT </a:t>
            </a:r>
            <a:endParaRPr b="1" sz="3600">
              <a:solidFill>
                <a:schemeClr val="lt1"/>
              </a:solidFill>
              <a:latin typeface="Impact"/>
              <a:ea typeface="Impact"/>
              <a:cs typeface="Impact"/>
              <a:sym typeface="Impact"/>
            </a:endParaRPr>
          </a:p>
          <a:p>
            <a:pPr indent="0" lvl="0" marL="0" rtl="0" algn="l">
              <a:spcBef>
                <a:spcPts val="0"/>
              </a:spcBef>
              <a:spcAft>
                <a:spcPts val="0"/>
              </a:spcAft>
              <a:buNone/>
            </a:pPr>
            <a:r>
              <a:rPr b="1" lang="en" sz="3600">
                <a:solidFill>
                  <a:schemeClr val="lt1"/>
                </a:solidFill>
                <a:latin typeface="Impact"/>
                <a:ea typeface="Impact"/>
                <a:cs typeface="Impact"/>
                <a:sym typeface="Impact"/>
              </a:rPr>
              <a:t>REPORTS</a:t>
            </a:r>
            <a:endParaRPr b="1" sz="3600">
              <a:solidFill>
                <a:schemeClr val="lt1"/>
              </a:solidFill>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cxnSp>
        <p:nvCxnSpPr>
          <p:cNvPr id="154" name="Google Shape;154;p22"/>
          <p:cNvCxnSpPr/>
          <p:nvPr/>
        </p:nvCxnSpPr>
        <p:spPr>
          <a:xfrm>
            <a:off x="3182112" y="0"/>
            <a:ext cx="0" cy="4047600"/>
          </a:xfrm>
          <a:prstGeom prst="straightConnector1">
            <a:avLst/>
          </a:prstGeom>
          <a:noFill/>
          <a:ln cap="flat" cmpd="sng" w="9525">
            <a:solidFill>
              <a:srgbClr val="F1C232"/>
            </a:solidFill>
            <a:prstDash val="solid"/>
            <a:round/>
            <a:headEnd len="med" w="med" type="none"/>
            <a:tailEnd len="med" w="med" type="none"/>
          </a:ln>
        </p:spPr>
      </p:cxnSp>
      <p:sp>
        <p:nvSpPr>
          <p:cNvPr id="155" name="Google Shape;155;p22"/>
          <p:cNvSpPr txBox="1"/>
          <p:nvPr/>
        </p:nvSpPr>
        <p:spPr>
          <a:xfrm>
            <a:off x="-2463000" y="3236700"/>
            <a:ext cx="56451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1: </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Identify contesting parties</a:t>
            </a:r>
            <a:endParaRPr>
              <a:solidFill>
                <a:srgbClr val="F1C232"/>
              </a:solidFill>
              <a:latin typeface="Merriweather"/>
              <a:ea typeface="Merriweather"/>
              <a:cs typeface="Merriweather"/>
              <a:sym typeface="Merriweather"/>
            </a:endParaRPr>
          </a:p>
        </p:txBody>
      </p:sp>
      <p:graphicFrame>
        <p:nvGraphicFramePr>
          <p:cNvPr id="156" name="Google Shape;156;p22"/>
          <p:cNvGraphicFramePr/>
          <p:nvPr/>
        </p:nvGraphicFramePr>
        <p:xfrm>
          <a:off x="723900" y="217425"/>
          <a:ext cx="3000000" cy="3000000"/>
        </p:xfrm>
        <a:graphic>
          <a:graphicData uri="http://schemas.openxmlformats.org/drawingml/2006/table">
            <a:tbl>
              <a:tblPr>
                <a:noFill/>
                <a:tableStyleId>{41A160C2-F5C3-49FF-BA24-59D7E832D45A}</a:tableStyleId>
              </a:tblPr>
              <a:tblGrid>
                <a:gridCol w="1000125"/>
                <a:gridCol w="819150"/>
                <a:gridCol w="1209675"/>
                <a:gridCol w="771525"/>
                <a:gridCol w="1143000"/>
                <a:gridCol w="2752725"/>
              </a:tblGrid>
              <a:tr h="304800">
                <a:tc>
                  <a:txBody>
                    <a:bodyPr>
                      <a:noAutofit/>
                    </a:bodyPr>
                    <a:lstStyle/>
                    <a:p>
                      <a:pPr indent="0" lvl="0" marL="0" rtl="0" algn="l">
                        <a:lnSpc>
                          <a:spcPct val="115000"/>
                        </a:lnSpc>
                        <a:spcBef>
                          <a:spcPts val="0"/>
                        </a:spcBef>
                        <a:spcAft>
                          <a:spcPts val="0"/>
                        </a:spcAft>
                        <a:buNone/>
                      </a:pPr>
                      <a:r>
                        <a:rPr b="1" lang="en" sz="900"/>
                        <a:t>ACTOR1</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b="1" lang="en" sz="900"/>
                        <a:t>INTER1</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b="1" lang="en" sz="900"/>
                        <a:t>ACTOR2</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b="1" lang="en" sz="900"/>
                        <a:t>INTER2</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b="1" lang="en" sz="900"/>
                        <a:t>INTERACTION</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b="1" lang="en" sz="900"/>
                        <a:t>NOTES</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561975">
                <a:tc>
                  <a:txBody>
                    <a:bodyPr>
                      <a:noAutofit/>
                    </a:bodyPr>
                    <a:lstStyle/>
                    <a:p>
                      <a:pPr indent="0" lvl="0" marL="0" rtl="0" algn="l">
                        <a:lnSpc>
                          <a:spcPct val="115000"/>
                        </a:lnSpc>
                        <a:spcBef>
                          <a:spcPts val="0"/>
                        </a:spcBef>
                        <a:spcAft>
                          <a:spcPts val="0"/>
                        </a:spcAft>
                        <a:buNone/>
                      </a:pPr>
                      <a:r>
                        <a:rPr lang="en" sz="900"/>
                        <a:t>GIA: Armed Islamic Group</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Rebel Groups (2)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Military Forces of Algeria (1999-)</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State Forces (1)</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r">
                        <a:lnSpc>
                          <a:spcPct val="115000"/>
                        </a:lnSpc>
                        <a:spcBef>
                          <a:spcPts val="0"/>
                        </a:spcBef>
                        <a:spcAft>
                          <a:spcPts val="0"/>
                        </a:spcAft>
                        <a:buNone/>
                      </a:pPr>
                      <a:r>
                        <a:rPr lang="en" sz="900"/>
                        <a:t>12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26th Feb 2001- BBC Mon-Large military offensive all over the country sees 9 soldiers and 6 GIA killed</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609600">
                <a:tc>
                  <a:txBody>
                    <a:bodyPr>
                      <a:noAutofit/>
                    </a:bodyPr>
                    <a:lstStyle/>
                    <a:p>
                      <a:pPr indent="0" lvl="0" marL="0" rtl="0" algn="l">
                        <a:lnSpc>
                          <a:spcPct val="115000"/>
                        </a:lnSpc>
                        <a:spcBef>
                          <a:spcPts val="0"/>
                        </a:spcBef>
                        <a:spcAft>
                          <a:spcPts val="0"/>
                        </a:spcAft>
                        <a:buNone/>
                      </a:pPr>
                      <a:r>
                        <a:rPr lang="en" sz="900"/>
                        <a:t>Unidentified Armed Group (Algeria)</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Political Militias (3)</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Civilians (Algeria)</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Civilians (7)</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r">
                        <a:lnSpc>
                          <a:spcPct val="115000"/>
                        </a:lnSpc>
                        <a:spcBef>
                          <a:spcPts val="0"/>
                        </a:spcBef>
                        <a:spcAft>
                          <a:spcPts val="0"/>
                        </a:spcAft>
                        <a:buNone/>
                      </a:pPr>
                      <a:r>
                        <a:rPr lang="en" sz="900"/>
                        <a:t>37</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A 40-year-old repentant who answered to the name of Hamid Doghman was assassinated this past Tuesday 4 March at ...</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sp>
        <p:nvSpPr>
          <p:cNvPr id="157" name="Google Shape;157;p22"/>
          <p:cNvSpPr txBox="1"/>
          <p:nvPr/>
        </p:nvSpPr>
        <p:spPr>
          <a:xfrm>
            <a:off x="3382425" y="2234900"/>
            <a:ext cx="5535000" cy="1105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latin typeface="Merriweather"/>
                <a:ea typeface="Merriweather"/>
                <a:cs typeface="Merriweather"/>
                <a:sym typeface="Merriweather"/>
              </a:rPr>
              <a:t>New approach: </a:t>
            </a:r>
            <a:endParaRPr>
              <a:solidFill>
                <a:schemeClr val="dk1"/>
              </a:solidFill>
              <a:latin typeface="Merriweather"/>
              <a:ea typeface="Merriweather"/>
              <a:cs typeface="Merriweather"/>
              <a:sym typeface="Merriweather"/>
            </a:endParaRPr>
          </a:p>
          <a:p>
            <a:pPr indent="-317500" lvl="0" marL="4572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Predict “Interaction” (41 categories) using a Neural Network with 2 hidden layers (size 128 and 100).</a:t>
            </a:r>
            <a:endParaRPr>
              <a:solidFill>
                <a:schemeClr val="dk1"/>
              </a:solidFill>
              <a:latin typeface="Merriweather"/>
              <a:ea typeface="Merriweather"/>
              <a:cs typeface="Merriweather"/>
              <a:sym typeface="Merriweather"/>
            </a:endParaRPr>
          </a:p>
          <a:p>
            <a:pPr indent="-317500" lvl="0" marL="4572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Use pre-trained SpaCy </a:t>
            </a:r>
            <a:r>
              <a:rPr lang="en">
                <a:solidFill>
                  <a:schemeClr val="dk1"/>
                </a:solidFill>
                <a:latin typeface="Merriweather"/>
                <a:ea typeface="Merriweather"/>
                <a:cs typeface="Merriweather"/>
                <a:sym typeface="Merriweather"/>
              </a:rPr>
              <a:t>word2vec </a:t>
            </a:r>
            <a:r>
              <a:rPr lang="en">
                <a:solidFill>
                  <a:schemeClr val="dk1"/>
                </a:solidFill>
                <a:latin typeface="Merriweather"/>
                <a:ea typeface="Merriweather"/>
                <a:cs typeface="Merriweather"/>
                <a:sym typeface="Merriweather"/>
              </a:rPr>
              <a:t>embeddings as input. Provides vector of 300 dimensions for complete sentences.</a:t>
            </a:r>
            <a:endParaRPr>
              <a:solidFill>
                <a:schemeClr val="dk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cxnSp>
        <p:nvCxnSpPr>
          <p:cNvPr id="162" name="Google Shape;162;p23"/>
          <p:cNvCxnSpPr/>
          <p:nvPr/>
        </p:nvCxnSpPr>
        <p:spPr>
          <a:xfrm>
            <a:off x="3182112" y="0"/>
            <a:ext cx="0" cy="4047600"/>
          </a:xfrm>
          <a:prstGeom prst="straightConnector1">
            <a:avLst/>
          </a:prstGeom>
          <a:noFill/>
          <a:ln cap="flat" cmpd="sng" w="9525">
            <a:solidFill>
              <a:srgbClr val="F1C232"/>
            </a:solidFill>
            <a:prstDash val="solid"/>
            <a:round/>
            <a:headEnd len="med" w="med" type="none"/>
            <a:tailEnd len="med" w="med" type="none"/>
          </a:ln>
        </p:spPr>
      </p:cxnSp>
      <p:sp>
        <p:nvSpPr>
          <p:cNvPr id="163" name="Google Shape;163;p23"/>
          <p:cNvSpPr txBox="1"/>
          <p:nvPr/>
        </p:nvSpPr>
        <p:spPr>
          <a:xfrm>
            <a:off x="-2463000" y="3236700"/>
            <a:ext cx="56451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1: </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Identify contesting parties</a:t>
            </a:r>
            <a:endParaRPr>
              <a:solidFill>
                <a:srgbClr val="F1C232"/>
              </a:solidFill>
              <a:latin typeface="Merriweather"/>
              <a:ea typeface="Merriweather"/>
              <a:cs typeface="Merriweather"/>
              <a:sym typeface="Merriweather"/>
            </a:endParaRPr>
          </a:p>
        </p:txBody>
      </p:sp>
      <p:graphicFrame>
        <p:nvGraphicFramePr>
          <p:cNvPr id="164" name="Google Shape;164;p23"/>
          <p:cNvGraphicFramePr/>
          <p:nvPr/>
        </p:nvGraphicFramePr>
        <p:xfrm>
          <a:off x="152400" y="152400"/>
          <a:ext cx="3000000" cy="3000000"/>
        </p:xfrm>
        <a:graphic>
          <a:graphicData uri="http://schemas.openxmlformats.org/drawingml/2006/table">
            <a:tbl>
              <a:tblPr>
                <a:noFill/>
                <a:tableStyleId>{41A160C2-F5C3-49FF-BA24-59D7E832D45A}</a:tableStyleId>
              </a:tblPr>
              <a:tblGrid>
                <a:gridCol w="3048000"/>
                <a:gridCol w="3048000"/>
                <a:gridCol w="3048000"/>
              </a:tblGrid>
              <a:tr h="180975">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10- SOLE MILITARY ACTION</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26- REBELS VERSUS PROTESTERS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47- COMMUNAL MILITIA VERSUS CIVILIANS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80975">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11- MILITARY VERSUS MILITARY</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27- REBELS VERSUS CIVILIANS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48- COMMUNAL MILITIA VERSUS OTHER</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80975">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12- MILITARY VERSUS REBELS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28- REBELS VERSUS OTHERS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50- SOLE RIOTER ACTION</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80975">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13- MILITARY VERSUS POLITICAL MILITIA</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30- SOLE POLITICAL MILITIA ACTION</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55- RIOTERS VERSUS RIOTERS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42900">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14- MILITARY VERSUS COMMUNAL MILITIA</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33- POLITICAL MILITIA VERSUS POLITICAL MILITIA</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56- RIOTERS VERSUS PROTESTERS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42900">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15- MILITARY VERSUS RIOTERS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34- POLITICAL MILITIA VERSUS COMMUNAL MILITIA</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57- RIOTERS VERSUS CIVILIANS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80975">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16- MILITARY VERSUS PROTESTERS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35- POLITICAL MILITIA VERSUS RIOTERS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58- RIOTERS VERSUS OTHERS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42900">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17- MILITARY VERSUS CIVILIANS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36- POLITICAL MILITIA VERSUS PROTESTERS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60- SOLE PROTESTER ACTION</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80975">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18- MILITARY VERSUS OTHER</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37- POLITICAL MILITIA VERSUS CIVILIANS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66- PROTESTERS VERSUS PROTESTERS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80975">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20- SOLE REBEL ACTION</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38- POLITICAL MILITIA VERSUS OTHERS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67- PROTESTERS VERSUS CIVILIANS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80975">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22- REBELS VERSUS REBELS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40- SOLE COMMUNAL MILITIA ACTION</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68- PROTESTERS VERSUS OTHER</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42900">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23- REBELS VERSUS POLITICAL MILIITA</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44- COMMUNAL MILITIA VERSUS COMMUNAL MILITIA</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78- OTHER ACTOR VERSUS CIVILIANS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80975">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24- REBELS VERSUS COMMUNAL MILITIA</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45- COMMUNAL MILITIA VERSUS RIOTERS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80- SOLE OTHER ACTION</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42900">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25- REBELS VERSUS RIOTERS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sz="900">
                          <a:latin typeface="Merriweather"/>
                          <a:ea typeface="Merriweather"/>
                          <a:cs typeface="Merriweather"/>
                          <a:sym typeface="Merriweather"/>
                        </a:rPr>
                        <a:t>46- COMMUNAL MILITIA VERSUS PROTESTERS</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t/>
                      </a:r>
                      <a:endParaRPr sz="900">
                        <a:latin typeface="Merriweather"/>
                        <a:ea typeface="Merriweather"/>
                        <a:cs typeface="Merriweather"/>
                        <a:sym typeface="Merriweathe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4"/>
          <p:cNvPicPr preferRelativeResize="0"/>
          <p:nvPr/>
        </p:nvPicPr>
        <p:blipFill>
          <a:blip r:embed="rId3">
            <a:alphaModFix/>
          </a:blip>
          <a:stretch>
            <a:fillRect/>
          </a:stretch>
        </p:blipFill>
        <p:spPr>
          <a:xfrm>
            <a:off x="295275" y="1033463"/>
            <a:ext cx="8553450" cy="307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cxnSp>
        <p:nvCxnSpPr>
          <p:cNvPr id="174" name="Google Shape;174;p25"/>
          <p:cNvCxnSpPr/>
          <p:nvPr/>
        </p:nvCxnSpPr>
        <p:spPr>
          <a:xfrm>
            <a:off x="3182112" y="0"/>
            <a:ext cx="0" cy="4047600"/>
          </a:xfrm>
          <a:prstGeom prst="straightConnector1">
            <a:avLst/>
          </a:prstGeom>
          <a:noFill/>
          <a:ln cap="flat" cmpd="sng" w="9525">
            <a:solidFill>
              <a:srgbClr val="F1C232"/>
            </a:solidFill>
            <a:prstDash val="solid"/>
            <a:round/>
            <a:headEnd len="med" w="med" type="none"/>
            <a:tailEnd len="med" w="med" type="none"/>
          </a:ln>
        </p:spPr>
      </p:cxnSp>
      <p:sp>
        <p:nvSpPr>
          <p:cNvPr id="175" name="Google Shape;175;p25"/>
          <p:cNvSpPr txBox="1"/>
          <p:nvPr/>
        </p:nvSpPr>
        <p:spPr>
          <a:xfrm>
            <a:off x="-2463000" y="3236700"/>
            <a:ext cx="56451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1: </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Identify contesting parties</a:t>
            </a:r>
            <a:endParaRPr>
              <a:solidFill>
                <a:srgbClr val="F1C232"/>
              </a:solidFill>
              <a:latin typeface="Merriweather"/>
              <a:ea typeface="Merriweather"/>
              <a:cs typeface="Merriweather"/>
              <a:sym typeface="Merriweather"/>
            </a:endParaRPr>
          </a:p>
        </p:txBody>
      </p:sp>
      <p:sp>
        <p:nvSpPr>
          <p:cNvPr id="176" name="Google Shape;176;p25"/>
          <p:cNvSpPr txBox="1"/>
          <p:nvPr/>
        </p:nvSpPr>
        <p:spPr>
          <a:xfrm>
            <a:off x="3354475" y="306100"/>
            <a:ext cx="5535000" cy="1105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latin typeface="Merriweather"/>
                <a:ea typeface="Merriweather"/>
                <a:cs typeface="Merriweather"/>
                <a:sym typeface="Merriweather"/>
              </a:rPr>
              <a:t>Pipeline</a:t>
            </a:r>
            <a:r>
              <a:rPr lang="en">
                <a:solidFill>
                  <a:schemeClr val="dk1"/>
                </a:solidFill>
                <a:latin typeface="Merriweather"/>
                <a:ea typeface="Merriweather"/>
                <a:cs typeface="Merriweather"/>
                <a:sym typeface="Merriweather"/>
              </a:rPr>
              <a:t>: </a:t>
            </a:r>
            <a:endParaRPr>
              <a:solidFill>
                <a:schemeClr val="dk1"/>
              </a:solidFill>
              <a:latin typeface="Merriweather"/>
              <a:ea typeface="Merriweather"/>
              <a:cs typeface="Merriweather"/>
              <a:sym typeface="Merriweather"/>
            </a:endParaRPr>
          </a:p>
          <a:p>
            <a:pPr indent="-317500" lvl="0" marL="4572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Pre-processing: </a:t>
            </a:r>
            <a:endParaRPr>
              <a:solidFill>
                <a:schemeClr val="dk1"/>
              </a:solidFill>
              <a:latin typeface="Merriweather"/>
              <a:ea typeface="Merriweather"/>
              <a:cs typeface="Merriweather"/>
              <a:sym typeface="Merriweather"/>
            </a:endParaRPr>
          </a:p>
          <a:p>
            <a:pPr indent="-317500" lvl="1" marL="9144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drop notes with &lt;100 characters and three strange codes</a:t>
            </a:r>
            <a:endParaRPr>
              <a:solidFill>
                <a:schemeClr val="dk1"/>
              </a:solidFill>
              <a:latin typeface="Merriweather"/>
              <a:ea typeface="Merriweather"/>
              <a:cs typeface="Merriweather"/>
              <a:sym typeface="Merriweather"/>
            </a:endParaRPr>
          </a:p>
          <a:p>
            <a:pPr indent="-317500" lvl="1" marL="9144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Split data: 75% oldest news training (~310K), random 12.5% split test and validation (~52K each)</a:t>
            </a:r>
            <a:endParaRPr>
              <a:solidFill>
                <a:schemeClr val="dk1"/>
              </a:solidFill>
              <a:latin typeface="Merriweather"/>
              <a:ea typeface="Merriweather"/>
              <a:cs typeface="Merriweather"/>
              <a:sym typeface="Merriweather"/>
            </a:endParaRPr>
          </a:p>
          <a:p>
            <a:pPr indent="-317500" lvl="0" marL="4572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Train Neural network:</a:t>
            </a:r>
            <a:endParaRPr>
              <a:solidFill>
                <a:schemeClr val="dk1"/>
              </a:solidFill>
              <a:latin typeface="Merriweather"/>
              <a:ea typeface="Merriweather"/>
              <a:cs typeface="Merriweather"/>
              <a:sym typeface="Merriweather"/>
            </a:endParaRPr>
          </a:p>
          <a:p>
            <a:pPr indent="-317500" lvl="1" marL="9144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Apply SpaCy word2vec to each notes</a:t>
            </a:r>
            <a:endParaRPr>
              <a:solidFill>
                <a:schemeClr val="dk1"/>
              </a:solidFill>
              <a:latin typeface="Merriweather"/>
              <a:ea typeface="Merriweather"/>
              <a:cs typeface="Merriweather"/>
              <a:sym typeface="Merriweather"/>
            </a:endParaRPr>
          </a:p>
          <a:p>
            <a:pPr indent="-317500" lvl="1" marL="9144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2 epochs through entire training data</a:t>
            </a:r>
            <a:endParaRPr>
              <a:solidFill>
                <a:schemeClr val="dk1"/>
              </a:solidFill>
              <a:latin typeface="Merriweather"/>
              <a:ea typeface="Merriweather"/>
              <a:cs typeface="Merriweather"/>
              <a:sym typeface="Merriweather"/>
            </a:endParaRPr>
          </a:p>
          <a:p>
            <a:pPr indent="-317500" lvl="1" marL="9144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Learning rate = 0.001; Adam optimizer</a:t>
            </a:r>
            <a:endParaRPr>
              <a:solidFill>
                <a:schemeClr val="dk1"/>
              </a:solidFill>
              <a:latin typeface="Merriweather"/>
              <a:ea typeface="Merriweather"/>
              <a:cs typeface="Merriweather"/>
              <a:sym typeface="Merriweather"/>
            </a:endParaRPr>
          </a:p>
          <a:p>
            <a:pPr indent="-317500" lvl="1" marL="9144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Each 80,000 observations check in validation and save best model</a:t>
            </a:r>
            <a:endParaRPr>
              <a:solidFill>
                <a:schemeClr val="dk1"/>
              </a:solidFill>
              <a:latin typeface="Merriweather"/>
              <a:ea typeface="Merriweather"/>
              <a:cs typeface="Merriweather"/>
              <a:sym typeface="Merriweather"/>
            </a:endParaRPr>
          </a:p>
          <a:p>
            <a:pPr indent="-317500" lvl="0" marL="4572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Use a simple logistic regression “neural network” as baseline (HW1)</a:t>
            </a:r>
            <a:endParaRPr>
              <a:solidFill>
                <a:schemeClr val="dk1"/>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6"/>
          <p:cNvPicPr preferRelativeResize="0"/>
          <p:nvPr/>
        </p:nvPicPr>
        <p:blipFill>
          <a:blip r:embed="rId3">
            <a:alphaModFix/>
          </a:blip>
          <a:stretch>
            <a:fillRect/>
          </a:stretch>
        </p:blipFill>
        <p:spPr>
          <a:xfrm>
            <a:off x="456136" y="348075"/>
            <a:ext cx="8231725" cy="4152475"/>
          </a:xfrm>
          <a:prstGeom prst="rect">
            <a:avLst/>
          </a:prstGeom>
          <a:noFill/>
          <a:ln>
            <a:noFill/>
          </a:ln>
        </p:spPr>
      </p:pic>
      <p:sp>
        <p:nvSpPr>
          <p:cNvPr id="182" name="Google Shape;182;p26"/>
          <p:cNvSpPr txBox="1"/>
          <p:nvPr/>
        </p:nvSpPr>
        <p:spPr>
          <a:xfrm>
            <a:off x="978375" y="916150"/>
            <a:ext cx="545100" cy="299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300</a:t>
            </a:r>
            <a:endParaRPr b="1" sz="1500"/>
          </a:p>
        </p:txBody>
      </p:sp>
      <p:sp>
        <p:nvSpPr>
          <p:cNvPr id="183" name="Google Shape;183;p26"/>
          <p:cNvSpPr txBox="1"/>
          <p:nvPr/>
        </p:nvSpPr>
        <p:spPr>
          <a:xfrm>
            <a:off x="4136850" y="944125"/>
            <a:ext cx="545100" cy="299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100</a:t>
            </a:r>
            <a:endParaRPr b="1" sz="1500"/>
          </a:p>
        </p:txBody>
      </p:sp>
      <p:sp>
        <p:nvSpPr>
          <p:cNvPr id="184" name="Google Shape;184;p26"/>
          <p:cNvSpPr txBox="1"/>
          <p:nvPr/>
        </p:nvSpPr>
        <p:spPr>
          <a:xfrm>
            <a:off x="5772650" y="958150"/>
            <a:ext cx="545100" cy="215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41</a:t>
            </a:r>
            <a:endParaRPr b="1" sz="1500"/>
          </a:p>
        </p:txBody>
      </p:sp>
      <p:sp>
        <p:nvSpPr>
          <p:cNvPr id="185" name="Google Shape;185;p26"/>
          <p:cNvSpPr txBox="1"/>
          <p:nvPr/>
        </p:nvSpPr>
        <p:spPr>
          <a:xfrm>
            <a:off x="6693800" y="2116900"/>
            <a:ext cx="1454700" cy="2997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(NNNL)</a:t>
            </a:r>
            <a:endParaRPr b="1" sz="1500"/>
          </a:p>
        </p:txBody>
      </p:sp>
      <p:sp>
        <p:nvSpPr>
          <p:cNvPr id="186" name="Google Shape;186;p26"/>
          <p:cNvSpPr txBox="1"/>
          <p:nvPr/>
        </p:nvSpPr>
        <p:spPr>
          <a:xfrm>
            <a:off x="602400" y="4500550"/>
            <a:ext cx="1454700" cy="2997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(SpaCy word2vec)</a:t>
            </a:r>
            <a:endParaRPr b="1"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nvSpPr>
        <p:spPr>
          <a:xfrm>
            <a:off x="6867350" y="782625"/>
            <a:ext cx="3147900" cy="191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chemeClr val="dk1"/>
                </a:solidFill>
                <a:latin typeface="Merriweather"/>
                <a:ea typeface="Merriweather"/>
                <a:cs typeface="Merriweather"/>
                <a:sym typeface="Merriweather"/>
              </a:rPr>
              <a:t>Results:</a:t>
            </a:r>
            <a:endParaRPr b="1">
              <a:solidFill>
                <a:schemeClr val="dk1"/>
              </a:solidFill>
              <a:latin typeface="Merriweather"/>
              <a:ea typeface="Merriweather"/>
              <a:cs typeface="Merriweather"/>
              <a:sym typeface="Merriweather"/>
            </a:endParaRPr>
          </a:p>
          <a:p>
            <a:pPr indent="-317500" lvl="0" marL="4572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Test error:</a:t>
            </a:r>
            <a:endParaRPr>
              <a:solidFill>
                <a:schemeClr val="dk1"/>
              </a:solidFill>
              <a:latin typeface="Merriweather"/>
              <a:ea typeface="Merriweather"/>
              <a:cs typeface="Merriweather"/>
              <a:sym typeface="Merriweather"/>
            </a:endParaRPr>
          </a:p>
          <a:p>
            <a:pPr indent="0" lvl="0" marL="457200" rtl="0" algn="just">
              <a:lnSpc>
                <a:spcPct val="115000"/>
              </a:lnSpc>
              <a:spcBef>
                <a:spcPts val="0"/>
              </a:spcBef>
              <a:spcAft>
                <a:spcPts val="0"/>
              </a:spcAft>
              <a:buNone/>
            </a:pPr>
            <a:r>
              <a:rPr lang="en">
                <a:solidFill>
                  <a:schemeClr val="dk1"/>
                </a:solidFill>
                <a:latin typeface="Merriweather"/>
                <a:ea typeface="Merriweather"/>
                <a:cs typeface="Merriweather"/>
                <a:sym typeface="Merriweather"/>
              </a:rPr>
              <a:t>  0.2774</a:t>
            </a:r>
            <a:endParaRPr>
              <a:solidFill>
                <a:schemeClr val="dk1"/>
              </a:solidFill>
              <a:latin typeface="Merriweather"/>
              <a:ea typeface="Merriweather"/>
              <a:cs typeface="Merriweather"/>
              <a:sym typeface="Merriweather"/>
            </a:endParaRPr>
          </a:p>
          <a:p>
            <a:pPr indent="-317500" lvl="0" marL="4572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BL model:</a:t>
            </a:r>
            <a:endParaRPr>
              <a:solidFill>
                <a:schemeClr val="dk1"/>
              </a:solidFill>
              <a:latin typeface="Merriweather"/>
              <a:ea typeface="Merriweather"/>
              <a:cs typeface="Merriweather"/>
              <a:sym typeface="Merriweather"/>
            </a:endParaRPr>
          </a:p>
          <a:p>
            <a:pPr indent="0" lvl="0" marL="457200" rtl="0" algn="just">
              <a:lnSpc>
                <a:spcPct val="115000"/>
              </a:lnSpc>
              <a:spcBef>
                <a:spcPts val="0"/>
              </a:spcBef>
              <a:spcAft>
                <a:spcPts val="0"/>
              </a:spcAft>
              <a:buNone/>
            </a:pPr>
            <a:r>
              <a:rPr lang="en">
                <a:solidFill>
                  <a:schemeClr val="dk1"/>
                </a:solidFill>
                <a:latin typeface="Merriweather"/>
                <a:ea typeface="Merriweather"/>
                <a:cs typeface="Merriweather"/>
                <a:sym typeface="Merriweather"/>
              </a:rPr>
              <a:t>0.4911</a:t>
            </a:r>
            <a:endParaRPr>
              <a:solidFill>
                <a:schemeClr val="dk1"/>
              </a:solidFill>
              <a:latin typeface="Merriweather"/>
              <a:ea typeface="Merriweather"/>
              <a:cs typeface="Merriweather"/>
              <a:sym typeface="Merriweather"/>
            </a:endParaRPr>
          </a:p>
          <a:p>
            <a:pPr indent="0" lvl="0" marL="914400" rtl="0" algn="just">
              <a:lnSpc>
                <a:spcPct val="115000"/>
              </a:lnSpc>
              <a:spcBef>
                <a:spcPts val="0"/>
              </a:spcBef>
              <a:spcAft>
                <a:spcPts val="0"/>
              </a:spcAft>
              <a:buNone/>
            </a:pPr>
            <a:r>
              <a:t/>
            </a:r>
            <a:endParaRPr>
              <a:solidFill>
                <a:schemeClr val="dk1"/>
              </a:solidFill>
              <a:latin typeface="Merriweather"/>
              <a:ea typeface="Merriweather"/>
              <a:cs typeface="Merriweather"/>
              <a:sym typeface="Merriweather"/>
            </a:endParaRPr>
          </a:p>
          <a:p>
            <a:pPr indent="0" lvl="0" marL="457200" rtl="0" algn="just">
              <a:lnSpc>
                <a:spcPct val="115000"/>
              </a:lnSpc>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t/>
            </a:r>
            <a:endParaRPr>
              <a:solidFill>
                <a:schemeClr val="dk1"/>
              </a:solidFill>
              <a:latin typeface="Merriweather"/>
              <a:ea typeface="Merriweather"/>
              <a:cs typeface="Merriweather"/>
              <a:sym typeface="Merriweather"/>
            </a:endParaRPr>
          </a:p>
        </p:txBody>
      </p:sp>
      <p:pic>
        <p:nvPicPr>
          <p:cNvPr id="192" name="Google Shape;192;p27"/>
          <p:cNvPicPr preferRelativeResize="0"/>
          <p:nvPr/>
        </p:nvPicPr>
        <p:blipFill>
          <a:blip r:embed="rId3">
            <a:alphaModFix/>
          </a:blip>
          <a:stretch>
            <a:fillRect/>
          </a:stretch>
        </p:blipFill>
        <p:spPr>
          <a:xfrm>
            <a:off x="266276" y="720775"/>
            <a:ext cx="6442225" cy="387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8"/>
          <p:cNvSpPr txBox="1"/>
          <p:nvPr/>
        </p:nvSpPr>
        <p:spPr>
          <a:xfrm>
            <a:off x="-2463000" y="3236700"/>
            <a:ext cx="56451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1: </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Identify contesting parties</a:t>
            </a:r>
            <a:endParaRPr>
              <a:solidFill>
                <a:srgbClr val="F1C232"/>
              </a:solidFill>
              <a:latin typeface="Merriweather"/>
              <a:ea typeface="Merriweather"/>
              <a:cs typeface="Merriweather"/>
              <a:sym typeface="Merriweather"/>
            </a:endParaRPr>
          </a:p>
        </p:txBody>
      </p:sp>
      <p:sp>
        <p:nvSpPr>
          <p:cNvPr id="198" name="Google Shape;198;p28"/>
          <p:cNvSpPr txBox="1"/>
          <p:nvPr/>
        </p:nvSpPr>
        <p:spPr>
          <a:xfrm>
            <a:off x="366300" y="148725"/>
            <a:ext cx="8777700" cy="11055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Top 5: </a:t>
            </a:r>
            <a:endParaRPr>
              <a:solidFill>
                <a:schemeClr val="dk1"/>
              </a:solidFill>
              <a:latin typeface="Merriweather"/>
              <a:ea typeface="Merriweather"/>
              <a:cs typeface="Merriweather"/>
              <a:sym typeface="Merriweather"/>
            </a:endParaRPr>
          </a:p>
          <a:p>
            <a:pPr indent="-317500" lvl="1" marL="9144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60- SOLE PROTESTER ACTION</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12- MILITARY VERSUS REBELS</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10- SOLE MILITARY ACTION</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80- SOLE OTHER ACTION</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18- MILITARY VERSUS OTHER</a:t>
            </a:r>
            <a:endParaRPr>
              <a:solidFill>
                <a:schemeClr val="dk1"/>
              </a:solidFill>
              <a:latin typeface="Merriweather"/>
              <a:ea typeface="Merriweather"/>
              <a:cs typeface="Merriweather"/>
              <a:sym typeface="Merriweather"/>
            </a:endParaRPr>
          </a:p>
          <a:p>
            <a:pPr indent="0" lvl="0" marL="457200" rtl="0" algn="just">
              <a:lnSpc>
                <a:spcPct val="115000"/>
              </a:lnSpc>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While number of training observations was important for accuracy, there is more happening.</a:t>
            </a:r>
            <a:endParaRPr>
              <a:solidFill>
                <a:schemeClr val="dk1"/>
              </a:solidFill>
              <a:latin typeface="Merriweather"/>
              <a:ea typeface="Merriweather"/>
              <a:cs typeface="Merriweather"/>
              <a:sym typeface="Merriweather"/>
            </a:endParaRPr>
          </a:p>
          <a:p>
            <a:pPr indent="-317500" lvl="0" marL="4572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Words or actions specific to categories: “Coalitions”, “Protestors”, “Established base”</a:t>
            </a:r>
            <a:endParaRPr>
              <a:solidFill>
                <a:schemeClr val="dk1"/>
              </a:solidFill>
              <a:latin typeface="Merriweather"/>
              <a:ea typeface="Merriweather"/>
              <a:cs typeface="Merriweather"/>
              <a:sym typeface="Merriweather"/>
            </a:endParaRPr>
          </a:p>
          <a:p>
            <a:pPr indent="0" lvl="0" marL="457200" rtl="0" algn="just">
              <a:lnSpc>
                <a:spcPct val="115000"/>
              </a:lnSpc>
              <a:spcBef>
                <a:spcPts val="0"/>
              </a:spcBef>
              <a:spcAft>
                <a:spcPts val="0"/>
              </a:spcAft>
              <a:buNone/>
            </a:pPr>
            <a:r>
              <a:t/>
            </a:r>
            <a:endParaRPr>
              <a:solidFill>
                <a:schemeClr val="dk1"/>
              </a:solidFill>
              <a:latin typeface="Merriweather"/>
              <a:ea typeface="Merriweather"/>
              <a:cs typeface="Merriweather"/>
              <a:sym typeface="Merriweather"/>
            </a:endParaRPr>
          </a:p>
        </p:txBody>
      </p:sp>
      <p:pic>
        <p:nvPicPr>
          <p:cNvPr id="199" name="Google Shape;199;p28"/>
          <p:cNvPicPr preferRelativeResize="0"/>
          <p:nvPr/>
        </p:nvPicPr>
        <p:blipFill>
          <a:blip r:embed="rId3">
            <a:alphaModFix/>
          </a:blip>
          <a:stretch>
            <a:fillRect/>
          </a:stretch>
        </p:blipFill>
        <p:spPr>
          <a:xfrm>
            <a:off x="158613" y="2292200"/>
            <a:ext cx="8826776" cy="2795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nvSpPr>
        <p:spPr>
          <a:xfrm>
            <a:off x="366300" y="148725"/>
            <a:ext cx="8777700" cy="11055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60- SOLE PROTESTER ACTION</a:t>
            </a:r>
            <a:endParaRPr>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a:solidFill>
                  <a:schemeClr val="dk1"/>
                </a:solidFill>
                <a:latin typeface="Merriweather"/>
                <a:ea typeface="Merriweather"/>
                <a:cs typeface="Merriweather"/>
                <a:sym typeface="Merriweather"/>
              </a:rPr>
              <a:t>“A protest was staged in Colombo on 26 October 2017 demanding the release of IUSF activists and other students in remand custody.”</a:t>
            </a:r>
            <a:endParaRPr>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12- MILITARY VERSUS REBELS</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“MoD reports Afghan army conducted military operations across 17 provinces; killing 36 suspected Taliban militants. Fatalities split across 15 provinces, with some specific events listed in article. 21 fatalities coded in this series while 15 previously coded in other events. 15 Events in total as operations, with Nangarhar and Kunduz were already coded separately.”</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10- SOLE MILITARY ACTION</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“Military forces established an operational base in Kazimiya, in order to better control this area on Lake Tanganyika.”</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80- SOLE OTHER ACTION</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“The Saudi-led coalition carried out three air raids on the Atias mountain and two air raids on the Nashr area in the Sirwah district, Marib governorate. No casualties were reported but private property was damaged.”</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18- MILITARY VERSUS OTHER</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“Pro-Houthi forces claim to have shelled Saudi soldiers in Raqabat-sudais and Makhroq, Najran. No injuries reported.”</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30"/>
          <p:cNvPicPr preferRelativeResize="0"/>
          <p:nvPr/>
        </p:nvPicPr>
        <p:blipFill>
          <a:blip r:embed="rId3">
            <a:alphaModFix/>
          </a:blip>
          <a:stretch>
            <a:fillRect/>
          </a:stretch>
        </p:blipFill>
        <p:spPr>
          <a:xfrm>
            <a:off x="82700" y="1959450"/>
            <a:ext cx="8839200" cy="2706350"/>
          </a:xfrm>
          <a:prstGeom prst="rect">
            <a:avLst/>
          </a:prstGeom>
          <a:noFill/>
          <a:ln>
            <a:noFill/>
          </a:ln>
        </p:spPr>
      </p:pic>
      <p:sp>
        <p:nvSpPr>
          <p:cNvPr id="210" name="Google Shape;210;p30"/>
          <p:cNvSpPr txBox="1"/>
          <p:nvPr/>
        </p:nvSpPr>
        <p:spPr>
          <a:xfrm>
            <a:off x="659825" y="805650"/>
            <a:ext cx="7432800" cy="11055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 characters doesn’t seem to help that much</a:t>
            </a:r>
            <a:endParaRPr>
              <a:solidFill>
                <a:schemeClr val="dk1"/>
              </a:solidFill>
              <a:latin typeface="Merriweather"/>
              <a:ea typeface="Merriweather"/>
              <a:cs typeface="Merriweather"/>
              <a:sym typeface="Merriweather"/>
            </a:endParaRPr>
          </a:p>
          <a:p>
            <a:pPr indent="-317500" lvl="0" marL="457200" marR="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Regression of 'correct_pred ~ C(interaction_code) + C(year) + characters' shows each additional character </a:t>
            </a:r>
            <a:r>
              <a:rPr i="1" lang="en">
                <a:solidFill>
                  <a:schemeClr val="dk1"/>
                </a:solidFill>
                <a:latin typeface="Merriweather"/>
                <a:ea typeface="Merriweather"/>
                <a:cs typeface="Merriweather"/>
                <a:sym typeface="Merriweather"/>
              </a:rPr>
              <a:t>decreases </a:t>
            </a:r>
            <a:r>
              <a:rPr lang="en">
                <a:solidFill>
                  <a:schemeClr val="dk1"/>
                </a:solidFill>
                <a:latin typeface="Merriweather"/>
                <a:ea typeface="Merriweather"/>
                <a:cs typeface="Merriweather"/>
                <a:sym typeface="Merriweather"/>
              </a:rPr>
              <a:t>accuracy in 0.03 pp.</a:t>
            </a:r>
            <a:endParaRPr>
              <a:solidFill>
                <a:schemeClr val="dk1"/>
              </a:solidFill>
              <a:latin typeface="Merriweather"/>
              <a:ea typeface="Merriweather"/>
              <a:cs typeface="Merriweather"/>
              <a:sym typeface="Merriweather"/>
            </a:endParaRPr>
          </a:p>
          <a:p>
            <a:pPr indent="-317500" lvl="0" marL="457200" marR="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News from 2018 also had higher accuracy.</a:t>
            </a:r>
            <a:endParaRPr>
              <a:solidFill>
                <a:schemeClr val="dk1"/>
              </a:solidFill>
              <a:latin typeface="Merriweather"/>
              <a:ea typeface="Merriweather"/>
              <a:cs typeface="Merriweather"/>
              <a:sym typeface="Merriweather"/>
            </a:endParaRPr>
          </a:p>
        </p:txBody>
      </p:sp>
      <p:sp>
        <p:nvSpPr>
          <p:cNvPr id="211" name="Google Shape;211;p30"/>
          <p:cNvSpPr txBox="1"/>
          <p:nvPr/>
        </p:nvSpPr>
        <p:spPr>
          <a:xfrm>
            <a:off x="659825" y="4610025"/>
            <a:ext cx="6858900" cy="3345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Notes and labels were not super clean.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cxnSp>
        <p:nvCxnSpPr>
          <p:cNvPr id="216" name="Google Shape;216;p31"/>
          <p:cNvCxnSpPr/>
          <p:nvPr/>
        </p:nvCxnSpPr>
        <p:spPr>
          <a:xfrm>
            <a:off x="3182112" y="0"/>
            <a:ext cx="0" cy="4047600"/>
          </a:xfrm>
          <a:prstGeom prst="straightConnector1">
            <a:avLst/>
          </a:prstGeom>
          <a:noFill/>
          <a:ln cap="flat" cmpd="sng" w="9525">
            <a:solidFill>
              <a:srgbClr val="F1C232"/>
            </a:solidFill>
            <a:prstDash val="solid"/>
            <a:round/>
            <a:headEnd len="med" w="med" type="none"/>
            <a:tailEnd len="med" w="med" type="none"/>
          </a:ln>
        </p:spPr>
      </p:cxnSp>
      <p:cxnSp>
        <p:nvCxnSpPr>
          <p:cNvPr id="217" name="Google Shape;217;p31"/>
          <p:cNvCxnSpPr/>
          <p:nvPr/>
        </p:nvCxnSpPr>
        <p:spPr>
          <a:xfrm>
            <a:off x="6266475" y="0"/>
            <a:ext cx="0" cy="4047600"/>
          </a:xfrm>
          <a:prstGeom prst="straightConnector1">
            <a:avLst/>
          </a:prstGeom>
          <a:noFill/>
          <a:ln cap="flat" cmpd="sng" w="9525">
            <a:solidFill>
              <a:srgbClr val="F1C232"/>
            </a:solidFill>
            <a:prstDash val="solid"/>
            <a:round/>
            <a:headEnd len="med" w="med" type="none"/>
            <a:tailEnd len="med" w="med" type="none"/>
          </a:ln>
        </p:spPr>
      </p:cxnSp>
      <p:sp>
        <p:nvSpPr>
          <p:cNvPr id="218" name="Google Shape;218;p31"/>
          <p:cNvSpPr txBox="1"/>
          <p:nvPr/>
        </p:nvSpPr>
        <p:spPr>
          <a:xfrm>
            <a:off x="-2463000" y="3236700"/>
            <a:ext cx="56451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CCCCCC"/>
                </a:solidFill>
                <a:latin typeface="Merriweather"/>
                <a:ea typeface="Merriweather"/>
                <a:cs typeface="Merriweather"/>
                <a:sym typeface="Merriweather"/>
              </a:rPr>
              <a:t>GOAL 1: </a:t>
            </a:r>
            <a:endParaRPr>
              <a:solidFill>
                <a:srgbClr val="CCCCCC"/>
              </a:solidFill>
              <a:latin typeface="Merriweather"/>
              <a:ea typeface="Merriweather"/>
              <a:cs typeface="Merriweather"/>
              <a:sym typeface="Merriweather"/>
            </a:endParaRPr>
          </a:p>
          <a:p>
            <a:pPr indent="0" lvl="0" marL="0" rtl="0" algn="r">
              <a:spcBef>
                <a:spcPts val="0"/>
              </a:spcBef>
              <a:spcAft>
                <a:spcPts val="0"/>
              </a:spcAft>
              <a:buNone/>
            </a:pPr>
            <a:r>
              <a:rPr lang="en">
                <a:solidFill>
                  <a:srgbClr val="CCCCCC"/>
                </a:solidFill>
                <a:latin typeface="Merriweather"/>
                <a:ea typeface="Merriweather"/>
                <a:cs typeface="Merriweather"/>
                <a:sym typeface="Merriweather"/>
              </a:rPr>
              <a:t>Identify contesting parties</a:t>
            </a:r>
            <a:endParaRPr>
              <a:solidFill>
                <a:srgbClr val="CCCCCC"/>
              </a:solidFill>
              <a:latin typeface="Merriweather"/>
              <a:ea typeface="Merriweather"/>
              <a:cs typeface="Merriweather"/>
              <a:sym typeface="Merriweather"/>
            </a:endParaRPr>
          </a:p>
        </p:txBody>
      </p:sp>
      <p:sp>
        <p:nvSpPr>
          <p:cNvPr id="219" name="Google Shape;219;p31"/>
          <p:cNvSpPr txBox="1"/>
          <p:nvPr/>
        </p:nvSpPr>
        <p:spPr>
          <a:xfrm>
            <a:off x="2812850" y="3236700"/>
            <a:ext cx="34536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2: </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Identify </a:t>
            </a:r>
            <a:r>
              <a:rPr lang="en">
                <a:solidFill>
                  <a:srgbClr val="F1C232"/>
                </a:solidFill>
                <a:latin typeface="Merriweather"/>
                <a:ea typeface="Merriweather"/>
                <a:cs typeface="Merriweather"/>
                <a:sym typeface="Merriweather"/>
              </a:rPr>
              <a:t>relationship</a:t>
            </a:r>
            <a:r>
              <a:rPr lang="en">
                <a:solidFill>
                  <a:srgbClr val="F1C232"/>
                </a:solidFill>
                <a:latin typeface="Merriweather"/>
                <a:ea typeface="Merriweather"/>
                <a:cs typeface="Merriweather"/>
                <a:sym typeface="Merriweather"/>
              </a:rPr>
              <a:t> between parties</a:t>
            </a:r>
            <a:endParaRPr>
              <a:solidFill>
                <a:srgbClr val="F1C232"/>
              </a:solidFill>
              <a:latin typeface="Merriweather"/>
              <a:ea typeface="Merriweather"/>
              <a:cs typeface="Merriweather"/>
              <a:sym typeface="Merriweather"/>
            </a:endParaRPr>
          </a:p>
        </p:txBody>
      </p:sp>
      <p:cxnSp>
        <p:nvCxnSpPr>
          <p:cNvPr id="220" name="Google Shape;220;p31"/>
          <p:cNvCxnSpPr/>
          <p:nvPr/>
        </p:nvCxnSpPr>
        <p:spPr>
          <a:xfrm>
            <a:off x="9104250" y="0"/>
            <a:ext cx="0" cy="4047600"/>
          </a:xfrm>
          <a:prstGeom prst="straightConnector1">
            <a:avLst/>
          </a:prstGeom>
          <a:noFill/>
          <a:ln cap="flat" cmpd="sng" w="9525">
            <a:solidFill>
              <a:srgbClr val="F1C232"/>
            </a:solidFill>
            <a:prstDash val="solid"/>
            <a:round/>
            <a:headEnd len="med" w="med" type="none"/>
            <a:tailEnd len="med" w="med" type="none"/>
          </a:ln>
        </p:spPr>
      </p:cxnSp>
      <p:sp>
        <p:nvSpPr>
          <p:cNvPr id="221" name="Google Shape;221;p31"/>
          <p:cNvSpPr txBox="1"/>
          <p:nvPr/>
        </p:nvSpPr>
        <p:spPr>
          <a:xfrm>
            <a:off x="6144000" y="3251600"/>
            <a:ext cx="3000000" cy="300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CCCCCC"/>
                </a:solidFill>
                <a:latin typeface="Merriweather"/>
                <a:ea typeface="Merriweather"/>
                <a:cs typeface="Merriweather"/>
                <a:sym typeface="Merriweather"/>
              </a:rPr>
              <a:t>GOAL 3:</a:t>
            </a:r>
            <a:endParaRPr>
              <a:solidFill>
                <a:srgbClr val="CCCCCC"/>
              </a:solidFill>
              <a:latin typeface="Merriweather"/>
              <a:ea typeface="Merriweather"/>
              <a:cs typeface="Merriweather"/>
              <a:sym typeface="Merriweather"/>
            </a:endParaRPr>
          </a:p>
          <a:p>
            <a:pPr indent="0" lvl="0" marL="0" rtl="0" algn="r">
              <a:spcBef>
                <a:spcPts val="0"/>
              </a:spcBef>
              <a:spcAft>
                <a:spcPts val="0"/>
              </a:spcAft>
              <a:buNone/>
            </a:pPr>
            <a:r>
              <a:rPr lang="en">
                <a:solidFill>
                  <a:srgbClr val="CCCCCC"/>
                </a:solidFill>
                <a:latin typeface="Merriweather"/>
                <a:ea typeface="Merriweather"/>
                <a:cs typeface="Merriweather"/>
                <a:sym typeface="Merriweather"/>
              </a:rPr>
              <a:t>Topic analysis extraction</a:t>
            </a:r>
            <a:endParaRPr>
              <a:solidFill>
                <a:srgbClr val="CCCCCC"/>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nvSpPr>
        <p:spPr>
          <a:xfrm>
            <a:off x="253250" y="669075"/>
            <a:ext cx="36165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RECAP: THE DATA</a:t>
            </a:r>
            <a:endParaRPr b="1" sz="2400"/>
          </a:p>
        </p:txBody>
      </p:sp>
      <p:pic>
        <p:nvPicPr>
          <p:cNvPr id="62" name="Google Shape;62;p14"/>
          <p:cNvPicPr preferRelativeResize="0"/>
          <p:nvPr/>
        </p:nvPicPr>
        <p:blipFill>
          <a:blip r:embed="rId3">
            <a:alphaModFix/>
          </a:blip>
          <a:stretch>
            <a:fillRect/>
          </a:stretch>
        </p:blipFill>
        <p:spPr>
          <a:xfrm>
            <a:off x="253250" y="1454978"/>
            <a:ext cx="3616500" cy="1158997"/>
          </a:xfrm>
          <a:prstGeom prst="rect">
            <a:avLst/>
          </a:prstGeom>
          <a:noFill/>
          <a:ln>
            <a:noFill/>
          </a:ln>
        </p:spPr>
      </p:pic>
      <p:sp>
        <p:nvSpPr>
          <p:cNvPr id="63" name="Google Shape;63;p14"/>
          <p:cNvSpPr txBox="1"/>
          <p:nvPr/>
        </p:nvSpPr>
        <p:spPr>
          <a:xfrm>
            <a:off x="194450" y="2864425"/>
            <a:ext cx="56451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t>disaggregated conflict analysis and crisis mapping project.</a:t>
            </a:r>
            <a:endParaRPr/>
          </a:p>
        </p:txBody>
      </p:sp>
      <p:sp>
        <p:nvSpPr>
          <p:cNvPr id="64" name="Google Shape;64;p14"/>
          <p:cNvSpPr txBox="1"/>
          <p:nvPr/>
        </p:nvSpPr>
        <p:spPr>
          <a:xfrm>
            <a:off x="5878825" y="4667725"/>
            <a:ext cx="56451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 acleddata.com</a:t>
            </a:r>
            <a:endParaRPr/>
          </a:p>
        </p:txBody>
      </p:sp>
      <p:pic>
        <p:nvPicPr>
          <p:cNvPr id="65" name="Google Shape;65;p14"/>
          <p:cNvPicPr preferRelativeResize="0"/>
          <p:nvPr/>
        </p:nvPicPr>
        <p:blipFill rotWithShape="1">
          <a:blip r:embed="rId4">
            <a:alphaModFix/>
          </a:blip>
          <a:srcRect b="24620" l="45304" r="0" t="6122"/>
          <a:stretch/>
        </p:blipFill>
        <p:spPr>
          <a:xfrm>
            <a:off x="5475850" y="1208925"/>
            <a:ext cx="3217974" cy="2404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cxnSp>
        <p:nvCxnSpPr>
          <p:cNvPr id="226" name="Google Shape;226;p32"/>
          <p:cNvCxnSpPr/>
          <p:nvPr/>
        </p:nvCxnSpPr>
        <p:spPr>
          <a:xfrm>
            <a:off x="6266475" y="0"/>
            <a:ext cx="0" cy="4047600"/>
          </a:xfrm>
          <a:prstGeom prst="straightConnector1">
            <a:avLst/>
          </a:prstGeom>
          <a:noFill/>
          <a:ln cap="flat" cmpd="sng" w="9525">
            <a:solidFill>
              <a:srgbClr val="F1C232"/>
            </a:solidFill>
            <a:prstDash val="solid"/>
            <a:round/>
            <a:headEnd len="med" w="med" type="none"/>
            <a:tailEnd len="med" w="med" type="none"/>
          </a:ln>
        </p:spPr>
      </p:cxnSp>
      <p:sp>
        <p:nvSpPr>
          <p:cNvPr id="227" name="Google Shape;227;p32"/>
          <p:cNvSpPr txBox="1"/>
          <p:nvPr/>
        </p:nvSpPr>
        <p:spPr>
          <a:xfrm>
            <a:off x="2812850" y="3236700"/>
            <a:ext cx="34536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2: </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Identify relationship between parties</a:t>
            </a:r>
            <a:endParaRPr>
              <a:solidFill>
                <a:srgbClr val="F1C232"/>
              </a:solidFill>
              <a:latin typeface="Merriweather"/>
              <a:ea typeface="Merriweather"/>
              <a:cs typeface="Merriweather"/>
              <a:sym typeface="Merriweather"/>
            </a:endParaRPr>
          </a:p>
        </p:txBody>
      </p:sp>
      <p:sp>
        <p:nvSpPr>
          <p:cNvPr id="228" name="Google Shape;228;p32"/>
          <p:cNvSpPr txBox="1"/>
          <p:nvPr/>
        </p:nvSpPr>
        <p:spPr>
          <a:xfrm>
            <a:off x="6266450" y="36450"/>
            <a:ext cx="2769300" cy="385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Pre-processing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a:t>
            </a:r>
            <a:r>
              <a:rPr lang="en">
                <a:solidFill>
                  <a:srgbClr val="666666"/>
                </a:solidFill>
                <a:latin typeface="Merriweather"/>
                <a:ea typeface="Merriweather"/>
                <a:cs typeface="Merriweather"/>
                <a:sym typeface="Merriweather"/>
              </a:rPr>
              <a:t> LSTM</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cxnSp>
        <p:nvCxnSpPr>
          <p:cNvPr id="233" name="Google Shape;233;p33"/>
          <p:cNvCxnSpPr/>
          <p:nvPr/>
        </p:nvCxnSpPr>
        <p:spPr>
          <a:xfrm>
            <a:off x="6266475" y="0"/>
            <a:ext cx="0" cy="4047600"/>
          </a:xfrm>
          <a:prstGeom prst="straightConnector1">
            <a:avLst/>
          </a:prstGeom>
          <a:noFill/>
          <a:ln cap="flat" cmpd="sng" w="9525">
            <a:solidFill>
              <a:srgbClr val="F1C232"/>
            </a:solidFill>
            <a:prstDash val="solid"/>
            <a:round/>
            <a:headEnd len="med" w="med" type="none"/>
            <a:tailEnd len="med" w="med" type="none"/>
          </a:ln>
        </p:spPr>
      </p:cxnSp>
      <p:sp>
        <p:nvSpPr>
          <p:cNvPr id="234" name="Google Shape;234;p33"/>
          <p:cNvSpPr txBox="1"/>
          <p:nvPr/>
        </p:nvSpPr>
        <p:spPr>
          <a:xfrm>
            <a:off x="6266450" y="188850"/>
            <a:ext cx="2769300" cy="3858600"/>
          </a:xfrm>
          <a:prstGeom prst="rect">
            <a:avLst/>
          </a:prstGeom>
          <a:noFill/>
          <a:ln>
            <a:noFill/>
          </a:ln>
        </p:spPr>
        <p:txBody>
          <a:bodyPr anchorCtr="0" anchor="t" bIns="91425" lIns="114300" spcFirstLastPara="1" rIns="91425" wrap="square" tIns="91425">
            <a:noAutofit/>
          </a:bodyPr>
          <a:lstStyle/>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Pre-processing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235" name="Google Shape;235;p33"/>
          <p:cNvSpPr txBox="1"/>
          <p:nvPr/>
        </p:nvSpPr>
        <p:spPr>
          <a:xfrm>
            <a:off x="258400" y="225800"/>
            <a:ext cx="5228400" cy="278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Initial proposal:   </a:t>
            </a:r>
            <a:r>
              <a:rPr b="1" i="1" lang="en"/>
              <a:t>Relationship extraction</a:t>
            </a:r>
            <a:endParaRPr b="1" i="1"/>
          </a:p>
          <a:p>
            <a:pPr indent="457200" lvl="0" marL="914400" rtl="0" algn="l">
              <a:spcBef>
                <a:spcPts val="0"/>
              </a:spcBef>
              <a:spcAft>
                <a:spcPts val="0"/>
              </a:spcAft>
              <a:buNone/>
            </a:pPr>
            <a:r>
              <a:rPr i="1" lang="en">
                <a:solidFill>
                  <a:srgbClr val="980000"/>
                </a:solidFill>
              </a:rPr>
              <a:t>A attacks B </a:t>
            </a:r>
            <a:r>
              <a:rPr i="1" lang="en"/>
              <a:t>or </a:t>
            </a:r>
            <a:r>
              <a:rPr i="1" lang="en">
                <a:solidFill>
                  <a:srgbClr val="980000"/>
                </a:solidFill>
              </a:rPr>
              <a:t>B attacks A </a:t>
            </a:r>
            <a:endParaRPr i="1">
              <a:solidFill>
                <a:srgbClr val="980000"/>
              </a:solidFill>
            </a:endParaRPr>
          </a:p>
          <a:p>
            <a:pPr indent="0" lvl="0" marL="1371600" rtl="0" algn="l">
              <a:spcBef>
                <a:spcPts val="0"/>
              </a:spcBef>
              <a:spcAft>
                <a:spcPts val="0"/>
              </a:spcAft>
              <a:buNone/>
            </a:pPr>
            <a:r>
              <a:rPr lang="en">
                <a:solidFill>
                  <a:srgbClr val="980000"/>
                </a:solidFill>
              </a:rPr>
              <a:t>But all of our cases where we know directionality go in the same direction </a:t>
            </a:r>
            <a:endParaRPr>
              <a:solidFill>
                <a:srgbClr val="980000"/>
              </a:solidFill>
            </a:endParaRPr>
          </a:p>
          <a:p>
            <a:pPr indent="0" lvl="0" marL="0" rtl="0" algn="l">
              <a:spcBef>
                <a:spcPts val="0"/>
              </a:spcBef>
              <a:spcAft>
                <a:spcPts val="0"/>
              </a:spcAft>
              <a:buNone/>
            </a:pPr>
            <a:r>
              <a:rPr i="1" lang="en"/>
              <a:t> </a:t>
            </a:r>
            <a:endParaRPr i="1"/>
          </a:p>
          <a:p>
            <a:pPr indent="0" lvl="0" marL="0" rtl="0" algn="l">
              <a:spcBef>
                <a:spcPts val="0"/>
              </a:spcBef>
              <a:spcAft>
                <a:spcPts val="0"/>
              </a:spcAft>
              <a:buNone/>
            </a:pPr>
            <a:r>
              <a:t/>
            </a:r>
            <a:endParaRPr i="1"/>
          </a:p>
          <a:p>
            <a:pPr indent="0" lvl="0" marL="0" rtl="0" algn="l">
              <a:spcBef>
                <a:spcPts val="0"/>
              </a:spcBef>
              <a:spcAft>
                <a:spcPts val="0"/>
              </a:spcAft>
              <a:buNone/>
            </a:pPr>
            <a:r>
              <a:rPr lang="en"/>
              <a:t>Implementation:  </a:t>
            </a:r>
            <a:r>
              <a:rPr lang="en"/>
              <a:t>Multi Classification</a:t>
            </a:r>
            <a:r>
              <a:rPr lang="en"/>
              <a:t> task</a:t>
            </a:r>
            <a:endParaRPr/>
          </a:p>
          <a:p>
            <a:pPr indent="457200" lvl="0" marL="457200" rtl="0" algn="l">
              <a:spcBef>
                <a:spcPts val="0"/>
              </a:spcBef>
              <a:spcAft>
                <a:spcPts val="0"/>
              </a:spcAft>
              <a:buNone/>
            </a:pPr>
            <a:r>
              <a:rPr lang="en"/>
              <a:t>	</a:t>
            </a:r>
            <a:r>
              <a:rPr i="1" lang="en"/>
              <a:t>What is the action that A inflicts on B</a:t>
            </a:r>
            <a:endParaRPr i="1"/>
          </a:p>
          <a:p>
            <a:pPr indent="457200" lvl="0" marL="457200" rtl="0" algn="l">
              <a:spcBef>
                <a:spcPts val="0"/>
              </a:spcBef>
              <a:spcAft>
                <a:spcPts val="0"/>
              </a:spcAft>
              <a:buNone/>
            </a:pPr>
            <a:r>
              <a:rPr i="1" lang="en"/>
              <a:t>	</a:t>
            </a:r>
            <a:r>
              <a:rPr lang="en"/>
              <a:t>Classes: 333 specific kinds of attacks</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cxnSp>
        <p:nvCxnSpPr>
          <p:cNvPr id="240" name="Google Shape;240;p34"/>
          <p:cNvCxnSpPr/>
          <p:nvPr/>
        </p:nvCxnSpPr>
        <p:spPr>
          <a:xfrm>
            <a:off x="6266475" y="0"/>
            <a:ext cx="0" cy="4047600"/>
          </a:xfrm>
          <a:prstGeom prst="straightConnector1">
            <a:avLst/>
          </a:prstGeom>
          <a:noFill/>
          <a:ln cap="flat" cmpd="sng" w="9525">
            <a:solidFill>
              <a:srgbClr val="F1C232"/>
            </a:solidFill>
            <a:prstDash val="solid"/>
            <a:round/>
            <a:headEnd len="med" w="med" type="none"/>
            <a:tailEnd len="med" w="med" type="none"/>
          </a:ln>
        </p:spPr>
      </p:cxnSp>
      <p:sp>
        <p:nvSpPr>
          <p:cNvPr id="241" name="Google Shape;241;p34"/>
          <p:cNvSpPr txBox="1"/>
          <p:nvPr/>
        </p:nvSpPr>
        <p:spPr>
          <a:xfrm>
            <a:off x="2812850" y="3236700"/>
            <a:ext cx="34536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2: </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Identify relationship between parties</a:t>
            </a:r>
            <a:endParaRPr>
              <a:solidFill>
                <a:srgbClr val="F1C232"/>
              </a:solidFill>
              <a:latin typeface="Merriweather"/>
              <a:ea typeface="Merriweather"/>
              <a:cs typeface="Merriweather"/>
              <a:sym typeface="Merriweather"/>
            </a:endParaRPr>
          </a:p>
        </p:txBody>
      </p:sp>
      <p:sp>
        <p:nvSpPr>
          <p:cNvPr id="242" name="Google Shape;242;p34"/>
          <p:cNvSpPr txBox="1"/>
          <p:nvPr/>
        </p:nvSpPr>
        <p:spPr>
          <a:xfrm>
            <a:off x="6266450" y="188850"/>
            <a:ext cx="2769300" cy="385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Pre-processing</a:t>
            </a:r>
            <a:endParaRPr>
              <a:solidFill>
                <a:srgbClr val="F1C232"/>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243" name="Google Shape;243;p34"/>
          <p:cNvSpPr txBox="1"/>
          <p:nvPr/>
        </p:nvSpPr>
        <p:spPr>
          <a:xfrm>
            <a:off x="6594300" y="1788900"/>
            <a:ext cx="23718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Challenge: No labelled data. </a:t>
            </a:r>
            <a:endParaRPr>
              <a:latin typeface="Merriweather"/>
              <a:ea typeface="Merriweather"/>
              <a:cs typeface="Merriweather"/>
              <a:sym typeface="Merriweather"/>
            </a:endParaRPr>
          </a:p>
        </p:txBody>
      </p:sp>
      <p:sp>
        <p:nvSpPr>
          <p:cNvPr id="244" name="Google Shape;244;p34"/>
          <p:cNvSpPr txBox="1"/>
          <p:nvPr/>
        </p:nvSpPr>
        <p:spPr>
          <a:xfrm>
            <a:off x="451200" y="1032875"/>
            <a:ext cx="42717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txBox="1"/>
          <p:nvPr/>
        </p:nvSpPr>
        <p:spPr>
          <a:xfrm>
            <a:off x="300300" y="417350"/>
            <a:ext cx="4271700" cy="29814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AutoNum type="arabicPeriod"/>
            </a:pPr>
            <a:r>
              <a:rPr lang="en">
                <a:latin typeface="Merriweather"/>
                <a:ea typeface="Merriweather"/>
                <a:cs typeface="Merriweather"/>
                <a:sym typeface="Merriweather"/>
              </a:rPr>
              <a:t>Subset data to cases where we knew who the </a:t>
            </a:r>
            <a:r>
              <a:rPr lang="en">
                <a:latin typeface="Merriweather"/>
                <a:ea typeface="Merriweather"/>
                <a:cs typeface="Merriweather"/>
                <a:sym typeface="Merriweather"/>
              </a:rPr>
              <a:t>aggressor</a:t>
            </a:r>
            <a:r>
              <a:rPr lang="en">
                <a:latin typeface="Merriweather"/>
                <a:ea typeface="Merriweather"/>
                <a:cs typeface="Merriweather"/>
                <a:sym typeface="Merriweather"/>
              </a:rPr>
              <a:t> is:</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lphaLcPeriod"/>
            </a:pPr>
            <a:r>
              <a:rPr lang="en">
                <a:latin typeface="Merriweather"/>
                <a:ea typeface="Merriweather"/>
                <a:cs typeface="Merriweather"/>
                <a:sym typeface="Merriweather"/>
              </a:rPr>
              <a:t>Attacks on civilians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
                <a:latin typeface="Merriweather"/>
                <a:ea typeface="Merriweather"/>
                <a:cs typeface="Merriweather"/>
                <a:sym typeface="Merriweather"/>
              </a:rPr>
              <a:t>Use SpaCy POS tagger to find all verbs that appear in the corpus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
                <a:latin typeface="Merriweather"/>
                <a:ea typeface="Merriweather"/>
                <a:cs typeface="Merriweather"/>
                <a:sym typeface="Merriweather"/>
              </a:rPr>
              <a:t>Manually identify verbs related to violent action; label cases according to that list.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
                <a:latin typeface="Merriweather"/>
                <a:ea typeface="Merriweather"/>
                <a:cs typeface="Merriweather"/>
                <a:sym typeface="Merriweather"/>
              </a:rPr>
              <a:t>Update string</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cxnSp>
        <p:nvCxnSpPr>
          <p:cNvPr id="250" name="Google Shape;250;p35"/>
          <p:cNvCxnSpPr/>
          <p:nvPr/>
        </p:nvCxnSpPr>
        <p:spPr>
          <a:xfrm>
            <a:off x="6266475" y="0"/>
            <a:ext cx="0" cy="4047600"/>
          </a:xfrm>
          <a:prstGeom prst="straightConnector1">
            <a:avLst/>
          </a:prstGeom>
          <a:noFill/>
          <a:ln cap="flat" cmpd="sng" w="9525">
            <a:solidFill>
              <a:srgbClr val="F1C232"/>
            </a:solidFill>
            <a:prstDash val="solid"/>
            <a:round/>
            <a:headEnd len="med" w="med" type="none"/>
            <a:tailEnd len="med" w="med" type="none"/>
          </a:ln>
        </p:spPr>
      </p:cxnSp>
      <p:sp>
        <p:nvSpPr>
          <p:cNvPr id="251" name="Google Shape;251;p35"/>
          <p:cNvSpPr txBox="1"/>
          <p:nvPr/>
        </p:nvSpPr>
        <p:spPr>
          <a:xfrm>
            <a:off x="2812850" y="3236700"/>
            <a:ext cx="34536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2: </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Identify relationship between parties</a:t>
            </a:r>
            <a:endParaRPr>
              <a:solidFill>
                <a:srgbClr val="F1C232"/>
              </a:solidFill>
              <a:latin typeface="Merriweather"/>
              <a:ea typeface="Merriweather"/>
              <a:cs typeface="Merriweather"/>
              <a:sym typeface="Merriweather"/>
            </a:endParaRPr>
          </a:p>
        </p:txBody>
      </p:sp>
      <p:sp>
        <p:nvSpPr>
          <p:cNvPr id="252" name="Google Shape;252;p35"/>
          <p:cNvSpPr txBox="1"/>
          <p:nvPr/>
        </p:nvSpPr>
        <p:spPr>
          <a:xfrm>
            <a:off x="6266450" y="188850"/>
            <a:ext cx="2769300" cy="385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Pre-processing</a:t>
            </a:r>
            <a:endParaRPr>
              <a:solidFill>
                <a:srgbClr val="F1C232"/>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253" name="Google Shape;253;p35"/>
          <p:cNvSpPr txBox="1"/>
          <p:nvPr/>
        </p:nvSpPr>
        <p:spPr>
          <a:xfrm>
            <a:off x="6594300" y="1788900"/>
            <a:ext cx="23718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Challenge: No labelled data. </a:t>
            </a:r>
            <a:endParaRPr>
              <a:latin typeface="Merriweather"/>
              <a:ea typeface="Merriweather"/>
              <a:cs typeface="Merriweather"/>
              <a:sym typeface="Merriweather"/>
            </a:endParaRPr>
          </a:p>
        </p:txBody>
      </p:sp>
      <p:sp>
        <p:nvSpPr>
          <p:cNvPr id="254" name="Google Shape;254;p35"/>
          <p:cNvSpPr txBox="1"/>
          <p:nvPr/>
        </p:nvSpPr>
        <p:spPr>
          <a:xfrm>
            <a:off x="451200" y="1032875"/>
            <a:ext cx="42717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txBox="1"/>
          <p:nvPr/>
        </p:nvSpPr>
        <p:spPr>
          <a:xfrm>
            <a:off x="300300" y="417350"/>
            <a:ext cx="4271700" cy="29814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CCCCCC"/>
              </a:buClr>
              <a:buSzPts val="1400"/>
              <a:buFont typeface="Merriweather"/>
              <a:buAutoNum type="arabicPeriod"/>
            </a:pPr>
            <a:r>
              <a:rPr lang="en">
                <a:solidFill>
                  <a:srgbClr val="CCCCCC"/>
                </a:solidFill>
                <a:latin typeface="Merriweather"/>
                <a:ea typeface="Merriweather"/>
                <a:cs typeface="Merriweather"/>
                <a:sym typeface="Merriweather"/>
              </a:rPr>
              <a:t>Subset data to cases where we knew who the aggressor is:</a:t>
            </a:r>
            <a:endParaRPr>
              <a:solidFill>
                <a:srgbClr val="CCCCCC"/>
              </a:solidFill>
              <a:latin typeface="Merriweather"/>
              <a:ea typeface="Merriweather"/>
              <a:cs typeface="Merriweather"/>
              <a:sym typeface="Merriweather"/>
            </a:endParaRPr>
          </a:p>
          <a:p>
            <a:pPr indent="-317500" lvl="1" marL="914400" rtl="0" algn="l">
              <a:spcBef>
                <a:spcPts val="0"/>
              </a:spcBef>
              <a:spcAft>
                <a:spcPts val="0"/>
              </a:spcAft>
              <a:buClr>
                <a:srgbClr val="CCCCCC"/>
              </a:buClr>
              <a:buSzPts val="1400"/>
              <a:buFont typeface="Merriweather"/>
              <a:buAutoNum type="alphaLcPeriod"/>
            </a:pPr>
            <a:r>
              <a:rPr lang="en">
                <a:solidFill>
                  <a:srgbClr val="CCCCCC"/>
                </a:solidFill>
                <a:latin typeface="Merriweather"/>
                <a:ea typeface="Merriweather"/>
                <a:cs typeface="Merriweather"/>
                <a:sym typeface="Merriweather"/>
              </a:rPr>
              <a:t>Attacks on civilians </a:t>
            </a:r>
            <a:endParaRPr>
              <a:solidFill>
                <a:srgbClr val="CCCCCC"/>
              </a:solidFill>
              <a:latin typeface="Merriweather"/>
              <a:ea typeface="Merriweather"/>
              <a:cs typeface="Merriweather"/>
              <a:sym typeface="Merriweather"/>
            </a:endParaRPr>
          </a:p>
          <a:p>
            <a:pPr indent="0" lvl="0" marL="457200" rtl="0" algn="l">
              <a:spcBef>
                <a:spcPts val="0"/>
              </a:spcBef>
              <a:spcAft>
                <a:spcPts val="0"/>
              </a:spcAft>
              <a:buNone/>
            </a:pPr>
            <a:r>
              <a:t/>
            </a:r>
            <a:endParaRPr>
              <a:solidFill>
                <a:srgbClr val="CCCCCC"/>
              </a:solidFill>
              <a:latin typeface="Merriweather"/>
              <a:ea typeface="Merriweather"/>
              <a:cs typeface="Merriweather"/>
              <a:sym typeface="Merriweather"/>
            </a:endParaRPr>
          </a:p>
          <a:p>
            <a:pPr indent="-317500" lvl="0" marL="457200" rtl="0" algn="l">
              <a:spcBef>
                <a:spcPts val="0"/>
              </a:spcBef>
              <a:spcAft>
                <a:spcPts val="0"/>
              </a:spcAft>
              <a:buClr>
                <a:srgbClr val="CCCCCC"/>
              </a:buClr>
              <a:buSzPts val="1400"/>
              <a:buFont typeface="Merriweather"/>
              <a:buAutoNum type="arabicPeriod"/>
            </a:pPr>
            <a:r>
              <a:rPr lang="en">
                <a:solidFill>
                  <a:srgbClr val="CCCCCC"/>
                </a:solidFill>
                <a:latin typeface="Merriweather"/>
                <a:ea typeface="Merriweather"/>
                <a:cs typeface="Merriweather"/>
                <a:sym typeface="Merriweather"/>
              </a:rPr>
              <a:t>Use SpaCy POS tagger to find all verbs that appear in the corpus</a:t>
            </a:r>
            <a:endParaRPr>
              <a:solidFill>
                <a:srgbClr val="CCCCCC"/>
              </a:solidFill>
              <a:latin typeface="Merriweather"/>
              <a:ea typeface="Merriweather"/>
              <a:cs typeface="Merriweather"/>
              <a:sym typeface="Merriweather"/>
            </a:endParaRPr>
          </a:p>
          <a:p>
            <a:pPr indent="0" lvl="0" marL="0" rtl="0" algn="l">
              <a:spcBef>
                <a:spcPts val="0"/>
              </a:spcBef>
              <a:spcAft>
                <a:spcPts val="0"/>
              </a:spcAft>
              <a:buNone/>
            </a:pPr>
            <a:r>
              <a:t/>
            </a:r>
            <a:endParaRPr>
              <a:solidFill>
                <a:srgbClr val="CCCCCC"/>
              </a:solidFill>
              <a:latin typeface="Merriweather"/>
              <a:ea typeface="Merriweather"/>
              <a:cs typeface="Merriweather"/>
              <a:sym typeface="Merriweather"/>
            </a:endParaRPr>
          </a:p>
          <a:p>
            <a:pPr indent="-317500" lvl="0" marL="457200" rtl="0" algn="l">
              <a:spcBef>
                <a:spcPts val="0"/>
              </a:spcBef>
              <a:spcAft>
                <a:spcPts val="0"/>
              </a:spcAft>
              <a:buClr>
                <a:srgbClr val="CCCCCC"/>
              </a:buClr>
              <a:buSzPts val="1400"/>
              <a:buFont typeface="Merriweather"/>
              <a:buAutoNum type="arabicPeriod"/>
            </a:pPr>
            <a:r>
              <a:rPr lang="en">
                <a:solidFill>
                  <a:srgbClr val="CCCCCC"/>
                </a:solidFill>
                <a:latin typeface="Merriweather"/>
                <a:ea typeface="Merriweather"/>
                <a:cs typeface="Merriweather"/>
                <a:sym typeface="Merriweather"/>
              </a:rPr>
              <a:t>Manually identify verbs related to violent action; label cases according to that list. </a:t>
            </a:r>
            <a:endParaRPr>
              <a:solidFill>
                <a:srgbClr val="CCCCCC"/>
              </a:solidFill>
              <a:latin typeface="Merriweather"/>
              <a:ea typeface="Merriweather"/>
              <a:cs typeface="Merriweather"/>
              <a:sym typeface="Merriweather"/>
            </a:endParaRPr>
          </a:p>
          <a:p>
            <a:pPr indent="-317500" lvl="0" marL="457200" rtl="0" algn="l">
              <a:spcBef>
                <a:spcPts val="0"/>
              </a:spcBef>
              <a:spcAft>
                <a:spcPts val="0"/>
              </a:spcAft>
              <a:buClr>
                <a:srgbClr val="CCCCCC"/>
              </a:buClr>
              <a:buSzPts val="1400"/>
              <a:buFont typeface="Merriweather"/>
              <a:buAutoNum type="arabicPeriod"/>
            </a:pPr>
            <a:r>
              <a:rPr lang="en">
                <a:solidFill>
                  <a:srgbClr val="CCCCCC"/>
                </a:solidFill>
                <a:latin typeface="Merriweather"/>
                <a:ea typeface="Merriweather"/>
                <a:cs typeface="Merriweather"/>
                <a:sym typeface="Merriweather"/>
              </a:rPr>
              <a:t>Update string</a:t>
            </a:r>
            <a:endParaRPr>
              <a:solidFill>
                <a:srgbClr val="CCCCCC"/>
              </a:solidFill>
              <a:latin typeface="Merriweather"/>
              <a:ea typeface="Merriweather"/>
              <a:cs typeface="Merriweather"/>
              <a:sym typeface="Merriweather"/>
            </a:endParaRPr>
          </a:p>
          <a:p>
            <a:pPr indent="0" lvl="0" marL="457200" rtl="0" algn="l">
              <a:spcBef>
                <a:spcPts val="0"/>
              </a:spcBef>
              <a:spcAft>
                <a:spcPts val="0"/>
              </a:spcAft>
              <a:buNone/>
            </a:pPr>
            <a:r>
              <a:t/>
            </a:r>
            <a:endParaRPr>
              <a:solidFill>
                <a:srgbClr val="CCCCCC"/>
              </a:solidFill>
              <a:latin typeface="Merriweather"/>
              <a:ea typeface="Merriweather"/>
              <a:cs typeface="Merriweather"/>
              <a:sym typeface="Merriweather"/>
            </a:endParaRPr>
          </a:p>
          <a:p>
            <a:pPr indent="0" lvl="0" marL="457200" rtl="0" algn="l">
              <a:spcBef>
                <a:spcPts val="0"/>
              </a:spcBef>
              <a:spcAft>
                <a:spcPts val="0"/>
              </a:spcAft>
              <a:buNone/>
            </a:pPr>
            <a:r>
              <a:t/>
            </a:r>
            <a:endParaRPr>
              <a:solidFill>
                <a:srgbClr val="CCCCCC"/>
              </a:solidFill>
              <a:latin typeface="Merriweather"/>
              <a:ea typeface="Merriweather"/>
              <a:cs typeface="Merriweather"/>
              <a:sym typeface="Merriweather"/>
            </a:endParaRPr>
          </a:p>
        </p:txBody>
      </p:sp>
      <p:sp>
        <p:nvSpPr>
          <p:cNvPr id="256" name="Google Shape;256;p35"/>
          <p:cNvSpPr txBox="1"/>
          <p:nvPr/>
        </p:nvSpPr>
        <p:spPr>
          <a:xfrm>
            <a:off x="263800" y="891975"/>
            <a:ext cx="5875500" cy="1679700"/>
          </a:xfrm>
          <a:prstGeom prst="rect">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80000"/>
                </a:solidFill>
                <a:latin typeface="Merriweather"/>
                <a:ea typeface="Merriweather"/>
                <a:cs typeface="Merriweather"/>
                <a:sym typeface="Merriweather"/>
              </a:rPr>
              <a:t>‘</a:t>
            </a:r>
            <a:r>
              <a:rPr lang="en">
                <a:solidFill>
                  <a:schemeClr val="dk1"/>
                </a:solidFill>
                <a:latin typeface="Merriweather"/>
                <a:ea typeface="Merriweather"/>
                <a:cs typeface="Merriweather"/>
                <a:sym typeface="Merriweather"/>
              </a:rPr>
              <a:t>two VICTIM </a:t>
            </a:r>
            <a:r>
              <a:rPr lang="en">
                <a:solidFill>
                  <a:srgbClr val="980000"/>
                </a:solidFill>
                <a:latin typeface="Merriweather"/>
                <a:ea typeface="Merriweather"/>
                <a:cs typeface="Merriweather"/>
                <a:sym typeface="Merriweather"/>
              </a:rPr>
              <a:t>injured </a:t>
            </a:r>
            <a:r>
              <a:rPr lang="en">
                <a:solidFill>
                  <a:schemeClr val="dk1"/>
                </a:solidFill>
                <a:latin typeface="Merriweather"/>
                <a:ea typeface="Merriweather"/>
                <a:cs typeface="Merriweather"/>
                <a:sym typeface="Merriweather"/>
              </a:rPr>
              <a:t>whil</a:t>
            </a:r>
            <a:r>
              <a:rPr lang="en">
                <a:solidFill>
                  <a:schemeClr val="dk1"/>
                </a:solidFill>
                <a:latin typeface="Merriweather"/>
                <a:ea typeface="Merriweather"/>
                <a:cs typeface="Merriweather"/>
                <a:sym typeface="Merriweather"/>
              </a:rPr>
              <a:t>e farming in a northern village by AGGRESSOR’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ctr">
              <a:spcBef>
                <a:spcPts val="0"/>
              </a:spcBef>
              <a:spcAft>
                <a:spcPts val="0"/>
              </a:spcAft>
              <a:buNone/>
            </a:pPr>
            <a:r>
              <a:rPr lang="en">
                <a:solidFill>
                  <a:schemeClr val="dk1"/>
                </a:solidFill>
                <a:latin typeface="Merriweather"/>
                <a:ea typeface="Merriweather"/>
                <a:cs typeface="Merriweather"/>
                <a:sym typeface="Merriweather"/>
              </a:rPr>
              <a:t>‘</a:t>
            </a:r>
            <a:r>
              <a:rPr lang="en">
                <a:solidFill>
                  <a:schemeClr val="dk1"/>
                </a:solidFill>
                <a:latin typeface="Merriweather"/>
                <a:ea typeface="Merriweather"/>
                <a:cs typeface="Merriweather"/>
                <a:sym typeface="Merriweather"/>
              </a:rPr>
              <a:t>AGGRESSOR</a:t>
            </a:r>
            <a:r>
              <a:rPr lang="en">
                <a:solidFill>
                  <a:schemeClr val="dk1"/>
                </a:solidFill>
                <a:latin typeface="Merriweather"/>
                <a:ea typeface="Merriweather"/>
                <a:cs typeface="Merriweather"/>
                <a:sym typeface="Merriweather"/>
              </a:rPr>
              <a:t> injured after having </a:t>
            </a:r>
            <a:r>
              <a:rPr lang="en">
                <a:solidFill>
                  <a:srgbClr val="980000"/>
                </a:solidFill>
                <a:latin typeface="Merriweather"/>
                <a:ea typeface="Merriweather"/>
                <a:cs typeface="Merriweather"/>
                <a:sym typeface="Merriweather"/>
              </a:rPr>
              <a:t>shelled</a:t>
            </a:r>
            <a:r>
              <a:rPr lang="en">
                <a:solidFill>
                  <a:srgbClr val="45818E"/>
                </a:solidFill>
                <a:latin typeface="Merriweather"/>
                <a:ea typeface="Merriweather"/>
                <a:cs typeface="Merriweather"/>
                <a:sym typeface="Merriweather"/>
              </a:rPr>
              <a:t> </a:t>
            </a:r>
            <a:r>
              <a:rPr lang="en">
                <a:solidFill>
                  <a:schemeClr val="dk1"/>
                </a:solidFill>
                <a:latin typeface="Merriweather"/>
                <a:ea typeface="Merriweather"/>
                <a:cs typeface="Merriweather"/>
                <a:sym typeface="Merriweather"/>
              </a:rPr>
              <a:t>a VICTIM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cxnSp>
        <p:nvCxnSpPr>
          <p:cNvPr id="261" name="Google Shape;261;p36"/>
          <p:cNvCxnSpPr/>
          <p:nvPr/>
        </p:nvCxnSpPr>
        <p:spPr>
          <a:xfrm>
            <a:off x="6266475" y="0"/>
            <a:ext cx="0" cy="4047600"/>
          </a:xfrm>
          <a:prstGeom prst="straightConnector1">
            <a:avLst/>
          </a:prstGeom>
          <a:noFill/>
          <a:ln cap="flat" cmpd="sng" w="9525">
            <a:solidFill>
              <a:srgbClr val="F1C232"/>
            </a:solidFill>
            <a:prstDash val="solid"/>
            <a:round/>
            <a:headEnd len="med" w="med" type="none"/>
            <a:tailEnd len="med" w="med" type="none"/>
          </a:ln>
        </p:spPr>
      </p:cxnSp>
      <p:sp>
        <p:nvSpPr>
          <p:cNvPr id="262" name="Google Shape;262;p36"/>
          <p:cNvSpPr txBox="1"/>
          <p:nvPr/>
        </p:nvSpPr>
        <p:spPr>
          <a:xfrm>
            <a:off x="2812850" y="3236700"/>
            <a:ext cx="34536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2: </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Identify relationship between parties</a:t>
            </a:r>
            <a:endParaRPr>
              <a:solidFill>
                <a:srgbClr val="F1C232"/>
              </a:solidFill>
              <a:latin typeface="Merriweather"/>
              <a:ea typeface="Merriweather"/>
              <a:cs typeface="Merriweather"/>
              <a:sym typeface="Merriweather"/>
            </a:endParaRPr>
          </a:p>
        </p:txBody>
      </p:sp>
      <p:sp>
        <p:nvSpPr>
          <p:cNvPr id="263" name="Google Shape;263;p36"/>
          <p:cNvSpPr txBox="1"/>
          <p:nvPr/>
        </p:nvSpPr>
        <p:spPr>
          <a:xfrm>
            <a:off x="6266450" y="188850"/>
            <a:ext cx="2769300" cy="385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Pre-processing</a:t>
            </a:r>
            <a:endParaRPr>
              <a:solidFill>
                <a:srgbClr val="F1C232"/>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264" name="Google Shape;264;p36"/>
          <p:cNvSpPr txBox="1"/>
          <p:nvPr/>
        </p:nvSpPr>
        <p:spPr>
          <a:xfrm>
            <a:off x="6594300" y="1788900"/>
            <a:ext cx="23718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Challenge: No labelled data. </a:t>
            </a:r>
            <a:endParaRPr>
              <a:latin typeface="Merriweather"/>
              <a:ea typeface="Merriweather"/>
              <a:cs typeface="Merriweather"/>
              <a:sym typeface="Merriweather"/>
            </a:endParaRPr>
          </a:p>
        </p:txBody>
      </p:sp>
      <p:sp>
        <p:nvSpPr>
          <p:cNvPr id="265" name="Google Shape;265;p36"/>
          <p:cNvSpPr txBox="1"/>
          <p:nvPr/>
        </p:nvSpPr>
        <p:spPr>
          <a:xfrm>
            <a:off x="451200" y="1032875"/>
            <a:ext cx="42717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txBox="1"/>
          <p:nvPr/>
        </p:nvSpPr>
        <p:spPr>
          <a:xfrm>
            <a:off x="300300" y="417350"/>
            <a:ext cx="5676000" cy="277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Merriweather"/>
                <a:ea typeface="Merriweather"/>
                <a:cs typeface="Merriweather"/>
                <a:sym typeface="Merriweather"/>
              </a:rPr>
              <a:t>4. Identify all the ways in which </a:t>
            </a:r>
            <a:r>
              <a:rPr lang="en" sz="1300">
                <a:latin typeface="Merriweather"/>
                <a:ea typeface="Merriweather"/>
                <a:cs typeface="Merriweather"/>
                <a:sym typeface="Merriweather"/>
              </a:rPr>
              <a:t>aggressors</a:t>
            </a:r>
            <a:r>
              <a:rPr lang="en" sz="1300">
                <a:latin typeface="Merriweather"/>
                <a:ea typeface="Merriweather"/>
                <a:cs typeface="Merriweather"/>
                <a:sym typeface="Merriweather"/>
              </a:rPr>
              <a:t> are mentioned</a:t>
            </a:r>
            <a:endParaRPr sz="1300">
              <a:latin typeface="Merriweather"/>
              <a:ea typeface="Merriweather"/>
              <a:cs typeface="Merriweather"/>
              <a:sym typeface="Merriweather"/>
            </a:endParaRPr>
          </a:p>
          <a:p>
            <a:pPr indent="0" lvl="0" marL="0" rtl="0" algn="l">
              <a:spcBef>
                <a:spcPts val="0"/>
              </a:spcBef>
              <a:spcAft>
                <a:spcPts val="0"/>
              </a:spcAft>
              <a:buNone/>
            </a:pPr>
            <a:r>
              <a:rPr lang="en" sz="1300">
                <a:solidFill>
                  <a:srgbClr val="BF9000"/>
                </a:solidFill>
                <a:latin typeface="Merriweather"/>
                <a:ea typeface="Merriweather"/>
                <a:cs typeface="Merriweather"/>
                <a:sym typeface="Merriweather"/>
              </a:rPr>
              <a:t>Ex: ‘AQAP: Al Qaeda in the Arabian Peninsula’</a:t>
            </a:r>
            <a:endParaRPr sz="1300">
              <a:solidFill>
                <a:srgbClr val="BF9000"/>
              </a:solidFill>
              <a:latin typeface="Merriweather"/>
              <a:ea typeface="Merriweather"/>
              <a:cs typeface="Merriweather"/>
              <a:sym typeface="Merriweather"/>
            </a:endParaRPr>
          </a:p>
          <a:p>
            <a:pPr indent="0" lvl="0" marL="0" rtl="0" algn="l">
              <a:spcBef>
                <a:spcPts val="0"/>
              </a:spcBef>
              <a:spcAft>
                <a:spcPts val="0"/>
              </a:spcAft>
              <a:buNone/>
            </a:pPr>
            <a:r>
              <a:rPr lang="en" sz="1300">
                <a:solidFill>
                  <a:srgbClr val="BF9000"/>
                </a:solidFill>
                <a:latin typeface="Merriweather"/>
                <a:ea typeface="Merriweather"/>
                <a:cs typeface="Merriweather"/>
                <a:sym typeface="Merriweather"/>
              </a:rPr>
              <a:t>[‘</a:t>
            </a:r>
            <a:r>
              <a:rPr lang="en" sz="1300">
                <a:solidFill>
                  <a:srgbClr val="BF9000"/>
                </a:solidFill>
                <a:latin typeface="Merriweather"/>
                <a:ea typeface="Merriweather"/>
                <a:cs typeface="Merriweather"/>
                <a:sym typeface="Merriweather"/>
              </a:rPr>
              <a:t>AQAP</a:t>
            </a:r>
            <a:r>
              <a:rPr lang="en" sz="1300">
                <a:solidFill>
                  <a:srgbClr val="BF9000"/>
                </a:solidFill>
                <a:latin typeface="Merriweather"/>
                <a:ea typeface="Merriweather"/>
                <a:cs typeface="Merriweather"/>
                <a:sym typeface="Merriweather"/>
              </a:rPr>
              <a:t>’, ‘</a:t>
            </a:r>
            <a:r>
              <a:rPr lang="en" sz="1300">
                <a:solidFill>
                  <a:srgbClr val="BF9000"/>
                </a:solidFill>
                <a:latin typeface="Merriweather"/>
                <a:ea typeface="Merriweather"/>
                <a:cs typeface="Merriweather"/>
                <a:sym typeface="Merriweather"/>
              </a:rPr>
              <a:t>Al Qaeda</a:t>
            </a:r>
            <a:r>
              <a:rPr lang="en" sz="1300">
                <a:solidFill>
                  <a:srgbClr val="BF9000"/>
                </a:solidFill>
                <a:latin typeface="Merriweather"/>
                <a:ea typeface="Merriweather"/>
                <a:cs typeface="Merriweather"/>
                <a:sym typeface="Merriweather"/>
              </a:rPr>
              <a:t>’, ‘</a:t>
            </a:r>
            <a:r>
              <a:rPr lang="en" sz="1300">
                <a:solidFill>
                  <a:srgbClr val="BF9000"/>
                </a:solidFill>
                <a:latin typeface="Merriweather"/>
                <a:ea typeface="Merriweather"/>
                <a:cs typeface="Merriweather"/>
                <a:sym typeface="Merriweather"/>
              </a:rPr>
              <a:t>AQAP: Al Qaeda in the Arabian Peninsula</a:t>
            </a:r>
            <a:r>
              <a:rPr lang="en" sz="1300">
                <a:solidFill>
                  <a:srgbClr val="BF9000"/>
                </a:solidFill>
                <a:latin typeface="Merriweather"/>
                <a:ea typeface="Merriweather"/>
                <a:cs typeface="Merriweather"/>
                <a:sym typeface="Merriweather"/>
              </a:rPr>
              <a:t>’]</a:t>
            </a:r>
            <a:endParaRPr sz="1300">
              <a:solidFill>
                <a:srgbClr val="BF9000"/>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rgbClr val="BF9000"/>
              </a:solidFill>
              <a:latin typeface="Merriweather"/>
              <a:ea typeface="Merriweather"/>
              <a:cs typeface="Merriweather"/>
              <a:sym typeface="Merriweather"/>
            </a:endParaRPr>
          </a:p>
          <a:p>
            <a:pPr indent="0" lvl="0" marL="0" rtl="0" algn="l">
              <a:spcBef>
                <a:spcPts val="0"/>
              </a:spcBef>
              <a:spcAft>
                <a:spcPts val="0"/>
              </a:spcAft>
              <a:buNone/>
            </a:pPr>
            <a:r>
              <a:rPr lang="en" sz="1300">
                <a:solidFill>
                  <a:srgbClr val="BF9000"/>
                </a:solidFill>
                <a:latin typeface="Merriweather"/>
                <a:ea typeface="Merriweather"/>
                <a:cs typeface="Merriweather"/>
                <a:sym typeface="Merriweather"/>
              </a:rPr>
              <a:t>Ex: ‘Unidentified Armed Forces’</a:t>
            </a:r>
            <a:endParaRPr sz="1300">
              <a:solidFill>
                <a:srgbClr val="BF9000"/>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sz="1300">
                <a:solidFill>
                  <a:srgbClr val="BF9000"/>
                </a:solidFill>
                <a:latin typeface="Merriweather"/>
                <a:ea typeface="Merriweather"/>
                <a:cs typeface="Merriweather"/>
                <a:sym typeface="Merriweather"/>
              </a:rPr>
              <a:t>[‘Unidentified Armed Forces’ , ‘Unidentified Armed Group’, ‘Unidentified Forces’, (...)]  </a:t>
            </a:r>
            <a:endParaRPr sz="1300">
              <a:solidFill>
                <a:srgbClr val="BF9000"/>
              </a:solidFill>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1238 categories in the end</a:t>
            </a:r>
            <a:endParaRPr sz="1300">
              <a:latin typeface="Merriweather"/>
              <a:ea typeface="Merriweather"/>
              <a:cs typeface="Merriweather"/>
              <a:sym typeface="Merriweather"/>
            </a:endParaRPr>
          </a:p>
          <a:p>
            <a:pPr indent="0" lvl="0" marL="0" rtl="0" algn="l">
              <a:spcBef>
                <a:spcPts val="0"/>
              </a:spcBef>
              <a:spcAft>
                <a:spcPts val="0"/>
              </a:spcAft>
              <a:buNone/>
            </a:pPr>
            <a:r>
              <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5. </a:t>
            </a:r>
            <a:r>
              <a:rPr lang="en" sz="1300">
                <a:latin typeface="Merriweather"/>
                <a:ea typeface="Merriweather"/>
                <a:cs typeface="Merriweather"/>
                <a:sym typeface="Merriweather"/>
              </a:rPr>
              <a:t>Identify</a:t>
            </a:r>
            <a:r>
              <a:rPr lang="en" sz="1300">
                <a:latin typeface="Merriweather"/>
                <a:ea typeface="Merriweather"/>
                <a:cs typeface="Merriweather"/>
                <a:sym typeface="Merriweather"/>
              </a:rPr>
              <a:t> all the ways in which victims are mentioned</a:t>
            </a:r>
            <a:endParaRPr sz="1300">
              <a:solidFill>
                <a:srgbClr val="BF9000"/>
              </a:solidFill>
              <a:latin typeface="Merriweather"/>
              <a:ea typeface="Merriweather"/>
              <a:cs typeface="Merriweather"/>
              <a:sym typeface="Merriweather"/>
            </a:endParaRPr>
          </a:p>
          <a:p>
            <a:pPr indent="0" lvl="0" marL="0" rtl="0" algn="l">
              <a:spcBef>
                <a:spcPts val="0"/>
              </a:spcBef>
              <a:spcAft>
                <a:spcPts val="0"/>
              </a:spcAft>
              <a:buNone/>
            </a:pPr>
            <a:r>
              <a:rPr lang="en" sz="1300">
                <a:solidFill>
                  <a:srgbClr val="BF9000"/>
                </a:solidFill>
                <a:latin typeface="Merriweather"/>
                <a:ea typeface="Merriweather"/>
                <a:cs typeface="Merriweather"/>
                <a:sym typeface="Merriweather"/>
              </a:rPr>
              <a:t>[‘civilians’, ‘citizens’, ‘families’, ‘villagers’, ...]</a:t>
            </a:r>
            <a:endParaRPr sz="1300">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7"/>
          <p:cNvSpPr/>
          <p:nvPr/>
        </p:nvSpPr>
        <p:spPr>
          <a:xfrm>
            <a:off x="5872350" y="3977050"/>
            <a:ext cx="786000" cy="25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 name="Google Shape;272;p37"/>
          <p:cNvCxnSpPr/>
          <p:nvPr/>
        </p:nvCxnSpPr>
        <p:spPr>
          <a:xfrm>
            <a:off x="6266475" y="0"/>
            <a:ext cx="0" cy="4047600"/>
          </a:xfrm>
          <a:prstGeom prst="straightConnector1">
            <a:avLst/>
          </a:prstGeom>
          <a:noFill/>
          <a:ln cap="flat" cmpd="sng" w="9525">
            <a:solidFill>
              <a:srgbClr val="D9D9D9"/>
            </a:solidFill>
            <a:prstDash val="solid"/>
            <a:round/>
            <a:headEnd len="med" w="med" type="none"/>
            <a:tailEnd len="med" w="med" type="none"/>
          </a:ln>
        </p:spPr>
      </p:cxnSp>
      <p:sp>
        <p:nvSpPr>
          <p:cNvPr id="273" name="Google Shape;273;p37"/>
          <p:cNvSpPr txBox="1"/>
          <p:nvPr/>
        </p:nvSpPr>
        <p:spPr>
          <a:xfrm>
            <a:off x="2812850" y="3236700"/>
            <a:ext cx="34536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3F3F3"/>
                </a:solidFill>
                <a:latin typeface="Merriweather"/>
                <a:ea typeface="Merriweather"/>
                <a:cs typeface="Merriweather"/>
                <a:sym typeface="Merriweather"/>
              </a:rPr>
              <a:t>GOAL 2: </a:t>
            </a:r>
            <a:endParaRPr>
              <a:solidFill>
                <a:srgbClr val="F3F3F3"/>
              </a:solidFill>
              <a:latin typeface="Merriweather"/>
              <a:ea typeface="Merriweather"/>
              <a:cs typeface="Merriweather"/>
              <a:sym typeface="Merriweather"/>
            </a:endParaRPr>
          </a:p>
          <a:p>
            <a:pPr indent="0" lvl="0" marL="0" rtl="0" algn="r">
              <a:spcBef>
                <a:spcPts val="0"/>
              </a:spcBef>
              <a:spcAft>
                <a:spcPts val="0"/>
              </a:spcAft>
              <a:buNone/>
            </a:pPr>
            <a:r>
              <a:rPr lang="en">
                <a:solidFill>
                  <a:srgbClr val="F3F3F3"/>
                </a:solidFill>
                <a:latin typeface="Merriweather"/>
                <a:ea typeface="Merriweather"/>
                <a:cs typeface="Merriweather"/>
                <a:sym typeface="Merriweather"/>
              </a:rPr>
              <a:t>Identify relationship between parties</a:t>
            </a:r>
            <a:endParaRPr>
              <a:solidFill>
                <a:srgbClr val="F3F3F3"/>
              </a:solidFill>
              <a:latin typeface="Merriweather"/>
              <a:ea typeface="Merriweather"/>
              <a:cs typeface="Merriweather"/>
              <a:sym typeface="Merriweather"/>
            </a:endParaRPr>
          </a:p>
        </p:txBody>
      </p:sp>
      <p:sp>
        <p:nvSpPr>
          <p:cNvPr id="274" name="Google Shape;274;p37"/>
          <p:cNvSpPr txBox="1"/>
          <p:nvPr/>
        </p:nvSpPr>
        <p:spPr>
          <a:xfrm>
            <a:off x="6266450" y="188850"/>
            <a:ext cx="2769300" cy="268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Pre-processing</a:t>
            </a:r>
            <a:endParaRPr>
              <a:solidFill>
                <a:srgbClr val="F1C232"/>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275" name="Google Shape;275;p37"/>
          <p:cNvSpPr txBox="1"/>
          <p:nvPr/>
        </p:nvSpPr>
        <p:spPr>
          <a:xfrm>
            <a:off x="451200" y="1032875"/>
            <a:ext cx="42717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7"/>
          <p:cNvSpPr txBox="1"/>
          <p:nvPr/>
        </p:nvSpPr>
        <p:spPr>
          <a:xfrm>
            <a:off x="300300" y="417350"/>
            <a:ext cx="5690700" cy="2617800"/>
          </a:xfrm>
          <a:prstGeom prst="rect">
            <a:avLst/>
          </a:prstGeom>
          <a:no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4. Identify all ways in which </a:t>
            </a:r>
            <a:r>
              <a:rPr lang="en">
                <a:solidFill>
                  <a:srgbClr val="F3F3F3"/>
                </a:solidFill>
              </a:rPr>
              <a:t>aggressors</a:t>
            </a:r>
            <a:r>
              <a:rPr lang="en">
                <a:solidFill>
                  <a:srgbClr val="F3F3F3"/>
                </a:solidFill>
              </a:rPr>
              <a:t> are mentioned</a:t>
            </a:r>
            <a:endParaRPr>
              <a:solidFill>
                <a:srgbClr val="F3F3F3"/>
              </a:solidFill>
            </a:endParaRPr>
          </a:p>
          <a:p>
            <a:pPr indent="0" lvl="0" marL="0" rtl="0" algn="l">
              <a:spcBef>
                <a:spcPts val="0"/>
              </a:spcBef>
              <a:spcAft>
                <a:spcPts val="0"/>
              </a:spcAft>
              <a:buNone/>
            </a:pPr>
            <a:r>
              <a:rPr lang="en">
                <a:solidFill>
                  <a:srgbClr val="F3F3F3"/>
                </a:solidFill>
              </a:rPr>
              <a:t>Ex: ‘AQAP: Al Qaeda in the Arabian Peninsula’</a:t>
            </a:r>
            <a:endParaRPr>
              <a:solidFill>
                <a:srgbClr val="F3F3F3"/>
              </a:solidFill>
            </a:endParaRPr>
          </a:p>
          <a:p>
            <a:pPr indent="0" lvl="0" marL="0" rtl="0" algn="l">
              <a:spcBef>
                <a:spcPts val="0"/>
              </a:spcBef>
              <a:spcAft>
                <a:spcPts val="0"/>
              </a:spcAft>
              <a:buNone/>
            </a:pPr>
            <a:r>
              <a:rPr lang="en">
                <a:solidFill>
                  <a:srgbClr val="F3F3F3"/>
                </a:solidFill>
              </a:rPr>
              <a:t>[‘AQAP’, ‘Al Qaeda’, ‘AQAP: Al Qaeda in the Arabian Peninsula’]</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
                <a:solidFill>
                  <a:srgbClr val="F3F3F3"/>
                </a:solidFill>
              </a:rPr>
              <a:t>Ex: ‘Unidentified Armed Forces’</a:t>
            </a:r>
            <a:endParaRPr>
              <a:solidFill>
                <a:srgbClr val="F3F3F3"/>
              </a:solidFill>
            </a:endParaRPr>
          </a:p>
          <a:p>
            <a:pPr indent="0" lvl="0" marL="0" rtl="0" algn="l">
              <a:spcBef>
                <a:spcPts val="0"/>
              </a:spcBef>
              <a:spcAft>
                <a:spcPts val="0"/>
              </a:spcAft>
              <a:buNone/>
            </a:pPr>
            <a:r>
              <a:rPr lang="en">
                <a:solidFill>
                  <a:srgbClr val="F3F3F3"/>
                </a:solidFill>
              </a:rPr>
              <a:t>[‘Unidentified Armed Forces’ , ‘Unidentified Armed Group’, ‘Unidentified Forces’,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
                <a:solidFill>
                  <a:srgbClr val="F3F3F3"/>
                </a:solidFill>
              </a:rPr>
              <a:t>5. Identify all ways in which victims are mentioned</a:t>
            </a:r>
            <a:endParaRPr>
              <a:solidFill>
                <a:srgbClr val="F3F3F3"/>
              </a:solidFill>
            </a:endParaRPr>
          </a:p>
          <a:p>
            <a:pPr indent="0" lvl="0" marL="0" rtl="0" algn="l">
              <a:spcBef>
                <a:spcPts val="0"/>
              </a:spcBef>
              <a:spcAft>
                <a:spcPts val="0"/>
              </a:spcAft>
              <a:buNone/>
            </a:pPr>
            <a:r>
              <a:rPr lang="en">
                <a:solidFill>
                  <a:srgbClr val="F3F3F3"/>
                </a:solidFill>
              </a:rPr>
              <a:t>[‘civilians’, ‘citizens’, ‘families’, ‘villagers’, ...]</a:t>
            </a:r>
            <a:endParaRPr>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
                <a:solidFill>
                  <a:srgbClr val="F3F3F3"/>
                </a:solidFill>
              </a:rPr>
              <a:t>6. Update string</a:t>
            </a:r>
            <a:endParaRPr>
              <a:solidFill>
                <a:srgbClr val="F3F3F3"/>
              </a:solidFill>
            </a:endParaRPr>
          </a:p>
        </p:txBody>
      </p:sp>
      <p:pic>
        <p:nvPicPr>
          <p:cNvPr id="277" name="Google Shape;277;p37"/>
          <p:cNvPicPr preferRelativeResize="0"/>
          <p:nvPr/>
        </p:nvPicPr>
        <p:blipFill>
          <a:blip r:embed="rId3">
            <a:alphaModFix/>
          </a:blip>
          <a:stretch>
            <a:fillRect/>
          </a:stretch>
        </p:blipFill>
        <p:spPr>
          <a:xfrm>
            <a:off x="337400" y="1506288"/>
            <a:ext cx="8739451" cy="897125"/>
          </a:xfrm>
          <a:prstGeom prst="rect">
            <a:avLst/>
          </a:prstGeom>
          <a:noFill/>
          <a:ln>
            <a:noFill/>
          </a:ln>
        </p:spPr>
      </p:pic>
      <p:sp>
        <p:nvSpPr>
          <p:cNvPr id="278" name="Google Shape;278;p37"/>
          <p:cNvSpPr txBox="1"/>
          <p:nvPr/>
        </p:nvSpPr>
        <p:spPr>
          <a:xfrm>
            <a:off x="1496900" y="3118650"/>
            <a:ext cx="5472900" cy="1303500"/>
          </a:xfrm>
          <a:prstGeom prst="rect">
            <a:avLst/>
          </a:prstGeom>
          <a:solidFill>
            <a:srgbClr val="FFFFFF"/>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Merriweather"/>
              <a:buAutoNum type="arabicPeriod"/>
            </a:pPr>
            <a:r>
              <a:rPr lang="en" sz="1200">
                <a:solidFill>
                  <a:schemeClr val="dk1"/>
                </a:solidFill>
                <a:latin typeface="Merriweather"/>
                <a:ea typeface="Merriweather"/>
                <a:cs typeface="Merriweather"/>
                <a:sym typeface="Merriweather"/>
              </a:rPr>
              <a:t>Total Data</a:t>
            </a:r>
            <a:endParaRPr sz="1200">
              <a:solidFill>
                <a:schemeClr val="dk1"/>
              </a:solidFill>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AutoNum type="arabicPeriod"/>
            </a:pPr>
            <a:r>
              <a:rPr lang="en" sz="1200">
                <a:solidFill>
                  <a:schemeClr val="dk1"/>
                </a:solidFill>
                <a:latin typeface="Merriweather"/>
                <a:ea typeface="Merriweather"/>
                <a:cs typeface="Merriweather"/>
                <a:sym typeface="Merriweather"/>
              </a:rPr>
              <a:t>&gt; 100 characters</a:t>
            </a:r>
            <a:endParaRPr sz="1200">
              <a:solidFill>
                <a:schemeClr val="dk1"/>
              </a:solidFill>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AutoNum type="arabicPeriod"/>
            </a:pPr>
            <a:r>
              <a:rPr lang="en" sz="1200">
                <a:solidFill>
                  <a:schemeClr val="dk1"/>
                </a:solidFill>
                <a:latin typeface="Merriweather"/>
                <a:ea typeface="Merriweather"/>
                <a:cs typeface="Merriweather"/>
                <a:sym typeface="Merriweather"/>
              </a:rPr>
              <a:t>We can </a:t>
            </a:r>
            <a:r>
              <a:rPr lang="en" sz="1200">
                <a:solidFill>
                  <a:schemeClr val="dk1"/>
                </a:solidFill>
                <a:latin typeface="Merriweather"/>
                <a:ea typeface="Merriweather"/>
                <a:cs typeface="Merriweather"/>
                <a:sym typeface="Merriweather"/>
              </a:rPr>
              <a:t>identify</a:t>
            </a:r>
            <a:r>
              <a:rPr lang="en" sz="1200">
                <a:solidFill>
                  <a:schemeClr val="dk1"/>
                </a:solidFill>
                <a:latin typeface="Merriweather"/>
                <a:ea typeface="Merriweather"/>
                <a:cs typeface="Merriweather"/>
                <a:sym typeface="Merriweather"/>
              </a:rPr>
              <a:t> directionality</a:t>
            </a:r>
            <a:endParaRPr sz="1200">
              <a:solidFill>
                <a:schemeClr val="dk1"/>
              </a:solidFill>
              <a:latin typeface="Merriweather"/>
              <a:ea typeface="Merriweather"/>
              <a:cs typeface="Merriweather"/>
              <a:sym typeface="Merriweather"/>
            </a:endParaRPr>
          </a:p>
          <a:p>
            <a:pPr indent="-304800" lvl="0" marL="457200" rtl="0" algn="l">
              <a:spcBef>
                <a:spcPts val="0"/>
              </a:spcBef>
              <a:spcAft>
                <a:spcPts val="0"/>
              </a:spcAft>
              <a:buSzPts val="1200"/>
              <a:buFont typeface="Merriweather"/>
              <a:buAutoNum type="arabicPeriod"/>
            </a:pPr>
            <a:r>
              <a:rPr lang="en" sz="1200">
                <a:solidFill>
                  <a:schemeClr val="dk1"/>
                </a:solidFill>
                <a:latin typeface="Merriweather"/>
                <a:ea typeface="Merriweather"/>
                <a:cs typeface="Merriweather"/>
                <a:sym typeface="Merriweather"/>
              </a:rPr>
              <a:t>Have ‘victim’ &amp; ‘aggressor’ strings</a:t>
            </a:r>
            <a:endParaRPr sz="1200">
              <a:solidFill>
                <a:schemeClr val="dk1"/>
              </a:solidFill>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AutoNum type="arabicPeriod"/>
            </a:pPr>
            <a:r>
              <a:rPr lang="en" sz="1200">
                <a:solidFill>
                  <a:schemeClr val="dk1"/>
                </a:solidFill>
                <a:latin typeface="Merriweather"/>
                <a:ea typeface="Merriweather"/>
                <a:cs typeface="Merriweather"/>
                <a:sym typeface="Merriweather"/>
              </a:rPr>
              <a:t>Have ‘victim’ OR ‘aggressor’ strings</a:t>
            </a:r>
            <a:endParaRPr sz="1200">
              <a:latin typeface="Merriweather"/>
              <a:ea typeface="Merriweather"/>
              <a:cs typeface="Merriweather"/>
              <a:sym typeface="Merriweather"/>
            </a:endParaRPr>
          </a:p>
        </p:txBody>
      </p:sp>
      <p:cxnSp>
        <p:nvCxnSpPr>
          <p:cNvPr id="279" name="Google Shape;279;p37"/>
          <p:cNvCxnSpPr/>
          <p:nvPr/>
        </p:nvCxnSpPr>
        <p:spPr>
          <a:xfrm>
            <a:off x="6969800" y="3118650"/>
            <a:ext cx="0" cy="1555500"/>
          </a:xfrm>
          <a:prstGeom prst="straightConnector1">
            <a:avLst/>
          </a:prstGeom>
          <a:noFill/>
          <a:ln cap="flat" cmpd="sng" w="9525">
            <a:solidFill>
              <a:schemeClr val="dk2"/>
            </a:solidFill>
            <a:prstDash val="solid"/>
            <a:round/>
            <a:headEnd len="med" w="med" type="none"/>
            <a:tailEnd len="med" w="med" type="triangle"/>
          </a:ln>
        </p:spPr>
      </p:cxnSp>
      <p:sp>
        <p:nvSpPr>
          <p:cNvPr id="280" name="Google Shape;280;p37"/>
          <p:cNvSpPr txBox="1"/>
          <p:nvPr/>
        </p:nvSpPr>
        <p:spPr>
          <a:xfrm>
            <a:off x="5809725" y="3150400"/>
            <a:ext cx="913500" cy="9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CC4125"/>
                </a:solidFill>
                <a:latin typeface="Merriweather"/>
                <a:ea typeface="Merriweather"/>
                <a:cs typeface="Merriweather"/>
                <a:sym typeface="Merriweather"/>
              </a:rPr>
              <a:t>509,157</a:t>
            </a:r>
            <a:endParaRPr sz="1200">
              <a:solidFill>
                <a:srgbClr val="CC4125"/>
              </a:solidFill>
              <a:latin typeface="Merriweather"/>
              <a:ea typeface="Merriweather"/>
              <a:cs typeface="Merriweather"/>
              <a:sym typeface="Merriweather"/>
            </a:endParaRPr>
          </a:p>
          <a:p>
            <a:pPr indent="0" lvl="0" marL="0" rtl="0" algn="l">
              <a:spcBef>
                <a:spcPts val="0"/>
              </a:spcBef>
              <a:spcAft>
                <a:spcPts val="0"/>
              </a:spcAft>
              <a:buNone/>
            </a:pPr>
            <a:r>
              <a:rPr lang="en" sz="1200">
                <a:solidFill>
                  <a:srgbClr val="CC4125"/>
                </a:solidFill>
                <a:latin typeface="Merriweather"/>
                <a:ea typeface="Merriweather"/>
                <a:cs typeface="Merriweather"/>
                <a:sym typeface="Merriweather"/>
              </a:rPr>
              <a:t>415,462</a:t>
            </a:r>
            <a:endParaRPr sz="1200">
              <a:solidFill>
                <a:srgbClr val="CC4125"/>
              </a:solidFill>
              <a:latin typeface="Merriweather"/>
              <a:ea typeface="Merriweather"/>
              <a:cs typeface="Merriweather"/>
              <a:sym typeface="Merriweather"/>
            </a:endParaRPr>
          </a:p>
          <a:p>
            <a:pPr indent="0" lvl="0" marL="0" rtl="0" algn="l">
              <a:spcBef>
                <a:spcPts val="0"/>
              </a:spcBef>
              <a:spcAft>
                <a:spcPts val="0"/>
              </a:spcAft>
              <a:buNone/>
            </a:pPr>
            <a:r>
              <a:rPr lang="en" sz="1200">
                <a:solidFill>
                  <a:srgbClr val="CC4125"/>
                </a:solidFill>
                <a:latin typeface="Merriweather"/>
                <a:ea typeface="Merriweather"/>
                <a:cs typeface="Merriweather"/>
                <a:sym typeface="Merriweather"/>
              </a:rPr>
              <a:t>  50,671</a:t>
            </a:r>
            <a:endParaRPr sz="1200">
              <a:solidFill>
                <a:srgbClr val="CC4125"/>
              </a:solidFill>
              <a:latin typeface="Merriweather"/>
              <a:ea typeface="Merriweather"/>
              <a:cs typeface="Merriweather"/>
              <a:sym typeface="Merriweather"/>
            </a:endParaRPr>
          </a:p>
          <a:p>
            <a:pPr indent="0" lvl="0" marL="0" rtl="0" algn="l">
              <a:spcBef>
                <a:spcPts val="0"/>
              </a:spcBef>
              <a:spcAft>
                <a:spcPts val="0"/>
              </a:spcAft>
              <a:buNone/>
            </a:pPr>
            <a:r>
              <a:rPr lang="en" sz="1200">
                <a:solidFill>
                  <a:srgbClr val="CC4125"/>
                </a:solidFill>
                <a:latin typeface="Merriweather"/>
                <a:ea typeface="Merriweather"/>
                <a:cs typeface="Merriweather"/>
                <a:sym typeface="Merriweather"/>
              </a:rPr>
              <a:t>    8,294</a:t>
            </a:r>
            <a:endParaRPr sz="1200">
              <a:solidFill>
                <a:srgbClr val="CC4125"/>
              </a:solidFill>
              <a:latin typeface="Merriweather"/>
              <a:ea typeface="Merriweather"/>
              <a:cs typeface="Merriweather"/>
              <a:sym typeface="Merriweather"/>
            </a:endParaRPr>
          </a:p>
          <a:p>
            <a:pPr indent="0" lvl="0" marL="0" rtl="0" algn="l">
              <a:spcBef>
                <a:spcPts val="0"/>
              </a:spcBef>
              <a:spcAft>
                <a:spcPts val="0"/>
              </a:spcAft>
              <a:buNone/>
            </a:pPr>
            <a:r>
              <a:rPr lang="en" sz="1200">
                <a:solidFill>
                  <a:srgbClr val="CC4125"/>
                </a:solidFill>
                <a:latin typeface="Merriweather"/>
                <a:ea typeface="Merriweather"/>
                <a:cs typeface="Merriweather"/>
                <a:sym typeface="Merriweather"/>
              </a:rPr>
              <a:t>   34,556</a:t>
            </a:r>
            <a:endParaRPr sz="1200">
              <a:solidFill>
                <a:srgbClr val="CC4125"/>
              </a:solidFill>
              <a:latin typeface="Merriweather"/>
              <a:ea typeface="Merriweather"/>
              <a:cs typeface="Merriweather"/>
              <a:sym typeface="Merriweather"/>
            </a:endParaRPr>
          </a:p>
          <a:p>
            <a:pPr indent="0" lvl="0" marL="0" rtl="0" algn="l">
              <a:spcBef>
                <a:spcPts val="0"/>
              </a:spcBef>
              <a:spcAft>
                <a:spcPts val="0"/>
              </a:spcAft>
              <a:buNone/>
            </a:pPr>
            <a:r>
              <a:rPr lang="en" sz="1200">
                <a:solidFill>
                  <a:srgbClr val="CC4125"/>
                </a:solidFill>
                <a:latin typeface="Merriweather"/>
                <a:ea typeface="Merriweather"/>
                <a:cs typeface="Merriweather"/>
                <a:sym typeface="Merriweather"/>
              </a:rPr>
              <a:t>  </a:t>
            </a:r>
            <a:endParaRPr sz="1200">
              <a:solidFill>
                <a:srgbClr val="CC4125"/>
              </a:solidFill>
              <a:latin typeface="Merriweather"/>
              <a:ea typeface="Merriweather"/>
              <a:cs typeface="Merriweather"/>
              <a:sym typeface="Merriweather"/>
            </a:endParaRPr>
          </a:p>
        </p:txBody>
      </p:sp>
      <p:cxnSp>
        <p:nvCxnSpPr>
          <p:cNvPr id="281" name="Google Shape;281;p37"/>
          <p:cNvCxnSpPr/>
          <p:nvPr/>
        </p:nvCxnSpPr>
        <p:spPr>
          <a:xfrm>
            <a:off x="2994925" y="3309600"/>
            <a:ext cx="2758800" cy="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37"/>
          <p:cNvCxnSpPr/>
          <p:nvPr/>
        </p:nvCxnSpPr>
        <p:spPr>
          <a:xfrm flipH="1" rot="10800000">
            <a:off x="3350875" y="3484200"/>
            <a:ext cx="2403000" cy="108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37"/>
          <p:cNvCxnSpPr/>
          <p:nvPr/>
        </p:nvCxnSpPr>
        <p:spPr>
          <a:xfrm>
            <a:off x="4418800" y="3669525"/>
            <a:ext cx="1322400" cy="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37"/>
          <p:cNvCxnSpPr/>
          <p:nvPr/>
        </p:nvCxnSpPr>
        <p:spPr>
          <a:xfrm>
            <a:off x="4762000" y="3850700"/>
            <a:ext cx="979200" cy="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37"/>
          <p:cNvCxnSpPr/>
          <p:nvPr/>
        </p:nvCxnSpPr>
        <p:spPr>
          <a:xfrm>
            <a:off x="4923175" y="4047450"/>
            <a:ext cx="830700" cy="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37"/>
          <p:cNvCxnSpPr/>
          <p:nvPr/>
        </p:nvCxnSpPr>
        <p:spPr>
          <a:xfrm rot="10800000">
            <a:off x="6658350" y="4091946"/>
            <a:ext cx="1238700" cy="0"/>
          </a:xfrm>
          <a:prstGeom prst="straightConnector1">
            <a:avLst/>
          </a:prstGeom>
          <a:noFill/>
          <a:ln cap="flat" cmpd="sng" w="28575">
            <a:solidFill>
              <a:srgbClr val="980000"/>
            </a:solidFill>
            <a:prstDash val="solid"/>
            <a:round/>
            <a:headEnd len="med" w="med" type="none"/>
            <a:tailEnd len="med" w="med" type="triangle"/>
          </a:ln>
        </p:spPr>
      </p:cxnSp>
      <p:sp>
        <p:nvSpPr>
          <p:cNvPr id="287" name="Google Shape;287;p37"/>
          <p:cNvSpPr/>
          <p:nvPr/>
        </p:nvSpPr>
        <p:spPr>
          <a:xfrm>
            <a:off x="5948625" y="3981120"/>
            <a:ext cx="635700" cy="2109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cxnSp>
        <p:nvCxnSpPr>
          <p:cNvPr id="292" name="Google Shape;292;p38"/>
          <p:cNvCxnSpPr/>
          <p:nvPr/>
        </p:nvCxnSpPr>
        <p:spPr>
          <a:xfrm>
            <a:off x="6266475" y="0"/>
            <a:ext cx="0" cy="4047600"/>
          </a:xfrm>
          <a:prstGeom prst="straightConnector1">
            <a:avLst/>
          </a:prstGeom>
          <a:noFill/>
          <a:ln cap="flat" cmpd="sng" w="9525">
            <a:solidFill>
              <a:srgbClr val="F1C232"/>
            </a:solidFill>
            <a:prstDash val="solid"/>
            <a:round/>
            <a:headEnd len="med" w="med" type="none"/>
            <a:tailEnd len="med" w="med" type="none"/>
          </a:ln>
        </p:spPr>
      </p:cxnSp>
      <p:sp>
        <p:nvSpPr>
          <p:cNvPr id="293" name="Google Shape;293;p38"/>
          <p:cNvSpPr txBox="1"/>
          <p:nvPr/>
        </p:nvSpPr>
        <p:spPr>
          <a:xfrm>
            <a:off x="6266450" y="188850"/>
            <a:ext cx="2769300" cy="3858600"/>
          </a:xfrm>
          <a:prstGeom prst="rect">
            <a:avLst/>
          </a:prstGeom>
          <a:noFill/>
          <a:ln>
            <a:noFill/>
          </a:ln>
        </p:spPr>
        <p:txBody>
          <a:bodyPr anchorCtr="0" anchor="t" bIns="91425" lIns="114300" spcFirstLastPara="1" rIns="91425" wrap="square" tIns="91425">
            <a:noAutofit/>
          </a:bodyPr>
          <a:lstStyle/>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Pre-processing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LSTM </a:t>
            </a:r>
            <a:endParaRPr>
              <a:solidFill>
                <a:srgbClr val="F1C232"/>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r>
              <a:rPr lang="en">
                <a:solidFill>
                  <a:srgbClr val="666666"/>
                </a:solidFill>
                <a:latin typeface="Merriweather"/>
                <a:ea typeface="Merriweather"/>
                <a:cs typeface="Merriweather"/>
                <a:sym typeface="Merriweather"/>
              </a:rPr>
              <a:t>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294" name="Google Shape;294;p38"/>
          <p:cNvSpPr txBox="1"/>
          <p:nvPr/>
        </p:nvSpPr>
        <p:spPr>
          <a:xfrm>
            <a:off x="258400" y="225800"/>
            <a:ext cx="5228400" cy="302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Recurrent Neural Network approach</a:t>
            </a:r>
            <a:endParaRPr b="1">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Results with: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Optimization: Adam</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Adjusting LR for every iteration</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Default alpha</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Loss: </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Negative Logistic Log Likelihood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N_epochs: </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15.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HidDim: </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30</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Embeddings: </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10</a:t>
            </a:r>
            <a:endParaRPr>
              <a:latin typeface="Merriweather"/>
              <a:ea typeface="Merriweather"/>
              <a:cs typeface="Merriweather"/>
              <a:sym typeface="Merriweather"/>
            </a:endParaRPr>
          </a:p>
        </p:txBody>
      </p:sp>
      <p:pic>
        <p:nvPicPr>
          <p:cNvPr id="295" name="Google Shape;295;p38"/>
          <p:cNvPicPr preferRelativeResize="0"/>
          <p:nvPr/>
        </p:nvPicPr>
        <p:blipFill rotWithShape="1">
          <a:blip r:embed="rId3">
            <a:alphaModFix/>
          </a:blip>
          <a:srcRect b="50449" l="12750" r="24776" t="17703"/>
          <a:stretch/>
        </p:blipFill>
        <p:spPr>
          <a:xfrm>
            <a:off x="2334900" y="2249050"/>
            <a:ext cx="5117074" cy="2373150"/>
          </a:xfrm>
          <a:prstGeom prst="rect">
            <a:avLst/>
          </a:prstGeom>
          <a:noFill/>
          <a:ln cap="flat" cmpd="sng" w="9525">
            <a:solidFill>
              <a:srgbClr val="980000"/>
            </a:solidFill>
            <a:prstDash val="solid"/>
            <a:round/>
            <a:headEnd len="sm" w="sm" type="none"/>
            <a:tailEnd len="sm" w="sm" type="none"/>
          </a:ln>
        </p:spPr>
      </p:pic>
      <p:sp>
        <p:nvSpPr>
          <p:cNvPr id="296" name="Google Shape;296;p38"/>
          <p:cNvSpPr/>
          <p:nvPr/>
        </p:nvSpPr>
        <p:spPr>
          <a:xfrm>
            <a:off x="7548375" y="2256475"/>
            <a:ext cx="541500" cy="23658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
          <p:cNvSpPr txBox="1"/>
          <p:nvPr/>
        </p:nvSpPr>
        <p:spPr>
          <a:xfrm>
            <a:off x="7949925" y="2605025"/>
            <a:ext cx="1244700" cy="11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Merriweather"/>
                <a:ea typeface="Merriweather"/>
                <a:cs typeface="Merriweather"/>
                <a:sym typeface="Merriweather"/>
              </a:rPr>
              <a:t>Best model evaluated on test: </a:t>
            </a:r>
            <a:endParaRPr>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solidFill>
                  <a:srgbClr val="A61C00"/>
                </a:solidFill>
                <a:latin typeface="Merriweather"/>
                <a:ea typeface="Merriweather"/>
                <a:cs typeface="Merriweather"/>
                <a:sym typeface="Merriweather"/>
              </a:rPr>
              <a:t>7</a:t>
            </a:r>
            <a:r>
              <a:rPr lang="en">
                <a:solidFill>
                  <a:srgbClr val="A61C00"/>
                </a:solidFill>
                <a:latin typeface="Merriweather"/>
                <a:ea typeface="Merriweather"/>
                <a:cs typeface="Merriweather"/>
                <a:sym typeface="Merriweather"/>
              </a:rPr>
              <a:t>3</a:t>
            </a:r>
            <a:r>
              <a:rPr lang="en">
                <a:solidFill>
                  <a:srgbClr val="A61C00"/>
                </a:solidFill>
                <a:latin typeface="Merriweather"/>
                <a:ea typeface="Merriweather"/>
                <a:cs typeface="Merriweather"/>
                <a:sym typeface="Merriweather"/>
              </a:rPr>
              <a:t>.</a:t>
            </a:r>
            <a:r>
              <a:rPr lang="en">
                <a:solidFill>
                  <a:srgbClr val="A61C00"/>
                </a:solidFill>
                <a:latin typeface="Merriweather"/>
                <a:ea typeface="Merriweather"/>
                <a:cs typeface="Merriweather"/>
                <a:sym typeface="Merriweather"/>
              </a:rPr>
              <a:t>42</a:t>
            </a:r>
            <a:r>
              <a:rPr lang="en">
                <a:solidFill>
                  <a:srgbClr val="A61C00"/>
                </a:solidFill>
                <a:latin typeface="Merriweather"/>
                <a:ea typeface="Merriweather"/>
                <a:cs typeface="Merriweather"/>
                <a:sym typeface="Merriweather"/>
              </a:rPr>
              <a:t>%</a:t>
            </a:r>
            <a:endParaRPr>
              <a:solidFill>
                <a:srgbClr val="A61C00"/>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cxnSp>
        <p:nvCxnSpPr>
          <p:cNvPr id="302" name="Google Shape;302;p39"/>
          <p:cNvCxnSpPr/>
          <p:nvPr/>
        </p:nvCxnSpPr>
        <p:spPr>
          <a:xfrm>
            <a:off x="6266475" y="0"/>
            <a:ext cx="0" cy="4047600"/>
          </a:xfrm>
          <a:prstGeom prst="straightConnector1">
            <a:avLst/>
          </a:prstGeom>
          <a:noFill/>
          <a:ln cap="flat" cmpd="sng" w="9525">
            <a:solidFill>
              <a:srgbClr val="F1C232"/>
            </a:solidFill>
            <a:prstDash val="solid"/>
            <a:round/>
            <a:headEnd len="med" w="med" type="none"/>
            <a:tailEnd len="med" w="med" type="none"/>
          </a:ln>
        </p:spPr>
      </p:cxnSp>
      <p:sp>
        <p:nvSpPr>
          <p:cNvPr id="303" name="Google Shape;303;p39"/>
          <p:cNvSpPr txBox="1"/>
          <p:nvPr/>
        </p:nvSpPr>
        <p:spPr>
          <a:xfrm>
            <a:off x="6266450" y="188850"/>
            <a:ext cx="2769300" cy="3858600"/>
          </a:xfrm>
          <a:prstGeom prst="rect">
            <a:avLst/>
          </a:prstGeom>
          <a:noFill/>
          <a:ln>
            <a:noFill/>
          </a:ln>
        </p:spPr>
        <p:txBody>
          <a:bodyPr anchorCtr="0" anchor="t" bIns="91425" lIns="114300" spcFirstLastPara="1" rIns="91425" wrap="square" tIns="91425">
            <a:noAutofit/>
          </a:bodyPr>
          <a:lstStyle/>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Pre-processing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Bidirectional LSTM</a:t>
            </a:r>
            <a:endParaRPr>
              <a:solidFill>
                <a:srgbClr val="F1C232"/>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endParaRPr>
              <a:solidFill>
                <a:srgbClr val="F1C232"/>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304" name="Google Shape;304;p39"/>
          <p:cNvSpPr txBox="1"/>
          <p:nvPr/>
        </p:nvSpPr>
        <p:spPr>
          <a:xfrm>
            <a:off x="258400" y="225800"/>
            <a:ext cx="5228400" cy="306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Recurrent Neural Network approach</a:t>
            </a:r>
            <a:endParaRPr b="1">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Results with: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Optimization: Adam</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Adjusting LR for every iteration</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Default alpha</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Loss: </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Negative Logistic Log Likelihood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N_epochs: </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15.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HidDim: </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30</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Embeddings: </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10</a:t>
            </a:r>
            <a:endParaRPr>
              <a:latin typeface="Merriweather"/>
              <a:ea typeface="Merriweather"/>
              <a:cs typeface="Merriweather"/>
              <a:sym typeface="Merriweather"/>
            </a:endParaRPr>
          </a:p>
        </p:txBody>
      </p:sp>
      <p:sp>
        <p:nvSpPr>
          <p:cNvPr id="305" name="Google Shape;305;p39"/>
          <p:cNvSpPr txBox="1"/>
          <p:nvPr/>
        </p:nvSpPr>
        <p:spPr>
          <a:xfrm>
            <a:off x="7899900" y="3026725"/>
            <a:ext cx="1244100" cy="11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Merriweather"/>
                <a:ea typeface="Merriweather"/>
                <a:cs typeface="Merriweather"/>
                <a:sym typeface="Merriweather"/>
              </a:rPr>
              <a:t>Best model evaluated on test: </a:t>
            </a:r>
            <a:endParaRPr>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a:solidFill>
                  <a:srgbClr val="A61C00"/>
                </a:solidFill>
                <a:latin typeface="Merriweather"/>
                <a:ea typeface="Merriweather"/>
                <a:cs typeface="Merriweather"/>
                <a:sym typeface="Merriweather"/>
              </a:rPr>
              <a:t>74.35%</a:t>
            </a:r>
            <a:endParaRPr>
              <a:solidFill>
                <a:srgbClr val="A61C00"/>
              </a:solidFill>
              <a:latin typeface="Merriweather"/>
              <a:ea typeface="Merriweather"/>
              <a:cs typeface="Merriweather"/>
              <a:sym typeface="Merriweather"/>
            </a:endParaRPr>
          </a:p>
        </p:txBody>
      </p:sp>
      <p:pic>
        <p:nvPicPr>
          <p:cNvPr id="306" name="Google Shape;306;p39"/>
          <p:cNvPicPr preferRelativeResize="0"/>
          <p:nvPr/>
        </p:nvPicPr>
        <p:blipFill>
          <a:blip r:embed="rId3">
            <a:alphaModFix/>
          </a:blip>
          <a:stretch>
            <a:fillRect/>
          </a:stretch>
        </p:blipFill>
        <p:spPr>
          <a:xfrm>
            <a:off x="1999850" y="2634750"/>
            <a:ext cx="5590950" cy="2287850"/>
          </a:xfrm>
          <a:prstGeom prst="rect">
            <a:avLst/>
          </a:prstGeom>
          <a:noFill/>
          <a:ln cap="flat" cmpd="sng" w="9525">
            <a:solidFill>
              <a:srgbClr val="A61C00"/>
            </a:solidFill>
            <a:prstDash val="solid"/>
            <a:round/>
            <a:headEnd len="sm" w="sm" type="none"/>
            <a:tailEnd len="sm" w="sm" type="none"/>
          </a:ln>
        </p:spPr>
      </p:pic>
      <p:sp>
        <p:nvSpPr>
          <p:cNvPr id="307" name="Google Shape;307;p39"/>
          <p:cNvSpPr/>
          <p:nvPr/>
        </p:nvSpPr>
        <p:spPr>
          <a:xfrm>
            <a:off x="7667025" y="2595775"/>
            <a:ext cx="541500" cy="23658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cxnSp>
        <p:nvCxnSpPr>
          <p:cNvPr id="312" name="Google Shape;312;p40"/>
          <p:cNvCxnSpPr/>
          <p:nvPr/>
        </p:nvCxnSpPr>
        <p:spPr>
          <a:xfrm>
            <a:off x="6266475" y="0"/>
            <a:ext cx="0" cy="4047600"/>
          </a:xfrm>
          <a:prstGeom prst="straightConnector1">
            <a:avLst/>
          </a:prstGeom>
          <a:noFill/>
          <a:ln cap="flat" cmpd="sng" w="9525">
            <a:solidFill>
              <a:srgbClr val="F1C232"/>
            </a:solidFill>
            <a:prstDash val="solid"/>
            <a:round/>
            <a:headEnd len="med" w="med" type="none"/>
            <a:tailEnd len="med" w="med" type="none"/>
          </a:ln>
        </p:spPr>
      </p:cxnSp>
      <p:sp>
        <p:nvSpPr>
          <p:cNvPr id="313" name="Google Shape;313;p40"/>
          <p:cNvSpPr txBox="1"/>
          <p:nvPr/>
        </p:nvSpPr>
        <p:spPr>
          <a:xfrm>
            <a:off x="2812850" y="3236700"/>
            <a:ext cx="34536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2: </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Identify relationship between parties</a:t>
            </a:r>
            <a:endParaRPr>
              <a:solidFill>
                <a:srgbClr val="F1C232"/>
              </a:solidFill>
              <a:latin typeface="Merriweather"/>
              <a:ea typeface="Merriweather"/>
              <a:cs typeface="Merriweather"/>
              <a:sym typeface="Merriweather"/>
            </a:endParaRPr>
          </a:p>
        </p:txBody>
      </p:sp>
      <p:sp>
        <p:nvSpPr>
          <p:cNvPr id="314" name="Google Shape;314;p40"/>
          <p:cNvSpPr txBox="1"/>
          <p:nvPr/>
        </p:nvSpPr>
        <p:spPr>
          <a:xfrm>
            <a:off x="6266450" y="188850"/>
            <a:ext cx="2769300" cy="385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Pre-processing</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Caveats</a:t>
            </a:r>
            <a:r>
              <a:rPr lang="en">
                <a:solidFill>
                  <a:srgbClr val="F1C232"/>
                </a:solidFill>
                <a:latin typeface="Merriweather"/>
                <a:ea typeface="Merriweather"/>
                <a:cs typeface="Merriweather"/>
                <a:sym typeface="Merriweather"/>
              </a:rPr>
              <a:t> </a:t>
            </a:r>
            <a:endParaRPr>
              <a:solidFill>
                <a:srgbClr val="F1C232"/>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Ongoing work </a:t>
            </a:r>
            <a:endParaRPr>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pic>
        <p:nvPicPr>
          <p:cNvPr id="315" name="Google Shape;315;p40"/>
          <p:cNvPicPr preferRelativeResize="0"/>
          <p:nvPr/>
        </p:nvPicPr>
        <p:blipFill>
          <a:blip r:embed="rId3">
            <a:alphaModFix/>
          </a:blip>
          <a:stretch>
            <a:fillRect/>
          </a:stretch>
        </p:blipFill>
        <p:spPr>
          <a:xfrm>
            <a:off x="352650" y="389700"/>
            <a:ext cx="5554775" cy="2741849"/>
          </a:xfrm>
          <a:prstGeom prst="rect">
            <a:avLst/>
          </a:prstGeom>
          <a:noFill/>
          <a:ln>
            <a:noFill/>
          </a:ln>
        </p:spPr>
      </p:pic>
      <p:sp>
        <p:nvSpPr>
          <p:cNvPr id="316" name="Google Shape;316;p40"/>
          <p:cNvSpPr txBox="1"/>
          <p:nvPr/>
        </p:nvSpPr>
        <p:spPr>
          <a:xfrm>
            <a:off x="275125" y="188850"/>
            <a:ext cx="5354400" cy="2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Methods for Natural Language Processing </a:t>
            </a:r>
            <a:endParaRPr/>
          </a:p>
        </p:txBody>
      </p:sp>
      <p:sp>
        <p:nvSpPr>
          <p:cNvPr id="317" name="Google Shape;317;p40"/>
          <p:cNvSpPr txBox="1"/>
          <p:nvPr/>
        </p:nvSpPr>
        <p:spPr>
          <a:xfrm>
            <a:off x="6332125" y="1930200"/>
            <a:ext cx="2373300" cy="8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latin typeface="Merriweather"/>
                <a:ea typeface="Merriweather"/>
                <a:cs typeface="Merriweather"/>
                <a:sym typeface="Merriweather"/>
              </a:rPr>
              <a:t>Accuracy from test </a:t>
            </a:r>
            <a:endParaRPr>
              <a:solidFill>
                <a:srgbClr val="A61C00"/>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a:solidFill>
                  <a:srgbClr val="A61C00"/>
                </a:solidFill>
                <a:latin typeface="Merriweather"/>
                <a:ea typeface="Merriweather"/>
                <a:cs typeface="Merriweather"/>
                <a:sym typeface="Merriweather"/>
              </a:rPr>
              <a:t>            LSTM   </a:t>
            </a:r>
            <a:r>
              <a:rPr lang="en">
                <a:solidFill>
                  <a:srgbClr val="A61C00"/>
                </a:solidFill>
                <a:latin typeface="Merriweather"/>
                <a:ea typeface="Merriweather"/>
                <a:cs typeface="Merriweather"/>
                <a:sym typeface="Merriweather"/>
              </a:rPr>
              <a:t>73.42% </a:t>
            </a:r>
            <a:endParaRPr/>
          </a:p>
          <a:p>
            <a:pPr indent="0" lvl="0" marL="0" rtl="0" algn="l">
              <a:spcBef>
                <a:spcPts val="0"/>
              </a:spcBef>
              <a:spcAft>
                <a:spcPts val="0"/>
              </a:spcAft>
              <a:buNone/>
            </a:pPr>
            <a:r>
              <a:rPr lang="en">
                <a:solidFill>
                  <a:srgbClr val="A61C00"/>
                </a:solidFill>
                <a:latin typeface="Merriweather"/>
                <a:ea typeface="Merriweather"/>
                <a:cs typeface="Merriweather"/>
                <a:sym typeface="Merriweather"/>
              </a:rPr>
              <a:t>            Bi-dir  </a:t>
            </a:r>
            <a:r>
              <a:rPr lang="en">
                <a:solidFill>
                  <a:srgbClr val="A61C00"/>
                </a:solidFill>
                <a:latin typeface="Merriweather"/>
                <a:ea typeface="Merriweather"/>
                <a:cs typeface="Merriweather"/>
                <a:sym typeface="Merriweather"/>
              </a:rPr>
              <a:t>74.35%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cxnSp>
        <p:nvCxnSpPr>
          <p:cNvPr id="322" name="Google Shape;322;p41"/>
          <p:cNvCxnSpPr/>
          <p:nvPr/>
        </p:nvCxnSpPr>
        <p:spPr>
          <a:xfrm>
            <a:off x="6266475" y="0"/>
            <a:ext cx="0" cy="4047600"/>
          </a:xfrm>
          <a:prstGeom prst="straightConnector1">
            <a:avLst/>
          </a:prstGeom>
          <a:noFill/>
          <a:ln cap="flat" cmpd="sng" w="9525">
            <a:solidFill>
              <a:srgbClr val="F1C232"/>
            </a:solidFill>
            <a:prstDash val="solid"/>
            <a:round/>
            <a:headEnd len="med" w="med" type="none"/>
            <a:tailEnd len="med" w="med" type="none"/>
          </a:ln>
        </p:spPr>
      </p:cxnSp>
      <p:sp>
        <p:nvSpPr>
          <p:cNvPr id="323" name="Google Shape;323;p41"/>
          <p:cNvSpPr txBox="1"/>
          <p:nvPr/>
        </p:nvSpPr>
        <p:spPr>
          <a:xfrm>
            <a:off x="2812850" y="3236700"/>
            <a:ext cx="34536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2: </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Identify relationship between parties</a:t>
            </a:r>
            <a:endParaRPr>
              <a:solidFill>
                <a:srgbClr val="F1C232"/>
              </a:solidFill>
              <a:latin typeface="Merriweather"/>
              <a:ea typeface="Merriweather"/>
              <a:cs typeface="Merriweather"/>
              <a:sym typeface="Merriweather"/>
            </a:endParaRPr>
          </a:p>
        </p:txBody>
      </p:sp>
      <p:sp>
        <p:nvSpPr>
          <p:cNvPr id="324" name="Google Shape;324;p41"/>
          <p:cNvSpPr txBox="1"/>
          <p:nvPr/>
        </p:nvSpPr>
        <p:spPr>
          <a:xfrm>
            <a:off x="6266450" y="188850"/>
            <a:ext cx="2769300" cy="385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Pre-processing</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LSTM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Bidirectional LSTM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Caveats</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F1C232"/>
              </a:buClr>
              <a:buSzPts val="1400"/>
              <a:buFont typeface="Merriweather"/>
              <a:buChar char="➔"/>
            </a:pPr>
            <a:r>
              <a:rPr lang="en">
                <a:solidFill>
                  <a:srgbClr val="F1C232"/>
                </a:solidFill>
                <a:latin typeface="Merriweather"/>
                <a:ea typeface="Merriweather"/>
                <a:cs typeface="Merriweather"/>
                <a:sym typeface="Merriweather"/>
              </a:rPr>
              <a:t>Ongoing work </a:t>
            </a:r>
            <a:endParaRPr>
              <a:solidFill>
                <a:srgbClr val="F1C232"/>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325" name="Google Shape;325;p41"/>
          <p:cNvSpPr txBox="1"/>
          <p:nvPr/>
        </p:nvSpPr>
        <p:spPr>
          <a:xfrm>
            <a:off x="896175" y="654675"/>
            <a:ext cx="4531200" cy="23061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Tune both approaches changing</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Optimizer </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Learning Rate</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Alpha </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Weight decay</a:t>
            </a:r>
            <a:endParaRPr>
              <a:latin typeface="Merriweather"/>
              <a:ea typeface="Merriweather"/>
              <a:cs typeface="Merriweather"/>
              <a:sym typeface="Merriweather"/>
            </a:endParaRPr>
          </a:p>
          <a:p>
            <a:pPr indent="0" lvl="0" marL="9144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See if our predictions are balanced </a:t>
            </a:r>
            <a:r>
              <a:rPr lang="en">
                <a:latin typeface="Merriweather"/>
                <a:ea typeface="Merriweather"/>
                <a:cs typeface="Merriweather"/>
                <a:sym typeface="Merriweather"/>
              </a:rPr>
              <a:t>across</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Years</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Countries / regions</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Types of conflicts</a:t>
            </a:r>
            <a:endParaRPr>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nvSpPr>
        <p:spPr>
          <a:xfrm>
            <a:off x="253250" y="669075"/>
            <a:ext cx="36165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RECAP: THE DATA</a:t>
            </a:r>
            <a:endParaRPr b="1" sz="2400"/>
          </a:p>
        </p:txBody>
      </p:sp>
      <p:sp>
        <p:nvSpPr>
          <p:cNvPr id="71" name="Google Shape;71;p15"/>
          <p:cNvSpPr txBox="1"/>
          <p:nvPr/>
        </p:nvSpPr>
        <p:spPr>
          <a:xfrm>
            <a:off x="5878825" y="4667725"/>
            <a:ext cx="56451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 acleddata.com</a:t>
            </a:r>
            <a:endParaRPr/>
          </a:p>
        </p:txBody>
      </p:sp>
      <p:pic>
        <p:nvPicPr>
          <p:cNvPr id="72" name="Google Shape;72;p15"/>
          <p:cNvPicPr preferRelativeResize="0"/>
          <p:nvPr/>
        </p:nvPicPr>
        <p:blipFill rotWithShape="1">
          <a:blip r:embed="rId3">
            <a:alphaModFix/>
          </a:blip>
          <a:srcRect b="24620" l="45304" r="0" t="6122"/>
          <a:stretch/>
        </p:blipFill>
        <p:spPr>
          <a:xfrm>
            <a:off x="5486925" y="1202775"/>
            <a:ext cx="3217974" cy="2404750"/>
          </a:xfrm>
          <a:prstGeom prst="rect">
            <a:avLst/>
          </a:prstGeom>
          <a:noFill/>
          <a:ln>
            <a:noFill/>
          </a:ln>
        </p:spPr>
      </p:pic>
      <p:graphicFrame>
        <p:nvGraphicFramePr>
          <p:cNvPr id="73" name="Google Shape;73;p15"/>
          <p:cNvGraphicFramePr/>
          <p:nvPr/>
        </p:nvGraphicFramePr>
        <p:xfrm>
          <a:off x="1420550" y="1285175"/>
          <a:ext cx="3000000" cy="3000000"/>
        </p:xfrm>
        <a:graphic>
          <a:graphicData uri="http://schemas.openxmlformats.org/drawingml/2006/table">
            <a:tbl>
              <a:tblPr>
                <a:noFill/>
                <a:tableStyleId>{41A160C2-F5C3-49FF-BA24-59D7E832D45A}</a:tableStyleId>
              </a:tblPr>
              <a:tblGrid>
                <a:gridCol w="1072650"/>
                <a:gridCol w="1072650"/>
                <a:gridCol w="1072650"/>
              </a:tblGrid>
              <a:tr h="250725">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Europe</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26315</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5.17</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725">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Middle East </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134805</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26.48</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725">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Eastern Africa</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62995</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12.37</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725">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Northern Africa</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42195</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8.29</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8900">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Western Africa</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31515</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6.19</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725">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Middle Africa</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25195</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4.95</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725">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Southern Africa</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19085</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3.75</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725">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South-Eastern Asia</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25502</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5.01</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0725">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Southern Asia</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141550</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latin typeface="Merriweather"/>
                          <a:ea typeface="Merriweather"/>
                          <a:cs typeface="Merriweather"/>
                          <a:sym typeface="Merriweather"/>
                        </a:rPr>
                        <a:t>27.8</a:t>
                      </a:r>
                      <a:endParaRPr sz="1000">
                        <a:latin typeface="Merriweather"/>
                        <a:ea typeface="Merriweather"/>
                        <a:cs typeface="Merriweather"/>
                        <a:sym typeface="Merriweather"/>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74" name="Google Shape;74;p15"/>
          <p:cNvCxnSpPr/>
          <p:nvPr/>
        </p:nvCxnSpPr>
        <p:spPr>
          <a:xfrm>
            <a:off x="4638500" y="1388825"/>
            <a:ext cx="1182000" cy="393000"/>
          </a:xfrm>
          <a:prstGeom prst="straightConnector1">
            <a:avLst/>
          </a:prstGeom>
          <a:noFill/>
          <a:ln cap="flat" cmpd="sng" w="9525">
            <a:solidFill>
              <a:srgbClr val="000000"/>
            </a:solidFill>
            <a:prstDash val="solid"/>
            <a:round/>
            <a:headEnd len="med" w="med" type="none"/>
            <a:tailEnd len="med" w="med" type="none"/>
          </a:ln>
        </p:spPr>
      </p:cxnSp>
      <p:cxnSp>
        <p:nvCxnSpPr>
          <p:cNvPr id="75" name="Google Shape;75;p15"/>
          <p:cNvCxnSpPr/>
          <p:nvPr/>
        </p:nvCxnSpPr>
        <p:spPr>
          <a:xfrm>
            <a:off x="4641275" y="1655825"/>
            <a:ext cx="1728000" cy="356100"/>
          </a:xfrm>
          <a:prstGeom prst="straightConnector1">
            <a:avLst/>
          </a:prstGeom>
          <a:noFill/>
          <a:ln cap="flat" cmpd="sng" w="9525">
            <a:solidFill>
              <a:srgbClr val="000000"/>
            </a:solidFill>
            <a:prstDash val="solid"/>
            <a:round/>
            <a:headEnd len="med" w="med" type="none"/>
            <a:tailEnd len="med" w="med" type="none"/>
          </a:ln>
        </p:spPr>
      </p:cxnSp>
      <p:cxnSp>
        <p:nvCxnSpPr>
          <p:cNvPr id="76" name="Google Shape;76;p15"/>
          <p:cNvCxnSpPr/>
          <p:nvPr/>
        </p:nvCxnSpPr>
        <p:spPr>
          <a:xfrm>
            <a:off x="4633750" y="1930100"/>
            <a:ext cx="986400" cy="385800"/>
          </a:xfrm>
          <a:prstGeom prst="straightConnector1">
            <a:avLst/>
          </a:prstGeom>
          <a:noFill/>
          <a:ln cap="flat" cmpd="sng" w="9525">
            <a:solidFill>
              <a:srgbClr val="000000"/>
            </a:solidFill>
            <a:prstDash val="solid"/>
            <a:round/>
            <a:headEnd len="med" w="med" type="none"/>
            <a:tailEnd len="med" w="med" type="none"/>
          </a:ln>
        </p:spPr>
      </p:cxnSp>
      <p:cxnSp>
        <p:nvCxnSpPr>
          <p:cNvPr id="77" name="Google Shape;77;p15"/>
          <p:cNvCxnSpPr>
            <a:endCxn id="72" idx="1"/>
          </p:cNvCxnSpPr>
          <p:nvPr/>
        </p:nvCxnSpPr>
        <p:spPr>
          <a:xfrm>
            <a:off x="4663425" y="2157650"/>
            <a:ext cx="823500" cy="247500"/>
          </a:xfrm>
          <a:prstGeom prst="straightConnector1">
            <a:avLst/>
          </a:prstGeom>
          <a:noFill/>
          <a:ln cap="flat" cmpd="sng" w="9525">
            <a:solidFill>
              <a:srgbClr val="000000"/>
            </a:solidFill>
            <a:prstDash val="solid"/>
            <a:round/>
            <a:headEnd len="med" w="med" type="none"/>
            <a:tailEnd len="med" w="med" type="none"/>
          </a:ln>
        </p:spPr>
      </p:cxnSp>
      <p:cxnSp>
        <p:nvCxnSpPr>
          <p:cNvPr id="78" name="Google Shape;78;p15"/>
          <p:cNvCxnSpPr/>
          <p:nvPr/>
        </p:nvCxnSpPr>
        <p:spPr>
          <a:xfrm flipH="1" rot="10800000">
            <a:off x="4641275" y="2545850"/>
            <a:ext cx="2388000" cy="1156800"/>
          </a:xfrm>
          <a:prstGeom prst="straightConnector1">
            <a:avLst/>
          </a:prstGeom>
          <a:noFill/>
          <a:ln cap="flat" cmpd="sng" w="9525">
            <a:solidFill>
              <a:srgbClr val="000000"/>
            </a:solidFill>
            <a:prstDash val="solid"/>
            <a:round/>
            <a:headEnd len="med" w="med" type="none"/>
            <a:tailEnd len="med" w="med" type="none"/>
          </a:ln>
        </p:spPr>
      </p:cxnSp>
      <p:cxnSp>
        <p:nvCxnSpPr>
          <p:cNvPr id="79" name="Google Shape;79;p15"/>
          <p:cNvCxnSpPr/>
          <p:nvPr/>
        </p:nvCxnSpPr>
        <p:spPr>
          <a:xfrm flipH="1" rot="10800000">
            <a:off x="4648700" y="2412375"/>
            <a:ext cx="2803200" cy="1023300"/>
          </a:xfrm>
          <a:prstGeom prst="straightConnector1">
            <a:avLst/>
          </a:prstGeom>
          <a:noFill/>
          <a:ln cap="flat" cmpd="sng" w="9525">
            <a:solidFill>
              <a:srgbClr val="000000"/>
            </a:solidFill>
            <a:prstDash val="solid"/>
            <a:round/>
            <a:headEnd len="med" w="med" type="none"/>
            <a:tailEnd len="med" w="med" type="none"/>
          </a:ln>
        </p:spPr>
      </p:cxnSp>
      <p:cxnSp>
        <p:nvCxnSpPr>
          <p:cNvPr id="80" name="Google Shape;80;p15"/>
          <p:cNvCxnSpPr/>
          <p:nvPr/>
        </p:nvCxnSpPr>
        <p:spPr>
          <a:xfrm>
            <a:off x="4645425" y="2471591"/>
            <a:ext cx="1086000" cy="29700"/>
          </a:xfrm>
          <a:prstGeom prst="straightConnector1">
            <a:avLst/>
          </a:prstGeom>
          <a:noFill/>
          <a:ln cap="flat" cmpd="sng" w="9525">
            <a:solidFill>
              <a:srgbClr val="000000"/>
            </a:solidFill>
            <a:prstDash val="solid"/>
            <a:round/>
            <a:headEnd len="med" w="med" type="none"/>
            <a:tailEnd len="med" w="med" type="none"/>
          </a:ln>
        </p:spPr>
      </p:cxnSp>
      <p:cxnSp>
        <p:nvCxnSpPr>
          <p:cNvPr id="81" name="Google Shape;81;p15"/>
          <p:cNvCxnSpPr/>
          <p:nvPr/>
        </p:nvCxnSpPr>
        <p:spPr>
          <a:xfrm flipH="1" rot="10800000">
            <a:off x="4641275" y="2627325"/>
            <a:ext cx="1349700" cy="185400"/>
          </a:xfrm>
          <a:prstGeom prst="straightConnector1">
            <a:avLst/>
          </a:prstGeom>
          <a:noFill/>
          <a:ln cap="flat" cmpd="sng" w="9525">
            <a:solidFill>
              <a:srgbClr val="000000"/>
            </a:solidFill>
            <a:prstDash val="solid"/>
            <a:round/>
            <a:headEnd len="med" w="med" type="none"/>
            <a:tailEnd len="med" w="med" type="none"/>
          </a:ln>
        </p:spPr>
      </p:cxnSp>
      <p:cxnSp>
        <p:nvCxnSpPr>
          <p:cNvPr id="82" name="Google Shape;82;p15"/>
          <p:cNvCxnSpPr/>
          <p:nvPr/>
        </p:nvCxnSpPr>
        <p:spPr>
          <a:xfrm flipH="1" rot="10800000">
            <a:off x="4633875" y="2716350"/>
            <a:ext cx="1535100" cy="341100"/>
          </a:xfrm>
          <a:prstGeom prst="straightConnector1">
            <a:avLst/>
          </a:prstGeom>
          <a:noFill/>
          <a:ln cap="flat" cmpd="sng" w="9525">
            <a:solidFill>
              <a:srgbClr val="000000"/>
            </a:solidFill>
            <a:prstDash val="solid"/>
            <a:round/>
            <a:headEnd len="med" w="med" type="none"/>
            <a:tailEnd len="med" w="med" type="none"/>
          </a:ln>
        </p:spPr>
      </p:cxnSp>
      <p:cxnSp>
        <p:nvCxnSpPr>
          <p:cNvPr id="83" name="Google Shape;83;p15"/>
          <p:cNvCxnSpPr/>
          <p:nvPr/>
        </p:nvCxnSpPr>
        <p:spPr>
          <a:xfrm>
            <a:off x="4641275" y="1922800"/>
            <a:ext cx="0" cy="1134600"/>
          </a:xfrm>
          <a:prstGeom prst="straightConnector1">
            <a:avLst/>
          </a:prstGeom>
          <a:noFill/>
          <a:ln cap="flat" cmpd="sng" w="76200">
            <a:solidFill>
              <a:srgbClr val="000000"/>
            </a:solidFill>
            <a:prstDash val="solid"/>
            <a:round/>
            <a:headEnd len="med" w="med" type="none"/>
            <a:tailEnd len="med" w="med" type="none"/>
          </a:ln>
        </p:spPr>
      </p:cxnSp>
      <p:cxnSp>
        <p:nvCxnSpPr>
          <p:cNvPr id="84" name="Google Shape;84;p15"/>
          <p:cNvCxnSpPr/>
          <p:nvPr/>
        </p:nvCxnSpPr>
        <p:spPr>
          <a:xfrm>
            <a:off x="4641275" y="3428130"/>
            <a:ext cx="0" cy="273000"/>
          </a:xfrm>
          <a:prstGeom prst="straightConnector1">
            <a:avLst/>
          </a:prstGeom>
          <a:noFill/>
          <a:ln cap="flat" cmpd="sng" w="76200">
            <a:solidFill>
              <a:srgbClr val="000000"/>
            </a:solidFill>
            <a:prstDash val="solid"/>
            <a:round/>
            <a:headEnd len="med" w="med" type="none"/>
            <a:tailEnd len="med" w="med" type="none"/>
          </a:ln>
        </p:spPr>
      </p:cxnSp>
      <p:sp>
        <p:nvSpPr>
          <p:cNvPr id="85" name="Google Shape;85;p15"/>
          <p:cNvSpPr txBox="1"/>
          <p:nvPr/>
        </p:nvSpPr>
        <p:spPr>
          <a:xfrm>
            <a:off x="5767650" y="1581661"/>
            <a:ext cx="4773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Merriweather"/>
                <a:ea typeface="Merriweather"/>
                <a:cs typeface="Merriweather"/>
                <a:sym typeface="Merriweather"/>
              </a:rPr>
              <a:t>5%</a:t>
            </a:r>
            <a:endParaRPr sz="1200">
              <a:solidFill>
                <a:srgbClr val="FFFFFF"/>
              </a:solidFill>
              <a:latin typeface="Merriweather"/>
              <a:ea typeface="Merriweather"/>
              <a:cs typeface="Merriweather"/>
              <a:sym typeface="Merriweather"/>
            </a:endParaRPr>
          </a:p>
        </p:txBody>
      </p:sp>
      <p:sp>
        <p:nvSpPr>
          <p:cNvPr id="86" name="Google Shape;86;p15"/>
          <p:cNvSpPr txBox="1"/>
          <p:nvPr/>
        </p:nvSpPr>
        <p:spPr>
          <a:xfrm>
            <a:off x="6369275" y="1922800"/>
            <a:ext cx="5658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Merriweather"/>
                <a:ea typeface="Merriweather"/>
                <a:cs typeface="Merriweather"/>
                <a:sym typeface="Merriweather"/>
              </a:rPr>
              <a:t>26</a:t>
            </a:r>
            <a:r>
              <a:rPr lang="en" sz="1200">
                <a:solidFill>
                  <a:srgbClr val="FFFFFF"/>
                </a:solidFill>
                <a:latin typeface="Merriweather"/>
                <a:ea typeface="Merriweather"/>
                <a:cs typeface="Merriweather"/>
                <a:sym typeface="Merriweather"/>
              </a:rPr>
              <a:t>%</a:t>
            </a:r>
            <a:endParaRPr sz="1200">
              <a:solidFill>
                <a:srgbClr val="FFFFFF"/>
              </a:solidFill>
              <a:latin typeface="Merriweather"/>
              <a:ea typeface="Merriweather"/>
              <a:cs typeface="Merriweather"/>
              <a:sym typeface="Merriweather"/>
            </a:endParaRPr>
          </a:p>
        </p:txBody>
      </p:sp>
      <p:sp>
        <p:nvSpPr>
          <p:cNvPr id="87" name="Google Shape;87;p15"/>
          <p:cNvSpPr txBox="1"/>
          <p:nvPr/>
        </p:nvSpPr>
        <p:spPr>
          <a:xfrm>
            <a:off x="5820500" y="2275063"/>
            <a:ext cx="5658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Merriweather"/>
                <a:ea typeface="Merriweather"/>
                <a:cs typeface="Merriweather"/>
                <a:sym typeface="Merriweather"/>
              </a:rPr>
              <a:t>36</a:t>
            </a:r>
            <a:r>
              <a:rPr lang="en" sz="1200">
                <a:solidFill>
                  <a:srgbClr val="FFFFFF"/>
                </a:solidFill>
                <a:latin typeface="Merriweather"/>
                <a:ea typeface="Merriweather"/>
                <a:cs typeface="Merriweather"/>
                <a:sym typeface="Merriweather"/>
              </a:rPr>
              <a:t>%</a:t>
            </a:r>
            <a:endParaRPr sz="1200">
              <a:solidFill>
                <a:srgbClr val="FFFFFF"/>
              </a:solidFill>
              <a:latin typeface="Merriweather"/>
              <a:ea typeface="Merriweather"/>
              <a:cs typeface="Merriweather"/>
              <a:sym typeface="Merriweather"/>
            </a:endParaRPr>
          </a:p>
        </p:txBody>
      </p:sp>
      <p:sp>
        <p:nvSpPr>
          <p:cNvPr id="88" name="Google Shape;88;p15"/>
          <p:cNvSpPr txBox="1"/>
          <p:nvPr/>
        </p:nvSpPr>
        <p:spPr>
          <a:xfrm>
            <a:off x="7089375" y="1986500"/>
            <a:ext cx="5658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Merriweather"/>
                <a:ea typeface="Merriweather"/>
                <a:cs typeface="Merriweather"/>
                <a:sym typeface="Merriweather"/>
              </a:rPr>
              <a:t>33</a:t>
            </a:r>
            <a:r>
              <a:rPr lang="en" sz="1200">
                <a:solidFill>
                  <a:srgbClr val="FFFFFF"/>
                </a:solidFill>
                <a:latin typeface="Merriweather"/>
                <a:ea typeface="Merriweather"/>
                <a:cs typeface="Merriweather"/>
                <a:sym typeface="Merriweather"/>
              </a:rPr>
              <a:t>%</a:t>
            </a:r>
            <a:endParaRPr sz="1200">
              <a:solidFill>
                <a:srgbClr val="FFFFFF"/>
              </a:solidFill>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cxnSp>
        <p:nvCxnSpPr>
          <p:cNvPr id="330" name="Google Shape;330;p42"/>
          <p:cNvCxnSpPr/>
          <p:nvPr/>
        </p:nvCxnSpPr>
        <p:spPr>
          <a:xfrm>
            <a:off x="3182112" y="0"/>
            <a:ext cx="0" cy="4047600"/>
          </a:xfrm>
          <a:prstGeom prst="straightConnector1">
            <a:avLst/>
          </a:prstGeom>
          <a:noFill/>
          <a:ln cap="flat" cmpd="sng" w="9525">
            <a:solidFill>
              <a:srgbClr val="CCCCCC"/>
            </a:solidFill>
            <a:prstDash val="solid"/>
            <a:round/>
            <a:headEnd len="med" w="med" type="none"/>
            <a:tailEnd len="med" w="med" type="none"/>
          </a:ln>
        </p:spPr>
      </p:cxnSp>
      <p:cxnSp>
        <p:nvCxnSpPr>
          <p:cNvPr id="331" name="Google Shape;331;p42"/>
          <p:cNvCxnSpPr/>
          <p:nvPr/>
        </p:nvCxnSpPr>
        <p:spPr>
          <a:xfrm>
            <a:off x="6266475" y="0"/>
            <a:ext cx="0" cy="4047600"/>
          </a:xfrm>
          <a:prstGeom prst="straightConnector1">
            <a:avLst/>
          </a:prstGeom>
          <a:noFill/>
          <a:ln cap="flat" cmpd="sng" w="9525">
            <a:solidFill>
              <a:srgbClr val="CCCCCC"/>
            </a:solidFill>
            <a:prstDash val="solid"/>
            <a:round/>
            <a:headEnd len="med" w="med" type="none"/>
            <a:tailEnd len="med" w="med" type="none"/>
          </a:ln>
        </p:spPr>
      </p:cxnSp>
      <p:sp>
        <p:nvSpPr>
          <p:cNvPr id="332" name="Google Shape;332;p42"/>
          <p:cNvSpPr txBox="1"/>
          <p:nvPr/>
        </p:nvSpPr>
        <p:spPr>
          <a:xfrm>
            <a:off x="-2463000" y="3236700"/>
            <a:ext cx="56451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999999"/>
                </a:solidFill>
                <a:latin typeface="Merriweather"/>
                <a:ea typeface="Merriweather"/>
                <a:cs typeface="Merriweather"/>
                <a:sym typeface="Merriweather"/>
              </a:rPr>
              <a:t>GOAL 1: </a:t>
            </a:r>
            <a:endParaRPr>
              <a:solidFill>
                <a:srgbClr val="999999"/>
              </a:solidFill>
              <a:latin typeface="Merriweather"/>
              <a:ea typeface="Merriweather"/>
              <a:cs typeface="Merriweather"/>
              <a:sym typeface="Merriweather"/>
            </a:endParaRPr>
          </a:p>
          <a:p>
            <a:pPr indent="0" lvl="0" marL="0" rtl="0" algn="r">
              <a:spcBef>
                <a:spcPts val="0"/>
              </a:spcBef>
              <a:spcAft>
                <a:spcPts val="0"/>
              </a:spcAft>
              <a:buNone/>
            </a:pPr>
            <a:r>
              <a:rPr lang="en">
                <a:solidFill>
                  <a:srgbClr val="999999"/>
                </a:solidFill>
                <a:latin typeface="Merriweather"/>
                <a:ea typeface="Merriweather"/>
                <a:cs typeface="Merriweather"/>
                <a:sym typeface="Merriweather"/>
              </a:rPr>
              <a:t>Identify contesting parties</a:t>
            </a:r>
            <a:endParaRPr>
              <a:solidFill>
                <a:srgbClr val="999999"/>
              </a:solidFill>
              <a:latin typeface="Merriweather"/>
              <a:ea typeface="Merriweather"/>
              <a:cs typeface="Merriweather"/>
              <a:sym typeface="Merriweather"/>
            </a:endParaRPr>
          </a:p>
        </p:txBody>
      </p:sp>
      <p:sp>
        <p:nvSpPr>
          <p:cNvPr id="333" name="Google Shape;333;p42"/>
          <p:cNvSpPr txBox="1"/>
          <p:nvPr/>
        </p:nvSpPr>
        <p:spPr>
          <a:xfrm>
            <a:off x="2812850" y="3236700"/>
            <a:ext cx="34536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999999"/>
                </a:solidFill>
                <a:latin typeface="Merriweather"/>
                <a:ea typeface="Merriweather"/>
                <a:cs typeface="Merriweather"/>
                <a:sym typeface="Merriweather"/>
              </a:rPr>
              <a:t>GOAL 2: </a:t>
            </a:r>
            <a:endParaRPr>
              <a:solidFill>
                <a:srgbClr val="999999"/>
              </a:solidFill>
              <a:latin typeface="Merriweather"/>
              <a:ea typeface="Merriweather"/>
              <a:cs typeface="Merriweather"/>
              <a:sym typeface="Merriweather"/>
            </a:endParaRPr>
          </a:p>
          <a:p>
            <a:pPr indent="0" lvl="0" marL="0" rtl="0" algn="r">
              <a:spcBef>
                <a:spcPts val="0"/>
              </a:spcBef>
              <a:spcAft>
                <a:spcPts val="0"/>
              </a:spcAft>
              <a:buNone/>
            </a:pPr>
            <a:r>
              <a:rPr lang="en">
                <a:solidFill>
                  <a:srgbClr val="999999"/>
                </a:solidFill>
                <a:latin typeface="Merriweather"/>
                <a:ea typeface="Merriweather"/>
                <a:cs typeface="Merriweather"/>
                <a:sym typeface="Merriweather"/>
              </a:rPr>
              <a:t>Identify contesting parties</a:t>
            </a:r>
            <a:endParaRPr>
              <a:solidFill>
                <a:srgbClr val="999999"/>
              </a:solidFill>
              <a:latin typeface="Merriweather"/>
              <a:ea typeface="Merriweather"/>
              <a:cs typeface="Merriweather"/>
              <a:sym typeface="Merriweather"/>
            </a:endParaRPr>
          </a:p>
        </p:txBody>
      </p:sp>
      <p:cxnSp>
        <p:nvCxnSpPr>
          <p:cNvPr id="334" name="Google Shape;334;p42"/>
          <p:cNvCxnSpPr/>
          <p:nvPr/>
        </p:nvCxnSpPr>
        <p:spPr>
          <a:xfrm>
            <a:off x="9104250" y="0"/>
            <a:ext cx="0" cy="4047600"/>
          </a:xfrm>
          <a:prstGeom prst="straightConnector1">
            <a:avLst/>
          </a:prstGeom>
          <a:noFill/>
          <a:ln cap="flat" cmpd="sng" w="9525">
            <a:solidFill>
              <a:srgbClr val="F1C232"/>
            </a:solidFill>
            <a:prstDash val="solid"/>
            <a:round/>
            <a:headEnd len="med" w="med" type="none"/>
            <a:tailEnd len="med" w="med" type="none"/>
          </a:ln>
        </p:spPr>
      </p:cxnSp>
      <p:sp>
        <p:nvSpPr>
          <p:cNvPr id="335" name="Google Shape;335;p42"/>
          <p:cNvSpPr txBox="1"/>
          <p:nvPr/>
        </p:nvSpPr>
        <p:spPr>
          <a:xfrm>
            <a:off x="6144000" y="3251600"/>
            <a:ext cx="3000000" cy="300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cxnSp>
        <p:nvCxnSpPr>
          <p:cNvPr id="340" name="Google Shape;340;p43"/>
          <p:cNvCxnSpPr/>
          <p:nvPr/>
        </p:nvCxnSpPr>
        <p:spPr>
          <a:xfrm>
            <a:off x="3182112" y="0"/>
            <a:ext cx="0" cy="4047600"/>
          </a:xfrm>
          <a:prstGeom prst="straightConnector1">
            <a:avLst/>
          </a:prstGeom>
          <a:noFill/>
          <a:ln cap="flat" cmpd="sng" w="9525">
            <a:solidFill>
              <a:srgbClr val="F1C232"/>
            </a:solidFill>
            <a:prstDash val="solid"/>
            <a:round/>
            <a:headEnd len="med" w="med" type="none"/>
            <a:tailEnd len="med" w="med" type="none"/>
          </a:ln>
        </p:spPr>
      </p:cxnSp>
      <p:cxnSp>
        <p:nvCxnSpPr>
          <p:cNvPr id="341" name="Google Shape;341;p43"/>
          <p:cNvCxnSpPr/>
          <p:nvPr/>
        </p:nvCxnSpPr>
        <p:spPr>
          <a:xfrm>
            <a:off x="6266475" y="0"/>
            <a:ext cx="0" cy="4047600"/>
          </a:xfrm>
          <a:prstGeom prst="straightConnector1">
            <a:avLst/>
          </a:prstGeom>
          <a:noFill/>
          <a:ln cap="flat" cmpd="sng" w="9525">
            <a:solidFill>
              <a:srgbClr val="F1C232"/>
            </a:solidFill>
            <a:prstDash val="solid"/>
            <a:round/>
            <a:headEnd len="med" w="med" type="none"/>
            <a:tailEnd len="med" w="med" type="none"/>
          </a:ln>
        </p:spPr>
      </p:cxnSp>
      <p:sp>
        <p:nvSpPr>
          <p:cNvPr id="342" name="Google Shape;342;p43"/>
          <p:cNvSpPr txBox="1"/>
          <p:nvPr/>
        </p:nvSpPr>
        <p:spPr>
          <a:xfrm>
            <a:off x="-2463000" y="3236700"/>
            <a:ext cx="56451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CCCCCC"/>
                </a:solidFill>
                <a:latin typeface="Merriweather"/>
                <a:ea typeface="Merriweather"/>
                <a:cs typeface="Merriweather"/>
                <a:sym typeface="Merriweather"/>
              </a:rPr>
              <a:t>GOAL 1: </a:t>
            </a:r>
            <a:endParaRPr>
              <a:solidFill>
                <a:srgbClr val="CCCCCC"/>
              </a:solidFill>
              <a:latin typeface="Merriweather"/>
              <a:ea typeface="Merriweather"/>
              <a:cs typeface="Merriweather"/>
              <a:sym typeface="Merriweather"/>
            </a:endParaRPr>
          </a:p>
          <a:p>
            <a:pPr indent="0" lvl="0" marL="0" rtl="0" algn="r">
              <a:spcBef>
                <a:spcPts val="0"/>
              </a:spcBef>
              <a:spcAft>
                <a:spcPts val="0"/>
              </a:spcAft>
              <a:buNone/>
            </a:pPr>
            <a:r>
              <a:rPr lang="en">
                <a:solidFill>
                  <a:srgbClr val="CCCCCC"/>
                </a:solidFill>
                <a:latin typeface="Merriweather"/>
                <a:ea typeface="Merriweather"/>
                <a:cs typeface="Merriweather"/>
                <a:sym typeface="Merriweather"/>
              </a:rPr>
              <a:t>Identify contesting parties</a:t>
            </a:r>
            <a:endParaRPr>
              <a:solidFill>
                <a:srgbClr val="CCCCCC"/>
              </a:solidFill>
              <a:latin typeface="Merriweather"/>
              <a:ea typeface="Merriweather"/>
              <a:cs typeface="Merriweather"/>
              <a:sym typeface="Merriweather"/>
            </a:endParaRPr>
          </a:p>
        </p:txBody>
      </p:sp>
      <p:sp>
        <p:nvSpPr>
          <p:cNvPr id="343" name="Google Shape;343;p43"/>
          <p:cNvSpPr txBox="1"/>
          <p:nvPr/>
        </p:nvSpPr>
        <p:spPr>
          <a:xfrm>
            <a:off x="2812850" y="3236700"/>
            <a:ext cx="34536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D9D9D9"/>
                </a:solidFill>
                <a:latin typeface="Merriweather"/>
                <a:ea typeface="Merriweather"/>
                <a:cs typeface="Merriweather"/>
                <a:sym typeface="Merriweather"/>
              </a:rPr>
              <a:t>GOAL 2: </a:t>
            </a:r>
            <a:endParaRPr>
              <a:solidFill>
                <a:srgbClr val="D9D9D9"/>
              </a:solidFill>
              <a:latin typeface="Merriweather"/>
              <a:ea typeface="Merriweather"/>
              <a:cs typeface="Merriweather"/>
              <a:sym typeface="Merriweather"/>
            </a:endParaRPr>
          </a:p>
          <a:p>
            <a:pPr indent="0" lvl="0" marL="0" rtl="0" algn="r">
              <a:spcBef>
                <a:spcPts val="0"/>
              </a:spcBef>
              <a:spcAft>
                <a:spcPts val="0"/>
              </a:spcAft>
              <a:buNone/>
            </a:pPr>
            <a:r>
              <a:rPr lang="en">
                <a:solidFill>
                  <a:srgbClr val="D9D9D9"/>
                </a:solidFill>
                <a:latin typeface="Merriweather"/>
                <a:ea typeface="Merriweather"/>
                <a:cs typeface="Merriweather"/>
                <a:sym typeface="Merriweather"/>
              </a:rPr>
              <a:t>Identify relationship between parties</a:t>
            </a:r>
            <a:endParaRPr>
              <a:solidFill>
                <a:srgbClr val="D9D9D9"/>
              </a:solidFill>
              <a:latin typeface="Merriweather"/>
              <a:ea typeface="Merriweather"/>
              <a:cs typeface="Merriweather"/>
              <a:sym typeface="Merriweather"/>
            </a:endParaRPr>
          </a:p>
        </p:txBody>
      </p:sp>
      <p:cxnSp>
        <p:nvCxnSpPr>
          <p:cNvPr id="344" name="Google Shape;344;p43"/>
          <p:cNvCxnSpPr/>
          <p:nvPr/>
        </p:nvCxnSpPr>
        <p:spPr>
          <a:xfrm>
            <a:off x="9104250" y="0"/>
            <a:ext cx="0" cy="4047600"/>
          </a:xfrm>
          <a:prstGeom prst="straightConnector1">
            <a:avLst/>
          </a:prstGeom>
          <a:noFill/>
          <a:ln cap="flat" cmpd="sng" w="9525">
            <a:solidFill>
              <a:srgbClr val="F1C232"/>
            </a:solidFill>
            <a:prstDash val="solid"/>
            <a:round/>
            <a:headEnd len="med" w="med" type="none"/>
            <a:tailEnd len="med" w="med" type="none"/>
          </a:ln>
        </p:spPr>
      </p:cxnSp>
      <p:sp>
        <p:nvSpPr>
          <p:cNvPr id="345" name="Google Shape;345;p43"/>
          <p:cNvSpPr txBox="1"/>
          <p:nvPr/>
        </p:nvSpPr>
        <p:spPr>
          <a:xfrm>
            <a:off x="6144000" y="3251600"/>
            <a:ext cx="3000000" cy="300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cxnSp>
        <p:nvCxnSpPr>
          <p:cNvPr id="350" name="Google Shape;350;p44"/>
          <p:cNvCxnSpPr/>
          <p:nvPr/>
        </p:nvCxnSpPr>
        <p:spPr>
          <a:xfrm>
            <a:off x="6284850" y="76200"/>
            <a:ext cx="0" cy="4047600"/>
          </a:xfrm>
          <a:prstGeom prst="straightConnector1">
            <a:avLst/>
          </a:prstGeom>
          <a:noFill/>
          <a:ln cap="flat" cmpd="sng" w="9525">
            <a:solidFill>
              <a:srgbClr val="F1C232"/>
            </a:solidFill>
            <a:prstDash val="solid"/>
            <a:round/>
            <a:headEnd len="med" w="med" type="none"/>
            <a:tailEnd len="med" w="med" type="none"/>
          </a:ln>
        </p:spPr>
      </p:cxnSp>
      <p:sp>
        <p:nvSpPr>
          <p:cNvPr id="351" name="Google Shape;351;p44"/>
          <p:cNvSpPr txBox="1"/>
          <p:nvPr/>
        </p:nvSpPr>
        <p:spPr>
          <a:xfrm>
            <a:off x="3324600" y="3632600"/>
            <a:ext cx="3000000" cy="300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
        <p:nvSpPr>
          <p:cNvPr id="352" name="Google Shape;352;p44"/>
          <p:cNvSpPr txBox="1"/>
          <p:nvPr/>
        </p:nvSpPr>
        <p:spPr>
          <a:xfrm>
            <a:off x="6266450" y="188850"/>
            <a:ext cx="2769300" cy="455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Merriweather"/>
              <a:buChar char="➔"/>
            </a:pPr>
            <a:r>
              <a:rPr lang="en">
                <a:solidFill>
                  <a:schemeClr val="accent1"/>
                </a:solidFill>
                <a:latin typeface="Merriweather"/>
                <a:ea typeface="Merriweather"/>
                <a:cs typeface="Merriweather"/>
                <a:sym typeface="Merriweather"/>
              </a:rPr>
              <a:t>Goals</a:t>
            </a:r>
            <a:endParaRPr>
              <a:solidFill>
                <a:schemeClr val="accent1"/>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Recent Literature</a:t>
            </a:r>
            <a:endParaRPr>
              <a:solidFill>
                <a:schemeClr val="accent1"/>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Pre-processing</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LDA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Visualizations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Ongoing/future work </a:t>
            </a:r>
            <a:endParaRPr>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353" name="Google Shape;353;p44"/>
          <p:cNvSpPr txBox="1"/>
          <p:nvPr/>
        </p:nvSpPr>
        <p:spPr>
          <a:xfrm>
            <a:off x="300300" y="569750"/>
            <a:ext cx="5327400" cy="29814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Motivation</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Extract underlying themes &amp; topics in the ACLED data</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AutoNum type="arabicPeriod"/>
            </a:pPr>
            <a:r>
              <a:rPr lang="en"/>
              <a:t>Use these to identify similarities in conflicts around the world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Understand distributions by geography &amp; trends</a:t>
            </a:r>
            <a:endParaRPr/>
          </a:p>
          <a:p>
            <a:pPr indent="0" lvl="0" marL="45720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cxnSp>
        <p:nvCxnSpPr>
          <p:cNvPr id="358" name="Google Shape;358;p45"/>
          <p:cNvCxnSpPr/>
          <p:nvPr/>
        </p:nvCxnSpPr>
        <p:spPr>
          <a:xfrm>
            <a:off x="6284850" y="76200"/>
            <a:ext cx="0" cy="4047600"/>
          </a:xfrm>
          <a:prstGeom prst="straightConnector1">
            <a:avLst/>
          </a:prstGeom>
          <a:noFill/>
          <a:ln cap="flat" cmpd="sng" w="9525">
            <a:solidFill>
              <a:srgbClr val="F1C232"/>
            </a:solidFill>
            <a:prstDash val="solid"/>
            <a:round/>
            <a:headEnd len="med" w="med" type="none"/>
            <a:tailEnd len="med" w="med" type="none"/>
          </a:ln>
        </p:spPr>
      </p:cxnSp>
      <p:sp>
        <p:nvSpPr>
          <p:cNvPr id="359" name="Google Shape;359;p45"/>
          <p:cNvSpPr txBox="1"/>
          <p:nvPr/>
        </p:nvSpPr>
        <p:spPr>
          <a:xfrm>
            <a:off x="3324600" y="3632600"/>
            <a:ext cx="3000000" cy="300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
        <p:nvSpPr>
          <p:cNvPr id="360" name="Google Shape;360;p45"/>
          <p:cNvSpPr txBox="1"/>
          <p:nvPr/>
        </p:nvSpPr>
        <p:spPr>
          <a:xfrm>
            <a:off x="6266450" y="188850"/>
            <a:ext cx="2769300" cy="455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Goals</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chemeClr val="accent1"/>
              </a:buClr>
              <a:buSzPts val="1400"/>
              <a:buFont typeface="Merriweather"/>
              <a:buChar char="➔"/>
            </a:pPr>
            <a:r>
              <a:rPr lang="en">
                <a:solidFill>
                  <a:schemeClr val="accent1"/>
                </a:solidFill>
                <a:latin typeface="Merriweather"/>
                <a:ea typeface="Merriweather"/>
                <a:cs typeface="Merriweather"/>
                <a:sym typeface="Merriweather"/>
              </a:rPr>
              <a:t>Recent Literature</a:t>
            </a:r>
            <a:endParaRPr>
              <a:solidFill>
                <a:schemeClr val="accent1"/>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Pre-processing</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LDA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Visualizations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Ongoing/future work </a:t>
            </a:r>
            <a:endParaRPr>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361" name="Google Shape;361;p45"/>
          <p:cNvSpPr txBox="1"/>
          <p:nvPr/>
        </p:nvSpPr>
        <p:spPr>
          <a:xfrm>
            <a:off x="300300" y="569750"/>
            <a:ext cx="5163900" cy="32367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Tarik Altuncu, M et al. </a:t>
            </a:r>
            <a:r>
              <a:rPr i="1" lang="en"/>
              <a:t>“</a:t>
            </a:r>
            <a:r>
              <a:rPr i="1" lang="en">
                <a:solidFill>
                  <a:schemeClr val="dk1"/>
                </a:solidFill>
              </a:rPr>
              <a:t>Content-driven, unsupervised clustering of news articles through multiscale graph partitioning.</a:t>
            </a:r>
            <a:r>
              <a:rPr i="1" lang="en"/>
              <a:t>”</a:t>
            </a:r>
            <a:r>
              <a:rPr lang="en"/>
              <a:t>, Data Science, Journalism &amp; Media workshop (Aug 2018)</a:t>
            </a:r>
            <a:endParaRPr/>
          </a:p>
          <a:p>
            <a:pPr indent="0" lvl="0" marL="0" rtl="0" algn="l">
              <a:spcBef>
                <a:spcPts val="0"/>
              </a:spcBef>
              <a:spcAft>
                <a:spcPts val="0"/>
              </a:spcAft>
              <a:buNone/>
            </a:pPr>
            <a:r>
              <a:t/>
            </a:r>
            <a:endParaRPr/>
          </a:p>
          <a:p>
            <a:pPr indent="-317500" lvl="0" marL="457200" rtl="0" algn="l">
              <a:lnSpc>
                <a:spcPct val="150000"/>
              </a:lnSpc>
              <a:spcBef>
                <a:spcPts val="0"/>
              </a:spcBef>
              <a:spcAft>
                <a:spcPts val="0"/>
              </a:spcAft>
              <a:buSzPts val="1400"/>
              <a:buAutoNum type="arabicPeriod"/>
            </a:pPr>
            <a:r>
              <a:rPr lang="en"/>
              <a:t>Unsupervised approach for “hard clustering”</a:t>
            </a:r>
            <a:endParaRPr/>
          </a:p>
          <a:p>
            <a:pPr indent="-317500" lvl="0" marL="457200" rtl="0" algn="l">
              <a:lnSpc>
                <a:spcPct val="150000"/>
              </a:lnSpc>
              <a:spcBef>
                <a:spcPts val="0"/>
              </a:spcBef>
              <a:spcAft>
                <a:spcPts val="0"/>
              </a:spcAft>
              <a:buSzPts val="1400"/>
              <a:buAutoNum type="arabicPeriod"/>
            </a:pPr>
            <a:r>
              <a:rPr lang="en"/>
              <a:t>Doc2Vec embeddings trained on 5M+ Wikipedia articles</a:t>
            </a:r>
            <a:endParaRPr/>
          </a:p>
          <a:p>
            <a:pPr indent="-317500" lvl="0" marL="457200" rtl="0" algn="l">
              <a:lnSpc>
                <a:spcPct val="100000"/>
              </a:lnSpc>
              <a:spcBef>
                <a:spcPts val="0"/>
              </a:spcBef>
              <a:spcAft>
                <a:spcPts val="0"/>
              </a:spcAft>
              <a:buSzPts val="1400"/>
              <a:buAutoNum type="arabicPeriod"/>
            </a:pPr>
            <a:r>
              <a:rPr lang="en"/>
              <a:t>Generate a Similarity Graph (Gs) using pairwise cosine similarity between documents in the training set</a:t>
            </a:r>
            <a:endParaRPr/>
          </a:p>
          <a:p>
            <a:pPr indent="0" lvl="0" marL="457200" rtl="0" algn="l">
              <a:lnSpc>
                <a:spcPct val="100000"/>
              </a:lnSpc>
              <a:spcBef>
                <a:spcPts val="0"/>
              </a:spcBef>
              <a:spcAft>
                <a:spcPts val="0"/>
              </a:spcAft>
              <a:buNone/>
            </a:pPr>
            <a:r>
              <a:t/>
            </a:r>
            <a:endParaRPr/>
          </a:p>
          <a:p>
            <a:pPr indent="-317500" lvl="0" marL="457200" rtl="0" algn="l">
              <a:lnSpc>
                <a:spcPct val="150000"/>
              </a:lnSpc>
              <a:spcBef>
                <a:spcPts val="0"/>
              </a:spcBef>
              <a:spcAft>
                <a:spcPts val="0"/>
              </a:spcAft>
              <a:buSzPts val="1400"/>
              <a:buAutoNum type="arabicPeriod"/>
            </a:pPr>
            <a:r>
              <a:rPr lang="en"/>
              <a:t>Create a Min Spanning Tree with MST-kNN</a:t>
            </a:r>
            <a:endParaRPr/>
          </a:p>
          <a:p>
            <a:pPr indent="-317500" lvl="0" marL="457200" rtl="0" algn="l">
              <a:lnSpc>
                <a:spcPct val="100000"/>
              </a:lnSpc>
              <a:spcBef>
                <a:spcPts val="0"/>
              </a:spcBef>
              <a:spcAft>
                <a:spcPts val="0"/>
              </a:spcAft>
              <a:buSzPts val="1400"/>
              <a:buAutoNum type="arabicPeriod"/>
            </a:pPr>
            <a:r>
              <a:rPr lang="en"/>
              <a:t>Markov Stability used to define hard clusters based on partitions extracted using the MST</a:t>
            </a:r>
            <a:endParaRPr/>
          </a:p>
        </p:txBody>
      </p:sp>
      <p:sp>
        <p:nvSpPr>
          <p:cNvPr id="362" name="Google Shape;362;p45"/>
          <p:cNvSpPr/>
          <p:nvPr/>
        </p:nvSpPr>
        <p:spPr>
          <a:xfrm>
            <a:off x="306650" y="4251400"/>
            <a:ext cx="5163900" cy="61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Really useful for automated clustering for given no. of topics</a:t>
            </a:r>
            <a:endParaRPr/>
          </a:p>
          <a:p>
            <a:pPr indent="0" lvl="0" marL="0" rtl="0" algn="l">
              <a:spcBef>
                <a:spcPts val="0"/>
              </a:spcBef>
              <a:spcAft>
                <a:spcPts val="0"/>
              </a:spcAft>
              <a:buNone/>
            </a:pPr>
            <a:r>
              <a:rPr lang="en"/>
              <a:t>⇒ Bit of an overkill for our project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cxnSp>
        <p:nvCxnSpPr>
          <p:cNvPr id="367" name="Google Shape;367;p46"/>
          <p:cNvCxnSpPr/>
          <p:nvPr/>
        </p:nvCxnSpPr>
        <p:spPr>
          <a:xfrm>
            <a:off x="6284850" y="76200"/>
            <a:ext cx="0" cy="4047600"/>
          </a:xfrm>
          <a:prstGeom prst="straightConnector1">
            <a:avLst/>
          </a:prstGeom>
          <a:noFill/>
          <a:ln cap="flat" cmpd="sng" w="9525">
            <a:solidFill>
              <a:srgbClr val="F1C232"/>
            </a:solidFill>
            <a:prstDash val="solid"/>
            <a:round/>
            <a:headEnd len="med" w="med" type="none"/>
            <a:tailEnd len="med" w="med" type="none"/>
          </a:ln>
        </p:spPr>
      </p:cxnSp>
      <p:sp>
        <p:nvSpPr>
          <p:cNvPr id="368" name="Google Shape;368;p46"/>
          <p:cNvSpPr txBox="1"/>
          <p:nvPr/>
        </p:nvSpPr>
        <p:spPr>
          <a:xfrm>
            <a:off x="3324600" y="3632600"/>
            <a:ext cx="3000000" cy="300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
        <p:nvSpPr>
          <p:cNvPr id="369" name="Google Shape;369;p46"/>
          <p:cNvSpPr txBox="1"/>
          <p:nvPr/>
        </p:nvSpPr>
        <p:spPr>
          <a:xfrm>
            <a:off x="6266450" y="188850"/>
            <a:ext cx="2769300" cy="455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Goals</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Recent Literature</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chemeClr val="accent1"/>
              </a:buClr>
              <a:buSzPts val="1400"/>
              <a:buFont typeface="Merriweather"/>
              <a:buChar char="➔"/>
            </a:pPr>
            <a:r>
              <a:rPr lang="en">
                <a:solidFill>
                  <a:schemeClr val="accent1"/>
                </a:solidFill>
                <a:latin typeface="Merriweather"/>
                <a:ea typeface="Merriweather"/>
                <a:cs typeface="Merriweather"/>
                <a:sym typeface="Merriweather"/>
              </a:rPr>
              <a:t>Pre-processing</a:t>
            </a:r>
            <a:endParaRPr>
              <a:solidFill>
                <a:schemeClr val="accent1"/>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LDA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Visualizations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Ongoing/future work </a:t>
            </a:r>
            <a:endParaRPr>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370" name="Google Shape;370;p46"/>
          <p:cNvSpPr txBox="1"/>
          <p:nvPr/>
        </p:nvSpPr>
        <p:spPr>
          <a:xfrm>
            <a:off x="300300" y="569750"/>
            <a:ext cx="5156700" cy="33777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a:t>We used pre-trained Word2Vec embeddings available with spaCy (en_core_web_md, </a:t>
            </a:r>
            <a:r>
              <a:rPr lang="en">
                <a:solidFill>
                  <a:schemeClr val="dk1"/>
                </a:solidFill>
              </a:rPr>
              <a:t>en_core_web_sm</a:t>
            </a:r>
            <a:r>
              <a:rPr lang="en"/>
              <a:t>) - each with 300 dimensions</a:t>
            </a:r>
            <a:endParaRPr/>
          </a:p>
          <a:p>
            <a:pPr indent="0" lvl="0" marL="457200" rtl="0" algn="l">
              <a:lnSpc>
                <a:spcPct val="115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
              <a:t>We work with the full dataset, not filtering out anything since Topic Modeling is inherently exploratory; additional runs ongoing with notes of length 100+ characters</a:t>
            </a:r>
            <a:endParaRPr/>
          </a:p>
          <a:p>
            <a:pPr indent="0" lvl="0" marL="457200" rtl="0" algn="l">
              <a:lnSpc>
                <a:spcPct val="115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
              <a:t>All conflict notes are tokenized by lemmatizing the words, ignoring the standard stopwords, and removing any pronouns after POS-tagging</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
              <a:t>First set of runs are essentially Bag-of-Words with unigrams; second set of runs (ongoing) on bi-grams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cxnSp>
        <p:nvCxnSpPr>
          <p:cNvPr id="375" name="Google Shape;375;p47"/>
          <p:cNvCxnSpPr/>
          <p:nvPr/>
        </p:nvCxnSpPr>
        <p:spPr>
          <a:xfrm>
            <a:off x="6284850" y="76200"/>
            <a:ext cx="0" cy="4047600"/>
          </a:xfrm>
          <a:prstGeom prst="straightConnector1">
            <a:avLst/>
          </a:prstGeom>
          <a:noFill/>
          <a:ln cap="flat" cmpd="sng" w="9525">
            <a:solidFill>
              <a:srgbClr val="F1C232"/>
            </a:solidFill>
            <a:prstDash val="solid"/>
            <a:round/>
            <a:headEnd len="med" w="med" type="none"/>
            <a:tailEnd len="med" w="med" type="none"/>
          </a:ln>
        </p:spPr>
      </p:cxnSp>
      <p:sp>
        <p:nvSpPr>
          <p:cNvPr id="376" name="Google Shape;376;p47"/>
          <p:cNvSpPr txBox="1"/>
          <p:nvPr/>
        </p:nvSpPr>
        <p:spPr>
          <a:xfrm>
            <a:off x="3324600" y="3632600"/>
            <a:ext cx="3000000" cy="300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
        <p:nvSpPr>
          <p:cNvPr id="377" name="Google Shape;377;p47"/>
          <p:cNvSpPr txBox="1"/>
          <p:nvPr/>
        </p:nvSpPr>
        <p:spPr>
          <a:xfrm>
            <a:off x="6266450" y="188850"/>
            <a:ext cx="2769300" cy="455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Goals</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Recent Literature</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Pre-processing</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chemeClr val="accent1"/>
              </a:buClr>
              <a:buSzPts val="1400"/>
              <a:buFont typeface="Merriweather"/>
              <a:buChar char="➔"/>
            </a:pPr>
            <a:r>
              <a:rPr lang="en">
                <a:solidFill>
                  <a:schemeClr val="accent1"/>
                </a:solidFill>
                <a:latin typeface="Merriweather"/>
                <a:ea typeface="Merriweather"/>
                <a:cs typeface="Merriweather"/>
                <a:sym typeface="Merriweather"/>
              </a:rPr>
              <a:t>LDA </a:t>
            </a:r>
            <a:endParaRPr>
              <a:solidFill>
                <a:schemeClr val="accent1"/>
              </a:solidFill>
              <a:latin typeface="Merriweather"/>
              <a:ea typeface="Merriweather"/>
              <a:cs typeface="Merriweather"/>
              <a:sym typeface="Merriweather"/>
            </a:endParaRPr>
          </a:p>
          <a:p>
            <a:pPr indent="-317500" lvl="0" marL="457200" rtl="0" algn="l">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Visualizations </a:t>
            </a:r>
            <a:endParaRPr>
              <a:solidFill>
                <a:srgbClr val="666666"/>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Ongoing/future work </a:t>
            </a:r>
            <a:endParaRPr>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378" name="Google Shape;378;p47"/>
          <p:cNvSpPr txBox="1"/>
          <p:nvPr/>
        </p:nvSpPr>
        <p:spPr>
          <a:xfrm>
            <a:off x="300300" y="569750"/>
            <a:ext cx="5170200" cy="31701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a:t>We used Latent Dirichlet Allocation (LDA) for the Topic Modeling → most common, easiest to implement method for ‘soft clustering’</a:t>
            </a:r>
            <a:endParaRPr/>
          </a:p>
          <a:p>
            <a:pPr indent="0" lvl="0" marL="457200" rtl="0" algn="l">
              <a:lnSpc>
                <a:spcPct val="115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
              <a:t>LDA is very similar to a Bag-of-Words Classifier, but works with inherent frequency distributions instead of optimizing against a target classification</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
              <a:t>Based on a given ‘number of topics’ every conflict note is mapped to each topic through a vocabulary length ‘items’. A sparse matrix (509,157 X 39,799) is then reduced to a denser matrix to assign topic distribution for each conflict note → kind of like training an ‘embedding’ in itself?</a:t>
            </a:r>
            <a:endParaRPr/>
          </a:p>
        </p:txBody>
      </p:sp>
      <p:sp>
        <p:nvSpPr>
          <p:cNvPr id="379" name="Google Shape;379;p47"/>
          <p:cNvSpPr/>
          <p:nvPr/>
        </p:nvSpPr>
        <p:spPr>
          <a:xfrm>
            <a:off x="306650" y="4251400"/>
            <a:ext cx="5163900" cy="61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Unsupervised approach → no way to assess the model</a:t>
            </a:r>
            <a:endParaRPr/>
          </a:p>
          <a:p>
            <a:pPr indent="0" lvl="0" marL="0" rtl="0" algn="l">
              <a:spcBef>
                <a:spcPts val="0"/>
              </a:spcBef>
              <a:spcAft>
                <a:spcPts val="0"/>
              </a:spcAft>
              <a:buNone/>
            </a:pPr>
            <a:r>
              <a:rPr lang="en"/>
              <a:t>⇒ Manual review of topics required after each full run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cxnSp>
        <p:nvCxnSpPr>
          <p:cNvPr id="384" name="Google Shape;384;p48"/>
          <p:cNvCxnSpPr/>
          <p:nvPr/>
        </p:nvCxnSpPr>
        <p:spPr>
          <a:xfrm>
            <a:off x="6284850" y="76200"/>
            <a:ext cx="0" cy="4047600"/>
          </a:xfrm>
          <a:prstGeom prst="straightConnector1">
            <a:avLst/>
          </a:prstGeom>
          <a:noFill/>
          <a:ln cap="flat" cmpd="sng" w="9525">
            <a:solidFill>
              <a:srgbClr val="F1C232"/>
            </a:solidFill>
            <a:prstDash val="solid"/>
            <a:round/>
            <a:headEnd len="med" w="med" type="none"/>
            <a:tailEnd len="med" w="med" type="none"/>
          </a:ln>
        </p:spPr>
      </p:cxnSp>
      <p:sp>
        <p:nvSpPr>
          <p:cNvPr id="385" name="Google Shape;385;p48"/>
          <p:cNvSpPr txBox="1"/>
          <p:nvPr/>
        </p:nvSpPr>
        <p:spPr>
          <a:xfrm>
            <a:off x="3324600" y="3632600"/>
            <a:ext cx="3000000" cy="300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
        <p:nvSpPr>
          <p:cNvPr id="386" name="Google Shape;386;p48"/>
          <p:cNvSpPr txBox="1"/>
          <p:nvPr/>
        </p:nvSpPr>
        <p:spPr>
          <a:xfrm>
            <a:off x="6266450" y="188850"/>
            <a:ext cx="2769300" cy="455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Goals</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Recent Literature</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Pre-processing</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LDA </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chemeClr val="accent1"/>
              </a:buClr>
              <a:buSzPts val="1400"/>
              <a:buFont typeface="Merriweather"/>
              <a:buChar char="➔"/>
            </a:pPr>
            <a:r>
              <a:rPr lang="en">
                <a:solidFill>
                  <a:schemeClr val="accent1"/>
                </a:solidFill>
                <a:latin typeface="Merriweather"/>
                <a:ea typeface="Merriweather"/>
                <a:cs typeface="Merriweather"/>
                <a:sym typeface="Merriweather"/>
              </a:rPr>
              <a:t>Visualizations </a:t>
            </a:r>
            <a:endParaRPr>
              <a:solidFill>
                <a:schemeClr val="accent1"/>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Ongoing/future work </a:t>
            </a:r>
            <a:endParaRPr>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387" name="Google Shape;387;p48"/>
          <p:cNvSpPr/>
          <p:nvPr/>
        </p:nvSpPr>
        <p:spPr>
          <a:xfrm>
            <a:off x="306650" y="4251400"/>
            <a:ext cx="5163900" cy="61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Increasing iterations → no significant impact</a:t>
            </a:r>
            <a:endParaRPr/>
          </a:p>
          <a:p>
            <a:pPr indent="0" lvl="0" marL="0" rtl="0" algn="l">
              <a:spcBef>
                <a:spcPts val="0"/>
              </a:spcBef>
              <a:spcAft>
                <a:spcPts val="0"/>
              </a:spcAft>
              <a:buNone/>
            </a:pPr>
            <a:r>
              <a:rPr lang="en"/>
              <a:t>⇒ Raw Count &amp; TFIDF give vastly different topic extracts</a:t>
            </a:r>
            <a:endParaRPr/>
          </a:p>
        </p:txBody>
      </p:sp>
      <p:sp>
        <p:nvSpPr>
          <p:cNvPr id="388" name="Google Shape;388;p48"/>
          <p:cNvSpPr txBox="1"/>
          <p:nvPr/>
        </p:nvSpPr>
        <p:spPr>
          <a:xfrm>
            <a:off x="300300" y="569750"/>
            <a:ext cx="5170200" cy="31701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b="1" lang="en"/>
              <a:t>3 Topics (count)</a:t>
            </a:r>
            <a:r>
              <a:rPr lang="en"/>
              <a:t> → spontaneity </a:t>
            </a:r>
            <a:r>
              <a:rPr lang="en"/>
              <a:t>&amp;</a:t>
            </a:r>
            <a:r>
              <a:rPr lang="en"/>
              <a:t> participation</a:t>
            </a:r>
            <a:endParaRPr/>
          </a:p>
          <a:p>
            <a:pPr indent="0" lvl="0" marL="0" rtl="0" algn="l">
              <a:lnSpc>
                <a:spcPct val="100000"/>
              </a:lnSpc>
              <a:spcBef>
                <a:spcPts val="0"/>
              </a:spcBef>
              <a:spcAft>
                <a:spcPts val="0"/>
              </a:spcAft>
              <a:buNone/>
            </a:pPr>
            <a:r>
              <a:rPr lang="en"/>
              <a:t>         Civilian Unrest  |  </a:t>
            </a:r>
            <a:r>
              <a:rPr lang="en">
                <a:solidFill>
                  <a:schemeClr val="dk1"/>
                </a:solidFill>
              </a:rPr>
              <a:t>Two-sided clash  |  Single Attack</a:t>
            </a:r>
            <a:endParaRPr/>
          </a:p>
          <a:p>
            <a:pPr indent="0" lvl="0" marL="457200" rtl="0" algn="l">
              <a:lnSpc>
                <a:spcPct val="115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b="1" lang="en"/>
              <a:t>5 Topics (tfidf)</a:t>
            </a:r>
            <a:r>
              <a:rPr lang="en"/>
              <a:t> → strategized &amp; ??</a:t>
            </a:r>
            <a:endParaRPr/>
          </a:p>
          <a:p>
            <a:pPr indent="-317500" lvl="1" marL="914400" rtl="0" algn="l">
              <a:lnSpc>
                <a:spcPct val="100000"/>
              </a:lnSpc>
              <a:spcBef>
                <a:spcPts val="0"/>
              </a:spcBef>
              <a:spcAft>
                <a:spcPts val="0"/>
              </a:spcAft>
              <a:buSzPts val="1400"/>
              <a:buAutoNum type="alphaLcPeriod"/>
            </a:pPr>
            <a:r>
              <a:rPr lang="en"/>
              <a:t>Civilian Unrest / Protest</a:t>
            </a:r>
            <a:endParaRPr/>
          </a:p>
          <a:p>
            <a:pPr indent="-317500" lvl="1" marL="914400" rtl="0" algn="l">
              <a:lnSpc>
                <a:spcPct val="100000"/>
              </a:lnSpc>
              <a:spcBef>
                <a:spcPts val="0"/>
              </a:spcBef>
              <a:spcAft>
                <a:spcPts val="0"/>
              </a:spcAft>
              <a:buSzPts val="1400"/>
              <a:buAutoNum type="alphaLcPeriod"/>
            </a:pPr>
            <a:r>
              <a:rPr lang="en"/>
              <a:t>Civil War Attack</a:t>
            </a:r>
            <a:endParaRPr/>
          </a:p>
          <a:p>
            <a:pPr indent="-317500" lvl="1" marL="914400" rtl="0" algn="l">
              <a:lnSpc>
                <a:spcPct val="100000"/>
              </a:lnSpc>
              <a:spcBef>
                <a:spcPts val="0"/>
              </a:spcBef>
              <a:spcAft>
                <a:spcPts val="0"/>
              </a:spcAft>
              <a:buSzPts val="1400"/>
              <a:buAutoNum type="alphaLcPeriod"/>
            </a:pPr>
            <a:r>
              <a:rPr lang="en">
                <a:solidFill>
                  <a:schemeClr val="dk1"/>
                </a:solidFill>
              </a:rPr>
              <a:t>Quantified </a:t>
            </a:r>
            <a:r>
              <a:rPr lang="en"/>
              <a:t>Airstrikes / Raids</a:t>
            </a:r>
            <a:endParaRPr/>
          </a:p>
          <a:p>
            <a:pPr indent="-317500" lvl="1" marL="914400" rtl="0" algn="l">
              <a:lnSpc>
                <a:spcPct val="100000"/>
              </a:lnSpc>
              <a:spcBef>
                <a:spcPts val="0"/>
              </a:spcBef>
              <a:spcAft>
                <a:spcPts val="0"/>
              </a:spcAft>
              <a:buSzPts val="1400"/>
              <a:buAutoNum type="alphaLcPeriod"/>
            </a:pPr>
            <a:r>
              <a:rPr lang="en"/>
              <a:t>Terrorist Attack</a:t>
            </a:r>
            <a:endParaRPr/>
          </a:p>
          <a:p>
            <a:pPr indent="-317500" lvl="1" marL="914400" rtl="0" algn="l">
              <a:lnSpc>
                <a:spcPct val="100000"/>
              </a:lnSpc>
              <a:spcBef>
                <a:spcPts val="0"/>
              </a:spcBef>
              <a:spcAft>
                <a:spcPts val="0"/>
              </a:spcAft>
              <a:buSzPts val="1400"/>
              <a:buAutoNum type="alphaLcPeriod"/>
            </a:pPr>
            <a:r>
              <a:rPr lang="en"/>
              <a:t>??</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b="1" lang="en"/>
              <a:t>7 Topics (tfidf)</a:t>
            </a:r>
            <a:endParaRPr/>
          </a:p>
          <a:p>
            <a:pPr indent="0" lvl="0" marL="457200" rtl="0" algn="l">
              <a:lnSpc>
                <a:spcPct val="100000"/>
              </a:lnSpc>
              <a:spcBef>
                <a:spcPts val="0"/>
              </a:spcBef>
              <a:spcAft>
                <a:spcPts val="0"/>
              </a:spcAft>
              <a:buNone/>
            </a:pPr>
            <a:r>
              <a:rPr lang="en"/>
              <a:t>→ topics are well-defined but dimensions are not</a:t>
            </a:r>
            <a:endParaRPr/>
          </a:p>
          <a:p>
            <a:pPr indent="0" lvl="0" marL="457200" rtl="0" algn="l">
              <a:lnSpc>
                <a:spcPct val="100000"/>
              </a:lnSpc>
              <a:spcBef>
                <a:spcPts val="0"/>
              </a:spcBef>
              <a:spcAft>
                <a:spcPts val="0"/>
              </a:spcAft>
              <a:buNone/>
            </a:pPr>
            <a:r>
              <a:rPr lang="en"/>
              <a:t>→ geographical factors visible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cxnSp>
        <p:nvCxnSpPr>
          <p:cNvPr id="393" name="Google Shape;393;p49"/>
          <p:cNvCxnSpPr/>
          <p:nvPr/>
        </p:nvCxnSpPr>
        <p:spPr>
          <a:xfrm>
            <a:off x="6284850" y="76200"/>
            <a:ext cx="0" cy="4047600"/>
          </a:xfrm>
          <a:prstGeom prst="straightConnector1">
            <a:avLst/>
          </a:prstGeom>
          <a:noFill/>
          <a:ln cap="flat" cmpd="sng" w="9525">
            <a:solidFill>
              <a:srgbClr val="F1C232"/>
            </a:solidFill>
            <a:prstDash val="solid"/>
            <a:round/>
            <a:headEnd len="med" w="med" type="none"/>
            <a:tailEnd len="med" w="med" type="none"/>
          </a:ln>
        </p:spPr>
      </p:cxnSp>
      <p:sp>
        <p:nvSpPr>
          <p:cNvPr id="394" name="Google Shape;394;p49"/>
          <p:cNvSpPr txBox="1"/>
          <p:nvPr/>
        </p:nvSpPr>
        <p:spPr>
          <a:xfrm>
            <a:off x="3324600" y="3632600"/>
            <a:ext cx="3000000" cy="300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3:</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Topic analysis extraction</a:t>
            </a:r>
            <a:endParaRPr>
              <a:solidFill>
                <a:srgbClr val="F1C232"/>
              </a:solidFill>
              <a:latin typeface="Merriweather"/>
              <a:ea typeface="Merriweather"/>
              <a:cs typeface="Merriweather"/>
              <a:sym typeface="Merriweather"/>
            </a:endParaRPr>
          </a:p>
        </p:txBody>
      </p:sp>
      <p:sp>
        <p:nvSpPr>
          <p:cNvPr id="395" name="Google Shape;395;p49"/>
          <p:cNvSpPr txBox="1"/>
          <p:nvPr/>
        </p:nvSpPr>
        <p:spPr>
          <a:xfrm>
            <a:off x="6266450" y="188850"/>
            <a:ext cx="2769300" cy="455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Goals</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Recent Literature</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Pre-processing</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LDA </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Visualizations </a:t>
            </a:r>
            <a:endParaRPr>
              <a:solidFill>
                <a:schemeClr val="dk2"/>
              </a:solidFill>
              <a:latin typeface="Merriweather"/>
              <a:ea typeface="Merriweather"/>
              <a:cs typeface="Merriweather"/>
              <a:sym typeface="Merriweather"/>
            </a:endParaRPr>
          </a:p>
          <a:p>
            <a:pPr indent="-317500" lvl="0" marL="457200" rtl="0" algn="l">
              <a:spcBef>
                <a:spcPts val="0"/>
              </a:spcBef>
              <a:spcAft>
                <a:spcPts val="0"/>
              </a:spcAft>
              <a:buClr>
                <a:schemeClr val="accent1"/>
              </a:buClr>
              <a:buSzPts val="1400"/>
              <a:buFont typeface="Merriweather"/>
              <a:buChar char="➔"/>
            </a:pPr>
            <a:r>
              <a:rPr lang="en">
                <a:solidFill>
                  <a:schemeClr val="accent1"/>
                </a:solidFill>
                <a:latin typeface="Merriweather"/>
                <a:ea typeface="Merriweather"/>
                <a:cs typeface="Merriweather"/>
                <a:sym typeface="Merriweather"/>
              </a:rPr>
              <a:t>Ongoing/future work </a:t>
            </a:r>
            <a:endParaRPr>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396" name="Google Shape;396;p49"/>
          <p:cNvSpPr/>
          <p:nvPr/>
        </p:nvSpPr>
        <p:spPr>
          <a:xfrm>
            <a:off x="306650" y="4251400"/>
            <a:ext cx="5163900" cy="61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Simultaneously we want to switch to Continuous BoW</a:t>
            </a:r>
            <a:endParaRPr/>
          </a:p>
          <a:p>
            <a:pPr indent="0" lvl="0" marL="0" rtl="0" algn="l">
              <a:spcBef>
                <a:spcPts val="0"/>
              </a:spcBef>
              <a:spcAft>
                <a:spcPts val="0"/>
              </a:spcAft>
              <a:buNone/>
            </a:pPr>
            <a:r>
              <a:rPr lang="en"/>
              <a:t>⇒ Using Custom Word Embeddings from Relation Extraction</a:t>
            </a:r>
            <a:endParaRPr/>
          </a:p>
        </p:txBody>
      </p:sp>
      <p:sp>
        <p:nvSpPr>
          <p:cNvPr id="397" name="Google Shape;397;p49"/>
          <p:cNvSpPr txBox="1"/>
          <p:nvPr/>
        </p:nvSpPr>
        <p:spPr>
          <a:xfrm>
            <a:off x="300300" y="569750"/>
            <a:ext cx="5170200" cy="31701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a:t>LDA provides p(Topic | Conflict Note) → no objective way to assign one topic for each document</a:t>
            </a:r>
            <a:endParaRPr/>
          </a:p>
          <a:p>
            <a:pPr indent="0" lvl="0" marL="457200" rtl="0" algn="l">
              <a:lnSpc>
                <a:spcPct val="115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
              <a:t>We would like to analyze the geographical distribution of Topics &amp; year-on-year trends</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
              <a:t>Compare against ‘event type’ &amp; ‘sub-event type’ provided by the researchers, as also against the ‘interaction’ labels &amp; Aggresor ←→ Victim relations extracted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6"/>
          <p:cNvSpPr txBox="1"/>
          <p:nvPr/>
        </p:nvSpPr>
        <p:spPr>
          <a:xfrm>
            <a:off x="253250" y="669075"/>
            <a:ext cx="36165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RECAP: THE DATA</a:t>
            </a:r>
            <a:endParaRPr b="1" sz="2400"/>
          </a:p>
        </p:txBody>
      </p:sp>
      <p:pic>
        <p:nvPicPr>
          <p:cNvPr id="94" name="Google Shape;94;p16"/>
          <p:cNvPicPr preferRelativeResize="0"/>
          <p:nvPr/>
        </p:nvPicPr>
        <p:blipFill>
          <a:blip r:embed="rId3">
            <a:alphaModFix/>
          </a:blip>
          <a:stretch>
            <a:fillRect/>
          </a:stretch>
        </p:blipFill>
        <p:spPr>
          <a:xfrm>
            <a:off x="205800" y="1957926"/>
            <a:ext cx="4190324" cy="3109375"/>
          </a:xfrm>
          <a:prstGeom prst="rect">
            <a:avLst/>
          </a:prstGeom>
          <a:noFill/>
          <a:ln>
            <a:noFill/>
          </a:ln>
        </p:spPr>
      </p:pic>
      <p:cxnSp>
        <p:nvCxnSpPr>
          <p:cNvPr id="95" name="Google Shape;95;p16"/>
          <p:cNvCxnSpPr/>
          <p:nvPr/>
        </p:nvCxnSpPr>
        <p:spPr>
          <a:xfrm rot="10800000">
            <a:off x="4026625" y="1542675"/>
            <a:ext cx="19500" cy="27246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16"/>
          <p:cNvCxnSpPr/>
          <p:nvPr/>
        </p:nvCxnSpPr>
        <p:spPr>
          <a:xfrm rot="10800000">
            <a:off x="3679175" y="1542675"/>
            <a:ext cx="19500" cy="27246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16"/>
          <p:cNvCxnSpPr/>
          <p:nvPr/>
        </p:nvCxnSpPr>
        <p:spPr>
          <a:xfrm rot="10800000">
            <a:off x="2711538" y="1542675"/>
            <a:ext cx="19500" cy="27246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16"/>
          <p:cNvCxnSpPr/>
          <p:nvPr/>
        </p:nvCxnSpPr>
        <p:spPr>
          <a:xfrm rot="10800000">
            <a:off x="690925" y="1542675"/>
            <a:ext cx="19500" cy="2724600"/>
          </a:xfrm>
          <a:prstGeom prst="straightConnector1">
            <a:avLst/>
          </a:prstGeom>
          <a:noFill/>
          <a:ln cap="flat" cmpd="sng" w="9525">
            <a:solidFill>
              <a:schemeClr val="dk2"/>
            </a:solidFill>
            <a:prstDash val="solid"/>
            <a:round/>
            <a:headEnd len="med" w="med" type="none"/>
            <a:tailEnd len="med" w="med" type="none"/>
          </a:ln>
        </p:spPr>
      </p:cxnSp>
      <p:sp>
        <p:nvSpPr>
          <p:cNvPr id="99" name="Google Shape;99;p16"/>
          <p:cNvSpPr txBox="1"/>
          <p:nvPr/>
        </p:nvSpPr>
        <p:spPr>
          <a:xfrm>
            <a:off x="622300" y="1444750"/>
            <a:ext cx="8724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Merriweather"/>
                <a:ea typeface="Merriweather"/>
                <a:cs typeface="Merriweather"/>
                <a:sym typeface="Merriweather"/>
              </a:rPr>
              <a:t>Africa</a:t>
            </a:r>
            <a:endParaRPr>
              <a:solidFill>
                <a:srgbClr val="CC0000"/>
              </a:solidFill>
              <a:latin typeface="Merriweather"/>
              <a:ea typeface="Merriweather"/>
              <a:cs typeface="Merriweather"/>
              <a:sym typeface="Merriweather"/>
            </a:endParaRPr>
          </a:p>
        </p:txBody>
      </p:sp>
      <p:sp>
        <p:nvSpPr>
          <p:cNvPr id="100" name="Google Shape;100;p16"/>
          <p:cNvSpPr txBox="1"/>
          <p:nvPr/>
        </p:nvSpPr>
        <p:spPr>
          <a:xfrm>
            <a:off x="3947900" y="1466475"/>
            <a:ext cx="8724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Merriweather"/>
                <a:ea typeface="Merriweather"/>
                <a:cs typeface="Merriweather"/>
                <a:sym typeface="Merriweather"/>
              </a:rPr>
              <a:t>Europe</a:t>
            </a:r>
            <a:endParaRPr>
              <a:solidFill>
                <a:srgbClr val="CC0000"/>
              </a:solidFill>
              <a:latin typeface="Merriweather"/>
              <a:ea typeface="Merriweather"/>
              <a:cs typeface="Merriweather"/>
              <a:sym typeface="Merriweather"/>
            </a:endParaRPr>
          </a:p>
        </p:txBody>
      </p:sp>
      <p:sp>
        <p:nvSpPr>
          <p:cNvPr id="101" name="Google Shape;101;p16"/>
          <p:cNvSpPr txBox="1"/>
          <p:nvPr/>
        </p:nvSpPr>
        <p:spPr>
          <a:xfrm>
            <a:off x="2652750" y="1466475"/>
            <a:ext cx="6396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Merriweather"/>
                <a:ea typeface="Merriweather"/>
                <a:cs typeface="Merriweather"/>
                <a:sym typeface="Merriweather"/>
              </a:rPr>
              <a:t>Asia</a:t>
            </a:r>
            <a:endParaRPr>
              <a:solidFill>
                <a:srgbClr val="CC0000"/>
              </a:solidFill>
              <a:latin typeface="Merriweather"/>
              <a:ea typeface="Merriweather"/>
              <a:cs typeface="Merriweather"/>
              <a:sym typeface="Merriweather"/>
            </a:endParaRPr>
          </a:p>
        </p:txBody>
      </p:sp>
      <p:sp>
        <p:nvSpPr>
          <p:cNvPr id="102" name="Google Shape;102;p16"/>
          <p:cNvSpPr txBox="1"/>
          <p:nvPr/>
        </p:nvSpPr>
        <p:spPr>
          <a:xfrm>
            <a:off x="3603350" y="1764550"/>
            <a:ext cx="8178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Merriweather"/>
                <a:ea typeface="Merriweather"/>
                <a:cs typeface="Merriweather"/>
                <a:sym typeface="Merriweather"/>
              </a:rPr>
              <a:t>Middle East</a:t>
            </a:r>
            <a:endParaRPr>
              <a:solidFill>
                <a:srgbClr val="CC0000"/>
              </a:solidFill>
              <a:latin typeface="Merriweather"/>
              <a:ea typeface="Merriweather"/>
              <a:cs typeface="Merriweather"/>
              <a:sym typeface="Merriweather"/>
            </a:endParaRPr>
          </a:p>
        </p:txBody>
      </p:sp>
      <p:sp>
        <p:nvSpPr>
          <p:cNvPr id="103" name="Google Shape;103;p16"/>
          <p:cNvSpPr txBox="1"/>
          <p:nvPr/>
        </p:nvSpPr>
        <p:spPr>
          <a:xfrm>
            <a:off x="5878825" y="4667725"/>
            <a:ext cx="56451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 acleddata.com</a:t>
            </a:r>
            <a:endParaRPr/>
          </a:p>
        </p:txBody>
      </p:sp>
      <p:pic>
        <p:nvPicPr>
          <p:cNvPr id="104" name="Google Shape;104;p16"/>
          <p:cNvPicPr preferRelativeResize="0"/>
          <p:nvPr/>
        </p:nvPicPr>
        <p:blipFill rotWithShape="1">
          <a:blip r:embed="rId4">
            <a:alphaModFix/>
          </a:blip>
          <a:srcRect b="24620" l="45304" r="0" t="6122"/>
          <a:stretch/>
        </p:blipFill>
        <p:spPr>
          <a:xfrm>
            <a:off x="5475850" y="1208925"/>
            <a:ext cx="3217974" cy="240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nvSpPr>
        <p:spPr>
          <a:xfrm>
            <a:off x="253250" y="669075"/>
            <a:ext cx="44400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RECAP: TYPES OF EVENTS</a:t>
            </a:r>
            <a:endParaRPr b="1" sz="2400"/>
          </a:p>
        </p:txBody>
      </p:sp>
      <p:sp>
        <p:nvSpPr>
          <p:cNvPr id="110" name="Google Shape;110;p17"/>
          <p:cNvSpPr txBox="1"/>
          <p:nvPr/>
        </p:nvSpPr>
        <p:spPr>
          <a:xfrm>
            <a:off x="5878825" y="4667725"/>
            <a:ext cx="56451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 acleddata.com</a:t>
            </a:r>
            <a:endParaRPr/>
          </a:p>
        </p:txBody>
      </p:sp>
      <p:pic>
        <p:nvPicPr>
          <p:cNvPr id="111" name="Google Shape;111;p17"/>
          <p:cNvPicPr preferRelativeResize="0"/>
          <p:nvPr/>
        </p:nvPicPr>
        <p:blipFill rotWithShape="1">
          <a:blip r:embed="rId3">
            <a:alphaModFix/>
          </a:blip>
          <a:srcRect b="24620" l="45304" r="0" t="6122"/>
          <a:stretch/>
        </p:blipFill>
        <p:spPr>
          <a:xfrm>
            <a:off x="5486925" y="1202775"/>
            <a:ext cx="3217974" cy="2404750"/>
          </a:xfrm>
          <a:prstGeom prst="rect">
            <a:avLst/>
          </a:prstGeom>
          <a:noFill/>
          <a:ln>
            <a:noFill/>
          </a:ln>
        </p:spPr>
      </p:pic>
      <p:pic>
        <p:nvPicPr>
          <p:cNvPr id="112" name="Google Shape;112;p17"/>
          <p:cNvPicPr preferRelativeResize="0"/>
          <p:nvPr/>
        </p:nvPicPr>
        <p:blipFill>
          <a:blip r:embed="rId4">
            <a:alphaModFix/>
          </a:blip>
          <a:stretch>
            <a:fillRect/>
          </a:stretch>
        </p:blipFill>
        <p:spPr>
          <a:xfrm>
            <a:off x="253250" y="1202775"/>
            <a:ext cx="4594698" cy="3735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nvSpPr>
        <p:spPr>
          <a:xfrm>
            <a:off x="253250" y="669075"/>
            <a:ext cx="36165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RECAP: THE TEXT</a:t>
            </a:r>
            <a:endParaRPr b="1" sz="2400"/>
          </a:p>
        </p:txBody>
      </p:sp>
      <p:sp>
        <p:nvSpPr>
          <p:cNvPr id="118" name="Google Shape;118;p18"/>
          <p:cNvSpPr txBox="1"/>
          <p:nvPr/>
        </p:nvSpPr>
        <p:spPr>
          <a:xfrm>
            <a:off x="5878825" y="4667725"/>
            <a:ext cx="56451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 acleddata.com</a:t>
            </a:r>
            <a:endParaRPr/>
          </a:p>
        </p:txBody>
      </p:sp>
      <p:sp>
        <p:nvSpPr>
          <p:cNvPr id="119" name="Google Shape;119;p18"/>
          <p:cNvSpPr txBox="1"/>
          <p:nvPr/>
        </p:nvSpPr>
        <p:spPr>
          <a:xfrm>
            <a:off x="253250" y="1327575"/>
            <a:ext cx="56451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509,157 Observations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Common pre-processing: Keeping those observations with &gt; 100 characters </a:t>
            </a:r>
            <a:endParaRPr/>
          </a:p>
        </p:txBody>
      </p:sp>
      <p:pic>
        <p:nvPicPr>
          <p:cNvPr id="120" name="Google Shape;120;p18"/>
          <p:cNvPicPr preferRelativeResize="0"/>
          <p:nvPr/>
        </p:nvPicPr>
        <p:blipFill>
          <a:blip r:embed="rId3">
            <a:alphaModFix/>
          </a:blip>
          <a:stretch>
            <a:fillRect/>
          </a:stretch>
        </p:blipFill>
        <p:spPr>
          <a:xfrm>
            <a:off x="997725" y="2571750"/>
            <a:ext cx="3574278" cy="2376850"/>
          </a:xfrm>
          <a:prstGeom prst="rect">
            <a:avLst/>
          </a:prstGeom>
          <a:noFill/>
          <a:ln>
            <a:noFill/>
          </a:ln>
        </p:spPr>
      </p:pic>
      <p:sp>
        <p:nvSpPr>
          <p:cNvPr id="121" name="Google Shape;121;p18"/>
          <p:cNvSpPr txBox="1"/>
          <p:nvPr/>
        </p:nvSpPr>
        <p:spPr>
          <a:xfrm>
            <a:off x="5659250" y="1568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highlight>
                  <a:srgbClr val="FFFFFF"/>
                </a:highlight>
              </a:rPr>
              <a:t>NOTES examples:</a:t>
            </a:r>
            <a:endParaRPr b="1" sz="1800">
              <a:solidFill>
                <a:schemeClr val="dk1"/>
              </a:solidFill>
              <a:highlight>
                <a:srgbClr val="FFFFFF"/>
              </a:highlight>
            </a:endParaRPr>
          </a:p>
          <a:p>
            <a:pPr indent="0" lvl="0" marL="0" rtl="0" algn="l">
              <a:lnSpc>
                <a:spcPct val="115000"/>
              </a:lnSpc>
              <a:spcBef>
                <a:spcPts val="0"/>
              </a:spcBef>
              <a:spcAft>
                <a:spcPts val="0"/>
              </a:spcAft>
              <a:buNone/>
            </a:pPr>
            <a:r>
              <a:rPr i="1" lang="en">
                <a:solidFill>
                  <a:schemeClr val="dk1"/>
                </a:solidFill>
                <a:highlight>
                  <a:srgbClr val="FFFFFF"/>
                </a:highlight>
              </a:rPr>
              <a:t>“26th Feb 2001- BBC Mon-Large military offensive all over the country sees 9 soldiers and 6 GIA killed” (101 characters)</a:t>
            </a:r>
            <a:endParaRPr i="1">
              <a:solidFill>
                <a:schemeClr val="dk1"/>
              </a:solidFill>
              <a:highlight>
                <a:srgbClr val="FFFFFF"/>
              </a:highlight>
            </a:endParaRPr>
          </a:p>
          <a:p>
            <a:pPr indent="0" lvl="0" marL="0" rtl="0" algn="l">
              <a:lnSpc>
                <a:spcPct val="115000"/>
              </a:lnSpc>
              <a:spcBef>
                <a:spcPts val="0"/>
              </a:spcBef>
              <a:spcAft>
                <a:spcPts val="0"/>
              </a:spcAft>
              <a:buNone/>
            </a:pPr>
            <a:r>
              <a:t/>
            </a:r>
            <a:endParaRPr i="1">
              <a:solidFill>
                <a:schemeClr val="dk1"/>
              </a:solidFill>
              <a:highlight>
                <a:srgbClr val="FFFFFF"/>
              </a:highlight>
            </a:endParaRPr>
          </a:p>
          <a:p>
            <a:pPr indent="0" lvl="0" marL="0" rtl="0" algn="l">
              <a:lnSpc>
                <a:spcPct val="115000"/>
              </a:lnSpc>
              <a:spcBef>
                <a:spcPts val="0"/>
              </a:spcBef>
              <a:spcAft>
                <a:spcPts val="0"/>
              </a:spcAft>
              <a:buNone/>
            </a:pPr>
            <a:r>
              <a:rPr i="1" lang="en">
                <a:solidFill>
                  <a:schemeClr val="dk1"/>
                </a:solidFill>
                <a:highlight>
                  <a:srgbClr val="FFFFFF"/>
                </a:highlight>
              </a:rPr>
              <a:t>“A 40-year-old repentant who answered to the name of Hamid Doghman was assassinated this past Tuesday 4 March at about 2000 hours not far from downtown Zemmouri 16 kilometres east of Boumerdes by a militant group made up of between four and six elements. The attack targeted this ex-Islamist who had signed his repentance in August 1995.”</a:t>
            </a:r>
            <a:endParaRPr i="1">
              <a:solidFill>
                <a:schemeClr val="dk1"/>
              </a:solidFill>
              <a:highlight>
                <a:srgbClr val="FFFFFF"/>
              </a:highlight>
            </a:endParaRPr>
          </a:p>
          <a:p>
            <a:pPr indent="0" lvl="0" marL="0" rtl="0" algn="l">
              <a:lnSpc>
                <a:spcPct val="115000"/>
              </a:lnSpc>
              <a:spcBef>
                <a:spcPts val="0"/>
              </a:spcBef>
              <a:spcAft>
                <a:spcPts val="0"/>
              </a:spcAft>
              <a:buNone/>
            </a:pPr>
            <a:r>
              <a:t/>
            </a:r>
            <a:endParaRPr i="1">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cxnSp>
        <p:nvCxnSpPr>
          <p:cNvPr id="126" name="Google Shape;126;p19"/>
          <p:cNvCxnSpPr/>
          <p:nvPr/>
        </p:nvCxnSpPr>
        <p:spPr>
          <a:xfrm>
            <a:off x="3182112" y="0"/>
            <a:ext cx="0" cy="4047600"/>
          </a:xfrm>
          <a:prstGeom prst="straightConnector1">
            <a:avLst/>
          </a:prstGeom>
          <a:noFill/>
          <a:ln cap="flat" cmpd="sng" w="9525">
            <a:solidFill>
              <a:srgbClr val="F1C232"/>
            </a:solidFill>
            <a:prstDash val="solid"/>
            <a:round/>
            <a:headEnd len="med" w="med" type="none"/>
            <a:tailEnd len="med" w="med" type="none"/>
          </a:ln>
        </p:spPr>
      </p:cxnSp>
      <p:cxnSp>
        <p:nvCxnSpPr>
          <p:cNvPr id="127" name="Google Shape;127;p19"/>
          <p:cNvCxnSpPr/>
          <p:nvPr/>
        </p:nvCxnSpPr>
        <p:spPr>
          <a:xfrm>
            <a:off x="6266475" y="0"/>
            <a:ext cx="0" cy="4047600"/>
          </a:xfrm>
          <a:prstGeom prst="straightConnector1">
            <a:avLst/>
          </a:prstGeom>
          <a:noFill/>
          <a:ln cap="flat" cmpd="sng" w="9525">
            <a:solidFill>
              <a:srgbClr val="F1C232"/>
            </a:solidFill>
            <a:prstDash val="solid"/>
            <a:round/>
            <a:headEnd len="med" w="med" type="none"/>
            <a:tailEnd len="med" w="med" type="none"/>
          </a:ln>
        </p:spPr>
      </p:cxnSp>
      <p:sp>
        <p:nvSpPr>
          <p:cNvPr id="128" name="Google Shape;128;p19"/>
          <p:cNvSpPr txBox="1"/>
          <p:nvPr/>
        </p:nvSpPr>
        <p:spPr>
          <a:xfrm>
            <a:off x="-2463000" y="3236700"/>
            <a:ext cx="56451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Merriweather"/>
                <a:ea typeface="Merriweather"/>
                <a:cs typeface="Merriweather"/>
                <a:sym typeface="Merriweather"/>
              </a:rPr>
              <a:t>GOAL 1: </a:t>
            </a:r>
            <a:endParaRPr>
              <a:latin typeface="Merriweather"/>
              <a:ea typeface="Merriweather"/>
              <a:cs typeface="Merriweather"/>
              <a:sym typeface="Merriweather"/>
            </a:endParaRPr>
          </a:p>
          <a:p>
            <a:pPr indent="0" lvl="0" marL="0" rtl="0" algn="r">
              <a:spcBef>
                <a:spcPts val="0"/>
              </a:spcBef>
              <a:spcAft>
                <a:spcPts val="0"/>
              </a:spcAft>
              <a:buNone/>
            </a:pPr>
            <a:r>
              <a:rPr lang="en">
                <a:latin typeface="Merriweather"/>
                <a:ea typeface="Merriweather"/>
                <a:cs typeface="Merriweather"/>
                <a:sym typeface="Merriweather"/>
              </a:rPr>
              <a:t>Identify contesting parties</a:t>
            </a:r>
            <a:endParaRPr>
              <a:latin typeface="Merriweather"/>
              <a:ea typeface="Merriweather"/>
              <a:cs typeface="Merriweather"/>
              <a:sym typeface="Merriweather"/>
            </a:endParaRPr>
          </a:p>
        </p:txBody>
      </p:sp>
      <p:sp>
        <p:nvSpPr>
          <p:cNvPr id="129" name="Google Shape;129;p19"/>
          <p:cNvSpPr txBox="1"/>
          <p:nvPr/>
        </p:nvSpPr>
        <p:spPr>
          <a:xfrm>
            <a:off x="2812850" y="3236700"/>
            <a:ext cx="34536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Merriweather"/>
                <a:ea typeface="Merriweather"/>
                <a:cs typeface="Merriweather"/>
                <a:sym typeface="Merriweather"/>
              </a:rPr>
              <a:t>GOAL 2: </a:t>
            </a:r>
            <a:endParaRPr>
              <a:latin typeface="Merriweather"/>
              <a:ea typeface="Merriweather"/>
              <a:cs typeface="Merriweather"/>
              <a:sym typeface="Merriweather"/>
            </a:endParaRPr>
          </a:p>
          <a:p>
            <a:pPr indent="0" lvl="0" marL="0" rtl="0" algn="r">
              <a:spcBef>
                <a:spcPts val="0"/>
              </a:spcBef>
              <a:spcAft>
                <a:spcPts val="0"/>
              </a:spcAft>
              <a:buNone/>
            </a:pPr>
            <a:r>
              <a:rPr lang="en">
                <a:latin typeface="Merriweather"/>
                <a:ea typeface="Merriweather"/>
                <a:cs typeface="Merriweather"/>
                <a:sym typeface="Merriweather"/>
              </a:rPr>
              <a:t>Relationship extraction</a:t>
            </a:r>
            <a:endParaRPr>
              <a:latin typeface="Merriweather"/>
              <a:ea typeface="Merriweather"/>
              <a:cs typeface="Merriweather"/>
              <a:sym typeface="Merriweather"/>
            </a:endParaRPr>
          </a:p>
        </p:txBody>
      </p:sp>
      <p:cxnSp>
        <p:nvCxnSpPr>
          <p:cNvPr id="130" name="Google Shape;130;p19"/>
          <p:cNvCxnSpPr/>
          <p:nvPr/>
        </p:nvCxnSpPr>
        <p:spPr>
          <a:xfrm>
            <a:off x="9104250" y="0"/>
            <a:ext cx="0" cy="4047600"/>
          </a:xfrm>
          <a:prstGeom prst="straightConnector1">
            <a:avLst/>
          </a:prstGeom>
          <a:noFill/>
          <a:ln cap="flat" cmpd="sng" w="9525">
            <a:solidFill>
              <a:srgbClr val="F1C232"/>
            </a:solidFill>
            <a:prstDash val="solid"/>
            <a:round/>
            <a:headEnd len="med" w="med" type="none"/>
            <a:tailEnd len="med" w="med" type="none"/>
          </a:ln>
        </p:spPr>
      </p:cxnSp>
      <p:sp>
        <p:nvSpPr>
          <p:cNvPr id="131" name="Google Shape;131;p19"/>
          <p:cNvSpPr txBox="1"/>
          <p:nvPr/>
        </p:nvSpPr>
        <p:spPr>
          <a:xfrm>
            <a:off x="6144000" y="3251600"/>
            <a:ext cx="3000000" cy="300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Merriweather"/>
                <a:ea typeface="Merriweather"/>
                <a:cs typeface="Merriweather"/>
                <a:sym typeface="Merriweather"/>
              </a:rPr>
              <a:t>GOAL 3:</a:t>
            </a:r>
            <a:endParaRPr>
              <a:solidFill>
                <a:schemeClr val="dk1"/>
              </a:solidFill>
              <a:latin typeface="Merriweather"/>
              <a:ea typeface="Merriweather"/>
              <a:cs typeface="Merriweather"/>
              <a:sym typeface="Merriweather"/>
            </a:endParaRPr>
          </a:p>
          <a:p>
            <a:pPr indent="0" lvl="0" marL="0" rtl="0" algn="r">
              <a:spcBef>
                <a:spcPts val="0"/>
              </a:spcBef>
              <a:spcAft>
                <a:spcPts val="0"/>
              </a:spcAft>
              <a:buNone/>
            </a:pPr>
            <a:r>
              <a:rPr lang="en">
                <a:solidFill>
                  <a:schemeClr val="dk1"/>
                </a:solidFill>
                <a:latin typeface="Merriweather"/>
                <a:ea typeface="Merriweather"/>
                <a:cs typeface="Merriweather"/>
                <a:sym typeface="Merriweather"/>
              </a:rPr>
              <a:t>Topic analysis extraction</a:t>
            </a:r>
            <a:endParaRPr>
              <a:solidFill>
                <a:schemeClr val="dk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cxnSp>
        <p:nvCxnSpPr>
          <p:cNvPr id="136" name="Google Shape;136;p20"/>
          <p:cNvCxnSpPr/>
          <p:nvPr/>
        </p:nvCxnSpPr>
        <p:spPr>
          <a:xfrm>
            <a:off x="3182112" y="0"/>
            <a:ext cx="0" cy="4047600"/>
          </a:xfrm>
          <a:prstGeom prst="straightConnector1">
            <a:avLst/>
          </a:prstGeom>
          <a:noFill/>
          <a:ln cap="flat" cmpd="sng" w="9525">
            <a:solidFill>
              <a:srgbClr val="F1C232"/>
            </a:solidFill>
            <a:prstDash val="solid"/>
            <a:round/>
            <a:headEnd len="med" w="med" type="none"/>
            <a:tailEnd len="med" w="med" type="none"/>
          </a:ln>
        </p:spPr>
      </p:cxnSp>
      <p:cxnSp>
        <p:nvCxnSpPr>
          <p:cNvPr id="137" name="Google Shape;137;p20"/>
          <p:cNvCxnSpPr/>
          <p:nvPr/>
        </p:nvCxnSpPr>
        <p:spPr>
          <a:xfrm>
            <a:off x="6266475" y="0"/>
            <a:ext cx="0" cy="4047600"/>
          </a:xfrm>
          <a:prstGeom prst="straightConnector1">
            <a:avLst/>
          </a:prstGeom>
          <a:noFill/>
          <a:ln cap="flat" cmpd="sng" w="9525">
            <a:solidFill>
              <a:srgbClr val="CCCCCC"/>
            </a:solidFill>
            <a:prstDash val="solid"/>
            <a:round/>
            <a:headEnd len="med" w="med" type="none"/>
            <a:tailEnd len="med" w="med" type="none"/>
          </a:ln>
        </p:spPr>
      </p:cxnSp>
      <p:sp>
        <p:nvSpPr>
          <p:cNvPr id="138" name="Google Shape;138;p20"/>
          <p:cNvSpPr txBox="1"/>
          <p:nvPr/>
        </p:nvSpPr>
        <p:spPr>
          <a:xfrm>
            <a:off x="-2463000" y="3236700"/>
            <a:ext cx="56451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1: </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Identify contesting parties</a:t>
            </a:r>
            <a:endParaRPr>
              <a:solidFill>
                <a:srgbClr val="F1C232"/>
              </a:solidFill>
              <a:latin typeface="Merriweather"/>
              <a:ea typeface="Merriweather"/>
              <a:cs typeface="Merriweather"/>
              <a:sym typeface="Merriweather"/>
            </a:endParaRPr>
          </a:p>
        </p:txBody>
      </p:sp>
      <p:sp>
        <p:nvSpPr>
          <p:cNvPr id="139" name="Google Shape;139;p20"/>
          <p:cNvSpPr txBox="1"/>
          <p:nvPr/>
        </p:nvSpPr>
        <p:spPr>
          <a:xfrm>
            <a:off x="2812850" y="3236700"/>
            <a:ext cx="34536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D9D9D9"/>
                </a:solidFill>
                <a:latin typeface="Merriweather"/>
                <a:ea typeface="Merriweather"/>
                <a:cs typeface="Merriweather"/>
                <a:sym typeface="Merriweather"/>
              </a:rPr>
              <a:t>GOAL 2: </a:t>
            </a:r>
            <a:endParaRPr>
              <a:solidFill>
                <a:srgbClr val="D9D9D9"/>
              </a:solidFill>
              <a:latin typeface="Merriweather"/>
              <a:ea typeface="Merriweather"/>
              <a:cs typeface="Merriweather"/>
              <a:sym typeface="Merriweather"/>
            </a:endParaRPr>
          </a:p>
          <a:p>
            <a:pPr indent="0" lvl="0" marL="0" rtl="0" algn="r">
              <a:spcBef>
                <a:spcPts val="0"/>
              </a:spcBef>
              <a:spcAft>
                <a:spcPts val="0"/>
              </a:spcAft>
              <a:buNone/>
            </a:pPr>
            <a:r>
              <a:rPr lang="en">
                <a:solidFill>
                  <a:srgbClr val="D9D9D9"/>
                </a:solidFill>
                <a:latin typeface="Merriweather"/>
                <a:ea typeface="Merriweather"/>
                <a:cs typeface="Merriweather"/>
                <a:sym typeface="Merriweather"/>
              </a:rPr>
              <a:t>Relationship extraction</a:t>
            </a:r>
            <a:endParaRPr>
              <a:solidFill>
                <a:srgbClr val="D9D9D9"/>
              </a:solidFill>
              <a:latin typeface="Merriweather"/>
              <a:ea typeface="Merriweather"/>
              <a:cs typeface="Merriweather"/>
              <a:sym typeface="Merriweather"/>
            </a:endParaRPr>
          </a:p>
        </p:txBody>
      </p:sp>
      <p:cxnSp>
        <p:nvCxnSpPr>
          <p:cNvPr id="140" name="Google Shape;140;p20"/>
          <p:cNvCxnSpPr/>
          <p:nvPr/>
        </p:nvCxnSpPr>
        <p:spPr>
          <a:xfrm>
            <a:off x="9104250" y="0"/>
            <a:ext cx="0" cy="4047600"/>
          </a:xfrm>
          <a:prstGeom prst="straightConnector1">
            <a:avLst/>
          </a:prstGeom>
          <a:noFill/>
          <a:ln cap="flat" cmpd="sng" w="9525">
            <a:solidFill>
              <a:srgbClr val="CCCCCC"/>
            </a:solidFill>
            <a:prstDash val="solid"/>
            <a:round/>
            <a:headEnd len="med" w="med" type="none"/>
            <a:tailEnd len="med" w="med" type="none"/>
          </a:ln>
        </p:spPr>
      </p:cxnSp>
      <p:sp>
        <p:nvSpPr>
          <p:cNvPr id="141" name="Google Shape;141;p20"/>
          <p:cNvSpPr txBox="1"/>
          <p:nvPr/>
        </p:nvSpPr>
        <p:spPr>
          <a:xfrm>
            <a:off x="6144000" y="3251600"/>
            <a:ext cx="3000000" cy="300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D9D9D9"/>
                </a:solidFill>
                <a:latin typeface="Merriweather"/>
                <a:ea typeface="Merriweather"/>
                <a:cs typeface="Merriweather"/>
                <a:sym typeface="Merriweather"/>
              </a:rPr>
              <a:t>GOAL 3:</a:t>
            </a:r>
            <a:endParaRPr>
              <a:solidFill>
                <a:srgbClr val="D9D9D9"/>
              </a:solidFill>
              <a:latin typeface="Merriweather"/>
              <a:ea typeface="Merriweather"/>
              <a:cs typeface="Merriweather"/>
              <a:sym typeface="Merriweather"/>
            </a:endParaRPr>
          </a:p>
          <a:p>
            <a:pPr indent="0" lvl="0" marL="0" rtl="0" algn="r">
              <a:spcBef>
                <a:spcPts val="0"/>
              </a:spcBef>
              <a:spcAft>
                <a:spcPts val="0"/>
              </a:spcAft>
              <a:buNone/>
            </a:pPr>
            <a:r>
              <a:rPr lang="en">
                <a:solidFill>
                  <a:srgbClr val="D9D9D9"/>
                </a:solidFill>
                <a:latin typeface="Merriweather"/>
                <a:ea typeface="Merriweather"/>
                <a:cs typeface="Merriweather"/>
                <a:sym typeface="Merriweather"/>
              </a:rPr>
              <a:t>Topic analysis extraction</a:t>
            </a:r>
            <a:endParaRPr>
              <a:solidFill>
                <a:srgbClr val="D9D9D9"/>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cxnSp>
        <p:nvCxnSpPr>
          <p:cNvPr id="146" name="Google Shape;146;p21"/>
          <p:cNvCxnSpPr/>
          <p:nvPr/>
        </p:nvCxnSpPr>
        <p:spPr>
          <a:xfrm>
            <a:off x="3182112" y="0"/>
            <a:ext cx="0" cy="4047600"/>
          </a:xfrm>
          <a:prstGeom prst="straightConnector1">
            <a:avLst/>
          </a:prstGeom>
          <a:noFill/>
          <a:ln cap="flat" cmpd="sng" w="9525">
            <a:solidFill>
              <a:srgbClr val="F1C232"/>
            </a:solidFill>
            <a:prstDash val="solid"/>
            <a:round/>
            <a:headEnd len="med" w="med" type="none"/>
            <a:tailEnd len="med" w="med" type="none"/>
          </a:ln>
        </p:spPr>
      </p:cxnSp>
      <p:sp>
        <p:nvSpPr>
          <p:cNvPr id="147" name="Google Shape;147;p21"/>
          <p:cNvSpPr txBox="1"/>
          <p:nvPr/>
        </p:nvSpPr>
        <p:spPr>
          <a:xfrm>
            <a:off x="-2463000" y="3236700"/>
            <a:ext cx="5645100" cy="65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1C232"/>
                </a:solidFill>
                <a:latin typeface="Merriweather"/>
                <a:ea typeface="Merriweather"/>
                <a:cs typeface="Merriweather"/>
                <a:sym typeface="Merriweather"/>
              </a:rPr>
              <a:t>GOAL 1: </a:t>
            </a:r>
            <a:endParaRPr>
              <a:solidFill>
                <a:srgbClr val="F1C232"/>
              </a:solidFill>
              <a:latin typeface="Merriweather"/>
              <a:ea typeface="Merriweather"/>
              <a:cs typeface="Merriweather"/>
              <a:sym typeface="Merriweather"/>
            </a:endParaRPr>
          </a:p>
          <a:p>
            <a:pPr indent="0" lvl="0" marL="0" rtl="0" algn="r">
              <a:spcBef>
                <a:spcPts val="0"/>
              </a:spcBef>
              <a:spcAft>
                <a:spcPts val="0"/>
              </a:spcAft>
              <a:buNone/>
            </a:pPr>
            <a:r>
              <a:rPr lang="en">
                <a:solidFill>
                  <a:srgbClr val="F1C232"/>
                </a:solidFill>
                <a:latin typeface="Merriweather"/>
                <a:ea typeface="Merriweather"/>
                <a:cs typeface="Merriweather"/>
                <a:sym typeface="Merriweather"/>
              </a:rPr>
              <a:t>Identify contesting parties</a:t>
            </a:r>
            <a:endParaRPr>
              <a:solidFill>
                <a:srgbClr val="F1C232"/>
              </a:solidFill>
              <a:latin typeface="Merriweather"/>
              <a:ea typeface="Merriweather"/>
              <a:cs typeface="Merriweather"/>
              <a:sym typeface="Merriweather"/>
            </a:endParaRPr>
          </a:p>
        </p:txBody>
      </p:sp>
      <p:sp>
        <p:nvSpPr>
          <p:cNvPr id="148" name="Google Shape;148;p21"/>
          <p:cNvSpPr txBox="1"/>
          <p:nvPr/>
        </p:nvSpPr>
        <p:spPr>
          <a:xfrm>
            <a:off x="3182100" y="1899450"/>
            <a:ext cx="5961900" cy="3075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200">
                <a:solidFill>
                  <a:schemeClr val="dk1"/>
                </a:solidFill>
                <a:latin typeface="Merriweather"/>
                <a:ea typeface="Merriweather"/>
                <a:cs typeface="Merriweather"/>
                <a:sym typeface="Merriweather"/>
              </a:rPr>
              <a:t>Initially:</a:t>
            </a:r>
            <a:endParaRPr b="1" sz="1200">
              <a:solidFill>
                <a:schemeClr val="dk1"/>
              </a:solidFill>
              <a:latin typeface="Merriweather"/>
              <a:ea typeface="Merriweather"/>
              <a:cs typeface="Merriweather"/>
              <a:sym typeface="Merriweather"/>
            </a:endParaRPr>
          </a:p>
          <a:p>
            <a:pPr indent="-304800" lvl="0" marL="457200" rtl="0" algn="just">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Predict specific actors (e.g. Syria’s Military, Boko Haram, village) </a:t>
            </a:r>
            <a:endParaRPr sz="1200">
              <a:solidFill>
                <a:schemeClr val="dk1"/>
              </a:solidFill>
              <a:latin typeface="Merriweather"/>
              <a:ea typeface="Merriweather"/>
              <a:cs typeface="Merriweather"/>
              <a:sym typeface="Merriweather"/>
            </a:endParaRPr>
          </a:p>
          <a:p>
            <a:pPr indent="-304800" lvl="0" marL="457200" rtl="0" algn="just">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Use SpaCy or Stanford NER to perform regular Name Entity Recognition and POS inputs.</a:t>
            </a:r>
            <a:endParaRPr sz="1200">
              <a:solidFill>
                <a:schemeClr val="dk1"/>
              </a:solidFill>
              <a:latin typeface="Merriweather"/>
              <a:ea typeface="Merriweather"/>
              <a:cs typeface="Merriweather"/>
              <a:sym typeface="Merriweather"/>
            </a:endParaRPr>
          </a:p>
          <a:p>
            <a:pPr indent="-304800" lvl="0" marL="457200" rtl="0" algn="just">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Predict “actor1” and “actor2”.</a:t>
            </a:r>
            <a:endParaRPr sz="1200">
              <a:solidFill>
                <a:schemeClr val="dk1"/>
              </a:solidFill>
              <a:latin typeface="Merriweather"/>
              <a:ea typeface="Merriweather"/>
              <a:cs typeface="Merriweather"/>
              <a:sym typeface="Merriweather"/>
            </a:endParaRPr>
          </a:p>
          <a:p>
            <a:pPr indent="-304800" lvl="0" marL="457200" rtl="0" algn="just">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Use neural networks</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b="1" lang="en" sz="1200">
                <a:solidFill>
                  <a:schemeClr val="dk1"/>
                </a:solidFill>
                <a:latin typeface="Merriweather"/>
                <a:ea typeface="Merriweather"/>
                <a:cs typeface="Merriweather"/>
                <a:sym typeface="Merriweather"/>
              </a:rPr>
              <a:t>Challenges:</a:t>
            </a:r>
            <a:endParaRPr b="1" sz="1200">
              <a:solidFill>
                <a:schemeClr val="dk1"/>
              </a:solidFill>
              <a:latin typeface="Merriweather"/>
              <a:ea typeface="Merriweather"/>
              <a:cs typeface="Merriweather"/>
              <a:sym typeface="Merriweather"/>
            </a:endParaRPr>
          </a:p>
          <a:p>
            <a:pPr indent="-304800" lvl="0" marL="457200" rtl="0" algn="just">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Difficulty tagging organizations accurately.</a:t>
            </a:r>
            <a:endParaRPr sz="1200">
              <a:solidFill>
                <a:schemeClr val="dk1"/>
              </a:solidFill>
              <a:latin typeface="Merriweather"/>
              <a:ea typeface="Merriweather"/>
              <a:cs typeface="Merriweather"/>
              <a:sym typeface="Merriweather"/>
            </a:endParaRPr>
          </a:p>
          <a:p>
            <a:pPr indent="-304800" lvl="0" marL="457200" rtl="0" algn="just">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Actor labels often incorporated more information than notes. </a:t>
            </a:r>
            <a:endParaRPr sz="1200">
              <a:solidFill>
                <a:schemeClr val="dk1"/>
              </a:solidFill>
              <a:latin typeface="Merriweather"/>
              <a:ea typeface="Merriweather"/>
              <a:cs typeface="Merriweather"/>
              <a:sym typeface="Merriweather"/>
            </a:endParaRPr>
          </a:p>
          <a:p>
            <a:pPr indent="-304800" lvl="0" marL="457200" rtl="0" algn="just">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Complexity of predicting two variables (actors) at the same time</a:t>
            </a:r>
            <a:endParaRPr sz="1200">
              <a:solidFill>
                <a:schemeClr val="dk1"/>
              </a:solidFill>
              <a:latin typeface="Merriweather"/>
              <a:ea typeface="Merriweather"/>
              <a:cs typeface="Merriweather"/>
              <a:sym typeface="Merriweather"/>
            </a:endParaRPr>
          </a:p>
        </p:txBody>
      </p:sp>
      <p:graphicFrame>
        <p:nvGraphicFramePr>
          <p:cNvPr id="149" name="Google Shape;149;p21"/>
          <p:cNvGraphicFramePr/>
          <p:nvPr/>
        </p:nvGraphicFramePr>
        <p:xfrm>
          <a:off x="723900" y="217425"/>
          <a:ext cx="3000000" cy="3000000"/>
        </p:xfrm>
        <a:graphic>
          <a:graphicData uri="http://schemas.openxmlformats.org/drawingml/2006/table">
            <a:tbl>
              <a:tblPr>
                <a:noFill/>
                <a:tableStyleId>{41A160C2-F5C3-49FF-BA24-59D7E832D45A}</a:tableStyleId>
              </a:tblPr>
              <a:tblGrid>
                <a:gridCol w="1000125"/>
                <a:gridCol w="819150"/>
                <a:gridCol w="1209675"/>
                <a:gridCol w="771525"/>
                <a:gridCol w="1143000"/>
                <a:gridCol w="2752725"/>
              </a:tblGrid>
              <a:tr h="304800">
                <a:tc>
                  <a:txBody>
                    <a:bodyPr>
                      <a:noAutofit/>
                    </a:bodyPr>
                    <a:lstStyle/>
                    <a:p>
                      <a:pPr indent="0" lvl="0" marL="0" rtl="0" algn="l">
                        <a:lnSpc>
                          <a:spcPct val="115000"/>
                        </a:lnSpc>
                        <a:spcBef>
                          <a:spcPts val="0"/>
                        </a:spcBef>
                        <a:spcAft>
                          <a:spcPts val="0"/>
                        </a:spcAft>
                        <a:buNone/>
                      </a:pPr>
                      <a:r>
                        <a:rPr b="1" lang="en" sz="900"/>
                        <a:t>ACTOR1</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b="1" lang="en" sz="900"/>
                        <a:t>INTER1</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b="1" lang="en" sz="900"/>
                        <a:t>ACTOR2</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b="1" lang="en" sz="900"/>
                        <a:t>INTER2</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b="1" lang="en" sz="900"/>
                        <a:t>INTERACTION</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b="1" lang="en" sz="900"/>
                        <a:t>NOTES</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561975">
                <a:tc>
                  <a:txBody>
                    <a:bodyPr>
                      <a:noAutofit/>
                    </a:bodyPr>
                    <a:lstStyle/>
                    <a:p>
                      <a:pPr indent="0" lvl="0" marL="0" rtl="0" algn="l">
                        <a:lnSpc>
                          <a:spcPct val="115000"/>
                        </a:lnSpc>
                        <a:spcBef>
                          <a:spcPts val="0"/>
                        </a:spcBef>
                        <a:spcAft>
                          <a:spcPts val="0"/>
                        </a:spcAft>
                        <a:buNone/>
                      </a:pPr>
                      <a:r>
                        <a:rPr lang="en" sz="900"/>
                        <a:t>GIA: Armed Islamic Group</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Rebel Groups (2)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Military Forces of Algeria (1999-)</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State Forces (1)</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r">
                        <a:lnSpc>
                          <a:spcPct val="115000"/>
                        </a:lnSpc>
                        <a:spcBef>
                          <a:spcPts val="0"/>
                        </a:spcBef>
                        <a:spcAft>
                          <a:spcPts val="0"/>
                        </a:spcAft>
                        <a:buNone/>
                      </a:pPr>
                      <a:r>
                        <a:rPr lang="en" sz="900"/>
                        <a:t>12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26th Feb 2001- BBC Mon-Large military offensive all over the country sees 9 soldiers and 6 GIA killed</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609600">
                <a:tc>
                  <a:txBody>
                    <a:bodyPr>
                      <a:noAutofit/>
                    </a:bodyPr>
                    <a:lstStyle/>
                    <a:p>
                      <a:pPr indent="0" lvl="0" marL="0" rtl="0" algn="l">
                        <a:lnSpc>
                          <a:spcPct val="115000"/>
                        </a:lnSpc>
                        <a:spcBef>
                          <a:spcPts val="0"/>
                        </a:spcBef>
                        <a:spcAft>
                          <a:spcPts val="0"/>
                        </a:spcAft>
                        <a:buNone/>
                      </a:pPr>
                      <a:r>
                        <a:rPr lang="en" sz="900"/>
                        <a:t>Unidentified Armed Group (Algeria)</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Political Militias (3)</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Civilians (Algeria)</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Civilians (7)</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r">
                        <a:lnSpc>
                          <a:spcPct val="115000"/>
                        </a:lnSpc>
                        <a:spcBef>
                          <a:spcPts val="0"/>
                        </a:spcBef>
                        <a:spcAft>
                          <a:spcPts val="0"/>
                        </a:spcAft>
                        <a:buNone/>
                      </a:pPr>
                      <a:r>
                        <a:rPr lang="en" sz="900"/>
                        <a:t>37</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noAutofit/>
                    </a:bodyPr>
                    <a:lstStyle/>
                    <a:p>
                      <a:pPr indent="0" lvl="0" marL="0" rtl="0" algn="l">
                        <a:lnSpc>
                          <a:spcPct val="115000"/>
                        </a:lnSpc>
                        <a:spcBef>
                          <a:spcPts val="0"/>
                        </a:spcBef>
                        <a:spcAft>
                          <a:spcPts val="0"/>
                        </a:spcAft>
                        <a:buNone/>
                      </a:pPr>
                      <a:r>
                        <a:rPr lang="en" sz="900"/>
                        <a:t>A 40-year-old repentant who answered to the name of Hamid Doghman was assassinated this past Tuesday 4 March at ...</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