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9806B4-F1D2-4E00-9C00-76456E5B4211}">
  <a:tblStyle styleId="{769806B4-F1D2-4E00-9C00-76456E5B42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ff551f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ff551f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ff551f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ff551f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no labelled data.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49636ce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49636ce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actions of interest are very common even when we’re not removing stopwords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ff551f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ff551f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ff551f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ff551f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49636ce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49636ce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ff551f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ff551f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f0bb9c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f0bb9c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ff551f9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ff551f9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f0bb9c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f0bb9c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49636c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49636c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49636c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49636c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49636c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49636c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Systematizing Notes on Conflict Events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Cristina Mac Gregor | Gonzalo Pons | Darshan Sumant 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GOAL 2: PREDICT RELATION &amp; DIRECTION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[177] </a:t>
            </a:r>
            <a:r>
              <a:rPr i="1" lang="en" sz="1100">
                <a:solidFill>
                  <a:schemeClr val="dk1"/>
                </a:solidFill>
              </a:rPr>
              <a:t>'Troops have shot dead a commander of Algerias most radical guerrilla faction who had been sought for scores of killings, a pro-government newspaper said. LAuthentique said Hamou Eulmi, known by his nom de guerre Zinedine, was killed Tuesday near a mos'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0000FF"/>
                </a:solidFill>
              </a:rPr>
              <a:t>Troops</a:t>
            </a:r>
            <a:r>
              <a:rPr b="1" i="1" lang="en" sz="1100">
                <a:solidFill>
                  <a:srgbClr val="3D85C6"/>
                </a:solidFill>
              </a:rPr>
              <a:t> shot</a:t>
            </a:r>
            <a:r>
              <a:rPr b="1" i="1" lang="en" sz="1100">
                <a:solidFill>
                  <a:srgbClr val="0000FF"/>
                </a:solidFill>
              </a:rPr>
              <a:t> guerrilla 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[192] </a:t>
            </a:r>
            <a:r>
              <a:rPr i="1" lang="en" sz="1100">
                <a:solidFill>
                  <a:schemeClr val="dk1"/>
                </a:solidFill>
              </a:rPr>
              <a:t>'25 March 1999 The Globe and Mail Two girls aged 2 and 3 and a woman were among nine victims who had their throats cut overnight by suspected Islamic extremists at an isolated farm south of Algiers, security services said yesterday.'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0000FF"/>
                </a:solidFill>
              </a:rPr>
              <a:t>Civilians </a:t>
            </a:r>
            <a:r>
              <a:rPr b="1" i="1" lang="en" sz="1100">
                <a:solidFill>
                  <a:srgbClr val="3D85C6"/>
                </a:solidFill>
              </a:rPr>
              <a:t>had throats cut</a:t>
            </a:r>
            <a:r>
              <a:rPr b="1" i="1" lang="en" sz="1100">
                <a:solidFill>
                  <a:srgbClr val="0000FF"/>
                </a:solidFill>
              </a:rPr>
              <a:t> by suspected extremists. 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[1123] </a:t>
            </a:r>
            <a:r>
              <a:rPr i="1" lang="en" sz="1100">
                <a:solidFill>
                  <a:schemeClr val="dk1"/>
                </a:solidFill>
              </a:rPr>
              <a:t>'One militant was also killed Thursday in a clash with security forces in Beni Beshir, close to Skikda.'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0000FF"/>
                </a:solidFill>
              </a:rPr>
              <a:t>Militant </a:t>
            </a:r>
            <a:r>
              <a:rPr b="1" i="1" lang="en" sz="1100">
                <a:solidFill>
                  <a:srgbClr val="3D85C6"/>
                </a:solidFill>
              </a:rPr>
              <a:t>killed </a:t>
            </a:r>
            <a:r>
              <a:rPr b="1" i="1" lang="en" sz="1100">
                <a:solidFill>
                  <a:srgbClr val="0000FF"/>
                </a:solidFill>
              </a:rPr>
              <a:t>by security forces 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[19293] </a:t>
            </a:r>
            <a:r>
              <a:rPr i="1" lang="en" sz="1100">
                <a:solidFill>
                  <a:schemeClr val="dk1"/>
                </a:solidFill>
              </a:rPr>
              <a:t>'Violent fight between Seleka rebels and rioters from the Gobongo in Bangui'</a:t>
            </a:r>
            <a:r>
              <a:rPr lang="en" sz="1100">
                <a:solidFill>
                  <a:schemeClr val="dk1"/>
                </a:solidFill>
              </a:rPr>
              <a:t>[112212] </a:t>
            </a:r>
            <a:r>
              <a:rPr i="1" lang="en" sz="1100">
                <a:solidFill>
                  <a:schemeClr val="dk1"/>
                </a:solidFill>
              </a:rPr>
              <a:t>'Al Shabaab attack a military base. No reported casualties.'</a:t>
            </a:r>
            <a:endParaRPr i="1" sz="11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rgbClr val="0000FF"/>
                </a:solidFill>
              </a:rPr>
              <a:t>Al Shabab </a:t>
            </a:r>
            <a:r>
              <a:rPr b="1" i="1" lang="en" sz="1100">
                <a:solidFill>
                  <a:srgbClr val="6FA8DC"/>
                </a:solidFill>
              </a:rPr>
              <a:t>attack</a:t>
            </a:r>
            <a:r>
              <a:rPr b="1" i="1" lang="en" sz="1100">
                <a:solidFill>
                  <a:srgbClr val="0000FF"/>
                </a:solidFill>
              </a:rPr>
              <a:t> to military base</a:t>
            </a:r>
            <a:endParaRPr b="1" i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GOAL 2: PREDICT RELATION &amp; DIRECTION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7002" t="0"/>
          <a:stretch/>
        </p:blipFill>
        <p:spPr>
          <a:xfrm>
            <a:off x="1457800" y="1170100"/>
            <a:ext cx="2011625" cy="38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1661"/>
          <a:stretch/>
        </p:blipFill>
        <p:spPr>
          <a:xfrm>
            <a:off x="5071150" y="1233600"/>
            <a:ext cx="2360375" cy="37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GOAL 2: PREDICT RELATION &amp; DIRECTION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7002" t="0"/>
          <a:stretch/>
        </p:blipFill>
        <p:spPr>
          <a:xfrm>
            <a:off x="1457800" y="1170100"/>
            <a:ext cx="2011625" cy="38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0" l="0" r="0" t="1661"/>
          <a:stretch/>
        </p:blipFill>
        <p:spPr>
          <a:xfrm>
            <a:off x="5071150" y="1233600"/>
            <a:ext cx="2360375" cy="37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5007600" y="1379975"/>
            <a:ext cx="2299800" cy="2196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5007600" y="2970800"/>
            <a:ext cx="2299800" cy="2196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5007600" y="3562275"/>
            <a:ext cx="2299800" cy="2196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5007600" y="4771500"/>
            <a:ext cx="2299800" cy="2196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5007600" y="1788525"/>
            <a:ext cx="2299800" cy="2196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386000" y="3144100"/>
            <a:ext cx="2299800" cy="2196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386000" y="3971625"/>
            <a:ext cx="2299800" cy="2196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GOAL 2: PREDICT RELATION &amp; DIRECTION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Challenges around Extracting Relations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we’re </a:t>
            </a:r>
            <a:r>
              <a:rPr i="1" lang="en"/>
              <a:t>predicting </a:t>
            </a:r>
            <a:r>
              <a:rPr lang="en"/>
              <a:t>the actor1 and actor2 items. Moreover, they’re not always fully embedded in the text.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labelled data.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the length of the document, we can find many verbs not related to the main </a:t>
            </a:r>
            <a:r>
              <a:rPr i="1" lang="en"/>
              <a:t>conflict </a:t>
            </a:r>
            <a:r>
              <a:rPr lang="en"/>
              <a:t>action</a:t>
            </a:r>
            <a:r>
              <a:rPr lang="en"/>
              <a:t> [reported, described]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GOAL 3: TOPIC ANALYSIS &amp; FINDING PATTERNS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Methodology uses an Unsupervised Approach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Doc2Vec (</a:t>
            </a:r>
            <a:r>
              <a:rPr lang="en"/>
              <a:t>based on 5+ million Wikipedia articles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Pairwise cosine similarity between all pairs of (training)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 Spanning Tree (</a:t>
            </a:r>
            <a:r>
              <a:rPr b="1" i="1" lang="en"/>
              <a:t>G</a:t>
            </a:r>
            <a:r>
              <a:rPr b="1" baseline="-25000" i="1" lang="en"/>
              <a:t>S</a:t>
            </a:r>
            <a:r>
              <a:rPr lang="en"/>
              <a:t>) created for the entire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Nodes are articles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Weight edges correspond to similarity between end-nodes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Markov Stability defines hard clusters based on </a:t>
            </a:r>
            <a:r>
              <a:rPr b="1" i="1" lang="en"/>
              <a:t>G</a:t>
            </a:r>
            <a:r>
              <a:rPr b="1" baseline="-25000" i="1" lang="en"/>
              <a:t>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There’s no way to predict what the Clusters or Topics would look like or mean!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Three main lines of analysis: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Prediction of agents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Relation extraction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Topic analysis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Data: ACLED - Armed Conflict Location &amp; Event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685" r="0" t="0"/>
          <a:stretch/>
        </p:blipFill>
        <p:spPr>
          <a:xfrm>
            <a:off x="35925" y="2477525"/>
            <a:ext cx="9081526" cy="11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374" y="3713825"/>
            <a:ext cx="4502624" cy="10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409" y="1180400"/>
            <a:ext cx="7698092" cy="11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Data: ACLED - Armed Conflict Location &amp; Event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8127575" y="3402925"/>
            <a:ext cx="101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</a:t>
            </a:r>
            <a:r>
              <a:rPr lang="en" sz="1000"/>
              <a:t>Max = 1,708</a:t>
            </a:r>
            <a:endParaRPr sz="1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575" y="888325"/>
            <a:ext cx="37814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92075" y="1241950"/>
            <a:ext cx="4558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NOTES examples: 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26th Feb 2001- BBC Mon-Large military offensive all over the country sees 9 soldiers and 6 GIA killed” (101 characters)</a:t>
            </a: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92075" y="3402925"/>
            <a:ext cx="7735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“A 40-year-old repentant who answered to the name of Hamid Doghman was assassinated this past Tuesday 4 March at about 2000 hours not far from downtown Zemmouri 16 kilometres east of Boumerdes by a militant group made up of between four and six elements. The attack targeted this ex-Islamist who had signed his repentance in August 1995.”</a:t>
            </a: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GOAL 1: PREDICT ACTORS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109525" y="354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{769806B4-F1D2-4E00-9C00-76456E5B4211}</a:tableStyleId>
              </a:tblPr>
              <a:tblGrid>
                <a:gridCol w="996975"/>
                <a:gridCol w="821775"/>
                <a:gridCol w="1210850"/>
                <a:gridCol w="772375"/>
                <a:gridCol w="1138950"/>
                <a:gridCol w="1228500"/>
                <a:gridCol w="2755500"/>
              </a:tblGrid>
              <a:tr h="30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ACTOR1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INTER1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ACTOR2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INTER2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INTERACTION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FATALITIES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NOTES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GIA: Armed Islamic Group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Rebel Groups (2)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Military Forces of Algeria (1999-)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State Forces (1)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26th Feb 2001- BBC Mon-Large military offensive all over the country sees 9 soldiers and 6 GIA killed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Unidentified Armed Group (Algeria)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Political Militias (3)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Civilians (Algeria)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Civilians (7)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40-year-old repentant who answered to the name of Hamid Doghman was assassinated this past Tuesday 4 March at ...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109525" y="951013"/>
            <a:ext cx="8313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Tokenize and vectorize the text input.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Using existing software we initialize word embeddings from the text.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SpaCy or Stanford NER to perform regular Name Entity Recognition and POS inputs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Split data in training, development and test. Training will be the oldest (date) 60% of news.</a:t>
            </a:r>
            <a:r>
              <a:rPr lang="en">
                <a:solidFill>
                  <a:schemeClr val="dk1"/>
                </a:solidFill>
              </a:rPr>
              <a:t> Random split of validation/test.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Using these inputs, build a neural network to predict: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INTER1 and INTER2 OR INTERACTION.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FATALITIES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Choose best model/weights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with development set.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Calculate precision, recall, and maximize Area Under Curve (AUC) measure in test set.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GOAL 1: PREDICT ACTORS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66800" y="1909950"/>
            <a:ext cx="3612600" cy="30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Name Entity Recognition: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STANFORD NER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Type: ORGANIZATION, Value: BBC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Type: ORGANIZATION, Value: GIA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STACY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26th 			ORDINAL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BBC Mon-Large 	ORG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9 			CARDINAL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6 			CARDINAL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83350" y="1074288"/>
            <a:ext cx="81201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26th Feb 2001- BBC Mon-Large military offensive all over the country sees 9 soldiers and 6 GIA killed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”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425" y="3778650"/>
            <a:ext cx="1364850" cy="13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 rot="-662415">
            <a:off x="4364699" y="3696098"/>
            <a:ext cx="3000022" cy="117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INTERACTION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</a:t>
            </a:r>
            <a:r>
              <a:rPr b="1" lang="en"/>
              <a:t>MILITARY VERSUS REBELS”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FATALITIES: 1</a:t>
            </a:r>
            <a:endParaRPr b="1"/>
          </a:p>
        </p:txBody>
      </p:sp>
      <p:sp>
        <p:nvSpPr>
          <p:cNvPr id="95" name="Google Shape;95;p18"/>
          <p:cNvSpPr txBox="1"/>
          <p:nvPr/>
        </p:nvSpPr>
        <p:spPr>
          <a:xfrm>
            <a:off x="4712500" y="1909950"/>
            <a:ext cx="4108500" cy="163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POS: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[(26th, 'ADJ'), (Feb, 'PROPN'), (2001-, 'PROPN'), (BBC, 'PROPN'), (Mon, 'PROPN'), (-, 'PUNCT'), (Large, 'ADJ'), (military, 'ADJ'), (offensive, 'NOUN'), (all, 'ADV'), (over, 'ADP'), (the, 'DET'), (country, 'NOUN'), (sees, 'VERB'), (9, 'NUM'), (soldiers, 'NOUN'), (and, 'CCONJ'), (6, 'NUM'), (GIA, 'PROPN'), (killed, 'VERB')]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GOAL 2: PREDICT RELATION &amp; DIRECTION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 1</a:t>
            </a:r>
            <a:r>
              <a:rPr b="1" lang="en"/>
              <a:t> </a:t>
            </a:r>
            <a:r>
              <a:rPr b="1" lang="en">
                <a:solidFill>
                  <a:srgbClr val="3D85C6"/>
                </a:solidFill>
              </a:rPr>
              <a:t>--- (ACTION) →</a:t>
            </a:r>
            <a:r>
              <a:rPr b="1" lang="en"/>
              <a:t> </a:t>
            </a:r>
            <a:r>
              <a:rPr lang="en"/>
              <a:t>ACTOR 2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ACTOR 1</a:t>
            </a:r>
            <a:r>
              <a:rPr b="1" lang="en"/>
              <a:t> </a:t>
            </a:r>
            <a:r>
              <a:rPr b="1" lang="en">
                <a:solidFill>
                  <a:srgbClr val="3D85C6"/>
                </a:solidFill>
              </a:rPr>
              <a:t>← </a:t>
            </a:r>
            <a:r>
              <a:rPr b="1" lang="en">
                <a:solidFill>
                  <a:srgbClr val="3D85C6"/>
                </a:solidFill>
              </a:rPr>
              <a:t>(ACTION) ---</a:t>
            </a:r>
            <a:r>
              <a:rPr b="1" lang="en"/>
              <a:t> </a:t>
            </a:r>
            <a:r>
              <a:rPr lang="en"/>
              <a:t>ACTOR 2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GOAL 2: PREDICT RELATION &amp; DIRECTION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 1</a:t>
            </a:r>
            <a:r>
              <a:rPr b="1" lang="en"/>
              <a:t> </a:t>
            </a:r>
            <a:r>
              <a:rPr b="1" lang="en">
                <a:solidFill>
                  <a:srgbClr val="3D85C6"/>
                </a:solidFill>
              </a:rPr>
              <a:t>--- (ACTION) →</a:t>
            </a:r>
            <a:r>
              <a:rPr b="1" lang="en"/>
              <a:t> </a:t>
            </a:r>
            <a:r>
              <a:rPr lang="en"/>
              <a:t>ACTOR 2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ACTOR 1</a:t>
            </a:r>
            <a:r>
              <a:rPr b="1" lang="en"/>
              <a:t> </a:t>
            </a:r>
            <a:r>
              <a:rPr b="1" lang="en">
                <a:solidFill>
                  <a:srgbClr val="3D85C6"/>
                </a:solidFill>
              </a:rPr>
              <a:t>← (ACTION) ---</a:t>
            </a:r>
            <a:r>
              <a:rPr b="1" lang="en"/>
              <a:t> </a:t>
            </a:r>
            <a:r>
              <a:rPr lang="en"/>
              <a:t>ACTOR 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RNN with handcrafted features (Keith et alI):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Syntactic dependencies</a:t>
            </a:r>
            <a:endParaRPr/>
          </a:p>
          <a:p>
            <a:pPr indent="-317500" lvl="1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iterations of dependency paths that include ACTOR 1 &amp; ACTOR 2:</a:t>
            </a:r>
            <a:r>
              <a:rPr lang="en"/>
              <a:t> </a:t>
            </a:r>
            <a:endParaRPr/>
          </a:p>
          <a:p>
            <a:pPr indent="-317500" lvl="2" marL="18288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length 2 and with length 3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N-gram features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Ngrams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 windows centered on ACTOR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676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GOAL 2: PREDICT RELATION &amp; DIRECTION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Syntactic dependencies</a:t>
            </a:r>
            <a:endParaRPr>
              <a:solidFill>
                <a:srgbClr val="CC0000"/>
              </a:solidFill>
            </a:endParaRPr>
          </a:p>
          <a:p>
            <a:pPr indent="-317500" lvl="1" marL="1371600" rtl="0" algn="l"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Different iterations of dependency paths that include ACTOR 1 &amp; ACTOR 2: </a:t>
            </a:r>
            <a:endParaRPr>
              <a:solidFill>
                <a:srgbClr val="CC0000"/>
              </a:solidFill>
            </a:endParaRPr>
          </a:p>
          <a:p>
            <a:pPr indent="-317500" lvl="2" marL="1828800" rtl="0" algn="l"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400"/>
              <a:buChar char="■"/>
            </a:pPr>
            <a:r>
              <a:rPr lang="en">
                <a:solidFill>
                  <a:srgbClr val="CC0000"/>
                </a:solidFill>
              </a:rPr>
              <a:t>With length 2 and with length 3</a:t>
            </a:r>
            <a:endParaRPr>
              <a:solidFill>
                <a:srgbClr val="CC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14380" l="11281" r="10970" t="18266"/>
          <a:stretch/>
        </p:blipFill>
        <p:spPr>
          <a:xfrm>
            <a:off x="5162850" y="1000075"/>
            <a:ext cx="3669450" cy="22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