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147378185" r:id="rId3"/>
    <p:sldId id="263" r:id="rId4"/>
    <p:sldId id="2147483554" r:id="rId5"/>
    <p:sldId id="2147483576" r:id="rId6"/>
    <p:sldId id="2147483577" r:id="rId7"/>
    <p:sldId id="2147483556" r:id="rId8"/>
    <p:sldId id="2147483555" r:id="rId9"/>
    <p:sldId id="2147483562" r:id="rId10"/>
    <p:sldId id="2147483561" r:id="rId11"/>
    <p:sldId id="2147483557" r:id="rId12"/>
    <p:sldId id="2147483559" r:id="rId13"/>
    <p:sldId id="2147483560" r:id="rId14"/>
    <p:sldId id="2147483563" r:id="rId15"/>
    <p:sldId id="2147483564" r:id="rId16"/>
    <p:sldId id="2147483565" r:id="rId17"/>
    <p:sldId id="2147483566" r:id="rId18"/>
    <p:sldId id="2147483567" r:id="rId19"/>
    <p:sldId id="2147483573" r:id="rId20"/>
    <p:sldId id="2147483568" r:id="rId21"/>
    <p:sldId id="2147483569" r:id="rId22"/>
    <p:sldId id="2147483572" r:id="rId23"/>
    <p:sldId id="2147483570" r:id="rId24"/>
    <p:sldId id="2147483574" r:id="rId25"/>
    <p:sldId id="214748357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4"/>
  </p:normalViewPr>
  <p:slideViewPr>
    <p:cSldViewPr snapToGrid="0">
      <p:cViewPr varScale="1">
        <p:scale>
          <a:sx n="111" d="100"/>
          <a:sy n="111" d="100"/>
        </p:scale>
        <p:origin x="2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E76E-8F56-464C-B641-C92B3D34680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6084-FB27-F04F-96CE-E2900BB61E9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1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06084-FB27-F04F-96CE-E2900BB61E9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04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89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903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449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79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42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90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15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93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73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34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79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22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CD01F-DC48-8E8E-6423-111F1A37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7DA62-BB3D-CEEF-A122-765DDF2D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527F1-955E-0264-B04D-637B0B1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96BA8-3596-4578-34AC-0B07E71B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A66D4-2247-BC44-F9C4-F16C9AC9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2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4C5DC-9FCB-799B-ADD2-C5D428D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2A799E-CA83-FA3A-E2A7-380C1645F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F2955-DB03-CC38-49CE-7D84F0A5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399B8-3AE1-277A-2D60-0DFFEC21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CA712-BAEE-9136-D38C-02D7DD4D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96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941D55-13E6-AF8C-33AE-E6392DEF3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6EBF4-349F-BA71-60F3-8B940302E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71A5B6-39D1-B25F-5AB7-58DB4918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B8344-7B8B-1DD4-6C64-9EB34919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6707AD-80F9-736A-EEF7-BEDC361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51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bg>
      <p:bgPr>
        <a:solidFill>
          <a:srgbClr val="FF7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E355C338-A50F-CD59-D0B5-6A7038476F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8" name="Espaço Reservado para Texto 19">
            <a:extLst>
              <a:ext uri="{FF2B5EF4-FFF2-40B4-BE49-F238E27FC236}">
                <a16:creationId xmlns:a16="http://schemas.microsoft.com/office/drawing/2014/main" id="{A5EE394C-4AE6-A207-0E20-B73902DF99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8295" y="783025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9" name="Espaço Reservado para Texto 19">
            <a:extLst>
              <a:ext uri="{FF2B5EF4-FFF2-40B4-BE49-F238E27FC236}">
                <a16:creationId xmlns:a16="http://schemas.microsoft.com/office/drawing/2014/main" id="{0D9953F2-207F-58DC-FDCF-20CD7F7473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5067" y="783026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0" name="Espaço Reservado para Texto 19">
            <a:extLst>
              <a:ext uri="{FF2B5EF4-FFF2-40B4-BE49-F238E27FC236}">
                <a16:creationId xmlns:a16="http://schemas.microsoft.com/office/drawing/2014/main" id="{C1E2D3AC-53B2-668D-91EE-B81655D41E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58295" y="1582158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1" name="Espaço Reservado para Texto 19">
            <a:extLst>
              <a:ext uri="{FF2B5EF4-FFF2-40B4-BE49-F238E27FC236}">
                <a16:creationId xmlns:a16="http://schemas.microsoft.com/office/drawing/2014/main" id="{239521B1-785C-147A-191D-3A4F54BA0B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067" y="1582159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2" name="Espaço Reservado para Texto 19">
            <a:extLst>
              <a:ext uri="{FF2B5EF4-FFF2-40B4-BE49-F238E27FC236}">
                <a16:creationId xmlns:a16="http://schemas.microsoft.com/office/drawing/2014/main" id="{F5698B55-B6BF-3942-9AC5-38F806313F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58295" y="2381291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3" name="Espaço Reservado para Texto 19">
            <a:extLst>
              <a:ext uri="{FF2B5EF4-FFF2-40B4-BE49-F238E27FC236}">
                <a16:creationId xmlns:a16="http://schemas.microsoft.com/office/drawing/2014/main" id="{6D365BA3-3125-1E46-E60C-C8D8D29655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15067" y="2381292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4" name="Espaço Reservado para Texto 19">
            <a:extLst>
              <a:ext uri="{FF2B5EF4-FFF2-40B4-BE49-F238E27FC236}">
                <a16:creationId xmlns:a16="http://schemas.microsoft.com/office/drawing/2014/main" id="{A3FE738E-39AA-76F5-62AC-F69F0776C7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58295" y="3180424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5" name="Espaço Reservado para Texto 19">
            <a:extLst>
              <a:ext uri="{FF2B5EF4-FFF2-40B4-BE49-F238E27FC236}">
                <a16:creationId xmlns:a16="http://schemas.microsoft.com/office/drawing/2014/main" id="{D9F4046A-FFB9-CEF6-4E70-BE41AF4A6F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15067" y="3180425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6" name="Espaço Reservado para Texto 19">
            <a:extLst>
              <a:ext uri="{FF2B5EF4-FFF2-40B4-BE49-F238E27FC236}">
                <a16:creationId xmlns:a16="http://schemas.microsoft.com/office/drawing/2014/main" id="{AE888B5A-A8B6-5DD8-5EBC-A351C546F4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58295" y="3979557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7" name="Espaço Reservado para Texto 19">
            <a:extLst>
              <a:ext uri="{FF2B5EF4-FFF2-40B4-BE49-F238E27FC236}">
                <a16:creationId xmlns:a16="http://schemas.microsoft.com/office/drawing/2014/main" id="{9CBF702A-64BF-B322-317D-9181692DDEB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5067" y="3979558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8" name="Espaço Reservado para Texto 19">
            <a:extLst>
              <a:ext uri="{FF2B5EF4-FFF2-40B4-BE49-F238E27FC236}">
                <a16:creationId xmlns:a16="http://schemas.microsoft.com/office/drawing/2014/main" id="{734872A3-A9B9-21ED-CD6E-ED687CFCC4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58295" y="4778690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9" name="Espaço Reservado para Texto 19">
            <a:extLst>
              <a:ext uri="{FF2B5EF4-FFF2-40B4-BE49-F238E27FC236}">
                <a16:creationId xmlns:a16="http://schemas.microsoft.com/office/drawing/2014/main" id="{8F16B13E-0E85-B1E5-D522-2613E8D21C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15067" y="4778691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BE677566-1919-951E-2681-C23527CF88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58295" y="5577825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21" name="Espaço Reservado para Texto 19">
            <a:extLst>
              <a:ext uri="{FF2B5EF4-FFF2-40B4-BE49-F238E27FC236}">
                <a16:creationId xmlns:a16="http://schemas.microsoft.com/office/drawing/2014/main" id="{2DFF7D93-C8FE-EF9D-B1F2-0BEEC1463CC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15067" y="5577826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3" name="Espaço Reservado para Texto 129">
            <a:extLst>
              <a:ext uri="{FF2B5EF4-FFF2-40B4-BE49-F238E27FC236}">
                <a16:creationId xmlns:a16="http://schemas.microsoft.com/office/drawing/2014/main" id="{7E8764EE-A9A8-AEE1-6DBE-1CDC8648B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6835611" cy="6858000"/>
          </a:xfrm>
          <a:custGeom>
            <a:avLst/>
            <a:gdLst>
              <a:gd name="connsiteX0" fmla="*/ 0 w 6835611"/>
              <a:gd name="connsiteY0" fmla="*/ 0 h 6858000"/>
              <a:gd name="connsiteX1" fmla="*/ 2992076 w 6835611"/>
              <a:gd name="connsiteY1" fmla="*/ 0 h 6858000"/>
              <a:gd name="connsiteX2" fmla="*/ 6417309 w 6835611"/>
              <a:gd name="connsiteY2" fmla="*/ 3425233 h 6858000"/>
              <a:gd name="connsiteX3" fmla="*/ 6417309 w 6835611"/>
              <a:gd name="connsiteY3" fmla="*/ 5444977 h 6858000"/>
              <a:gd name="connsiteX4" fmla="*/ 5004286 w 6835611"/>
              <a:gd name="connsiteY4" fmla="*/ 6858000 h 6858000"/>
              <a:gd name="connsiteX5" fmla="*/ 0 w 683561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5611" h="6858000">
                <a:moveTo>
                  <a:pt x="0" y="0"/>
                </a:moveTo>
                <a:lnTo>
                  <a:pt x="2992076" y="0"/>
                </a:lnTo>
                <a:lnTo>
                  <a:pt x="6417309" y="3425233"/>
                </a:lnTo>
                <a:cubicBezTo>
                  <a:pt x="6975046" y="3982970"/>
                  <a:pt x="6975046" y="4887241"/>
                  <a:pt x="6417309" y="5444977"/>
                </a:cubicBezTo>
                <a:lnTo>
                  <a:pt x="50042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ln>
                  <a:noFill/>
                </a:ln>
                <a:noFill/>
              </a:defRPr>
            </a:lvl1pPr>
          </a:lstStyle>
          <a:p>
            <a:pPr lvl="0"/>
            <a:r>
              <a:rPr lang="pt-BR"/>
              <a:t>.\</a:t>
            </a:r>
          </a:p>
        </p:txBody>
      </p:sp>
      <p:sp>
        <p:nvSpPr>
          <p:cNvPr id="6" name="Espaço Reservado para Texto 18">
            <a:extLst>
              <a:ext uri="{FF2B5EF4-FFF2-40B4-BE49-F238E27FC236}">
                <a16:creationId xmlns:a16="http://schemas.microsoft.com/office/drawing/2014/main" id="{3DE3431A-0CAA-84E5-07AE-7A362991D5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89198" y="5123217"/>
            <a:ext cx="1100940" cy="1100939"/>
          </a:xfrm>
          <a:custGeom>
            <a:avLst/>
            <a:gdLst>
              <a:gd name="connsiteX0" fmla="*/ 550471 w 1100940"/>
              <a:gd name="connsiteY0" fmla="*/ 0 h 1100939"/>
              <a:gd name="connsiteX1" fmla="*/ 652144 w 1100940"/>
              <a:gd name="connsiteY1" fmla="*/ 42114 h 1100939"/>
              <a:gd name="connsiteX2" fmla="*/ 1058826 w 1100940"/>
              <a:gd name="connsiteY2" fmla="*/ 448796 h 1100939"/>
              <a:gd name="connsiteX3" fmla="*/ 1058826 w 1100940"/>
              <a:gd name="connsiteY3" fmla="*/ 652143 h 1100939"/>
              <a:gd name="connsiteX4" fmla="*/ 652144 w 1100940"/>
              <a:gd name="connsiteY4" fmla="*/ 1058825 h 1100939"/>
              <a:gd name="connsiteX5" fmla="*/ 448797 w 1100940"/>
              <a:gd name="connsiteY5" fmla="*/ 1058825 h 1100939"/>
              <a:gd name="connsiteX6" fmla="*/ 42115 w 1100940"/>
              <a:gd name="connsiteY6" fmla="*/ 652143 h 1100939"/>
              <a:gd name="connsiteX7" fmla="*/ 42115 w 1100940"/>
              <a:gd name="connsiteY7" fmla="*/ 448796 h 1100939"/>
              <a:gd name="connsiteX8" fmla="*/ 448797 w 1100940"/>
              <a:gd name="connsiteY8" fmla="*/ 42114 h 1100939"/>
              <a:gd name="connsiteX9" fmla="*/ 550471 w 1100940"/>
              <a:gd name="connsiteY9" fmla="*/ 0 h 110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0940" h="1100939">
                <a:moveTo>
                  <a:pt x="550471" y="0"/>
                </a:moveTo>
                <a:cubicBezTo>
                  <a:pt x="587269" y="0"/>
                  <a:pt x="624068" y="14038"/>
                  <a:pt x="652144" y="42114"/>
                </a:cubicBezTo>
                <a:lnTo>
                  <a:pt x="1058826" y="448796"/>
                </a:lnTo>
                <a:cubicBezTo>
                  <a:pt x="1114979" y="504949"/>
                  <a:pt x="1114979" y="595990"/>
                  <a:pt x="1058826" y="652143"/>
                </a:cubicBezTo>
                <a:lnTo>
                  <a:pt x="652144" y="1058825"/>
                </a:lnTo>
                <a:cubicBezTo>
                  <a:pt x="595991" y="1114978"/>
                  <a:pt x="504950" y="1114978"/>
                  <a:pt x="448797" y="1058825"/>
                </a:cubicBezTo>
                <a:lnTo>
                  <a:pt x="42115" y="652143"/>
                </a:lnTo>
                <a:cubicBezTo>
                  <a:pt x="-14038" y="595990"/>
                  <a:pt x="-14038" y="504949"/>
                  <a:pt x="42115" y="448796"/>
                </a:cubicBezTo>
                <a:lnTo>
                  <a:pt x="448797" y="42114"/>
                </a:lnTo>
                <a:cubicBezTo>
                  <a:pt x="476874" y="14038"/>
                  <a:pt x="513672" y="0"/>
                  <a:pt x="55047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ln>
                  <a:noFill/>
                </a:ln>
                <a:noFill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7" name="Espaço Reservado para Texto 7">
            <a:extLst>
              <a:ext uri="{FF2B5EF4-FFF2-40B4-BE49-F238E27FC236}">
                <a16:creationId xmlns:a16="http://schemas.microsoft.com/office/drawing/2014/main" id="{CFDB7BD5-5F9A-76D5-2C78-1AE48CC615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104" y="4494456"/>
            <a:ext cx="3491260" cy="17297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buNone/>
              <a:defRPr lang="pt-BR" sz="6600" kern="1200" spc="-150" dirty="0">
                <a:solidFill>
                  <a:schemeClr val="bg1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</a:lstStyle>
          <a:p>
            <a:pPr lvl="0"/>
            <a:r>
              <a:rPr lang="pt-BR"/>
              <a:t>Agenda do dia</a:t>
            </a:r>
          </a:p>
        </p:txBody>
      </p:sp>
      <p:sp>
        <p:nvSpPr>
          <p:cNvPr id="4" name="Espaço Reservado para Texto 13">
            <a:extLst>
              <a:ext uri="{FF2B5EF4-FFF2-40B4-BE49-F238E27FC236}">
                <a16:creationId xmlns:a16="http://schemas.microsoft.com/office/drawing/2014/main" id="{645861E1-E42D-62D5-B437-D4166E8909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60106" y="0"/>
            <a:ext cx="5586121" cy="2422896"/>
          </a:xfrm>
          <a:custGeom>
            <a:avLst/>
            <a:gdLst>
              <a:gd name="connsiteX0" fmla="*/ 0 w 2031368"/>
              <a:gd name="connsiteY0" fmla="*/ 0 h 881076"/>
              <a:gd name="connsiteX1" fmla="*/ 2031368 w 2031368"/>
              <a:gd name="connsiteY1" fmla="*/ 0 h 881076"/>
              <a:gd name="connsiteX2" fmla="*/ 1245474 w 2031368"/>
              <a:gd name="connsiteY2" fmla="*/ 785894 h 881076"/>
              <a:gd name="connsiteX3" fmla="*/ 785893 w 2031368"/>
              <a:gd name="connsiteY3" fmla="*/ 785894 h 881076"/>
              <a:gd name="connsiteX0" fmla="*/ 2031368 w 2065455"/>
              <a:gd name="connsiteY0" fmla="*/ 0 h 881076"/>
              <a:gd name="connsiteX1" fmla="*/ 1245474 w 2065455"/>
              <a:gd name="connsiteY1" fmla="*/ 785894 h 881076"/>
              <a:gd name="connsiteX2" fmla="*/ 785893 w 2065455"/>
              <a:gd name="connsiteY2" fmla="*/ 785894 h 881076"/>
              <a:gd name="connsiteX3" fmla="*/ 0 w 2065455"/>
              <a:gd name="connsiteY3" fmla="*/ 0 h 881076"/>
              <a:gd name="connsiteX4" fmla="*/ 2065455 w 2065455"/>
              <a:gd name="connsiteY4" fmla="*/ 34087 h 881076"/>
              <a:gd name="connsiteX0" fmla="*/ 2031368 w 2031368"/>
              <a:gd name="connsiteY0" fmla="*/ 0 h 881076"/>
              <a:gd name="connsiteX1" fmla="*/ 1245474 w 2031368"/>
              <a:gd name="connsiteY1" fmla="*/ 785894 h 881076"/>
              <a:gd name="connsiteX2" fmla="*/ 785893 w 2031368"/>
              <a:gd name="connsiteY2" fmla="*/ 785894 h 881076"/>
              <a:gd name="connsiteX3" fmla="*/ 0 w 2031368"/>
              <a:gd name="connsiteY3" fmla="*/ 0 h 88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368" h="881076">
                <a:moveTo>
                  <a:pt x="2031368" y="0"/>
                </a:moveTo>
                <a:lnTo>
                  <a:pt x="1245474" y="785894"/>
                </a:lnTo>
                <a:cubicBezTo>
                  <a:pt x="1118564" y="912804"/>
                  <a:pt x="912803" y="912804"/>
                  <a:pt x="785893" y="785894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 w="38100"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00">
                <a:ln>
                  <a:noFill/>
                </a:ln>
                <a:noFill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8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2_Layout Personalizado">
    <p:bg>
      <p:bgPr>
        <a:solidFill>
          <a:srgbClr val="003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ráfico 1" descr="Gráfico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3" y="793306"/>
            <a:ext cx="5249334" cy="527139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Nome do seu projeto"/>
          <p:cNvSpPr txBox="1">
            <a:spLocks noGrp="1"/>
          </p:cNvSpPr>
          <p:nvPr>
            <p:ph type="body" sz="quarter" idx="21"/>
          </p:nvPr>
        </p:nvSpPr>
        <p:spPr>
          <a:xfrm>
            <a:off x="3058613" y="2880628"/>
            <a:ext cx="6074775" cy="1367679"/>
          </a:xfrm>
          <a:prstGeom prst="rect">
            <a:avLst/>
          </a:prstGeom>
        </p:spPr>
        <p:txBody>
          <a:bodyPr lIns="71436" tIns="71436" rIns="71436" bIns="71436" anchor="ctr">
            <a:spAutoFit/>
          </a:bodyPr>
          <a:lstStyle>
            <a:lvl1pPr marL="0" indent="0" algn="ctr" defTabSz="410765">
              <a:lnSpc>
                <a:spcPct val="100000"/>
              </a:lnSpc>
              <a:spcBef>
                <a:spcPts val="0"/>
              </a:spcBef>
              <a:buSzTx/>
              <a:buNone/>
              <a:defRPr sz="7950">
                <a:solidFill>
                  <a:srgbClr val="FF6200"/>
                </a:solidFill>
                <a:latin typeface="Itau Display Pro Bold"/>
                <a:ea typeface="Itau Display Pro Bold"/>
                <a:cs typeface="Itau Display Pro Bold"/>
                <a:sym typeface="Itau Display Pro Bold"/>
              </a:defRPr>
            </a:lvl1pPr>
          </a:lstStyle>
          <a:p>
            <a:r>
              <a:t>Conteúdo</a:t>
            </a:r>
          </a:p>
        </p:txBody>
      </p:sp>
      <p:pic>
        <p:nvPicPr>
          <p:cNvPr id="307" name="Gráfico 3" descr="Gráfico 3"/>
          <p:cNvPicPr>
            <a:picLocks noChangeAspect="1"/>
          </p:cNvPicPr>
          <p:nvPr/>
        </p:nvPicPr>
        <p:blipFill>
          <a:blip r:embed="rId3"/>
          <a:srcRect l="43871"/>
          <a:stretch>
            <a:fillRect/>
          </a:stretch>
        </p:blipFill>
        <p:spPr>
          <a:xfrm>
            <a:off x="1" y="793305"/>
            <a:ext cx="2946400" cy="5271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Gráfico 4" descr="Gráfico 4"/>
          <p:cNvPicPr>
            <a:picLocks noChangeAspect="1"/>
          </p:cNvPicPr>
          <p:nvPr/>
        </p:nvPicPr>
        <p:blipFill>
          <a:blip r:embed="rId3"/>
          <a:srcRect l="43871"/>
          <a:stretch>
            <a:fillRect/>
          </a:stretch>
        </p:blipFill>
        <p:spPr>
          <a:xfrm rot="10800000">
            <a:off x="9245600" y="793306"/>
            <a:ext cx="2946400" cy="52713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380637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9">
            <a:extLst>
              <a:ext uri="{FF2B5EF4-FFF2-40B4-BE49-F238E27FC236}">
                <a16:creationId xmlns:a16="http://schemas.microsoft.com/office/drawing/2014/main" id="{1C335CED-F054-CF00-C96E-C1BA7B7CC803}"/>
              </a:ext>
            </a:extLst>
          </p:cNvPr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469899" y="281953"/>
            <a:ext cx="11243470" cy="458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o título</a:t>
            </a:r>
          </a:p>
        </p:txBody>
      </p:sp>
      <p:sp>
        <p:nvSpPr>
          <p:cNvPr id="5" name="Espaço Reservado para Texto 19">
            <a:extLst>
              <a:ext uri="{FF2B5EF4-FFF2-40B4-BE49-F238E27FC236}">
                <a16:creationId xmlns:a16="http://schemas.microsoft.com/office/drawing/2014/main" id="{7E0455B5-6709-8F10-9D8E-7FB46D385688}"/>
              </a:ext>
            </a:extLst>
          </p:cNvPr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469900" y="748264"/>
            <a:ext cx="11243469" cy="3277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_Clique para inserir o subtítulo</a:t>
            </a:r>
          </a:p>
        </p:txBody>
      </p:sp>
    </p:spTree>
    <p:extLst>
      <p:ext uri="{BB962C8B-B14F-4D97-AF65-F5344CB8AC3E}">
        <p14:creationId xmlns:p14="http://schemas.microsoft.com/office/powerpoint/2010/main" val="16967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8B612-E043-1241-C530-AF2AA360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0C9EA-2B83-8C87-1937-92497D39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9D1CF2-3427-7232-02E5-87F996C1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6F7B16-9F5A-C7A9-8028-E8640B01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E50BE-9964-7AF2-07C5-5CBB1FB5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6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52998-D91E-A730-B6B7-F4AE5B85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C7238-0278-F1FF-E936-07AADA5C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DB4DDF-37EB-B696-A89C-263B714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4A167-9DE4-3361-B3B1-E4C2BEF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41F529-9530-FD3D-AB9B-99DFAE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53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A8FD3-AA03-1933-1904-819EB5F0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2EC99-C8C2-F341-2972-32B1197C6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C68CA8-0D75-AF32-FCC4-CBFECB903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B7B7A1-B5B7-ABAF-0B7A-B8998CB1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1705C4-99E9-0867-29E4-08F751CF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67A44F-2D7B-363C-9752-8F11E071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65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9A86-BD35-0321-7F03-EF0CE101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C32AD7-1669-7B1E-B2DE-79EDB952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E21644-E32A-3206-71E8-6B7D37D6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46FB48-A077-CD82-3A61-EC0D10A3C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B8095D-F52B-1768-8AF9-E81F4B0DA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A22502-9A41-4221-16F7-24DABF92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F19F3D-AAD8-B5B6-1961-49B88A7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17D533-53F8-1A09-2ADF-9A0ED18C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63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D929C-84AF-245B-214C-0A6B7158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A2A867-A1A9-53E7-53B0-EE646D1F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22662D-47A1-8804-D680-F39E977C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B174FA-A65B-47EA-EC64-4ED426DE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86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C2F580-8600-6F08-70F2-AD279E89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E14800-2BE2-BD98-C659-D928887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161AF0-AE87-38EA-76C3-E3C72F49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5DD90-5824-4EE2-38C8-628CD07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35DAE-9AF6-AA25-9302-443DD868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F212EE-6113-3BEA-BBB6-86186764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B02128-A0F3-AFC6-2B1C-ADDBE63D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9EAC36-177A-2D29-6848-29E4A0ED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5C592A-00B6-E71C-E714-62BAD722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C1B7C-5AEB-5600-5265-3CC31D9B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6CC4EE-47C8-1A3B-46C8-62BE6E5FA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F161F3-AD36-A0D5-2408-54946E0AD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C220DF-5124-0738-8C2F-C27AE39E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328ADB-B640-2685-48FA-CEF4B648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6AC10-D422-70FC-A29F-246534F2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1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BCB80A-FD4D-CD07-4B61-1E67B382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A8A7CC-53B4-2991-DC45-D3BEF218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6C9C0-1C64-862C-4D91-1C981ECC6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BC52F-115B-0767-A473-65F7D44C1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43F49-2D26-45ED-7DE3-0FE82B5F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6C1353-74CD-A7AC-2026-BBFEDF970E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255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228473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ws.amazon.com/pt/pm/sagemaker/?gclid=CjwKCAjw3P-2BhAEEiwA3yPhwA6fAgHBLPt3CO6IC3OHCELbKCYRSuQVFEvmR575tBdglKryFxhDRRoCFV4QAvD_BwE&amp;trk=41368dcc-5040-4349-998b-a9c524544f65&amp;sc_channel=ps&amp;ef_id=CjwKCAjw3P-2BhAEEiwA3yPhwA6fAgHBLPt3CO6IC3OHCELbKCYRSuQVFEvmR575tBdglKryFxhDRRoCFV4QAvD_BwE:G:s&amp;s_kwcid=AL!4422!3!532488969034!e!!g!!sagemaker!12024811143!113992794377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A1EFBC-B3AE-3EF9-E555-D57EF39BE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" b="1"/>
          <a:stretch/>
        </p:blipFill>
        <p:spPr>
          <a:xfrm>
            <a:off x="0" y="0"/>
            <a:ext cx="12258675" cy="6898724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40163E87-0791-B9F7-06D7-BCDC0309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25" y="2994038"/>
            <a:ext cx="869924" cy="869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FE7A29-5CB9-F879-4F34-CCAE319B655A}"/>
              </a:ext>
            </a:extLst>
          </p:cNvPr>
          <p:cNvSpPr txBox="1"/>
          <p:nvPr/>
        </p:nvSpPr>
        <p:spPr>
          <a:xfrm>
            <a:off x="485775" y="2495550"/>
            <a:ext cx="706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Turing – Programa de Formação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FC40785-9CDA-8838-65C0-67339D7546C5}"/>
              </a:ext>
            </a:extLst>
          </p:cNvPr>
          <p:cNvCxnSpPr>
            <a:cxnSpLocks/>
          </p:cNvCxnSpPr>
          <p:nvPr/>
        </p:nvCxnSpPr>
        <p:spPr>
          <a:xfrm>
            <a:off x="620344" y="3141881"/>
            <a:ext cx="5920156" cy="0"/>
          </a:xfrm>
          <a:prstGeom prst="line">
            <a:avLst/>
          </a:prstGeom>
          <a:noFill/>
          <a:ln w="57150" cap="rnd" cmpd="sng" algn="ctr">
            <a:solidFill>
              <a:srgbClr val="FF7800"/>
            </a:solidFill>
            <a:prstDash val="solid"/>
            <a:round/>
          </a:ln>
          <a:effectLst/>
        </p:spPr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AB810D-0C64-D0B8-7067-0FDB93E9C889}"/>
              </a:ext>
            </a:extLst>
          </p:cNvPr>
          <p:cNvSpPr txBox="1"/>
          <p:nvPr/>
        </p:nvSpPr>
        <p:spPr>
          <a:xfrm>
            <a:off x="547687" y="3244334"/>
            <a:ext cx="70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AWS e Dados – Hands On</a:t>
            </a:r>
          </a:p>
          <a:p>
            <a:r>
              <a:rPr lang="pt-BR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– Cristian Masssaneiro Pfeil</a:t>
            </a:r>
          </a:p>
          <a:p>
            <a:r>
              <a:rPr lang="pt-BR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– Rômulo Silva Vieira</a:t>
            </a:r>
          </a:p>
        </p:txBody>
      </p:sp>
      <p:pic>
        <p:nvPicPr>
          <p:cNvPr id="11" name="Imagem 10" descr="Desenho de rosto de pessoa visto de perto&#10;&#10;Descrição gerada automaticamente">
            <a:extLst>
              <a:ext uri="{FF2B5EF4-FFF2-40B4-BE49-F238E27FC236}">
                <a16:creationId xmlns:a16="http://schemas.microsoft.com/office/drawing/2014/main" id="{9C08FA23-EC60-3291-6438-DC1041D79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420" y="2799301"/>
            <a:ext cx="981236" cy="12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Serviços que vamos nos aprofundar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28756723-B86B-692A-BB23-6F4F7496BD26}"/>
              </a:ext>
            </a:extLst>
          </p:cNvPr>
          <p:cNvSpPr txBox="1">
            <a:spLocks/>
          </p:cNvSpPr>
          <p:nvPr/>
        </p:nvSpPr>
        <p:spPr>
          <a:xfrm>
            <a:off x="461434" y="1609309"/>
            <a:ext cx="10648951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Os serviços que vamos nos aprofundar e que mais utilizamos aqui em Shared Experience</a:t>
            </a:r>
          </a:p>
        </p:txBody>
      </p: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9E9DDEC2-3EAC-4439-428D-64098E72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48" y="2829442"/>
            <a:ext cx="1368132" cy="1368132"/>
          </a:xfrm>
          <a:prstGeom prst="rect">
            <a:avLst/>
          </a:prstGeom>
        </p:spPr>
      </p:pic>
      <p:pic>
        <p:nvPicPr>
          <p:cNvPr id="11" name="Picture 10" descr="A graphic of a graph&#10;&#10;Description automatically generated with medium confidence">
            <a:extLst>
              <a:ext uri="{FF2B5EF4-FFF2-40B4-BE49-F238E27FC236}">
                <a16:creationId xmlns:a16="http://schemas.microsoft.com/office/drawing/2014/main" id="{0989779A-D61B-C0C7-4156-13845743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883" y="2842177"/>
            <a:ext cx="1421962" cy="142196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D724619-0541-6CBA-D553-46350F177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109" y="2830132"/>
            <a:ext cx="1367442" cy="1367442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0A9247CC-A8E7-CA19-2BD3-26BB4063C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264510" y="2830132"/>
            <a:ext cx="1434007" cy="143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2">
            <a:extLst>
              <a:ext uri="{FF2B5EF4-FFF2-40B4-BE49-F238E27FC236}">
                <a16:creationId xmlns:a16="http://schemas.microsoft.com/office/drawing/2014/main" id="{F1AEDE92-297E-ED19-B40A-5167BCB4C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9830384" y="2842177"/>
            <a:ext cx="1355397" cy="135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7EFB976-89DD-66AE-FF62-6F4D6F0132FD}"/>
              </a:ext>
            </a:extLst>
          </p:cNvPr>
          <p:cNvSpPr txBox="1">
            <a:spLocks/>
          </p:cNvSpPr>
          <p:nvPr/>
        </p:nvSpPr>
        <p:spPr>
          <a:xfrm>
            <a:off x="1024281" y="2452335"/>
            <a:ext cx="1300270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Amazon S3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1B768DAC-40D4-9950-34A1-8C5517E21F55}"/>
              </a:ext>
            </a:extLst>
          </p:cNvPr>
          <p:cNvSpPr txBox="1">
            <a:spLocks/>
          </p:cNvSpPr>
          <p:nvPr/>
        </p:nvSpPr>
        <p:spPr>
          <a:xfrm>
            <a:off x="3731318" y="2452335"/>
            <a:ext cx="66690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Glue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D9309B1-B0FE-1581-D7DB-338C49B41A26}"/>
              </a:ext>
            </a:extLst>
          </p:cNvPr>
          <p:cNvSpPr txBox="1">
            <a:spLocks/>
          </p:cNvSpPr>
          <p:nvPr/>
        </p:nvSpPr>
        <p:spPr>
          <a:xfrm>
            <a:off x="5785910" y="2452335"/>
            <a:ext cx="936687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Athena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3539521F-D5B0-95DB-0A6D-841E9EFBC539}"/>
              </a:ext>
            </a:extLst>
          </p:cNvPr>
          <p:cNvSpPr txBox="1">
            <a:spLocks/>
          </p:cNvSpPr>
          <p:nvPr/>
        </p:nvSpPr>
        <p:spPr>
          <a:xfrm>
            <a:off x="7750582" y="2436617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Quick Sight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717F962A-9F5C-E004-30E9-B4CDD967AB2B}"/>
              </a:ext>
            </a:extLst>
          </p:cNvPr>
          <p:cNvSpPr txBox="1">
            <a:spLocks/>
          </p:cNvSpPr>
          <p:nvPr/>
        </p:nvSpPr>
        <p:spPr>
          <a:xfrm>
            <a:off x="9863050" y="2452335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Sage Maker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3E5748-C692-D818-17C3-E5609FE57917}"/>
              </a:ext>
            </a:extLst>
          </p:cNvPr>
          <p:cNvSpPr txBox="1">
            <a:spLocks/>
          </p:cNvSpPr>
          <p:nvPr/>
        </p:nvSpPr>
        <p:spPr>
          <a:xfrm>
            <a:off x="730546" y="4435070"/>
            <a:ext cx="1820568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Armazenamento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6F85CCF4-EB8D-ACC8-725B-5C2F0604A783}"/>
              </a:ext>
            </a:extLst>
          </p:cNvPr>
          <p:cNvSpPr txBox="1">
            <a:spLocks/>
          </p:cNvSpPr>
          <p:nvPr/>
        </p:nvSpPr>
        <p:spPr>
          <a:xfrm>
            <a:off x="3115277" y="4423598"/>
            <a:ext cx="1732471" cy="800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ETL (Extração, Transformação</a:t>
            </a:r>
          </a:p>
          <a:p>
            <a:pPr algn="ctr"/>
            <a:r>
              <a:rPr lang="pt-BR" dirty="0"/>
              <a:t>e Carga)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F40D3D0-9D23-9AB4-5A84-8CE1E3742944}"/>
              </a:ext>
            </a:extLst>
          </p:cNvPr>
          <p:cNvSpPr txBox="1">
            <a:spLocks/>
          </p:cNvSpPr>
          <p:nvPr/>
        </p:nvSpPr>
        <p:spPr>
          <a:xfrm>
            <a:off x="5487196" y="4431763"/>
            <a:ext cx="1525336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Consulta SQL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9B10A436-2E6D-A936-9CC1-747AFA3401C9}"/>
              </a:ext>
            </a:extLst>
          </p:cNvPr>
          <p:cNvSpPr txBox="1">
            <a:spLocks/>
          </p:cNvSpPr>
          <p:nvPr/>
        </p:nvSpPr>
        <p:spPr>
          <a:xfrm>
            <a:off x="7485330" y="4435070"/>
            <a:ext cx="1820568" cy="5652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Visualização </a:t>
            </a:r>
          </a:p>
          <a:p>
            <a:pPr algn="ctr"/>
            <a:r>
              <a:rPr lang="pt-BR" dirty="0"/>
              <a:t>(dashboard)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0570AC39-1D42-AB75-74DD-25A3FCA3D896}"/>
              </a:ext>
            </a:extLst>
          </p:cNvPr>
          <p:cNvSpPr txBox="1">
            <a:spLocks/>
          </p:cNvSpPr>
          <p:nvPr/>
        </p:nvSpPr>
        <p:spPr>
          <a:xfrm>
            <a:off x="9586576" y="4456546"/>
            <a:ext cx="1874878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784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064476"/>
            <a:ext cx="6074775" cy="2914256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Como acessar</a:t>
            </a:r>
          </a:p>
          <a:p>
            <a:r>
              <a:rPr lang="pt-BR" sz="6000" b="1" dirty="0"/>
              <a:t> os serviços</a:t>
            </a:r>
          </a:p>
          <a:p>
            <a:r>
              <a:rPr lang="pt-BR" sz="6000" b="1" dirty="0"/>
              <a:t> da AWS?</a:t>
            </a:r>
          </a:p>
        </p:txBody>
      </p:sp>
    </p:spTree>
    <p:extLst>
      <p:ext uri="{BB962C8B-B14F-4D97-AF65-F5344CB8AC3E}">
        <p14:creationId xmlns:p14="http://schemas.microsoft.com/office/powerpoint/2010/main" val="1013989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223DE-9400-FBFC-08F7-BA108E48501A}"/>
              </a:ext>
            </a:extLst>
          </p:cNvPr>
          <p:cNvSpPr/>
          <p:nvPr/>
        </p:nvSpPr>
        <p:spPr>
          <a:xfrm>
            <a:off x="3769742" y="2296424"/>
            <a:ext cx="8228402" cy="4345917"/>
          </a:xfrm>
          <a:prstGeom prst="rect">
            <a:avLst/>
          </a:prstGeom>
          <a:solidFill>
            <a:srgbClr val="FF7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Como podemos acessar a AWS?</a:t>
            </a:r>
            <a:endParaRPr lang="pt-BR" b="1" dirty="0"/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28756723-B86B-692A-BB23-6F4F7496BD26}"/>
              </a:ext>
            </a:extLst>
          </p:cNvPr>
          <p:cNvSpPr txBox="1">
            <a:spLocks/>
          </p:cNvSpPr>
          <p:nvPr/>
        </p:nvSpPr>
        <p:spPr>
          <a:xfrm>
            <a:off x="469900" y="1421330"/>
            <a:ext cx="11554122" cy="4090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</a:t>
            </a:r>
            <a:r>
              <a:rPr lang="pt-BR" sz="2400" b="1" dirty="0"/>
              <a:t>AWS</a:t>
            </a:r>
            <a:r>
              <a:rPr lang="pt-BR" sz="2400" dirty="0"/>
              <a:t> disponibiliza </a:t>
            </a:r>
            <a:r>
              <a:rPr lang="pt-BR" sz="2400" b="1" dirty="0">
                <a:solidFill>
                  <a:srgbClr val="FF7500"/>
                </a:solidFill>
              </a:rPr>
              <a:t>três</a:t>
            </a:r>
            <a:r>
              <a:rPr lang="pt-BR" sz="2400" dirty="0"/>
              <a:t> opções: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EB88C-FE14-50CF-393C-19AB57C6B730}"/>
              </a:ext>
            </a:extLst>
          </p:cNvPr>
          <p:cNvSpPr txBox="1">
            <a:spLocks/>
          </p:cNvSpPr>
          <p:nvPr/>
        </p:nvSpPr>
        <p:spPr>
          <a:xfrm>
            <a:off x="469899" y="1966624"/>
            <a:ext cx="3170447" cy="3562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AWS Management Console</a:t>
            </a:r>
            <a:endParaRPr lang="pt-BR" sz="20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DCA9848-C94A-4A08-B179-5C6A122A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78" y="2380339"/>
            <a:ext cx="8064545" cy="4157720"/>
          </a:xfrm>
          <a:prstGeom prst="rect">
            <a:avLst/>
          </a:prstGeom>
        </p:spPr>
      </p:pic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DAE44F1A-FCF9-D915-694E-E2FF66A5686E}"/>
              </a:ext>
            </a:extLst>
          </p:cNvPr>
          <p:cNvSpPr txBox="1">
            <a:spLocks/>
          </p:cNvSpPr>
          <p:nvPr/>
        </p:nvSpPr>
        <p:spPr>
          <a:xfrm>
            <a:off x="467022" y="2523796"/>
            <a:ext cx="3328598" cy="9312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Quando falamos </a:t>
            </a:r>
            <a:r>
              <a:rPr lang="pt-BR" sz="1600" b="1" dirty="0">
                <a:solidFill>
                  <a:srgbClr val="FF7500"/>
                </a:solidFill>
              </a:rPr>
              <a:t>console</a:t>
            </a:r>
            <a:r>
              <a:rPr lang="pt-BR" sz="1600" dirty="0"/>
              <a:t>, queremos</a:t>
            </a:r>
          </a:p>
          <a:p>
            <a:r>
              <a:rPr lang="pt-BR" sz="1600" dirty="0"/>
              <a:t>dizer que acessamos a </a:t>
            </a:r>
            <a:r>
              <a:rPr lang="pt-BR" sz="1600" b="1" dirty="0"/>
              <a:t>AWS</a:t>
            </a:r>
            <a:r>
              <a:rPr lang="pt-BR" sz="1600" dirty="0"/>
              <a:t> através</a:t>
            </a:r>
          </a:p>
          <a:p>
            <a:r>
              <a:rPr lang="pt-BR" sz="1600" dirty="0"/>
              <a:t>do nosso navegador, Google, Edge,</a:t>
            </a:r>
          </a:p>
          <a:p>
            <a:r>
              <a:rPr lang="pt-BR" sz="1600" dirty="0"/>
              <a:t>etc.... 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78193D43-1DA9-DC36-1098-9D8A0A479049}"/>
              </a:ext>
            </a:extLst>
          </p:cNvPr>
          <p:cNvSpPr txBox="1">
            <a:spLocks/>
          </p:cNvSpPr>
          <p:nvPr/>
        </p:nvSpPr>
        <p:spPr>
          <a:xfrm>
            <a:off x="467022" y="3655998"/>
            <a:ext cx="3328598" cy="5127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É a forma mais visual de utilizar as</a:t>
            </a:r>
          </a:p>
          <a:p>
            <a:r>
              <a:rPr lang="pt-BR" sz="1600" dirty="0"/>
              <a:t>ferramentas da </a:t>
            </a:r>
            <a:r>
              <a:rPr lang="pt-BR" sz="1600" b="1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57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D5FB8E-F039-393F-561A-4EF0761D4551}"/>
              </a:ext>
            </a:extLst>
          </p:cNvPr>
          <p:cNvSpPr/>
          <p:nvPr/>
        </p:nvSpPr>
        <p:spPr>
          <a:xfrm>
            <a:off x="7427344" y="3420304"/>
            <a:ext cx="3968150" cy="3420443"/>
          </a:xfrm>
          <a:prstGeom prst="rect">
            <a:avLst/>
          </a:prstGeom>
          <a:solidFill>
            <a:srgbClr val="FF7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50F67-F999-F072-4C81-6502D84729B5}"/>
              </a:ext>
            </a:extLst>
          </p:cNvPr>
          <p:cNvSpPr/>
          <p:nvPr/>
        </p:nvSpPr>
        <p:spPr>
          <a:xfrm>
            <a:off x="475649" y="1329649"/>
            <a:ext cx="8763241" cy="1952682"/>
          </a:xfrm>
          <a:prstGeom prst="rect">
            <a:avLst/>
          </a:prstGeom>
          <a:solidFill>
            <a:srgbClr val="FF7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Como podemos acessar a AWS?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EB88C-FE14-50CF-393C-19AB57C6B730}"/>
              </a:ext>
            </a:extLst>
          </p:cNvPr>
          <p:cNvSpPr txBox="1">
            <a:spLocks/>
          </p:cNvSpPr>
          <p:nvPr/>
        </p:nvSpPr>
        <p:spPr>
          <a:xfrm>
            <a:off x="469900" y="999815"/>
            <a:ext cx="3906157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AWS Command Line Interface (CLI)</a:t>
            </a:r>
            <a:endParaRPr lang="pt-BR" b="1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0A61DE0E-44A6-5F52-9816-80B5D9FF4C30}"/>
              </a:ext>
            </a:extLst>
          </p:cNvPr>
          <p:cNvSpPr txBox="1">
            <a:spLocks/>
          </p:cNvSpPr>
          <p:nvPr/>
        </p:nvSpPr>
        <p:spPr>
          <a:xfrm>
            <a:off x="505893" y="3369345"/>
            <a:ext cx="3489147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AWS Software Developer Kit (SDK)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8765A-B283-5BD7-59A4-F742B36B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9" y="1424493"/>
            <a:ext cx="8589468" cy="1784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E6AFFA-4FE6-BBB4-6F13-21039866DC49}"/>
              </a:ext>
            </a:extLst>
          </p:cNvPr>
          <p:cNvSpPr/>
          <p:nvPr/>
        </p:nvSpPr>
        <p:spPr>
          <a:xfrm>
            <a:off x="3743861" y="1497801"/>
            <a:ext cx="1628701" cy="182778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C600E-E33B-85AC-7426-AFC76FE1E081}"/>
              </a:ext>
            </a:extLst>
          </p:cNvPr>
          <p:cNvSpPr/>
          <p:nvPr/>
        </p:nvSpPr>
        <p:spPr>
          <a:xfrm>
            <a:off x="3577087" y="1704845"/>
            <a:ext cx="2746075" cy="191405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48554-272D-65CD-35BF-48FDAF734BAC}"/>
              </a:ext>
            </a:extLst>
          </p:cNvPr>
          <p:cNvSpPr/>
          <p:nvPr/>
        </p:nvSpPr>
        <p:spPr>
          <a:xfrm>
            <a:off x="3996901" y="1929142"/>
            <a:ext cx="4922811" cy="191405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4F1993-52AA-FCD8-51EF-6B80B953A9C7}"/>
              </a:ext>
            </a:extLst>
          </p:cNvPr>
          <p:cNvSpPr/>
          <p:nvPr/>
        </p:nvSpPr>
        <p:spPr>
          <a:xfrm>
            <a:off x="3881887" y="2120548"/>
            <a:ext cx="1147313" cy="212782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8A4ED8-8029-EF6F-5055-8C631CEE9EF9}"/>
              </a:ext>
            </a:extLst>
          </p:cNvPr>
          <p:cNvSpPr/>
          <p:nvPr/>
        </p:nvSpPr>
        <p:spPr>
          <a:xfrm>
            <a:off x="4103296" y="2333330"/>
            <a:ext cx="616987" cy="212782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929690B-A429-5750-B370-E8FE17B0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52" y="3758759"/>
            <a:ext cx="65379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específicas para cada linguagem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Conjunto de bibliotecas.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acessar e gerenciar os serviços da AWS de forma programática.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 ser incorporado dentro do seu aplicativo.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SDKs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(JavaScript, Python, PHP, .NET, Ruby, Java, Go, Node.js,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SDKs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(Android, iOS,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Device SDKs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(Embedded C, Arduino,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7500"/>
                </a:solidFill>
                <a:effectLst/>
                <a:latin typeface="Arial" panose="020B0604020202020204" pitchFamily="34" charset="0"/>
              </a:rPr>
              <a:t>Exemplo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FF7500"/>
                </a:solidFill>
                <a:effectLst/>
                <a:latin typeface="Arial" panose="020B0604020202020204" pitchFamily="34" charset="0"/>
              </a:rPr>
              <a:t>: AWS CLI é construído com base no AWS SDK para Python (Boto3).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9E934A-E061-554B-61E9-20A8B382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663" y="3489409"/>
            <a:ext cx="3855511" cy="328675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082E29-4E8D-2D6C-800E-E5B2F7C918E6}"/>
              </a:ext>
            </a:extLst>
          </p:cNvPr>
          <p:cNvSpPr/>
          <p:nvPr/>
        </p:nvSpPr>
        <p:spPr>
          <a:xfrm>
            <a:off x="7534223" y="3774061"/>
            <a:ext cx="643619" cy="211344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43BBD1-2704-A0E9-F15F-2D6E3DF072AC}"/>
              </a:ext>
            </a:extLst>
          </p:cNvPr>
          <p:cNvCxnSpPr>
            <a:cxnSpLocks/>
          </p:cNvCxnSpPr>
          <p:nvPr/>
        </p:nvCxnSpPr>
        <p:spPr>
          <a:xfrm flipH="1">
            <a:off x="8280571" y="3764050"/>
            <a:ext cx="650381" cy="992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987805"/>
            <a:ext cx="6074775" cy="106759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138984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é o S3?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C9AC19F-FAFD-7567-203E-C8FF5581D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234481"/>
            <a:ext cx="92359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Pensou em S3, pensou em armazanamento;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 Amazon S3 é um dos principais serviços da AWS;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Ele é anunciado como um serviço com armazenamento de "escalabilidade infinita“;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Muitos serviços da AWS também utilizam o Amazon S3 para integração.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720239-E3D5-5CBE-16D9-621AD14AF7EF}"/>
              </a:ext>
            </a:extLst>
          </p:cNvPr>
          <p:cNvSpPr txBox="1"/>
          <p:nvPr/>
        </p:nvSpPr>
        <p:spPr>
          <a:xfrm>
            <a:off x="539152" y="3576470"/>
            <a:ext cx="40673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Casos de Uso do Amazon S3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Backup e armazenamento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Recuperação de desastres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Arquivamento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Armazenamento em nuvem híbrida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Hospedagem de aplicativos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Hospedagem de mídia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Data Lakes e análise de big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Entrega de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Website estático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77E84BA-4305-76C3-1CD7-5E4560B33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8239" y="5297282"/>
            <a:ext cx="1367442" cy="1367442"/>
          </a:xfrm>
          <a:prstGeom prst="rect">
            <a:avLst/>
          </a:prstGeom>
        </p:spPr>
      </p:pic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3BBB02A4-2D2D-DDF6-B05D-294152EDE1AA}"/>
              </a:ext>
            </a:extLst>
          </p:cNvPr>
          <p:cNvSpPr txBox="1">
            <a:spLocks/>
          </p:cNvSpPr>
          <p:nvPr/>
        </p:nvSpPr>
        <p:spPr>
          <a:xfrm>
            <a:off x="10665411" y="4919485"/>
            <a:ext cx="1300270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Amazon S3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0138AEC3-C108-9E47-77D3-BACDD4D6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142" y="3564616"/>
            <a:ext cx="57214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Convenção de Nomenclatura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Sem maiúsculas, sem sublinhado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3 a 63 caracteres de comprimento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Não pode ser um IP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Deve começar com uma letra minúscula ou número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Não deve terminar com o prefixo </a:t>
            </a:r>
            <a:r>
              <a:rPr lang="pt-BR" altLang="pt-BR" dirty="0"/>
              <a:t>xn--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t-BR" altLang="pt-BR" dirty="0"/>
              <a:t> Não deve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começar</a:t>
            </a:r>
            <a:r>
              <a:rPr lang="pt-BR" altLang="pt-BR" dirty="0"/>
              <a:t> com o sufixo -s3alias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2" y="2433536"/>
            <a:ext cx="6074775" cy="199092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 S3</a:t>
            </a:r>
          </a:p>
          <a:p>
            <a:r>
              <a:rPr lang="pt-BR" sz="6000" b="1" dirty="0"/>
              <a:t>(hands on)</a:t>
            </a:r>
          </a:p>
        </p:txBody>
      </p:sp>
    </p:spTree>
    <p:extLst>
      <p:ext uri="{BB962C8B-B14F-4D97-AF65-F5344CB8AC3E}">
        <p14:creationId xmlns:p14="http://schemas.microsoft.com/office/powerpoint/2010/main" val="308129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526140"/>
            <a:ext cx="6074775" cy="199092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</a:t>
            </a:r>
          </a:p>
          <a:p>
            <a:r>
              <a:rPr lang="pt-BR" sz="6000" b="1" dirty="0"/>
              <a:t>SageMaker</a:t>
            </a:r>
          </a:p>
        </p:txBody>
      </p:sp>
    </p:spTree>
    <p:extLst>
      <p:ext uri="{BB962C8B-B14F-4D97-AF65-F5344CB8AC3E}">
        <p14:creationId xmlns:p14="http://schemas.microsoft.com/office/powerpoint/2010/main" val="29297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é o SageMaker ?</a:t>
            </a:r>
          </a:p>
        </p:txBody>
      </p:sp>
      <p:pic>
        <p:nvPicPr>
          <p:cNvPr id="2" name="Graphic 22">
            <a:extLst>
              <a:ext uri="{FF2B5EF4-FFF2-40B4-BE49-F238E27FC236}">
                <a16:creationId xmlns:a16="http://schemas.microsoft.com/office/drawing/2014/main" id="{D66DC922-E3FB-324C-809C-95816903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585987" y="5300705"/>
            <a:ext cx="1355397" cy="135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A74CE-3766-45B0-EC17-511C0F248043}"/>
              </a:ext>
            </a:extLst>
          </p:cNvPr>
          <p:cNvSpPr txBox="1">
            <a:spLocks/>
          </p:cNvSpPr>
          <p:nvPr/>
        </p:nvSpPr>
        <p:spPr>
          <a:xfrm>
            <a:off x="10618653" y="4910863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SageMaker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02C6DE-C71C-0ABC-21CB-F08DA4D9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091933"/>
            <a:ext cx="1158982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Preparação de Dados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Ferramentas integradas para rotulação e preparação de dados.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Suporte para notebooks Jupyter para análise e exploração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Construção de Modelos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Ambiente de desenvolvimento integrado com suporte para frameworks populares de ML, como TensorFlow,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PyTorch, Scikit-Learn, e MXNet.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Algoritmos de ML otimizados para desempenho e escalabilidade.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Treinamento de Modelos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Treinamento distribuído e totalmente gerenciado, com escalabilidade automática e otimização de custos.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Suporte para o treinamento com hiperparâmetros automáticos (Hyperparameter Tuning).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Implantação de Modelos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Implantação de modelos com um clique para produção, com endpoints escaláveis para previsões em tempo real.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Suporte para previsões em lote.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Monitoramento e Gerenciamento de Modelos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Monitoramento de desempenho de modelos e detecção de desvios (drift) nos dados.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Ferramentas para ajuste contínuo e re-treinamento de modelos.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Automação com SageMaker Autopilot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criar, treinar e ajustar modelos automaticamente, fornecendo explicações sobre os modelos criados.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Curiosidade</a:t>
            </a:r>
          </a:p>
        </p:txBody>
      </p:sp>
      <p:pic>
        <p:nvPicPr>
          <p:cNvPr id="2" name="Graphic 22">
            <a:extLst>
              <a:ext uri="{FF2B5EF4-FFF2-40B4-BE49-F238E27FC236}">
                <a16:creationId xmlns:a16="http://schemas.microsoft.com/office/drawing/2014/main" id="{D66DC922-E3FB-324C-809C-95816903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585987" y="5300705"/>
            <a:ext cx="1355397" cy="135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A74CE-3766-45B0-EC17-511C0F248043}"/>
              </a:ext>
            </a:extLst>
          </p:cNvPr>
          <p:cNvSpPr txBox="1">
            <a:spLocks/>
          </p:cNvSpPr>
          <p:nvPr/>
        </p:nvSpPr>
        <p:spPr>
          <a:xfrm>
            <a:off x="10618653" y="4910863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SageMaker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47B7E-1D1A-8D15-D13B-3496CD4A0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0" y="2772682"/>
            <a:ext cx="10934700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B7D6D-CD37-AAD7-2D21-0234197DDAD8}"/>
              </a:ext>
            </a:extLst>
          </p:cNvPr>
          <p:cNvSpPr txBox="1"/>
          <p:nvPr/>
        </p:nvSpPr>
        <p:spPr>
          <a:xfrm>
            <a:off x="469900" y="6181395"/>
            <a:ext cx="28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6"/>
              </a:rPr>
              <a:t>amazon.sagemaker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C1649-8061-AB61-BE0E-F6374093172F}"/>
              </a:ext>
            </a:extLst>
          </p:cNvPr>
          <p:cNvSpPr txBox="1"/>
          <p:nvPr/>
        </p:nvSpPr>
        <p:spPr>
          <a:xfrm>
            <a:off x="469900" y="1807056"/>
            <a:ext cx="732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Itaú é um heavy user do SagaMaker, reconhecido pela própria Amazon</a:t>
            </a:r>
          </a:p>
        </p:txBody>
      </p:sp>
    </p:spTree>
    <p:extLst>
      <p:ext uri="{BB962C8B-B14F-4D97-AF65-F5344CB8AC3E}">
        <p14:creationId xmlns:p14="http://schemas.microsoft.com/office/powerpoint/2010/main" val="29013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7B6657B1-BED7-A3AE-A65C-4E58144AC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96569" y="327030"/>
            <a:ext cx="561109" cy="646331"/>
          </a:xfrm>
        </p:spPr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D78C7B4-EA0F-F964-2863-4F6D8C8E17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3461" y="327031"/>
            <a:ext cx="4028039" cy="646330"/>
          </a:xfrm>
        </p:spPr>
        <p:txBody>
          <a:bodyPr/>
          <a:lstStyle/>
          <a:p>
            <a:r>
              <a:rPr lang="pt-BR" dirty="0"/>
              <a:t>O que é computaçaõ em nuvem?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585BFD00-4354-FF95-E63F-247CDB4524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rgbClr val="000D2A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8D8682C5-8BCD-E6F5-8B97-CD529D5D3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220F604-42B3-05A4-D65A-562E9924C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rgbClr val="0E3399"/>
          </a:solidFill>
        </p:spPr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Texto 21">
            <a:extLst>
              <a:ext uri="{FF2B5EF4-FFF2-40B4-BE49-F238E27FC236}">
                <a16:creationId xmlns:a16="http://schemas.microsoft.com/office/drawing/2014/main" id="{9691E29C-8D54-0E67-22BE-5C1BABC85D56}"/>
              </a:ext>
            </a:extLst>
          </p:cNvPr>
          <p:cNvSpPr txBox="1">
            <a:spLocks/>
          </p:cNvSpPr>
          <p:nvPr/>
        </p:nvSpPr>
        <p:spPr>
          <a:xfrm>
            <a:off x="7399069" y="1683396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3</a:t>
            </a:r>
          </a:p>
        </p:txBody>
      </p:sp>
      <p:sp>
        <p:nvSpPr>
          <p:cNvPr id="4" name="Espaço Reservado para Texto 21">
            <a:extLst>
              <a:ext uri="{FF2B5EF4-FFF2-40B4-BE49-F238E27FC236}">
                <a16:creationId xmlns:a16="http://schemas.microsoft.com/office/drawing/2014/main" id="{40DD452A-3CD5-FE52-1DEE-D3DAB1C72C5D}"/>
              </a:ext>
            </a:extLst>
          </p:cNvPr>
          <p:cNvSpPr txBox="1">
            <a:spLocks/>
          </p:cNvSpPr>
          <p:nvPr/>
        </p:nvSpPr>
        <p:spPr>
          <a:xfrm>
            <a:off x="7396569" y="1005213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2</a:t>
            </a:r>
          </a:p>
        </p:txBody>
      </p:sp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71DF7E5F-B444-EBCF-F069-719019F969BF}"/>
              </a:ext>
            </a:extLst>
          </p:cNvPr>
          <p:cNvSpPr txBox="1">
            <a:spLocks/>
          </p:cNvSpPr>
          <p:nvPr/>
        </p:nvSpPr>
        <p:spPr>
          <a:xfrm>
            <a:off x="7973461" y="1005214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Falando de AWS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pic>
        <p:nvPicPr>
          <p:cNvPr id="8" name="Gráfico 15" descr="Gráfico 15">
            <a:extLst>
              <a:ext uri="{FF2B5EF4-FFF2-40B4-BE49-F238E27FC236}">
                <a16:creationId xmlns:a16="http://schemas.microsoft.com/office/drawing/2014/main" id="{23CDB98A-2C7D-EDC2-F005-1C3F75A4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615895">
            <a:off x="5371525" y="5066506"/>
            <a:ext cx="1386775" cy="13926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Espaço Reservado para Texto 21">
            <a:extLst>
              <a:ext uri="{FF2B5EF4-FFF2-40B4-BE49-F238E27FC236}">
                <a16:creationId xmlns:a16="http://schemas.microsoft.com/office/drawing/2014/main" id="{05F327C1-6163-5743-AE19-E543865D7819}"/>
              </a:ext>
            </a:extLst>
          </p:cNvPr>
          <p:cNvSpPr txBox="1">
            <a:spLocks/>
          </p:cNvSpPr>
          <p:nvPr/>
        </p:nvSpPr>
        <p:spPr>
          <a:xfrm>
            <a:off x="7407695" y="2393431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FF7800"/>
                </a:solidFill>
              </a:rPr>
              <a:t>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FF7800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A32C402D-1635-80FF-DB7D-0EEDD326FB6F}"/>
              </a:ext>
            </a:extLst>
          </p:cNvPr>
          <p:cNvSpPr txBox="1">
            <a:spLocks/>
          </p:cNvSpPr>
          <p:nvPr/>
        </p:nvSpPr>
        <p:spPr>
          <a:xfrm>
            <a:off x="7984587" y="2393432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9" name="Espaço Reservado para Texto 21">
            <a:extLst>
              <a:ext uri="{FF2B5EF4-FFF2-40B4-BE49-F238E27FC236}">
                <a16:creationId xmlns:a16="http://schemas.microsoft.com/office/drawing/2014/main" id="{B9180B92-0E2E-802A-013B-977DBE142DDC}"/>
              </a:ext>
            </a:extLst>
          </p:cNvPr>
          <p:cNvSpPr txBox="1">
            <a:spLocks/>
          </p:cNvSpPr>
          <p:nvPr/>
        </p:nvSpPr>
        <p:spPr>
          <a:xfrm>
            <a:off x="7415278" y="3039761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5</a:t>
            </a:r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0C8FA8E7-009F-D0C5-23AF-E49572868668}"/>
              </a:ext>
            </a:extLst>
          </p:cNvPr>
          <p:cNvSpPr txBox="1">
            <a:spLocks/>
          </p:cNvSpPr>
          <p:nvPr/>
        </p:nvSpPr>
        <p:spPr>
          <a:xfrm>
            <a:off x="7992170" y="3039762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Glue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BA6D671E-8F1B-7EB0-9AFF-15348B1432FF}"/>
              </a:ext>
            </a:extLst>
          </p:cNvPr>
          <p:cNvSpPr txBox="1">
            <a:spLocks/>
          </p:cNvSpPr>
          <p:nvPr/>
        </p:nvSpPr>
        <p:spPr>
          <a:xfrm>
            <a:off x="8000796" y="1666377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231D19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Como acessar a AWS?</a:t>
            </a:r>
          </a:p>
        </p:txBody>
      </p:sp>
      <p:sp>
        <p:nvSpPr>
          <p:cNvPr id="3" name="Espaço Reservado para Texto 20">
            <a:extLst>
              <a:ext uri="{FF2B5EF4-FFF2-40B4-BE49-F238E27FC236}">
                <a16:creationId xmlns:a16="http://schemas.microsoft.com/office/drawing/2014/main" id="{84607CC2-4909-C983-A9AD-DC3670BAE927}"/>
              </a:ext>
            </a:extLst>
          </p:cNvPr>
          <p:cNvSpPr txBox="1">
            <a:spLocks/>
          </p:cNvSpPr>
          <p:nvPr/>
        </p:nvSpPr>
        <p:spPr>
          <a:xfrm>
            <a:off x="8025205" y="2393431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231D19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Amazon S3</a:t>
            </a:r>
          </a:p>
        </p:txBody>
      </p:sp>
      <p:sp>
        <p:nvSpPr>
          <p:cNvPr id="12" name="Espaço Reservado para Texto 21">
            <a:extLst>
              <a:ext uri="{FF2B5EF4-FFF2-40B4-BE49-F238E27FC236}">
                <a16:creationId xmlns:a16="http://schemas.microsoft.com/office/drawing/2014/main" id="{CC505561-71B1-164E-9A41-D8703B4062BB}"/>
              </a:ext>
            </a:extLst>
          </p:cNvPr>
          <p:cNvSpPr txBox="1">
            <a:spLocks/>
          </p:cNvSpPr>
          <p:nvPr/>
        </p:nvSpPr>
        <p:spPr>
          <a:xfrm>
            <a:off x="7438218" y="3672767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FF7800"/>
                </a:solidFill>
              </a:rPr>
              <a:t>6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FF7800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C6D6DDA8-2ED5-CB3A-57F4-6A3B7D47C1BB}"/>
              </a:ext>
            </a:extLst>
          </p:cNvPr>
          <p:cNvSpPr txBox="1">
            <a:spLocks/>
          </p:cNvSpPr>
          <p:nvPr/>
        </p:nvSpPr>
        <p:spPr>
          <a:xfrm>
            <a:off x="8030893" y="3686092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Amazon Sage Maker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4" name="Espaço Reservado para Texto 21">
            <a:extLst>
              <a:ext uri="{FF2B5EF4-FFF2-40B4-BE49-F238E27FC236}">
                <a16:creationId xmlns:a16="http://schemas.microsoft.com/office/drawing/2014/main" id="{F7CFF02D-29E8-DC33-6916-D0929D0E791A}"/>
              </a:ext>
            </a:extLst>
          </p:cNvPr>
          <p:cNvSpPr txBox="1">
            <a:spLocks/>
          </p:cNvSpPr>
          <p:nvPr/>
        </p:nvSpPr>
        <p:spPr>
          <a:xfrm>
            <a:off x="7438218" y="4326952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7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0B7059E4-BB03-E621-6D1D-5C4EE6680A5E}"/>
              </a:ext>
            </a:extLst>
          </p:cNvPr>
          <p:cNvSpPr txBox="1">
            <a:spLocks/>
          </p:cNvSpPr>
          <p:nvPr/>
        </p:nvSpPr>
        <p:spPr>
          <a:xfrm>
            <a:off x="8030893" y="4340277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Athena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6" name="Espaço Reservado para Texto 21">
            <a:extLst>
              <a:ext uri="{FF2B5EF4-FFF2-40B4-BE49-F238E27FC236}">
                <a16:creationId xmlns:a16="http://schemas.microsoft.com/office/drawing/2014/main" id="{15C8B015-64D5-A608-FF03-D58C4A308F67}"/>
              </a:ext>
            </a:extLst>
          </p:cNvPr>
          <p:cNvSpPr txBox="1">
            <a:spLocks/>
          </p:cNvSpPr>
          <p:nvPr/>
        </p:nvSpPr>
        <p:spPr>
          <a:xfrm>
            <a:off x="7438218" y="4948269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FF7800"/>
                </a:solidFill>
              </a:rPr>
              <a:t>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FF7800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D54B07F-33AC-95C3-8AC9-EDC1DCE00529}"/>
              </a:ext>
            </a:extLst>
          </p:cNvPr>
          <p:cNvSpPr txBox="1">
            <a:spLocks/>
          </p:cNvSpPr>
          <p:nvPr/>
        </p:nvSpPr>
        <p:spPr>
          <a:xfrm>
            <a:off x="8030893" y="4961594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Quick Sight</a:t>
            </a:r>
          </a:p>
        </p:txBody>
      </p:sp>
      <p:sp>
        <p:nvSpPr>
          <p:cNvPr id="18" name="Espaço Reservado para Texto 21">
            <a:extLst>
              <a:ext uri="{FF2B5EF4-FFF2-40B4-BE49-F238E27FC236}">
                <a16:creationId xmlns:a16="http://schemas.microsoft.com/office/drawing/2014/main" id="{2D4BFBFC-FA3F-E882-4163-9DD25677201C}"/>
              </a:ext>
            </a:extLst>
          </p:cNvPr>
          <p:cNvSpPr txBox="1">
            <a:spLocks/>
          </p:cNvSpPr>
          <p:nvPr/>
        </p:nvSpPr>
        <p:spPr>
          <a:xfrm>
            <a:off x="7438218" y="5581275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9</a:t>
            </a:r>
          </a:p>
        </p:txBody>
      </p:sp>
      <p:sp>
        <p:nvSpPr>
          <p:cNvPr id="19" name="Espaço Reservado para Texto 20">
            <a:extLst>
              <a:ext uri="{FF2B5EF4-FFF2-40B4-BE49-F238E27FC236}">
                <a16:creationId xmlns:a16="http://schemas.microsoft.com/office/drawing/2014/main" id="{604BB0CC-3B75-57EB-F71C-7182BA0DC2B0}"/>
              </a:ext>
            </a:extLst>
          </p:cNvPr>
          <p:cNvSpPr txBox="1">
            <a:spLocks/>
          </p:cNvSpPr>
          <p:nvPr/>
        </p:nvSpPr>
        <p:spPr>
          <a:xfrm>
            <a:off x="8030893" y="5594600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5197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064476"/>
            <a:ext cx="6074775" cy="2914256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</a:t>
            </a:r>
          </a:p>
          <a:p>
            <a:r>
              <a:rPr lang="pt-BR" sz="6000" b="1" dirty="0"/>
              <a:t>SageMaker</a:t>
            </a:r>
          </a:p>
          <a:p>
            <a:r>
              <a:rPr lang="pt-BR" sz="6000" b="1" dirty="0"/>
              <a:t>(hands on)</a:t>
            </a:r>
          </a:p>
        </p:txBody>
      </p:sp>
    </p:spTree>
    <p:extLst>
      <p:ext uri="{BB962C8B-B14F-4D97-AF65-F5344CB8AC3E}">
        <p14:creationId xmlns:p14="http://schemas.microsoft.com/office/powerpoint/2010/main" val="267741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526140"/>
            <a:ext cx="6074775" cy="199092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</a:t>
            </a:r>
          </a:p>
          <a:p>
            <a:r>
              <a:rPr lang="pt-BR" sz="6000" b="1" dirty="0"/>
              <a:t>QuickSight</a:t>
            </a:r>
          </a:p>
        </p:txBody>
      </p:sp>
    </p:spTree>
    <p:extLst>
      <p:ext uri="{BB962C8B-B14F-4D97-AF65-F5344CB8AC3E}">
        <p14:creationId xmlns:p14="http://schemas.microsoft.com/office/powerpoint/2010/main" val="25927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é o QuickSight?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02C6DE-C71C-0ABC-21CB-F08DA4D9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061957"/>
            <a:ext cx="56261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Resumido: é uma ferramenta para criação de Dashs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E6D6E15-73FB-1CAA-7B00-C9BFB542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239" y="5279344"/>
            <a:ext cx="1368132" cy="1368132"/>
          </a:xfrm>
          <a:prstGeom prst="rect">
            <a:avLst/>
          </a:prstGeom>
        </p:spPr>
      </p:pic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B196B37F-408D-E771-CFCF-927FC74A5BC1}"/>
              </a:ext>
            </a:extLst>
          </p:cNvPr>
          <p:cNvSpPr txBox="1">
            <a:spLocks/>
          </p:cNvSpPr>
          <p:nvPr/>
        </p:nvSpPr>
        <p:spPr>
          <a:xfrm>
            <a:off x="10637273" y="4886519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Quick Sight</a:t>
            </a:r>
          </a:p>
        </p:txBody>
      </p:sp>
    </p:spTree>
    <p:extLst>
      <p:ext uri="{BB962C8B-B14F-4D97-AF65-F5344CB8AC3E}">
        <p14:creationId xmlns:p14="http://schemas.microsoft.com/office/powerpoint/2010/main" val="15317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064476"/>
            <a:ext cx="6074775" cy="2914256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</a:t>
            </a:r>
          </a:p>
          <a:p>
            <a:r>
              <a:rPr lang="pt-BR" sz="6000" b="1" dirty="0"/>
              <a:t>QuickSight</a:t>
            </a:r>
          </a:p>
          <a:p>
            <a:r>
              <a:rPr lang="pt-BR" sz="6000" b="1" dirty="0"/>
              <a:t>(overview)</a:t>
            </a:r>
          </a:p>
        </p:txBody>
      </p:sp>
    </p:spTree>
    <p:extLst>
      <p:ext uri="{BB962C8B-B14F-4D97-AF65-F5344CB8AC3E}">
        <p14:creationId xmlns:p14="http://schemas.microsoft.com/office/powerpoint/2010/main" val="4266589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987805"/>
            <a:ext cx="6074775" cy="106759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22778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987805"/>
            <a:ext cx="6074775" cy="106759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Obrigado : ) </a:t>
            </a:r>
          </a:p>
        </p:txBody>
      </p:sp>
    </p:spTree>
    <p:extLst>
      <p:ext uri="{BB962C8B-B14F-4D97-AF65-F5344CB8AC3E}">
        <p14:creationId xmlns:p14="http://schemas.microsoft.com/office/powerpoint/2010/main" val="246881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064476"/>
            <a:ext cx="6074775" cy="2914256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O que é computação</a:t>
            </a:r>
          </a:p>
          <a:p>
            <a:r>
              <a:rPr lang="pt-BR" sz="6000" b="1" dirty="0"/>
              <a:t>em nuvem ?</a:t>
            </a:r>
          </a:p>
        </p:txBody>
      </p:sp>
    </p:spTree>
    <p:extLst>
      <p:ext uri="{BB962C8B-B14F-4D97-AF65-F5344CB8AC3E}">
        <p14:creationId xmlns:p14="http://schemas.microsoft.com/office/powerpoint/2010/main" val="346686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é Computação em Nuvem?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28756723-B86B-692A-BB23-6F4F7496BD26}"/>
              </a:ext>
            </a:extLst>
          </p:cNvPr>
          <p:cNvSpPr txBox="1">
            <a:spLocks/>
          </p:cNvSpPr>
          <p:nvPr/>
        </p:nvSpPr>
        <p:spPr>
          <a:xfrm>
            <a:off x="469900" y="981738"/>
            <a:ext cx="10648951" cy="4097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Computação em nuvem é a entrega sob demanda de poder de computação, armazenamento de</a:t>
            </a:r>
          </a:p>
          <a:p>
            <a:r>
              <a:rPr lang="pt-BR" dirty="0"/>
              <a:t>banco de dados, aplicativos e outros recursos de TI.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Através de uma plataforma de serviços de nuvem com precificação conforme o uso.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Você pode provisionar exatamente o tipo e tamanho de recursos de computação de que precisa.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Você pode acessar tantos recursos quanto precisar, quase que instantaneamente.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Uma maneira simples de acessar servidores, armazenamento, bancos de dados e um conjunto de serviços de aplicativos.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9CE5F-596B-624B-F7E9-47AE66E9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846" y="5423640"/>
            <a:ext cx="3879319" cy="1365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7C9AC-7335-E8F1-FEB4-3735EF47F075}"/>
              </a:ext>
            </a:extLst>
          </p:cNvPr>
          <p:cNvSpPr txBox="1"/>
          <p:nvPr/>
        </p:nvSpPr>
        <p:spPr>
          <a:xfrm>
            <a:off x="3613916" y="4986358"/>
            <a:ext cx="463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Os pricipais players de cloud no mundo</a:t>
            </a:r>
          </a:p>
        </p:txBody>
      </p:sp>
    </p:spTree>
    <p:extLst>
      <p:ext uri="{BB962C8B-B14F-4D97-AF65-F5344CB8AC3E}">
        <p14:creationId xmlns:p14="http://schemas.microsoft.com/office/powerpoint/2010/main" val="41909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7C9DAB-BBAB-2390-435F-D667C7E8A67C}"/>
              </a:ext>
            </a:extLst>
          </p:cNvPr>
          <p:cNvSpPr/>
          <p:nvPr/>
        </p:nvSpPr>
        <p:spPr>
          <a:xfrm>
            <a:off x="2417254" y="1311215"/>
            <a:ext cx="7004650" cy="5305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Eu escolho você!</a:t>
            </a:r>
          </a:p>
        </p:txBody>
      </p:sp>
      <p:pic>
        <p:nvPicPr>
          <p:cNvPr id="6" name="Picture 5" descr="Cartoon of two people&#10;&#10;Description automatically generated">
            <a:extLst>
              <a:ext uri="{FF2B5EF4-FFF2-40B4-BE49-F238E27FC236}">
                <a16:creationId xmlns:a16="http://schemas.microsoft.com/office/drawing/2014/main" id="{0A49C6DD-B9C6-C0E4-C8FD-5A37DCF8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04" y="1377029"/>
            <a:ext cx="6875398" cy="51499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726D7-4AF8-9115-6628-2D7BD74A72E1}"/>
              </a:ext>
            </a:extLst>
          </p:cNvPr>
          <p:cNvSpPr/>
          <p:nvPr/>
        </p:nvSpPr>
        <p:spPr>
          <a:xfrm>
            <a:off x="5853548" y="3413020"/>
            <a:ext cx="787783" cy="56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 descr="A orange square with black text&#10;&#10;Description automatically generated">
            <a:extLst>
              <a:ext uri="{FF2B5EF4-FFF2-40B4-BE49-F238E27FC236}">
                <a16:creationId xmlns:a16="http://schemas.microsoft.com/office/drawing/2014/main" id="{AEF7EDE0-679A-214C-2B16-CFBC62733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322" y="3042532"/>
            <a:ext cx="994629" cy="994629"/>
          </a:xfrm>
          <a:prstGeom prst="rect">
            <a:avLst/>
          </a:prstGeom>
        </p:spPr>
      </p:pic>
      <p:pic>
        <p:nvPicPr>
          <p:cNvPr id="12" name="Picture 11" descr="A logo with a smile&#10;&#10;Description automatically generated">
            <a:extLst>
              <a:ext uri="{FF2B5EF4-FFF2-40B4-BE49-F238E27FC236}">
                <a16:creationId xmlns:a16="http://schemas.microsoft.com/office/drawing/2014/main" id="{2B865E79-3C74-A14C-95FD-F7B31160A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867" y="4656788"/>
            <a:ext cx="1001784" cy="599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1C167-3AA3-61E7-891D-FD8519785DA8}"/>
              </a:ext>
            </a:extLst>
          </p:cNvPr>
          <p:cNvSpPr txBox="1"/>
          <p:nvPr/>
        </p:nvSpPr>
        <p:spPr>
          <a:xfrm>
            <a:off x="469900" y="1680451"/>
            <a:ext cx="1941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Em </a:t>
            </a:r>
            <a:r>
              <a:rPr lang="pt-BR" b="1" dirty="0">
                <a:solidFill>
                  <a:srgbClr val="FF7500"/>
                </a:solidFill>
              </a:rPr>
              <a:t>2020</a:t>
            </a:r>
            <a:r>
              <a:rPr lang="pt-BR" b="1" dirty="0"/>
              <a:t> o</a:t>
            </a:r>
          </a:p>
          <a:p>
            <a:r>
              <a:rPr lang="pt-BR" b="1" dirty="0">
                <a:solidFill>
                  <a:srgbClr val="FF7500"/>
                </a:solidFill>
              </a:rPr>
              <a:t>Itáu</a:t>
            </a:r>
            <a:r>
              <a:rPr lang="pt-BR" b="1" dirty="0"/>
              <a:t> escolheu</a:t>
            </a:r>
          </a:p>
          <a:p>
            <a:r>
              <a:rPr lang="pt-BR" b="1" dirty="0"/>
              <a:t>um pokémon</a:t>
            </a:r>
          </a:p>
        </p:txBody>
      </p:sp>
    </p:spTree>
    <p:extLst>
      <p:ext uri="{BB962C8B-B14F-4D97-AF65-F5344CB8AC3E}">
        <p14:creationId xmlns:p14="http://schemas.microsoft.com/office/powerpoint/2010/main" val="240737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E por que o Itaú escolheu a AWS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22381-7E45-CDC6-92F0-30192081D2E7}"/>
              </a:ext>
            </a:extLst>
          </p:cNvPr>
          <p:cNvSpPr txBox="1"/>
          <p:nvPr/>
        </p:nvSpPr>
        <p:spPr>
          <a:xfrm>
            <a:off x="469900" y="1511807"/>
            <a:ext cx="911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dirty="0"/>
              <a:t>AWS</a:t>
            </a:r>
            <a:r>
              <a:rPr lang="pt-BR" dirty="0"/>
              <a:t> é um player com capacidade para atender às necessidades de uma empresa do</a:t>
            </a:r>
          </a:p>
          <a:p>
            <a:r>
              <a:rPr lang="pt-BR" dirty="0"/>
              <a:t>porte do </a:t>
            </a:r>
            <a:r>
              <a:rPr lang="pt-BR" b="1" dirty="0">
                <a:solidFill>
                  <a:srgbClr val="FF7500"/>
                </a:solidFill>
              </a:rPr>
              <a:t>Itaú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BFFFD-337D-8757-9278-A9A8E026EDBF}"/>
              </a:ext>
            </a:extLst>
          </p:cNvPr>
          <p:cNvSpPr txBox="1"/>
          <p:nvPr/>
        </p:nvSpPr>
        <p:spPr>
          <a:xfrm>
            <a:off x="469900" y="2242176"/>
            <a:ext cx="622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  <a:latin typeface="AmazonEmberBold"/>
              </a:rPr>
              <a:t>Padronização para eficiência usando a AWS, chega de legado!</a:t>
            </a:r>
          </a:p>
        </p:txBody>
      </p:sp>
      <p:pic>
        <p:nvPicPr>
          <p:cNvPr id="9" name="Picture 8" descr="A blue letters on a white background&#10;&#10;Description automatically generated">
            <a:extLst>
              <a:ext uri="{FF2B5EF4-FFF2-40B4-BE49-F238E27FC236}">
                <a16:creationId xmlns:a16="http://schemas.microsoft.com/office/drawing/2014/main" id="{FEFB313F-C713-EC7A-EAB1-23DE1DDC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48" y="3392152"/>
            <a:ext cx="4695825" cy="971550"/>
          </a:xfrm>
          <a:prstGeom prst="rect">
            <a:avLst/>
          </a:prstGeom>
        </p:spPr>
      </p:pic>
      <p:pic>
        <p:nvPicPr>
          <p:cNvPr id="11" name="Picture 10" descr="A cartoon of a bee&#10;&#10;Description automatically generated">
            <a:extLst>
              <a:ext uri="{FF2B5EF4-FFF2-40B4-BE49-F238E27FC236}">
                <a16:creationId xmlns:a16="http://schemas.microsoft.com/office/drawing/2014/main" id="{0D9DAA1A-310D-97B6-1088-04F041C07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47" y="3047094"/>
            <a:ext cx="1546781" cy="1392103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768EE2-EE3D-3D72-24CD-05684D55D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594" y="3330959"/>
            <a:ext cx="2667122" cy="1093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140191-E94E-E757-8611-0904274102AC}"/>
              </a:ext>
            </a:extLst>
          </p:cNvPr>
          <p:cNvSpPr txBox="1"/>
          <p:nvPr/>
        </p:nvSpPr>
        <p:spPr>
          <a:xfrm>
            <a:off x="469900" y="5080380"/>
            <a:ext cx="853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  <a:latin typeface="AmazonEmberBold"/>
              </a:rPr>
              <a:t>A </a:t>
            </a:r>
            <a:r>
              <a:rPr lang="pt-BR" b="1" i="0" dirty="0">
                <a:effectLst/>
                <a:latin typeface="AmazonEmberBold"/>
              </a:rPr>
              <a:t>AWS</a:t>
            </a:r>
            <a:r>
              <a:rPr lang="pt-BR" b="0" i="0" dirty="0">
                <a:effectLst/>
                <a:latin typeface="AmazonEmberBold"/>
              </a:rPr>
              <a:t> oferece segurança, poder de escala, gerenciamento de custos e muito mais....</a:t>
            </a:r>
          </a:p>
        </p:txBody>
      </p:sp>
    </p:spTree>
    <p:extLst>
      <p:ext uri="{BB962C8B-B14F-4D97-AF65-F5344CB8AC3E}">
        <p14:creationId xmlns:p14="http://schemas.microsoft.com/office/powerpoint/2010/main" val="4166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526140"/>
            <a:ext cx="6074775" cy="199092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Sobre a </a:t>
            </a:r>
          </a:p>
          <a:p>
            <a:r>
              <a:rPr lang="pt-BR" sz="6000" b="1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24147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EC8131-0F35-A86C-DC19-DC1FC3A90FFA}"/>
              </a:ext>
            </a:extLst>
          </p:cNvPr>
          <p:cNvSpPr/>
          <p:nvPr/>
        </p:nvSpPr>
        <p:spPr>
          <a:xfrm>
            <a:off x="776377" y="1966624"/>
            <a:ext cx="9618453" cy="4787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Quem é a AWS?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28756723-B86B-692A-BB23-6F4F7496BD26}"/>
              </a:ext>
            </a:extLst>
          </p:cNvPr>
          <p:cNvSpPr txBox="1">
            <a:spLocks/>
          </p:cNvSpPr>
          <p:nvPr/>
        </p:nvSpPr>
        <p:spPr>
          <a:xfrm>
            <a:off x="469900" y="1099044"/>
            <a:ext cx="10648951" cy="5652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</a:t>
            </a:r>
            <a:r>
              <a:rPr lang="pt-BR" b="1" dirty="0"/>
              <a:t>AWS</a:t>
            </a:r>
            <a:r>
              <a:rPr lang="pt-BR" dirty="0"/>
              <a:t> é o maior player de cloud global, possui mais de </a:t>
            </a:r>
            <a:r>
              <a:rPr lang="pt-BR" b="1" dirty="0">
                <a:solidFill>
                  <a:srgbClr val="FF7500"/>
                </a:solidFill>
              </a:rPr>
              <a:t>200 serviços </a:t>
            </a:r>
            <a:r>
              <a:rPr lang="pt-BR" dirty="0"/>
              <a:t>para atender as mais</a:t>
            </a:r>
          </a:p>
          <a:p>
            <a:r>
              <a:rPr lang="pt-BR" dirty="0"/>
              <a:t>diversas necessidades de diversos segmentos de diversas empresas.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2C388-09B6-B608-88C0-952D4EBE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6" y="2033250"/>
            <a:ext cx="94869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Um pouco dos serviços ofertados pela AWS</a:t>
            </a:r>
          </a:p>
        </p:txBody>
      </p:sp>
      <p:pic>
        <p:nvPicPr>
          <p:cNvPr id="3" name="Picture 2" descr="A group of colorful symbols&#10;&#10;Description automatically generated with medium confidence">
            <a:extLst>
              <a:ext uri="{FF2B5EF4-FFF2-40B4-BE49-F238E27FC236}">
                <a16:creationId xmlns:a16="http://schemas.microsoft.com/office/drawing/2014/main" id="{B4D5F763-91B5-64DF-C4BC-5EDAE90B9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25" y="1140871"/>
            <a:ext cx="9458809" cy="53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896</Words>
  <Application>Microsoft Office PowerPoint</Application>
  <PresentationFormat>Widescreen</PresentationFormat>
  <Paragraphs>196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AmazonEmberBold</vt:lpstr>
      <vt:lpstr>Aptos</vt:lpstr>
      <vt:lpstr>Aptos Display</vt:lpstr>
      <vt:lpstr>Arial</vt:lpstr>
      <vt:lpstr>Calibri</vt:lpstr>
      <vt:lpstr>Itau Display</vt:lpstr>
      <vt:lpstr>Itau Display Pro</vt:lpstr>
      <vt:lpstr>Itau Display Pro Bold</vt:lpstr>
      <vt:lpstr>Itau Display Pro Light</vt:lpstr>
      <vt:lpstr>Itau Display Pro XBold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Ivanlis Nascimento Costa</dc:creator>
  <cp:lastModifiedBy>Cristian Worc</cp:lastModifiedBy>
  <cp:revision>8</cp:revision>
  <dcterms:created xsi:type="dcterms:W3CDTF">2024-08-20T18:23:07Z</dcterms:created>
  <dcterms:modified xsi:type="dcterms:W3CDTF">2024-09-11T05:15:11Z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c996bf-6aee-415c-aa4c-e35ad0009c67_Enabled">
    <vt:lpwstr>true</vt:lpwstr>
  </property>
  <property fmtid="{D5CDD505-2E9C-101B-9397-08002B2CF9AE}" pid="3" name="MSIP_Label_4fc996bf-6aee-415c-aa4c-e35ad0009c67_SetDate">
    <vt:lpwstr>2024-08-20T18:24:06Z</vt:lpwstr>
  </property>
  <property fmtid="{D5CDD505-2E9C-101B-9397-08002B2CF9AE}" pid="4" name="MSIP_Label_4fc996bf-6aee-415c-aa4c-e35ad0009c67_Method">
    <vt:lpwstr>Privileged</vt:lpwstr>
  </property>
  <property fmtid="{D5CDD505-2E9C-101B-9397-08002B2CF9AE}" pid="5" name="MSIP_Label_4fc996bf-6aee-415c-aa4c-e35ad0009c67_Name">
    <vt:lpwstr>Compartilhamento Interno</vt:lpwstr>
  </property>
  <property fmtid="{D5CDD505-2E9C-101B-9397-08002B2CF9AE}" pid="6" name="MSIP_Label_4fc996bf-6aee-415c-aa4c-e35ad0009c67_SiteId">
    <vt:lpwstr>591669a0-183f-49a5-98f4-9aa0d0b63d81</vt:lpwstr>
  </property>
  <property fmtid="{D5CDD505-2E9C-101B-9397-08002B2CF9AE}" pid="7" name="MSIP_Label_4fc996bf-6aee-415c-aa4c-e35ad0009c67_ActionId">
    <vt:lpwstr>cf458397-2dfc-4efc-a973-78ac90e52111</vt:lpwstr>
  </property>
  <property fmtid="{D5CDD505-2E9C-101B-9397-08002B2CF9AE}" pid="8" name="MSIP_Label_4fc996bf-6aee-415c-aa4c-e35ad0009c67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Corporativo | Interno</vt:lpwstr>
  </property>
  <property fmtid="{D5CDD505-2E9C-101B-9397-08002B2CF9AE}" pid="11" name="MSIP_Label_defa4170-0d19-0005-0004-bc88714345d2_Enabled">
    <vt:lpwstr>true</vt:lpwstr>
  </property>
  <property fmtid="{D5CDD505-2E9C-101B-9397-08002B2CF9AE}" pid="12" name="MSIP_Label_defa4170-0d19-0005-0004-bc88714345d2_SetDate">
    <vt:lpwstr>2024-09-10T05:49:06Z</vt:lpwstr>
  </property>
  <property fmtid="{D5CDD505-2E9C-101B-9397-08002B2CF9AE}" pid="13" name="MSIP_Label_defa4170-0d19-0005-0004-bc88714345d2_Method">
    <vt:lpwstr>Standard</vt:lpwstr>
  </property>
  <property fmtid="{D5CDD505-2E9C-101B-9397-08002B2CF9AE}" pid="14" name="MSIP_Label_defa4170-0d19-0005-0004-bc88714345d2_Name">
    <vt:lpwstr>defa4170-0d19-0005-0004-bc88714345d2</vt:lpwstr>
  </property>
  <property fmtid="{D5CDD505-2E9C-101B-9397-08002B2CF9AE}" pid="15" name="MSIP_Label_defa4170-0d19-0005-0004-bc88714345d2_SiteId">
    <vt:lpwstr>a96696c5-86e1-4270-a205-c719702f30a1</vt:lpwstr>
  </property>
  <property fmtid="{D5CDD505-2E9C-101B-9397-08002B2CF9AE}" pid="16" name="MSIP_Label_defa4170-0d19-0005-0004-bc88714345d2_ActionId">
    <vt:lpwstr>b62e74b4-16eb-4e21-b244-95cd9aef2e99</vt:lpwstr>
  </property>
  <property fmtid="{D5CDD505-2E9C-101B-9397-08002B2CF9AE}" pid="17" name="MSIP_Label_defa4170-0d19-0005-0004-bc88714345d2_ContentBits">
    <vt:lpwstr>0</vt:lpwstr>
  </property>
</Properties>
</file>