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8" r:id="rId2"/>
    <p:sldId id="289" r:id="rId3"/>
    <p:sldId id="293" r:id="rId4"/>
    <p:sldId id="306" r:id="rId5"/>
    <p:sldId id="294" r:id="rId6"/>
    <p:sldId id="301" r:id="rId7"/>
    <p:sldId id="295" r:id="rId8"/>
    <p:sldId id="299" r:id="rId9"/>
    <p:sldId id="302" r:id="rId10"/>
    <p:sldId id="303" r:id="rId11"/>
    <p:sldId id="307" r:id="rId12"/>
    <p:sldId id="296" r:id="rId13"/>
    <p:sldId id="300" r:id="rId14"/>
    <p:sldId id="304" r:id="rId15"/>
    <p:sldId id="297" r:id="rId16"/>
    <p:sldId id="305" r:id="rId17"/>
  </p:sldIdLst>
  <p:sldSz cx="12192000" cy="6858000"/>
  <p:notesSz cx="6735763" cy="98663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1" d="100"/>
          <a:sy n="61" d="100"/>
        </p:scale>
        <p:origin x="-37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96FE9-29B5-46F6-AAE9-3407804194B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B900-A193-4BDA-918E-7802E6FC1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2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altLang="es-ES" smtClean="0"/>
              <a:t>Sistemas de Información geográfica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C694CD-2351-4425-BAE0-74A731A4AF1B}" type="slidenum">
              <a:rPr lang="es-ES" altLang="es-ES"/>
              <a:pPr eaLnBrk="1" hangingPunct="1">
                <a:spcBef>
                  <a:spcPct val="0"/>
                </a:spcBef>
              </a:pPr>
              <a:t>1</a:t>
            </a:fld>
            <a:endParaRPr lang="es-ES" altLang="es-ES"/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 smtClean="0"/>
          </a:p>
        </p:txBody>
      </p:sp>
    </p:spTree>
    <p:extLst>
      <p:ext uri="{BB962C8B-B14F-4D97-AF65-F5344CB8AC3E}">
        <p14:creationId xmlns:p14="http://schemas.microsoft.com/office/powerpoint/2010/main" val="18804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altLang="es-ES" smtClean="0"/>
              <a:t>Sistemas de Información geográfica</a:t>
            </a:r>
          </a:p>
        </p:txBody>
      </p:sp>
      <p:sp>
        <p:nvSpPr>
          <p:cNvPr id="93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7AAF2C-7A8B-439C-9CD5-09AFC1DD05D7}" type="slidenum">
              <a:rPr lang="es-ES" altLang="es-ES"/>
              <a:pPr eaLnBrk="1" hangingPunct="1">
                <a:spcBef>
                  <a:spcPct val="0"/>
                </a:spcBef>
              </a:pPr>
              <a:t>2</a:t>
            </a:fld>
            <a:endParaRPr lang="es-ES" altLang="es-ES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 altLang="es-ES" smtClean="0"/>
          </a:p>
        </p:txBody>
      </p:sp>
    </p:spTree>
    <p:extLst>
      <p:ext uri="{BB962C8B-B14F-4D97-AF65-F5344CB8AC3E}">
        <p14:creationId xmlns:p14="http://schemas.microsoft.com/office/powerpoint/2010/main" val="28093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0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45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60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54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31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4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6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22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E0C3-39E3-4144-8F9A-73F9B1723B7A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83EC-8A66-4C9F-8EDF-C6EABA9531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vsig.org/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vsig.com/productos/sextan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85800"/>
            <a:ext cx="8610600" cy="31242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s-ES_tradnl" altLang="es-ES" sz="4800" b="1" dirty="0">
                <a:latin typeface="Garamond" panose="02020404030301010803" pitchFamily="18" charset="0"/>
              </a:rPr>
              <a:t>Infraestructuras de Datos Espaciales </a:t>
            </a:r>
            <a:r>
              <a:rPr lang="es-ES_tradnl" altLang="es-ES" sz="4800" b="1" dirty="0" smtClean="0">
                <a:latin typeface="Garamond" panose="02020404030301010803" pitchFamily="18" charset="0"/>
              </a:rPr>
              <a:t>(SIG en la Web)</a:t>
            </a:r>
            <a:endParaRPr lang="es-ES" altLang="es-ES" sz="4800" b="1" dirty="0">
              <a:latin typeface="Garamond" panose="02020404030301010803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0" y="3716338"/>
            <a:ext cx="8534400" cy="259080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defRPr/>
            </a:pPr>
            <a:endParaRPr lang="es-ES_tradnl" b="1" dirty="0">
              <a:latin typeface="Garamond" pitchFamily="18" charset="0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s-ES_tradnl" sz="2800" b="1" dirty="0">
                <a:latin typeface="Garamond" pitchFamily="18" charset="0"/>
              </a:rPr>
              <a:t>MARINA ÁLVAREZ ALONSO marina.alvarez@upm.es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es-ES_tradnl" sz="2800" b="1" dirty="0">
                <a:latin typeface="Garamond" pitchFamily="18" charset="0"/>
              </a:rPr>
              <a:t>		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es-ES_tradnl" sz="2800" b="1" dirty="0">
                <a:latin typeface="Garamond" pitchFamily="18" charset="0"/>
              </a:rPr>
              <a:t>UPM</a:t>
            </a:r>
            <a:endParaRPr lang="es-ES" sz="2800" b="1" dirty="0">
              <a:latin typeface="Garamond" pitchFamily="18" charset="0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s-ES" sz="2800" b="1" dirty="0">
              <a:latin typeface="Garamond" pitchFamily="18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352800" y="58674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_tradnl" altLang="es-ES" sz="2400"/>
          </a:p>
        </p:txBody>
      </p:sp>
    </p:spTree>
    <p:extLst>
      <p:ext uri="{BB962C8B-B14F-4D97-AF65-F5344CB8AC3E}">
        <p14:creationId xmlns:p14="http://schemas.microsoft.com/office/powerpoint/2010/main" val="14065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</a:rPr>
              <a:t>2. Especificar el SRC que se va a utilizar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10464"/>
              </p:ext>
            </p:extLst>
          </p:nvPr>
        </p:nvGraphicFramePr>
        <p:xfrm>
          <a:off x="644236" y="2429876"/>
          <a:ext cx="7142018" cy="2355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2018"/>
              </a:tblGrid>
              <a:tr h="23555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Cuando 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arranca </a:t>
                      </a:r>
                      <a:r>
                        <a:rPr lang="es-ES" sz="2000" b="1" dirty="0" err="1">
                          <a:effectLst/>
                          <a:latin typeface="Garamond" panose="02020404030301010803" pitchFamily="18" charset="0"/>
                        </a:rPr>
                        <a:t>gvSIG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 por primera vez, se hace clic en el botón [...] junto a </a:t>
                      </a: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“Proyección 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actual”. </a:t>
                      </a:r>
                      <a:endParaRPr lang="es-ES" sz="2000" b="1" dirty="0" smtClean="0"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Esto 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abrirá el diálogo “Nuevo CRS”. Y se puede cambiar en el cuadro abierto. </a:t>
                      </a:r>
                      <a:endParaRPr lang="es-ES" sz="2000" b="1" dirty="0" smtClean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pic>
        <p:nvPicPr>
          <p:cNvPr id="6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" r="70967" b="25681"/>
          <a:stretch>
            <a:fillRect/>
          </a:stretch>
        </p:blipFill>
        <p:spPr bwMode="auto">
          <a:xfrm>
            <a:off x="8007927" y="1690688"/>
            <a:ext cx="31242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9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838" y="365126"/>
            <a:ext cx="10495961" cy="747238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>
                <a:latin typeface="Garamond" panose="02020404030301010803" pitchFamily="18" charset="0"/>
              </a:rPr>
              <a:t>2. Definir el Sistema de Referencia SRC</a:t>
            </a:r>
            <a:endParaRPr lang="es-ES" sz="3600" b="1" dirty="0">
              <a:latin typeface="Garamond" panose="02020404030301010803" pitchFamily="18" charset="0"/>
            </a:endParaRPr>
          </a:p>
        </p:txBody>
      </p:sp>
      <p:pic>
        <p:nvPicPr>
          <p:cNvPr id="7170" name="Imagen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/>
          <a:stretch/>
        </p:blipFill>
        <p:spPr bwMode="auto">
          <a:xfrm>
            <a:off x="2386013" y="2202287"/>
            <a:ext cx="5610225" cy="30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61513" y="1602309"/>
            <a:ext cx="99986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Garamond" panose="02020404030301010803" pitchFamily="18" charset="0"/>
              </a:rPr>
              <a:t>Se busca el correspondiente al SRC con el que se desea </a:t>
            </a:r>
            <a:r>
              <a:rPr lang="es-ES" sz="2000" b="1" dirty="0" smtClean="0">
                <a:latin typeface="Garamond" panose="02020404030301010803" pitchFamily="18" charset="0"/>
              </a:rPr>
              <a:t>trabajar</a:t>
            </a: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endParaRPr lang="es-ES" sz="2000" b="1" dirty="0">
              <a:latin typeface="Garamond" panose="02020404030301010803" pitchFamily="18" charset="0"/>
            </a:endParaRPr>
          </a:p>
          <a:p>
            <a:endParaRPr lang="es-ES" sz="2000" b="1" dirty="0" smtClean="0">
              <a:latin typeface="Garamond" panose="02020404030301010803" pitchFamily="18" charset="0"/>
            </a:endParaRPr>
          </a:p>
          <a:p>
            <a:r>
              <a:rPr lang="es-ES" sz="2000" b="1" dirty="0" smtClean="0">
                <a:latin typeface="Garamond" panose="02020404030301010803" pitchFamily="18" charset="0"/>
              </a:rPr>
              <a:t>Ojo: En algunos casos es necesario cambiar el SRC de una o varias capas, cuando las capas tienen distinto SRC, para que se representen en el SRC del proyecto.</a:t>
            </a:r>
            <a:endParaRPr lang="es-E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700" y="365125"/>
            <a:ext cx="9944100" cy="606425"/>
          </a:xfrm>
        </p:spPr>
        <p:txBody>
          <a:bodyPr>
            <a:normAutofit/>
          </a:bodyPr>
          <a:lstStyle/>
          <a:p>
            <a:pPr algn="ctr">
              <a:spcAft>
                <a:spcPct val="0"/>
              </a:spcAft>
            </a:pPr>
            <a:r>
              <a:rPr lang="es-ES" sz="3600" b="1" dirty="0" smtClean="0">
                <a:latin typeface="Garamond" panose="02020404030301010803" pitchFamily="18" charset="0"/>
                <a:ea typeface="+mn-ea"/>
                <a:cs typeface="+mn-cs"/>
              </a:rPr>
              <a:t>2. Definir </a:t>
            </a:r>
            <a:r>
              <a:rPr lang="es-ES" sz="3600" b="1" dirty="0">
                <a:latin typeface="Garamond" panose="02020404030301010803" pitchFamily="18" charset="0"/>
                <a:ea typeface="+mn-ea"/>
                <a:cs typeface="+mn-cs"/>
              </a:rPr>
              <a:t>el Sistema de </a:t>
            </a:r>
            <a:r>
              <a:rPr lang="es-ES" sz="3600" b="1" dirty="0" smtClean="0">
                <a:latin typeface="Garamond" panose="02020404030301010803" pitchFamily="18" charset="0"/>
                <a:ea typeface="+mn-ea"/>
                <a:cs typeface="+mn-cs"/>
              </a:rPr>
              <a:t>Referencia </a:t>
            </a:r>
            <a:r>
              <a:rPr lang="es-ES" sz="3600" b="1" dirty="0">
                <a:latin typeface="Garamond" panose="02020404030301010803" pitchFamily="18" charset="0"/>
                <a:ea typeface="+mn-ea"/>
                <a:cs typeface="+mn-cs"/>
              </a:rPr>
              <a:t>SRC</a:t>
            </a:r>
          </a:p>
        </p:txBody>
      </p:sp>
      <p:pic>
        <p:nvPicPr>
          <p:cNvPr id="6146" name="Imagen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" r="70967" b="25680"/>
          <a:stretch/>
        </p:blipFill>
        <p:spPr bwMode="auto">
          <a:xfrm>
            <a:off x="9628909" y="1993006"/>
            <a:ext cx="2228850" cy="307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00050" y="1869042"/>
            <a:ext cx="8877300" cy="27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8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SRC mas usuales en España son, en código EPSG: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ETRS89 </a:t>
            </a:r>
            <a:r>
              <a:rPr lang="es-ES" sz="2000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Proyección </a:t>
            </a:r>
            <a:r>
              <a:rPr lang="es-ES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UTM: 25830 (zona 30N), 25831(z31), 25829(z29) y 25828(z28</a:t>
            </a:r>
            <a:r>
              <a:rPr lang="es-ES" sz="2000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_tradnl" altLang="es-ES" sz="2000" b="1" dirty="0">
                <a:latin typeface="Garamond" panose="02020404030301010803" pitchFamily="18" charset="0"/>
              </a:rPr>
              <a:t> CRS oficial en España desde 2012</a:t>
            </a:r>
            <a:endParaRPr lang="es-ES" sz="2000" b="1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ED50 </a:t>
            </a:r>
            <a:r>
              <a:rPr lang="es-ES" sz="2000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Proyección </a:t>
            </a:r>
            <a:r>
              <a:rPr lang="es-ES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UTM: 23030 (zona 30N), 23031(z31), 23029(z29) y 23028(z28</a:t>
            </a:r>
            <a:r>
              <a:rPr lang="es-ES" sz="2000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_tradnl" altLang="es-ES" sz="2000" b="1" dirty="0">
                <a:latin typeface="Garamond" panose="02020404030301010803" pitchFamily="18" charset="0"/>
              </a:rPr>
              <a:t> CRS oficial en España hasta 2011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 smtClean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WGS84 </a:t>
            </a:r>
            <a:r>
              <a:rPr lang="es-ES" sz="20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(elipsoide del Sistema GPS) en geográficas:4326</a:t>
            </a:r>
            <a:endParaRPr lang="es-ES" sz="20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0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692275" y="1390353"/>
            <a:ext cx="813593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1pPr>
            <a:lvl2pPr marL="544513" indent="265113"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2pPr>
            <a:lvl3pPr marL="1143000" indent="-228600"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3pPr>
            <a:lvl4pPr marL="1600200" indent="-228600"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4pPr>
            <a:lvl5pPr marL="2057400" indent="-228600"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defRPr sz="2400" b="1">
                <a:solidFill>
                  <a:srgbClr val="BF1238"/>
                </a:solidFill>
                <a:latin typeface="Arial" panose="020B0604020202020204" pitchFamily="34" charset="0"/>
                <a:ea typeface="Geneva" pitchFamily="1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EPSG</a:t>
            </a: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: 04258	ETRS89	(geográficas)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 INSPIRE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EPSG: 04326	WGS84	(geográficas)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 ESRI, Google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Earth</a:t>
            </a:r>
            <a:endParaRPr lang="es-ES_tradnl" altLang="es-E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EPSG: 102113	WGS84 / Web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Mercator</a:t>
            </a: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 (Google):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 Google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Maps</a:t>
            </a: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Yahoo</a:t>
            </a:r>
            <a:endParaRPr lang="es-ES_tradnl" altLang="es-E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EPSG: 900913	Google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Maps</a:t>
            </a: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 Global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Mercator</a:t>
            </a:r>
            <a:endParaRPr lang="es-ES_tradnl" altLang="es-E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_tradnl" altLang="es-ES" sz="2000" dirty="0">
                <a:solidFill>
                  <a:schemeClr val="tx1"/>
                </a:solidFill>
                <a:latin typeface="Garamond" panose="02020404030301010803" pitchFamily="18" charset="0"/>
              </a:rPr>
              <a:t>Bing, </a:t>
            </a:r>
            <a:r>
              <a:rPr lang="es-ES_tradnl" altLang="es-E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OpenStreetMap</a:t>
            </a:r>
            <a:endParaRPr lang="es-ES" altLang="es-ES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90980" y="291584"/>
            <a:ext cx="4952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s-ES" altLang="es-ES" sz="2800" b="1" dirty="0">
                <a:latin typeface="Garamond" panose="02020404030301010803" pitchFamily="18" charset="0"/>
              </a:rPr>
              <a:t>Códigos EPSG, </a:t>
            </a:r>
            <a:r>
              <a:rPr lang="es-ES" altLang="es-ES" sz="2800" b="1" dirty="0" smtClean="0">
                <a:latin typeface="Garamond" panose="02020404030301010803" pitchFamily="18" charset="0"/>
              </a:rPr>
              <a:t>Otros </a:t>
            </a:r>
            <a:r>
              <a:rPr lang="es-ES" altLang="es-ES" sz="2800" b="1" dirty="0">
                <a:latin typeface="Garamond" panose="02020404030301010803" pitchFamily="18" charset="0"/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1914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Garamond" panose="02020404030301010803" pitchFamily="18" charset="0"/>
              </a:rPr>
              <a:t>3. Cargar capas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29282"/>
              </p:ext>
            </p:extLst>
          </p:nvPr>
        </p:nvGraphicFramePr>
        <p:xfrm>
          <a:off x="602672" y="1714500"/>
          <a:ext cx="5870863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0863"/>
              </a:tblGrid>
              <a:tr h="4468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2400" b="1" dirty="0" smtClean="0">
                          <a:effectLst/>
                          <a:latin typeface="Garamond" panose="02020404030301010803" pitchFamily="18" charset="0"/>
                        </a:rPr>
                        <a:t>Abrir una </a:t>
                      </a:r>
                      <a:r>
                        <a:rPr lang="es-ES" sz="2400" b="1" dirty="0">
                          <a:effectLst/>
                          <a:latin typeface="Garamond" panose="02020404030301010803" pitchFamily="18" charset="0"/>
                        </a:rPr>
                        <a:t>archivo tecleando en </a:t>
                      </a:r>
                      <a:r>
                        <a:rPr lang="es-ES" sz="2400" b="1" dirty="0" smtClean="0">
                          <a:effectLst/>
                          <a:latin typeface="Garamond" panose="02020404030301010803" pitchFamily="18" charset="0"/>
                        </a:rPr>
                        <a:t>añadir y elegir el tipo de archivo </a:t>
                      </a:r>
                      <a:endParaRPr lang="es-ES" sz="2400" b="1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97" y="1569028"/>
            <a:ext cx="4234360" cy="45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8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95600"/>
            <a:ext cx="8520918" cy="1238250"/>
          </a:xfrm>
        </p:spPr>
        <p:txBody>
          <a:bodyPr>
            <a:noAutofit/>
          </a:bodyPr>
          <a:lstStyle/>
          <a:p>
            <a:pPr lvl="0"/>
            <a:r>
              <a:rPr lang="es-ES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Archivos</a:t>
            </a:r>
            <a:r>
              <a:rPr lang="es-ES" sz="2000" b="1" dirty="0" smtClean="0">
                <a:latin typeface="Garamond" panose="02020404030301010803" pitchFamily="18" charset="0"/>
              </a:rPr>
              <a:t/>
            </a:r>
            <a:br>
              <a:rPr lang="es-ES" sz="2000" b="1" dirty="0" smtClean="0">
                <a:latin typeface="Garamond" panose="02020404030301010803" pitchFamily="18" charset="0"/>
              </a:rPr>
            </a:br>
            <a:r>
              <a:rPr lang="es-ES" sz="2000" b="1" dirty="0" err="1" smtClean="0">
                <a:latin typeface="Garamond" panose="02020404030301010803" pitchFamily="18" charset="0"/>
              </a:rPr>
              <a:t>shp</a:t>
            </a:r>
            <a:r>
              <a:rPr lang="es-ES" sz="2000" b="1" dirty="0">
                <a:latin typeface="Garamond" panose="02020404030301010803" pitchFamily="18" charset="0"/>
              </a:rPr>
              <a:t>: </a:t>
            </a:r>
            <a:r>
              <a:rPr lang="es-ES" sz="2000" dirty="0">
                <a:latin typeface="Garamond" panose="02020404030301010803" pitchFamily="18" charset="0"/>
              </a:rPr>
              <a:t>fichero de datos espaciales. Generalmente viene acompañado de ficheros con el mismo nombre, pero de extensiones “</a:t>
            </a:r>
            <a:r>
              <a:rPr lang="es-ES" sz="2000" dirty="0" err="1">
                <a:latin typeface="Garamond" panose="02020404030301010803" pitchFamily="18" charset="0"/>
              </a:rPr>
              <a:t>dbf</a:t>
            </a:r>
            <a:r>
              <a:rPr lang="es-ES" sz="2000" dirty="0">
                <a:latin typeface="Garamond" panose="02020404030301010803" pitchFamily="18" charset="0"/>
              </a:rPr>
              <a:t>” (que contiene la tabla de atributos) y “</a:t>
            </a:r>
            <a:r>
              <a:rPr lang="es-ES" sz="2000" dirty="0" err="1">
                <a:latin typeface="Garamond" panose="02020404030301010803" pitchFamily="18" charset="0"/>
              </a:rPr>
              <a:t>shx</a:t>
            </a:r>
            <a:r>
              <a:rPr lang="es-ES" sz="2000" dirty="0">
                <a:latin typeface="Garamond" panose="02020404030301010803" pitchFamily="18" charset="0"/>
              </a:rPr>
              <a:t>” (con el índice de datos espaciales). </a:t>
            </a:r>
            <a:r>
              <a:rPr lang="es-ES" sz="2000" dirty="0" smtClean="0">
                <a:latin typeface="Garamond" panose="02020404030301010803" pitchFamily="18" charset="0"/>
              </a:rPr>
              <a:t/>
            </a:r>
            <a:br>
              <a:rPr lang="es-ES" sz="2000" dirty="0" smtClean="0">
                <a:latin typeface="Garamond" panose="02020404030301010803" pitchFamily="18" charset="0"/>
              </a:rPr>
            </a:br>
            <a:r>
              <a:rPr lang="es-ES" sz="2000" b="1" dirty="0" err="1" smtClean="0">
                <a:latin typeface="Garamond" panose="02020404030301010803" pitchFamily="18" charset="0"/>
              </a:rPr>
              <a:t>gml</a:t>
            </a:r>
            <a:r>
              <a:rPr lang="es-ES" sz="2000" b="1" dirty="0" smtClean="0">
                <a:latin typeface="Garamond" panose="02020404030301010803" pitchFamily="18" charset="0"/>
              </a:rPr>
              <a:t> </a:t>
            </a:r>
            <a:r>
              <a:rPr lang="es-ES" sz="2000" b="1" dirty="0">
                <a:latin typeface="Garamond" panose="02020404030301010803" pitchFamily="18" charset="0"/>
              </a:rPr>
              <a:t>(</a:t>
            </a:r>
            <a:r>
              <a:rPr lang="es-ES" sz="2000" b="1" dirty="0" err="1">
                <a:latin typeface="Garamond" panose="02020404030301010803" pitchFamily="18" charset="0"/>
              </a:rPr>
              <a:t>geography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markup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language</a:t>
            </a:r>
            <a:r>
              <a:rPr lang="es-ES" sz="2000" b="1" dirty="0">
                <a:latin typeface="Garamond" panose="02020404030301010803" pitchFamily="18" charset="0"/>
              </a:rPr>
              <a:t>): </a:t>
            </a:r>
            <a:r>
              <a:rPr lang="es-ES" sz="2000" dirty="0">
                <a:latin typeface="Garamond" panose="02020404030301010803" pitchFamily="18" charset="0"/>
              </a:rPr>
              <a:t>formato XML para información geográfica, desarrollado por OGC (Open </a:t>
            </a:r>
            <a:r>
              <a:rPr lang="es-ES" sz="2000" dirty="0" err="1">
                <a:latin typeface="Garamond" panose="02020404030301010803" pitchFamily="18" charset="0"/>
              </a:rPr>
              <a:t>Geospatial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Consortium</a:t>
            </a:r>
            <a:r>
              <a:rPr lang="es-ES" sz="2000" dirty="0">
                <a:latin typeface="Garamond" panose="02020404030301010803" pitchFamily="18" charset="0"/>
              </a:rPr>
              <a:t>). </a:t>
            </a:r>
            <a:br>
              <a:rPr lang="es-ES" sz="2000" dirty="0">
                <a:latin typeface="Garamond" panose="02020404030301010803" pitchFamily="18" charset="0"/>
              </a:rPr>
            </a:br>
            <a:r>
              <a:rPr lang="es-ES" sz="2000" b="1" dirty="0" err="1">
                <a:latin typeface="Garamond" panose="02020404030301010803" pitchFamily="18" charset="0"/>
              </a:rPr>
              <a:t>kml</a:t>
            </a:r>
            <a:r>
              <a:rPr lang="es-ES" sz="2000" b="1" dirty="0">
                <a:latin typeface="Garamond" panose="02020404030301010803" pitchFamily="18" charset="0"/>
              </a:rPr>
              <a:t> (</a:t>
            </a:r>
            <a:r>
              <a:rPr lang="es-ES" sz="2000" b="1" dirty="0" err="1">
                <a:latin typeface="Garamond" panose="02020404030301010803" pitchFamily="18" charset="0"/>
              </a:rPr>
              <a:t>keyhole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markup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language</a:t>
            </a:r>
            <a:r>
              <a:rPr lang="es-ES" sz="2000" b="1" dirty="0">
                <a:latin typeface="Garamond" panose="02020404030301010803" pitchFamily="18" charset="0"/>
              </a:rPr>
              <a:t>): </a:t>
            </a:r>
            <a:r>
              <a:rPr lang="es-ES" sz="2000" dirty="0">
                <a:latin typeface="Garamond" panose="02020404030301010803" pitchFamily="18" charset="0"/>
              </a:rPr>
              <a:t>formato XML para representar datos </a:t>
            </a:r>
            <a:r>
              <a:rPr lang="es-ES" sz="2000" dirty="0" smtClean="0">
                <a:latin typeface="Garamond" panose="02020404030301010803" pitchFamily="18" charset="0"/>
              </a:rPr>
              <a:t>3D </a:t>
            </a:r>
            <a:r>
              <a:rPr lang="es-ES" sz="2000" dirty="0">
                <a:latin typeface="Garamond" panose="02020404030301010803" pitchFamily="18" charset="0"/>
              </a:rPr>
              <a:t/>
            </a:r>
            <a:br>
              <a:rPr lang="es-ES" sz="2000" dirty="0">
                <a:latin typeface="Garamond" panose="02020404030301010803" pitchFamily="18" charset="0"/>
              </a:rPr>
            </a:br>
            <a:r>
              <a:rPr lang="es-ES" sz="2000" b="1" dirty="0" err="1">
                <a:latin typeface="Garamond" panose="02020404030301010803" pitchFamily="18" charset="0"/>
              </a:rPr>
              <a:t>dxf</a:t>
            </a:r>
            <a:r>
              <a:rPr lang="es-ES" sz="2000" b="1" dirty="0">
                <a:latin typeface="Garamond" panose="02020404030301010803" pitchFamily="18" charset="0"/>
              </a:rPr>
              <a:t>: </a:t>
            </a:r>
            <a:r>
              <a:rPr lang="es-ES" sz="2000" dirty="0">
                <a:latin typeface="Garamond" panose="02020404030301010803" pitchFamily="18" charset="0"/>
              </a:rPr>
              <a:t>archivo de CAD</a:t>
            </a:r>
            <a:r>
              <a:rPr lang="es-ES" sz="2000" b="1" dirty="0">
                <a:latin typeface="Garamond" panose="02020404030301010803" pitchFamily="18" charset="0"/>
              </a:rPr>
              <a:t>. </a:t>
            </a:r>
            <a:br>
              <a:rPr lang="es-ES" sz="2000" b="1" dirty="0">
                <a:latin typeface="Garamond" panose="02020404030301010803" pitchFamily="18" charset="0"/>
              </a:rPr>
            </a:br>
            <a:r>
              <a:rPr lang="es-ES" sz="2000" b="1" dirty="0" err="1">
                <a:latin typeface="Garamond" panose="02020404030301010803" pitchFamily="18" charset="0"/>
              </a:rPr>
              <a:t>dwg</a:t>
            </a:r>
            <a:r>
              <a:rPr lang="es-ES" sz="2000" b="1" dirty="0">
                <a:latin typeface="Garamond" panose="02020404030301010803" pitchFamily="18" charset="0"/>
              </a:rPr>
              <a:t>: </a:t>
            </a:r>
            <a:r>
              <a:rPr lang="es-ES" sz="2000" dirty="0">
                <a:latin typeface="Garamond" panose="02020404030301010803" pitchFamily="18" charset="0"/>
              </a:rPr>
              <a:t>archivo de CAD</a:t>
            </a:r>
            <a:r>
              <a:rPr lang="es-ES" sz="2000" b="1" dirty="0">
                <a:latin typeface="Garamond" panose="02020404030301010803" pitchFamily="18" charset="0"/>
              </a:rPr>
              <a:t>. </a:t>
            </a:r>
            <a:br>
              <a:rPr lang="es-ES" sz="2000" b="1" dirty="0">
                <a:latin typeface="Garamond" panose="02020404030301010803" pitchFamily="18" charset="0"/>
              </a:rPr>
            </a:br>
            <a:r>
              <a:rPr lang="es-ES" sz="2000" b="1" dirty="0" err="1">
                <a:latin typeface="Garamond" panose="02020404030301010803" pitchFamily="18" charset="0"/>
              </a:rPr>
              <a:t>dgn</a:t>
            </a:r>
            <a:r>
              <a:rPr lang="es-ES" sz="2000" b="1" dirty="0">
                <a:latin typeface="Garamond" panose="02020404030301010803" pitchFamily="18" charset="0"/>
              </a:rPr>
              <a:t>: archivo de CAD. </a:t>
            </a:r>
            <a:r>
              <a:rPr lang="es-ES" sz="2000" b="1" dirty="0" smtClean="0">
                <a:latin typeface="Garamond" panose="02020404030301010803" pitchFamily="18" charset="0"/>
              </a:rPr>
              <a:t/>
            </a:r>
            <a:br>
              <a:rPr lang="es-ES" sz="2000" b="1" dirty="0" smtClean="0">
                <a:latin typeface="Garamond" panose="02020404030301010803" pitchFamily="18" charset="0"/>
              </a:rPr>
            </a:br>
            <a:r>
              <a:rPr lang="es-ES" sz="2400" b="1" dirty="0">
                <a:latin typeface="Garamond" panose="02020404030301010803" pitchFamily="18" charset="0"/>
              </a:rPr>
              <a:t/>
            </a:r>
            <a:br>
              <a:rPr lang="es-ES" sz="2400" b="1" dirty="0">
                <a:latin typeface="Garamond" panose="02020404030301010803" pitchFamily="18" charset="0"/>
              </a:rPr>
            </a:br>
            <a:r>
              <a:rPr lang="es-ES" sz="2400" b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GeoDB</a:t>
            </a:r>
            <a:r>
              <a:rPr lang="es-E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: conectar </a:t>
            </a:r>
            <a:r>
              <a:rPr lang="es-ES" sz="2400" b="1" dirty="0">
                <a:solidFill>
                  <a:schemeClr val="accent1"/>
                </a:solidFill>
                <a:latin typeface="Garamond" panose="02020404030301010803" pitchFamily="18" charset="0"/>
              </a:rPr>
              <a:t>a distintos sistemas gestores de bases de datos </a:t>
            </a:r>
            <a:r>
              <a:rPr lang="es-ES" sz="20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/>
            </a:r>
            <a:br>
              <a:rPr lang="es-ES" sz="20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</a:br>
            <a:r>
              <a:rPr lang="es-ES" sz="2000" dirty="0" smtClean="0">
                <a:latin typeface="Garamond" panose="02020404030301010803" pitchFamily="18" charset="0"/>
              </a:rPr>
              <a:t> </a:t>
            </a:r>
            <a:r>
              <a:rPr lang="es-ES" sz="2000" dirty="0" err="1" smtClean="0">
                <a:latin typeface="Garamond" panose="02020404030301010803" pitchFamily="18" charset="0"/>
              </a:rPr>
              <a:t>MySQL</a:t>
            </a:r>
            <a:r>
              <a:rPr lang="es-ES" sz="2000" dirty="0">
                <a:latin typeface="Garamond" panose="02020404030301010803" pitchFamily="18" charset="0"/>
              </a:rPr>
              <a:t>, Oracle, </a:t>
            </a:r>
            <a:r>
              <a:rPr lang="es-ES" sz="2000" dirty="0" err="1">
                <a:latin typeface="Garamond" panose="02020404030301010803" pitchFamily="18" charset="0"/>
              </a:rPr>
              <a:t>ArcSDE</a:t>
            </a:r>
            <a:r>
              <a:rPr lang="es-ES" sz="2000" dirty="0">
                <a:latin typeface="Garamond" panose="02020404030301010803" pitchFamily="18" charset="0"/>
              </a:rPr>
              <a:t>, </a:t>
            </a:r>
            <a:r>
              <a:rPr lang="es-ES" sz="2000" dirty="0" err="1">
                <a:latin typeface="Garamond" panose="02020404030301010803" pitchFamily="18" charset="0"/>
              </a:rPr>
              <a:t>PostgreSQL</a:t>
            </a:r>
            <a:r>
              <a:rPr lang="es-ES" sz="2000" dirty="0">
                <a:latin typeface="Garamond" panose="02020404030301010803" pitchFamily="18" charset="0"/>
              </a:rPr>
              <a:t>/</a:t>
            </a:r>
            <a:r>
              <a:rPr lang="es-ES" sz="2000" dirty="0" err="1">
                <a:latin typeface="Garamond" panose="02020404030301010803" pitchFamily="18" charset="0"/>
              </a:rPr>
              <a:t>PostGIS</a:t>
            </a:r>
            <a:r>
              <a:rPr lang="es-ES" sz="2000" dirty="0">
                <a:latin typeface="Garamond" panose="02020404030301010803" pitchFamily="18" charset="0"/>
              </a:rPr>
              <a:t> y </a:t>
            </a:r>
            <a:r>
              <a:rPr lang="es-ES" sz="2000" dirty="0" smtClean="0">
                <a:latin typeface="Garamond" panose="02020404030301010803" pitchFamily="18" charset="0"/>
              </a:rPr>
              <a:t>HSQLDB</a:t>
            </a:r>
            <a:br>
              <a:rPr lang="es-ES" sz="2000" dirty="0" smtClean="0">
                <a:latin typeface="Garamond" panose="02020404030301010803" pitchFamily="18" charset="0"/>
              </a:rPr>
            </a:br>
            <a:r>
              <a:rPr lang="es-ES" sz="2400" b="1" dirty="0">
                <a:solidFill>
                  <a:srgbClr val="FFFF00"/>
                </a:solidFill>
                <a:latin typeface="Garamond" panose="02020404030301010803" pitchFamily="18" charset="0"/>
              </a:rPr>
              <a:t/>
            </a:r>
            <a:br>
              <a:rPr lang="es-ES" sz="2400" b="1" dirty="0">
                <a:solidFill>
                  <a:srgbClr val="FFFF00"/>
                </a:solidFill>
                <a:latin typeface="Garamond" panose="02020404030301010803" pitchFamily="18" charset="0"/>
              </a:rPr>
            </a:br>
            <a:r>
              <a:rPr lang="es-E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Servicios web de la OGC</a:t>
            </a:r>
            <a:r>
              <a:rPr lang="es-E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/>
            </a:r>
            <a:br>
              <a:rPr lang="es-E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s-ES" sz="2000" b="1" dirty="0" smtClean="0">
                <a:latin typeface="Garamond" panose="02020404030301010803" pitchFamily="18" charset="0"/>
              </a:rPr>
              <a:t>WCS </a:t>
            </a:r>
            <a:r>
              <a:rPr lang="es-ES" sz="2000" b="1" dirty="0">
                <a:latin typeface="Garamond" panose="02020404030301010803" pitchFamily="18" charset="0"/>
              </a:rPr>
              <a:t>(Web </a:t>
            </a:r>
            <a:r>
              <a:rPr lang="es-ES" sz="2000" b="1" dirty="0" err="1">
                <a:latin typeface="Garamond" panose="02020404030301010803" pitchFamily="18" charset="0"/>
              </a:rPr>
              <a:t>Coverage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Service</a:t>
            </a:r>
            <a:r>
              <a:rPr lang="es-ES" sz="2000" b="1" dirty="0" smtClean="0">
                <a:latin typeface="Garamond" panose="02020404030301010803" pitchFamily="18" charset="0"/>
              </a:rPr>
              <a:t>): </a:t>
            </a:r>
            <a:r>
              <a:rPr lang="es-ES" sz="2000" dirty="0" smtClean="0">
                <a:latin typeface="Garamond" panose="02020404030301010803" pitchFamily="18" charset="0"/>
              </a:rPr>
              <a:t>Servicio de coberturas </a:t>
            </a:r>
            <a:r>
              <a:rPr lang="es-ES" sz="2000" dirty="0">
                <a:latin typeface="Garamond" panose="02020404030301010803" pitchFamily="18" charset="0"/>
              </a:rPr>
              <a:t/>
            </a:r>
            <a:br>
              <a:rPr lang="es-ES" sz="2000" dirty="0">
                <a:latin typeface="Garamond" panose="02020404030301010803" pitchFamily="18" charset="0"/>
              </a:rPr>
            </a:br>
            <a:r>
              <a:rPr lang="es-ES" sz="2000" b="1" dirty="0">
                <a:latin typeface="Garamond" panose="02020404030301010803" pitchFamily="18" charset="0"/>
              </a:rPr>
              <a:t>WMS (Web </a:t>
            </a:r>
            <a:r>
              <a:rPr lang="es-ES" sz="2000" b="1" dirty="0" err="1">
                <a:latin typeface="Garamond" panose="02020404030301010803" pitchFamily="18" charset="0"/>
              </a:rPr>
              <a:t>Map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Service</a:t>
            </a:r>
            <a:r>
              <a:rPr lang="es-ES" sz="2000" b="1" dirty="0" smtClean="0">
                <a:latin typeface="Garamond" panose="02020404030301010803" pitchFamily="18" charset="0"/>
              </a:rPr>
              <a:t>): </a:t>
            </a:r>
            <a:r>
              <a:rPr lang="es-ES" sz="2000" dirty="0" smtClean="0">
                <a:latin typeface="Garamond" panose="02020404030301010803" pitchFamily="18" charset="0"/>
              </a:rPr>
              <a:t>Servicio de mapas</a:t>
            </a:r>
            <a:r>
              <a:rPr lang="es-ES" sz="2000" dirty="0">
                <a:latin typeface="Garamond" panose="02020404030301010803" pitchFamily="18" charset="0"/>
              </a:rPr>
              <a:t/>
            </a:r>
            <a:br>
              <a:rPr lang="es-ES" sz="2000" dirty="0">
                <a:latin typeface="Garamond" panose="02020404030301010803" pitchFamily="18" charset="0"/>
              </a:rPr>
            </a:br>
            <a:r>
              <a:rPr lang="es-ES" sz="2000" b="1" dirty="0">
                <a:latin typeface="Garamond" panose="02020404030301010803" pitchFamily="18" charset="0"/>
              </a:rPr>
              <a:t>WFS (Web </a:t>
            </a:r>
            <a:r>
              <a:rPr lang="es-ES" sz="2000" b="1" dirty="0" err="1">
                <a:latin typeface="Garamond" panose="02020404030301010803" pitchFamily="18" charset="0"/>
              </a:rPr>
              <a:t>Feature</a:t>
            </a:r>
            <a:r>
              <a:rPr lang="es-ES" sz="2000" b="1" dirty="0">
                <a:latin typeface="Garamond" panose="02020404030301010803" pitchFamily="18" charset="0"/>
              </a:rPr>
              <a:t> </a:t>
            </a:r>
            <a:r>
              <a:rPr lang="es-ES" sz="2000" b="1" dirty="0" err="1">
                <a:latin typeface="Garamond" panose="02020404030301010803" pitchFamily="18" charset="0"/>
              </a:rPr>
              <a:t>Service</a:t>
            </a:r>
            <a:r>
              <a:rPr lang="es-ES" sz="2000" dirty="0" smtClean="0">
                <a:latin typeface="Garamond" panose="02020404030301010803" pitchFamily="18" charset="0"/>
              </a:rPr>
              <a:t>): Servicio de elementos </a:t>
            </a:r>
            <a:endParaRPr lang="es-ES" sz="2000" dirty="0">
              <a:latin typeface="Garamond" panose="02020404030301010803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71" y="966133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18" y="1695450"/>
            <a:ext cx="3522857" cy="384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493294" y="157163"/>
            <a:ext cx="2850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smtClean="0">
                <a:latin typeface="Garamond" panose="02020404030301010803" pitchFamily="18" charset="0"/>
              </a:rPr>
              <a:t>3. Cargar </a:t>
            </a:r>
            <a:r>
              <a:rPr lang="es-ES" sz="3200" b="1" dirty="0">
                <a:latin typeface="Garamond" panose="02020404030301010803" pitchFamily="18" charset="0"/>
              </a:rPr>
              <a:t>capas</a:t>
            </a:r>
          </a:p>
        </p:txBody>
      </p:sp>
    </p:spTree>
    <p:extLst>
      <p:ext uri="{BB962C8B-B14F-4D97-AF65-F5344CB8AC3E}">
        <p14:creationId xmlns:p14="http://schemas.microsoft.com/office/powerpoint/2010/main" val="369066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latin typeface="Garamond" panose="02020404030301010803" pitchFamily="18" charset="0"/>
              </a:rPr>
              <a:t>3. Cargar capas</a:t>
            </a:r>
            <a:br>
              <a:rPr lang="es-ES" b="1" dirty="0">
                <a:latin typeface="Garamond" panose="02020404030301010803" pitchFamily="18" charset="0"/>
              </a:rPr>
            </a:b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1256" y="2139279"/>
            <a:ext cx="4878562" cy="32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ángulo 4"/>
          <p:cNvSpPr/>
          <p:nvPr/>
        </p:nvSpPr>
        <p:spPr>
          <a:xfrm>
            <a:off x="162791" y="2755301"/>
            <a:ext cx="60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latin typeface="Garamond" panose="02020404030301010803" pitchFamily="18" charset="0"/>
              </a:rPr>
              <a:t>Añadir el archivo </a:t>
            </a:r>
            <a:r>
              <a:rPr lang="es-ES" sz="2400" b="1" dirty="0" err="1">
                <a:latin typeface="Garamond" panose="02020404030301010803" pitchFamily="18" charset="0"/>
              </a:rPr>
              <a:t>raster</a:t>
            </a:r>
            <a:r>
              <a:rPr lang="es-ES" sz="2400" b="1" dirty="0">
                <a:latin typeface="Garamond" panose="02020404030301010803" pitchFamily="18" charset="0"/>
              </a:rPr>
              <a:t> colgado en el Moodle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58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Marina Álvarez</a:t>
            </a:r>
          </a:p>
        </p:txBody>
      </p:sp>
      <p:sp>
        <p:nvSpPr>
          <p:cNvPr id="30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AAF5C9-650C-47CE-9681-244990AA9DA6}" type="slidenum">
              <a:rPr lang="es-ES" altLang="es-ES" sz="1400"/>
              <a:pPr eaLnBrk="1" hangingPunct="1"/>
              <a:t>2</a:t>
            </a:fld>
            <a:endParaRPr lang="es-ES" altLang="es-E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9388"/>
            <a:ext cx="9144000" cy="4000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_tradnl" altLang="es-ES" sz="3200" b="1" dirty="0" smtClean="0">
                <a:latin typeface="Garamond" panose="02020404030301010803" pitchFamily="18" charset="0"/>
              </a:rPr>
              <a:t>Practicas con </a:t>
            </a:r>
            <a:r>
              <a:rPr lang="es-ES_tradnl" altLang="es-ES" sz="3200" b="1" dirty="0" err="1" smtClean="0">
                <a:latin typeface="Garamond" panose="02020404030301010803" pitchFamily="18" charset="0"/>
              </a:rPr>
              <a:t>gvSIG</a:t>
            </a:r>
            <a:endParaRPr lang="es-ES" altLang="es-ES" sz="3200" b="1" dirty="0">
              <a:latin typeface="Garamond" panose="02020404030301010803" pitchFamily="18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25" y="682625"/>
            <a:ext cx="8667750" cy="5467350"/>
          </a:xfrm>
        </p:spPr>
        <p:txBody>
          <a:bodyPr>
            <a:normAutofit/>
          </a:bodyPr>
          <a:lstStyle/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Modulo 1.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Instalación </a:t>
            </a:r>
            <a:r>
              <a:rPr lang="es-ES_tradnl" sz="2400" b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gvSIG</a:t>
            </a:r>
            <a:endParaRPr lang="es-ES_tradnl" sz="2400" b="1" dirty="0" smtClean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Trabajar con </a:t>
            </a:r>
            <a:r>
              <a:rPr lang="es-ES_tradnl" sz="2400" b="1" dirty="0" err="1" smtClean="0">
                <a:latin typeface="Garamond" panose="02020404030301010803" pitchFamily="18" charset="0"/>
              </a:rPr>
              <a:t>gvSIG</a:t>
            </a:r>
            <a:r>
              <a:rPr lang="es-ES_tradnl" sz="2400" b="1" dirty="0" smtClean="0">
                <a:latin typeface="Garamond" panose="02020404030301010803" pitchFamily="18" charset="0"/>
              </a:rPr>
              <a:t> </a:t>
            </a:r>
            <a:r>
              <a:rPr lang="es-ES_tradnl" sz="2400" b="1" dirty="0" err="1" smtClean="0">
                <a:latin typeface="Garamond" panose="02020404030301010803" pitchFamily="18" charset="0"/>
              </a:rPr>
              <a:t>raster</a:t>
            </a:r>
            <a:r>
              <a:rPr lang="es-ES_tradnl" sz="2400" b="1" dirty="0">
                <a:latin typeface="Garamond" panose="02020404030301010803" pitchFamily="18" charset="0"/>
              </a:rPr>
              <a:t> </a:t>
            </a:r>
            <a:r>
              <a:rPr lang="es-ES_tradnl" sz="2400" b="1" dirty="0" smtClean="0">
                <a:latin typeface="Garamond" panose="02020404030301010803" pitchFamily="18" charset="0"/>
              </a:rPr>
              <a:t>y </a:t>
            </a:r>
            <a:r>
              <a:rPr lang="es-ES_tradnl" sz="2400" b="1" dirty="0" smtClean="0">
                <a:latin typeface="Garamond" panose="02020404030301010803" pitchFamily="18" charset="0"/>
              </a:rPr>
              <a:t>bajar </a:t>
            </a:r>
            <a:r>
              <a:rPr lang="es-ES_tradnl" sz="2400" b="1" dirty="0" smtClean="0">
                <a:latin typeface="Garamond" panose="02020404030301010803" pitchFamily="18" charset="0"/>
              </a:rPr>
              <a:t>datos de una IDE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Georreferenciación de datos de Google </a:t>
            </a:r>
            <a:r>
              <a:rPr lang="es-ES_tradnl" sz="2400" b="1" dirty="0" err="1" smtClean="0">
                <a:latin typeface="Garamond" panose="02020404030301010803" pitchFamily="18" charset="0"/>
              </a:rPr>
              <a:t>Earth</a:t>
            </a:r>
            <a:endParaRPr lang="es-ES_tradnl" sz="2400" b="1" dirty="0" smtClean="0">
              <a:latin typeface="Garamond" panose="02020404030301010803" pitchFamily="18" charset="0"/>
            </a:endParaRPr>
          </a:p>
          <a:p>
            <a:pPr marL="609600" indent="-609600">
              <a:spcBef>
                <a:spcPct val="30000"/>
              </a:spcBef>
              <a:buNone/>
              <a:defRPr/>
            </a:pPr>
            <a:endParaRPr lang="es-ES_tradnl" sz="2400" b="1" dirty="0" smtClean="0">
              <a:latin typeface="Garamond" panose="02020404030301010803" pitchFamily="18" charset="0"/>
            </a:endParaRP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Modulo 2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Georreferenciación </a:t>
            </a:r>
            <a:r>
              <a:rPr lang="es-ES_tradnl" sz="2400" b="1" dirty="0" smtClean="0">
                <a:latin typeface="Garamond" panose="02020404030301010803" pitchFamily="18" charset="0"/>
              </a:rPr>
              <a:t>con </a:t>
            </a:r>
            <a:r>
              <a:rPr lang="es-ES_tradnl" sz="2400" b="1" dirty="0" err="1" smtClean="0">
                <a:latin typeface="Garamond" panose="02020404030301010803" pitchFamily="18" charset="0"/>
              </a:rPr>
              <a:t>gvSIG</a:t>
            </a:r>
            <a:endParaRPr lang="es-ES_tradnl" sz="2400" b="1" dirty="0">
              <a:latin typeface="Garamond" panose="02020404030301010803" pitchFamily="18" charset="0"/>
            </a:endParaRP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Filtrado de imágenes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Clasificación de imágenes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Trabajar con MDT</a:t>
            </a:r>
          </a:p>
          <a:p>
            <a:pPr marL="609600" indent="-609600">
              <a:spcBef>
                <a:spcPct val="30000"/>
              </a:spcBef>
              <a:buNone/>
              <a:defRPr/>
            </a:pPr>
            <a:r>
              <a:rPr lang="es-ES_tradnl" sz="2400" b="1" dirty="0" smtClean="0">
                <a:latin typeface="Garamond" panose="02020404030301010803" pitchFamily="18" charset="0"/>
              </a:rPr>
              <a:t>Análisis espacial con </a:t>
            </a:r>
            <a:r>
              <a:rPr lang="es-ES_tradnl" sz="2400" b="1" dirty="0" err="1" smtClean="0">
                <a:latin typeface="Garamond" panose="02020404030301010803" pitchFamily="18" charset="0"/>
              </a:rPr>
              <a:t>gvSIG</a:t>
            </a:r>
            <a:r>
              <a:rPr lang="es-ES_tradnl" sz="2400" b="1" dirty="0">
                <a:latin typeface="Garamond" panose="02020404030301010803" pitchFamily="18" charset="0"/>
              </a:rPr>
              <a:t>	</a:t>
            </a:r>
            <a:r>
              <a:rPr lang="es-ES_tradnl" sz="2400" b="1" dirty="0" smtClean="0">
                <a:latin typeface="Garamond" panose="02020404030301010803" pitchFamily="18" charset="0"/>
              </a:rPr>
              <a:t>vector</a:t>
            </a:r>
            <a:endParaRPr lang="es-ES" sz="2400" b="1" dirty="0">
              <a:latin typeface="Garamond" pitchFamily="18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1.1.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67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10134600" cy="10429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 smtClean="0">
                <a:latin typeface="Garamond" panose="02020404030301010803" pitchFamily="18" charset="0"/>
              </a:rPr>
              <a:t>Descargar </a:t>
            </a:r>
            <a:r>
              <a:rPr lang="es-ES" sz="3600" b="1" dirty="0" err="1" smtClean="0">
                <a:latin typeface="Garamond" panose="02020404030301010803" pitchFamily="18" charset="0"/>
              </a:rPr>
              <a:t>gvSIG</a:t>
            </a:r>
            <a:r>
              <a:rPr lang="es-ES" sz="36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/>
            </a:r>
            <a:br>
              <a:rPr lang="es-ES" sz="36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</a:br>
            <a:r>
              <a:rPr lang="es-ES" sz="3200" u="sng" dirty="0">
                <a:hlinkClick r:id="rId2"/>
              </a:rPr>
              <a:t>http://www.gvsig.org/web/</a:t>
            </a:r>
            <a:r>
              <a:rPr lang="es-ES" sz="3200" dirty="0"/>
              <a:t>.</a:t>
            </a:r>
            <a:br>
              <a:rPr lang="es-ES" sz="3200" dirty="0"/>
            </a:br>
            <a:endParaRPr lang="es-ES" sz="3600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7750"/>
            <a:ext cx="8648699" cy="48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67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b="1" dirty="0" smtClean="0">
                <a:latin typeface="Garamond" panose="02020404030301010803" pitchFamily="18" charset="0"/>
              </a:rPr>
              <a:t>Descargar Sextante</a:t>
            </a:r>
            <a:br>
              <a:rPr lang="es-ES" sz="3200" b="1" dirty="0" smtClean="0">
                <a:latin typeface="Garamond" panose="02020404030301010803" pitchFamily="18" charset="0"/>
              </a:rPr>
            </a:br>
            <a:endParaRPr lang="es-ES" sz="3200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hlinkClick r:id="rId2"/>
              </a:rPr>
              <a:t>http://</a:t>
            </a:r>
            <a:r>
              <a:rPr lang="es-ES" b="1" dirty="0" smtClean="0">
                <a:latin typeface="Garamond" panose="02020404030301010803" pitchFamily="18" charset="0"/>
                <a:hlinkClick r:id="rId2"/>
              </a:rPr>
              <a:t>www.gvsig.com/productos/sextante</a:t>
            </a:r>
            <a:endParaRPr lang="es-ES" b="1" dirty="0" smtClean="0">
              <a:latin typeface="Garamond" panose="02020404030301010803" pitchFamily="18" charset="0"/>
            </a:endParaRPr>
          </a:p>
          <a:p>
            <a:r>
              <a:rPr lang="es-ES" sz="2400" b="1" dirty="0">
                <a:latin typeface="Garamond" panose="02020404030301010803" pitchFamily="18" charset="0"/>
              </a:rPr>
              <a:t>Es un complemento de </a:t>
            </a:r>
            <a:r>
              <a:rPr lang="es-ES" sz="2400" b="1" dirty="0" err="1">
                <a:latin typeface="Garamond" panose="02020404030301010803" pitchFamily="18" charset="0"/>
              </a:rPr>
              <a:t>gvSIG</a:t>
            </a:r>
            <a:endParaRPr lang="es-ES" sz="2400" b="1" dirty="0">
              <a:latin typeface="Garamond" panose="02020404030301010803" pitchFamily="18" charset="0"/>
            </a:endParaRPr>
          </a:p>
          <a:p>
            <a:r>
              <a:rPr lang="es-ES" sz="2400" b="1" dirty="0">
                <a:latin typeface="Garamond" panose="02020404030301010803" pitchFamily="18" charset="0"/>
              </a:rPr>
              <a:t>Herramientas para análisis de capas</a:t>
            </a:r>
            <a:endParaRPr lang="es-E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9975" y="-142522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Abrir el programa</a:t>
            </a:r>
            <a:endParaRPr lang="es-E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52850" y="3530600"/>
            <a:ext cx="10515600" cy="435133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3074" name="Imagen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7"/>
          <a:stretch/>
        </p:blipFill>
        <p:spPr bwMode="auto">
          <a:xfrm>
            <a:off x="1704975" y="907403"/>
            <a:ext cx="8791307" cy="153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1 Imagen" descr="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"/>
          <a:stretch/>
        </p:blipFill>
        <p:spPr bwMode="auto">
          <a:xfrm>
            <a:off x="4219930" y="2176529"/>
            <a:ext cx="4984860" cy="35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agen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"/>
          <a:stretch/>
        </p:blipFill>
        <p:spPr bwMode="auto">
          <a:xfrm>
            <a:off x="6310648" y="3516843"/>
            <a:ext cx="5082862" cy="271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 smtClean="0">
                <a:latin typeface="Garamond" panose="02020404030301010803" pitchFamily="18" charset="0"/>
              </a:rPr>
              <a:t>Comprobar</a:t>
            </a:r>
            <a:endParaRPr lang="es-ES" sz="3600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s-ES" b="1" dirty="0">
                <a:latin typeface="Garamond" panose="02020404030301010803" pitchFamily="18" charset="0"/>
                <a:ea typeface="+mj-ea"/>
                <a:cs typeface="+mj-cs"/>
              </a:rPr>
              <a:t>Menú preferencias: Menú, mostrar, preferencias:</a:t>
            </a:r>
          </a:p>
          <a:p>
            <a:pPr>
              <a:spcBef>
                <a:spcPct val="0"/>
              </a:spcBef>
            </a:pPr>
            <a:r>
              <a:rPr lang="es-ES" b="1" dirty="0">
                <a:latin typeface="Garamond" panose="02020404030301010803" pitchFamily="18" charset="0"/>
                <a:ea typeface="+mj-ea"/>
                <a:cs typeface="+mj-cs"/>
              </a:rPr>
              <a:t>Red (Ver que las conexiones funcionan bien)</a:t>
            </a:r>
          </a:p>
          <a:p>
            <a:pPr>
              <a:spcBef>
                <a:spcPct val="0"/>
              </a:spcBef>
            </a:pPr>
            <a:r>
              <a:rPr lang="es-ES" b="1" dirty="0">
                <a:latin typeface="Garamond" panose="02020404030301010803" pitchFamily="18" charset="0"/>
                <a:ea typeface="+mj-ea"/>
                <a:cs typeface="+mj-cs"/>
              </a:rPr>
              <a:t>Referencias objeto (Tolerancia 10 pixeles</a:t>
            </a:r>
            <a:r>
              <a:rPr lang="es-ES" b="1" dirty="0" smtClean="0">
                <a:latin typeface="Garamond" panose="02020404030301010803" pitchFamily="18" charset="0"/>
                <a:ea typeface="+mj-ea"/>
                <a:cs typeface="+mj-cs"/>
              </a:rPr>
              <a:t>)</a:t>
            </a:r>
          </a:p>
          <a:p>
            <a:pPr>
              <a:spcBef>
                <a:spcPct val="0"/>
              </a:spcBef>
            </a:pPr>
            <a:endParaRPr lang="es-ES" dirty="0">
              <a:latin typeface="Garamond" panose="02020404030301010803" pitchFamily="18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b="1" dirty="0">
                <a:latin typeface="Garamond" panose="02020404030301010803" pitchFamily="18" charset="0"/>
                <a:ea typeface="+mj-ea"/>
                <a:cs typeface="+mj-cs"/>
              </a:rPr>
              <a:t>Menú </a:t>
            </a:r>
            <a:r>
              <a:rPr lang="es-ES" b="1" dirty="0" smtClean="0">
                <a:latin typeface="Garamond" panose="02020404030301010803" pitchFamily="18" charset="0"/>
                <a:ea typeface="+mj-ea"/>
                <a:cs typeface="+mj-cs"/>
              </a:rPr>
              <a:t>Vista</a:t>
            </a:r>
            <a:r>
              <a:rPr lang="es-ES" dirty="0" smtClean="0">
                <a:latin typeface="Garamond" panose="02020404030301010803" pitchFamily="18" charset="0"/>
                <a:ea typeface="+mj-ea"/>
                <a:cs typeface="+mj-cs"/>
              </a:rPr>
              <a:t>)</a:t>
            </a:r>
            <a:endParaRPr lang="es-ES" dirty="0">
              <a:latin typeface="Garamond" panose="02020404030301010803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" b="1" dirty="0" smtClean="0">
                <a:latin typeface="Garamond" panose="02020404030301010803" pitchFamily="18" charset="0"/>
                <a:ea typeface="+mj-ea"/>
                <a:cs typeface="+mj-cs"/>
              </a:rPr>
              <a:t>Localizador </a:t>
            </a:r>
            <a:r>
              <a:rPr lang="es-ES" b="1" dirty="0">
                <a:latin typeface="Garamond" panose="02020404030301010803" pitchFamily="18" charset="0"/>
                <a:ea typeface="+mj-ea"/>
                <a:cs typeface="+mj-cs"/>
              </a:rPr>
              <a:t>(Sale abajo a la izquierda</a:t>
            </a:r>
            <a:r>
              <a:rPr lang="es-ES" sz="2000" b="1" dirty="0" smtClean="0"/>
              <a:t>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05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16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>
                <a:latin typeface="Garamond" panose="02020404030301010803" pitchFamily="18" charset="0"/>
              </a:rPr>
              <a:t>1. Crear una vista</a:t>
            </a:r>
            <a:endParaRPr lang="es-ES" sz="3600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275" y="1216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atin typeface="Garamond" panose="02020404030301010803" pitchFamily="18" charset="0"/>
              </a:rPr>
              <a:t>Se pulsa sobre “nuevo”</a:t>
            </a:r>
          </a:p>
          <a:p>
            <a:pPr marL="0" indent="0">
              <a:buNone/>
            </a:pPr>
            <a:r>
              <a:rPr lang="es-ES" b="1" dirty="0" smtClean="0">
                <a:latin typeface="Garamond" panose="02020404030301010803" pitchFamily="18" charset="0"/>
              </a:rPr>
              <a:t>Se pulsa sobre “Renombrar” para cambiar de nombre si se desea</a:t>
            </a:r>
            <a:endParaRPr lang="es-ES" b="1" dirty="0">
              <a:latin typeface="Garamond" panose="02020404030301010803" pitchFamily="18" charset="0"/>
            </a:endParaRPr>
          </a:p>
        </p:txBody>
      </p:sp>
      <p:pic>
        <p:nvPicPr>
          <p:cNvPr id="4098" name="Imagen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"/>
          <a:stretch/>
        </p:blipFill>
        <p:spPr bwMode="auto">
          <a:xfrm>
            <a:off x="3070524" y="2897746"/>
            <a:ext cx="6555618" cy="352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1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375" y="126100"/>
            <a:ext cx="10297802" cy="101092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 smtClean="0">
                <a:latin typeface="Garamond" panose="02020404030301010803" pitchFamily="18" charset="0"/>
              </a:rPr>
              <a:t>2. Especificar el SRC que se va a utilizar</a:t>
            </a:r>
            <a:br>
              <a:rPr lang="es-ES" sz="3600" b="1" dirty="0" smtClean="0">
                <a:latin typeface="Garamond" panose="02020404030301010803" pitchFamily="18" charset="0"/>
              </a:rPr>
            </a:br>
            <a:endParaRPr lang="es-ES" sz="3600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525" y="12731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Garamond" panose="02020404030301010803" pitchFamily="18" charset="0"/>
              </a:rPr>
              <a:t>S</a:t>
            </a:r>
            <a:r>
              <a:rPr lang="es-ES" b="1" dirty="0" smtClean="0">
                <a:latin typeface="Garamond" panose="02020404030301010803" pitchFamily="18" charset="0"/>
              </a:rPr>
              <a:t>e pulsa sobre “Propiedades”</a:t>
            </a:r>
          </a:p>
        </p:txBody>
      </p:sp>
      <p:pic>
        <p:nvPicPr>
          <p:cNvPr id="5122" name="Imagen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"/>
          <a:stretch/>
        </p:blipFill>
        <p:spPr bwMode="auto">
          <a:xfrm>
            <a:off x="3337089" y="2691684"/>
            <a:ext cx="6080288" cy="332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</a:rPr>
              <a:t>2. Especificar el SRC que se va a utilizar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783662"/>
              </p:ext>
            </p:extLst>
          </p:nvPr>
        </p:nvGraphicFramePr>
        <p:xfrm>
          <a:off x="924790" y="1558636"/>
          <a:ext cx="10858501" cy="5391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1"/>
              </a:tblGrid>
              <a:tr h="53911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Antes 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de cargar datos se debe comprobar el Sistema de Referencia de Coordenadas SRC. </a:t>
                      </a:r>
                      <a:endParaRPr lang="es-ES" sz="2000" b="1" dirty="0" smtClean="0"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Todos 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los mapas o capas que se importaran deberán ir referidos a un </a:t>
                      </a:r>
                      <a:r>
                        <a:rPr lang="es-ES" sz="2000" b="1" dirty="0">
                          <a:solidFill>
                            <a:schemeClr val="accent1"/>
                          </a:solidFill>
                          <a:effectLst/>
                          <a:latin typeface="Garamond" panose="02020404030301010803" pitchFamily="18" charset="0"/>
                        </a:rPr>
                        <a:t>SRC que en su caso se debe cambiar para tener el adecuado</a:t>
                      </a:r>
                      <a:r>
                        <a:rPr lang="es-ES" sz="2000" b="1" dirty="0" smtClean="0">
                          <a:solidFill>
                            <a:schemeClr val="accent1"/>
                          </a:solidFill>
                          <a:effectLst/>
                          <a:latin typeface="Garamond" panose="02020404030301010803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2000" b="1" dirty="0" smtClean="0">
                        <a:solidFill>
                          <a:schemeClr val="accent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Pa</a:t>
                      </a:r>
                      <a:r>
                        <a:rPr lang="es-ES" sz="2000" b="1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ra ver el existente, seleccionar la opción “Propiedades” y prestar atención al atributo “EPGS: 4326.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800" b="1" dirty="0">
                        <a:solidFill>
                          <a:schemeClr val="accent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>
                          <a:solidFill>
                            <a:schemeClr val="accent1"/>
                          </a:solidFill>
                          <a:effectLst/>
                          <a:latin typeface="Garamond" panose="02020404030301010803" pitchFamily="18" charset="0"/>
                        </a:rPr>
                        <a:t>Los SRC más usuales en España son</a:t>
                      </a: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, en código EPSG:</a:t>
                      </a:r>
                      <a:endParaRPr lang="es-ES" sz="1800" b="1" dirty="0"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ETRS89 Proyección UTM: 25830 (zona 30N), 25831(z31), 25829(z29) y 25828(z28)</a:t>
                      </a:r>
                      <a:endParaRPr lang="es-ES" sz="1800" b="1" dirty="0"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ED50 Proyección UTM: 23030 (zona 30N), 23031(z31), 23029(z29) y 23028(z28)</a:t>
                      </a:r>
                      <a:endParaRPr lang="es-ES" sz="1800" b="1" dirty="0">
                        <a:effectLst/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b="1" dirty="0">
                          <a:effectLst/>
                          <a:latin typeface="Garamond" panose="02020404030301010803" pitchFamily="18" charset="0"/>
                        </a:rPr>
                        <a:t>WGS84 (elipsoide del Sistema GPS) en geográficas: </a:t>
                      </a:r>
                      <a:r>
                        <a:rPr lang="es-ES" sz="2000" b="1" dirty="0" smtClean="0">
                          <a:effectLst/>
                          <a:latin typeface="Garamond" panose="02020404030301010803" pitchFamily="18" charset="0"/>
                        </a:rPr>
                        <a:t>4326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8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6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510</Words>
  <Application>Microsoft Office PowerPoint</Application>
  <PresentationFormat>Personalizado</PresentationFormat>
  <Paragraphs>90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Infraestructuras de Datos Espaciales (SIG en la Web)</vt:lpstr>
      <vt:lpstr>Practicas con gvSIG</vt:lpstr>
      <vt:lpstr>Descargar gvSIG http://www.gvsig.org/web/. </vt:lpstr>
      <vt:lpstr>Descargar Sextante </vt:lpstr>
      <vt:lpstr>Abrir el programa</vt:lpstr>
      <vt:lpstr>Comprobar</vt:lpstr>
      <vt:lpstr>1. Crear una vista</vt:lpstr>
      <vt:lpstr>2. Especificar el SRC que se va a utilizar </vt:lpstr>
      <vt:lpstr>2. Especificar el SRC que se va a utilizar</vt:lpstr>
      <vt:lpstr>2. Especificar el SRC que se va a utilizar</vt:lpstr>
      <vt:lpstr>2. Definir el Sistema de Referencia SRC</vt:lpstr>
      <vt:lpstr>2. Definir el Sistema de Referencia SRC</vt:lpstr>
      <vt:lpstr>Presentación de PowerPoint</vt:lpstr>
      <vt:lpstr>3. Cargar capas</vt:lpstr>
      <vt:lpstr>Archivos shp: fichero de datos espaciales. Generalmente viene acompañado de ficheros con el mismo nombre, pero de extensiones “dbf” (que contiene la tabla de atributos) y “shx” (con el índice de datos espaciales).  gml (geography markup language): formato XML para información geográfica, desarrollado por OGC (Open Geospatial Consortium).  kml (keyhole markup language): formato XML para representar datos 3D  dxf: archivo de CAD.  dwg: archivo de CAD.  dgn: archivo de CAD.   GeoDB: conectar a distintos sistemas gestores de bases de datos   MySQL, Oracle, ArcSDE, PostgreSQL/PostGIS y HSQLDB  Servicios web de la OGC WCS (Web Coverage Service): Servicio de coberturas  WMS (Web Map Service): Servicio de mapas WFS (Web Feature Service): Servicio de elementos </vt:lpstr>
      <vt:lpstr>3. Cargar capas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geodésicos de referencia</dc:title>
  <dc:creator>Teatgis Teatgis</dc:creator>
  <cp:lastModifiedBy>marina</cp:lastModifiedBy>
  <cp:revision>44</cp:revision>
  <cp:lastPrinted>2018-09-27T12:15:15Z</cp:lastPrinted>
  <dcterms:created xsi:type="dcterms:W3CDTF">2017-07-06T11:13:13Z</dcterms:created>
  <dcterms:modified xsi:type="dcterms:W3CDTF">2018-09-28T11:41:55Z</dcterms:modified>
</cp:coreProperties>
</file>