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Sniglet"/>
      <p:regular r:id="rId28"/>
    </p:embeddedFont>
    <p:embeddedFont>
      <p:font typeface="Walter Turncoat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Sniglet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WalterTurncoa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599a69c18_1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599a69c18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599a69c18_1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599a69c18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599a69c18_1_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599a69c18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599a69c18_1_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599a69c18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6b6c20b55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6b6c20b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6b6c20b55_0_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6b6c20b5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6b6c20b55_0_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6b6c20b5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6b6c20b55_0_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6b6c20b5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6b6c20b55_0_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6b6c20b5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6b6c20b55_0_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6b6c20b5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599a69c18_1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599a69c18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6b6c20b55_0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6b6c20b5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https://datos.madrid.es/portal/site/egob/menuitem.c05c1f754a33a9fbe4b2e4b284f1a5a0/?vgnextoid=a4f36d34fa86c410VgnVCM2000000c205a0aRCRD&amp;vgnextchannel=374512b9ace9f310VgnVCM100000171f5a0aRCRD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6b6c20b55_0_1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6b6c20b5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599a69c18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599a69c1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599a69c18_0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599a69c1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599a69c18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599a69c1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599a69c18_1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599a69c18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599a69c18_1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599a69c18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" type="body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✘"/>
              <a:defRPr sz="3000"/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17" name="Google Shape;17;p4"/>
          <p:cNvSpPr txBox="1"/>
          <p:nvPr/>
        </p:nvSpPr>
        <p:spPr>
          <a:xfrm>
            <a:off x="3593400" y="8575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  <a:endParaRPr sz="96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18" name="Google Shape;18;p4"/>
          <p:cNvSpPr/>
          <p:nvPr/>
        </p:nvSpPr>
        <p:spPr>
          <a:xfrm>
            <a:off x="4128150" y="550650"/>
            <a:ext cx="887711" cy="849160"/>
          </a:xfrm>
          <a:custGeom>
            <a:rect b="b" l="l" r="r" t="t"/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p6"/>
          <p:cNvSpPr txBox="1"/>
          <p:nvPr>
            <p:ph idx="2" type="body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457200" y="1507925"/>
            <a:ext cx="26319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3223964" y="1507925"/>
            <a:ext cx="26319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3" name="Google Shape;33;p7"/>
          <p:cNvSpPr txBox="1"/>
          <p:nvPr>
            <p:ph idx="3" type="body"/>
          </p:nvPr>
        </p:nvSpPr>
        <p:spPr>
          <a:xfrm>
            <a:off x="5990727" y="1507925"/>
            <a:ext cx="26319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openstreetmap.org/edit#map=17/40.39345/-3.75761" TargetMode="External"/><Relationship Id="rId4" Type="http://schemas.openxmlformats.org/officeDocument/2006/relationships/hyperlink" Target="https://umap.openstreetmap.fr/es/map/mapa-sin-titulo_262137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es.wikipedia.org/wiki/Administraci%C3%B3n_Federal_de_Aviaci%C3%B3n" TargetMode="External"/><Relationship Id="rId4" Type="http://schemas.openxmlformats.org/officeDocument/2006/relationships/hyperlink" Target="https://es.wikipedia.org/wiki/Estados_Unidos_de_Am%C3%A9rica" TargetMode="External"/><Relationship Id="rId5" Type="http://schemas.openxmlformats.org/officeDocument/2006/relationships/hyperlink" Target="https://es.wikipedia.org/wiki/Hardware" TargetMode="External"/><Relationship Id="rId6" Type="http://schemas.openxmlformats.org/officeDocument/2006/relationships/hyperlink" Target="https://es.wikipedia.org/wiki/Reglas_de_vuelo_instrumenta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es.wikipedia.org/wiki/Est%C3%A1ndar_de_facto" TargetMode="External"/><Relationship Id="rId4" Type="http://schemas.openxmlformats.org/officeDocument/2006/relationships/hyperlink" Target="https://es.wikipedia.org/wiki/Informaci%C3%B3n_geogr%C3%A1fica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es.pokemongohub.net/2017/12/el-cambio-openstreetmap-es-permanente-los-mapas-se-iran-actualizando-y-mas-noticias/" TargetMode="External"/><Relationship Id="rId4" Type="http://schemas.openxmlformats.org/officeDocument/2006/relationships/hyperlink" Target="https://wiki.openstreetmap.org/wiki/History_of_OpenStreetMap" TargetMode="External"/><Relationship Id="rId11" Type="http://schemas.openxmlformats.org/officeDocument/2006/relationships/hyperlink" Target="https://umap.openstreetmap.fr/es/" TargetMode="External"/><Relationship Id="rId10" Type="http://schemas.openxmlformats.org/officeDocument/2006/relationships/hyperlink" Target="https://datos.madrid.es/sites/v/index.jsp?vgnextoid=374512b9ace9f310VgnVCM100000171f5a0aRCRD&amp;buscar=true&amp;Texto=&amp;Sector=&amp;Formato=ede08012d2672410VgnVCM100000171f5a0aTAXC&amp;Periodicidad=&amp;orderByCombo=CONTENT_INSTANCE_NAME_DECODE" TargetMode="External"/><Relationship Id="rId9" Type="http://schemas.openxmlformats.org/officeDocument/2006/relationships/hyperlink" Target="https://mappinggis.com/2013/07/transformar-datos-openstreetmap-a-gis/" TargetMode="External"/><Relationship Id="rId5" Type="http://schemas.openxmlformats.org/officeDocument/2006/relationships/hyperlink" Target="https://wiki.openstreetmap.org/wiki/ES:Preguntas_frecuentes" TargetMode="External"/><Relationship Id="rId6" Type="http://schemas.openxmlformats.org/officeDocument/2006/relationships/hyperlink" Target="https://norfipc.com/web/como-insertar-mostrar-mapas-open-street-maps-paginas-web.html" TargetMode="External"/><Relationship Id="rId7" Type="http://schemas.openxmlformats.org/officeDocument/2006/relationships/hyperlink" Target="https://nominatim.openstreetmap.org/" TargetMode="External"/><Relationship Id="rId8" Type="http://schemas.openxmlformats.org/officeDocument/2006/relationships/hyperlink" Target="https://wiki.openstreetmap.org/wiki/ES:Fuentes_de_datos_potenciales_de_Espa%C3%B1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type="ctrTitle"/>
          </p:nvPr>
        </p:nvSpPr>
        <p:spPr>
          <a:xfrm>
            <a:off x="770125" y="2280913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Street Maps</a:t>
            </a:r>
            <a:endParaRPr/>
          </a:p>
        </p:txBody>
      </p:sp>
      <p:grpSp>
        <p:nvGrpSpPr>
          <p:cNvPr id="48" name="Google Shape;48;p11"/>
          <p:cNvGrpSpPr/>
          <p:nvPr/>
        </p:nvGrpSpPr>
        <p:grpSpPr>
          <a:xfrm rot="-9269861">
            <a:off x="1648621" y="1792212"/>
            <a:ext cx="750220" cy="664172"/>
            <a:chOff x="1113100" y="2199475"/>
            <a:chExt cx="801900" cy="709925"/>
          </a:xfrm>
        </p:grpSpPr>
        <p:sp>
          <p:nvSpPr>
            <p:cNvPr id="49" name="Google Shape;49;p11"/>
            <p:cNvSpPr/>
            <p:nvPr/>
          </p:nvSpPr>
          <p:spPr>
            <a:xfrm>
              <a:off x="1113100" y="2291450"/>
              <a:ext cx="735850" cy="617950"/>
            </a:xfrm>
            <a:custGeom>
              <a:rect b="b" l="l" r="r" t="t"/>
              <a:pathLst>
                <a:path extrusionOk="0" h="24718" w="29434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11"/>
            <p:cNvSpPr/>
            <p:nvPr/>
          </p:nvSpPr>
          <p:spPr>
            <a:xfrm>
              <a:off x="1745175" y="2199475"/>
              <a:ext cx="169825" cy="162775"/>
            </a:xfrm>
            <a:custGeom>
              <a:rect b="b" l="l" r="r" t="t"/>
              <a:pathLst>
                <a:path extrusionOk="0" h="6511" w="6793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" name="Google Shape;51;p11"/>
          <p:cNvSpPr/>
          <p:nvPr/>
        </p:nvSpPr>
        <p:spPr>
          <a:xfrm>
            <a:off x="4340627" y="3177538"/>
            <a:ext cx="1442481" cy="102978"/>
          </a:xfrm>
          <a:custGeom>
            <a:rect b="b" l="l" r="r" t="t"/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1"/>
          <p:cNvSpPr/>
          <p:nvPr/>
        </p:nvSpPr>
        <p:spPr>
          <a:xfrm>
            <a:off x="5914750" y="2438625"/>
            <a:ext cx="2058017" cy="1015968"/>
          </a:xfrm>
          <a:custGeom>
            <a:rect b="b" l="l" r="r" t="t"/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/>
        </p:nvSpPr>
        <p:spPr>
          <a:xfrm>
            <a:off x="5433750" y="3987125"/>
            <a:ext cx="34296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Cristina Martín Bris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Ismael González Oviedo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pic>
        <p:nvPicPr>
          <p:cNvPr id="54" name="Google Shape;5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7376" y="590224"/>
            <a:ext cx="1796375" cy="179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ctrTitle"/>
          </p:nvPr>
        </p:nvSpPr>
        <p:spPr>
          <a:xfrm>
            <a:off x="746000" y="2654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APPs que usan OSM</a:t>
            </a:r>
            <a:endParaRPr/>
          </a:p>
        </p:txBody>
      </p:sp>
      <p:sp>
        <p:nvSpPr>
          <p:cNvPr id="121" name="Google Shape;121;p20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3788216" y="1036455"/>
            <a:ext cx="1788962" cy="1742464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-6025" y="4345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Pokémon GO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3071650" y="1354975"/>
            <a:ext cx="45912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niglet"/>
              <a:buChar char="✘"/>
            </a:pPr>
            <a:r>
              <a:rPr lang="en" sz="2400"/>
              <a:t>Desde diciembre de 2017 utiliza los mapas de OSM</a:t>
            </a:r>
            <a:endParaRPr sz="2400"/>
          </a:p>
          <a:p>
            <a:pPr indent="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✘"/>
            </a:pPr>
            <a:r>
              <a:rPr lang="en" sz="2400"/>
              <a:t>También han sido añadidos a Ingress y se utilizarán en Harry Potter Go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29" name="Google Shape;129;p21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1"/>
          <p:cNvSpPr/>
          <p:nvPr/>
        </p:nvSpPr>
        <p:spPr>
          <a:xfrm>
            <a:off x="3071652" y="512896"/>
            <a:ext cx="409591" cy="398945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224" y="1027950"/>
            <a:ext cx="1873800" cy="333117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/>
          <p:nvPr/>
        </p:nvSpPr>
        <p:spPr>
          <a:xfrm>
            <a:off x="329435" y="669075"/>
            <a:ext cx="2075120" cy="416390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-6025" y="4345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Fuentes de Agua</a:t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3071650" y="1354975"/>
            <a:ext cx="45912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niglet"/>
              <a:buChar char="✘"/>
            </a:pPr>
            <a:r>
              <a:rPr lang="en" sz="2400"/>
              <a:t>Busca fuentes de agua cercanas a tu posición</a:t>
            </a:r>
            <a:endParaRPr sz="2400"/>
          </a:p>
          <a:p>
            <a:pPr indent="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✘"/>
            </a:pPr>
            <a:r>
              <a:rPr lang="en" sz="2400"/>
              <a:t>Permite añadir fuentes de agua desconocidas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39" name="Google Shape;139;p22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766852" y="512896"/>
            <a:ext cx="409591" cy="398945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29435" y="669075"/>
            <a:ext cx="2075120" cy="416390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 rotWithShape="1">
          <a:blip r:embed="rId3">
            <a:alphaModFix/>
          </a:blip>
          <a:srcRect b="0" l="0" r="4534" t="0"/>
          <a:stretch/>
        </p:blipFill>
        <p:spPr>
          <a:xfrm>
            <a:off x="421600" y="1020150"/>
            <a:ext cx="1891175" cy="334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-6025" y="4345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QuieroLibros.com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071650" y="1354975"/>
            <a:ext cx="45912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niglet"/>
              <a:buChar char="✘"/>
            </a:pPr>
            <a:r>
              <a:rPr lang="en" sz="2400"/>
              <a:t>Busca el nombre de la localización actual del libro añadido</a:t>
            </a:r>
            <a:endParaRPr sz="2400"/>
          </a:p>
          <a:p>
            <a:pPr indent="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✘"/>
            </a:pPr>
            <a:r>
              <a:rPr lang="en" sz="2400"/>
              <a:t>Mapa implementado con Leaflet de Open Street Maps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49" name="Google Shape;149;p23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23"/>
          <p:cNvSpPr/>
          <p:nvPr/>
        </p:nvSpPr>
        <p:spPr>
          <a:xfrm>
            <a:off x="2766852" y="512896"/>
            <a:ext cx="409591" cy="398945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3"/>
          <p:cNvSpPr/>
          <p:nvPr/>
        </p:nvSpPr>
        <p:spPr>
          <a:xfrm>
            <a:off x="329435" y="669075"/>
            <a:ext cx="2075120" cy="416390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 rotWithShape="1">
          <a:blip r:embed="rId3">
            <a:alphaModFix/>
          </a:blip>
          <a:srcRect b="0" l="0" r="0" t="9974"/>
          <a:stretch/>
        </p:blipFill>
        <p:spPr>
          <a:xfrm>
            <a:off x="407400" y="1005825"/>
            <a:ext cx="1919175" cy="3366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ctrTitle"/>
          </p:nvPr>
        </p:nvSpPr>
        <p:spPr>
          <a:xfrm>
            <a:off x="746000" y="2654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Aplicaciones de OSM</a:t>
            </a:r>
            <a:endParaRPr/>
          </a:p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24"/>
          <p:cNvSpPr/>
          <p:nvPr/>
        </p:nvSpPr>
        <p:spPr>
          <a:xfrm>
            <a:off x="3383518" y="1037675"/>
            <a:ext cx="2376956" cy="1616674"/>
          </a:xfrm>
          <a:custGeom>
            <a:rect b="b" l="l" r="r" t="t"/>
            <a:pathLst>
              <a:path extrusionOk="0" h="18251" w="19297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-82650" y="412700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Aplicaciones de OSM</a:t>
            </a:r>
            <a:endParaRPr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336775" y="1357738"/>
            <a:ext cx="8229600" cy="33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✘"/>
            </a:pPr>
            <a:r>
              <a:rPr b="1" lang="en" sz="2400"/>
              <a:t>Mapas en línea</a:t>
            </a:r>
            <a:br>
              <a:rPr b="1" lang="en" sz="2400"/>
            </a:br>
            <a:endParaRPr b="1"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✘"/>
            </a:pPr>
            <a:r>
              <a:rPr b="1" lang="en" sz="2400"/>
              <a:t>Cálculo de rutas y navegación</a:t>
            </a:r>
            <a:br>
              <a:rPr b="1" lang="en" sz="2400"/>
            </a:br>
            <a:endParaRPr b="1"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✘"/>
            </a:pPr>
            <a:r>
              <a:rPr b="1" lang="en" sz="2400"/>
              <a:t>Simuladores de vuelo</a:t>
            </a:r>
            <a:br>
              <a:rPr b="1" lang="en" sz="2400"/>
            </a:br>
            <a:endParaRPr b="1"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✘"/>
            </a:pPr>
            <a:r>
              <a:rPr b="1" lang="en" sz="2400"/>
              <a:t>Software cartográfico</a:t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457200" lvl="0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													</a:t>
            </a:r>
            <a:endParaRPr b="1" sz="2400"/>
          </a:p>
        </p:txBody>
      </p:sp>
      <p:sp>
        <p:nvSpPr>
          <p:cNvPr id="166" name="Google Shape;166;p25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2350841" y="524266"/>
            <a:ext cx="421736" cy="398876"/>
          </a:xfrm>
          <a:custGeom>
            <a:rect b="b" l="l" r="r" t="t"/>
            <a:pathLst>
              <a:path extrusionOk="0" h="18251" w="19297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-82650" y="412700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Aplicaciones de OSM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380550" y="1009150"/>
            <a:ext cx="8229600" cy="33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✘"/>
            </a:pPr>
            <a:r>
              <a:rPr b="1" lang="en" sz="2400"/>
              <a:t>Mapas en línea</a:t>
            </a:r>
            <a:br>
              <a:rPr b="1" lang="en" sz="2400"/>
            </a:br>
            <a:endParaRPr b="1"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Editor ID OpenStreetMap</a:t>
            </a:r>
            <a:endParaRPr sz="2400"/>
          </a:p>
          <a:p>
            <a:pPr indent="0" lvl="0" marL="137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Editor ID OSM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</a:pPr>
            <a:r>
              <a:rPr lang="en" sz="2400">
                <a:solidFill>
                  <a:schemeClr val="lt1"/>
                </a:solidFill>
              </a:rPr>
              <a:t>UMap</a:t>
            </a:r>
            <a:endParaRPr sz="2400">
              <a:solidFill>
                <a:schemeClr val="lt1"/>
              </a:solidFill>
            </a:endParaRPr>
          </a:p>
          <a:p>
            <a: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</a:pPr>
            <a:r>
              <a:rPr lang="en" sz="2400">
                <a:solidFill>
                  <a:schemeClr val="lt1"/>
                </a:solidFill>
              </a:rPr>
              <a:t>Permite crear nuestro propio mapa a través de los datos de OSM</a:t>
            </a:r>
            <a:endParaRPr sz="2400">
              <a:solidFill>
                <a:schemeClr val="lt1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UMap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457200" lvl="0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													</a:t>
            </a:r>
            <a:endParaRPr b="1" sz="2400"/>
          </a:p>
        </p:txBody>
      </p:sp>
      <p:sp>
        <p:nvSpPr>
          <p:cNvPr id="174" name="Google Shape;174;p26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5" name="Google Shape;175;p26"/>
          <p:cNvSpPr/>
          <p:nvPr/>
        </p:nvSpPr>
        <p:spPr>
          <a:xfrm>
            <a:off x="2350841" y="524266"/>
            <a:ext cx="421736" cy="398876"/>
          </a:xfrm>
          <a:custGeom>
            <a:rect b="b" l="l" r="r" t="t"/>
            <a:pathLst>
              <a:path extrusionOk="0" h="18251" w="19297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-82650" y="412700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Aplicaciones de OSM</a:t>
            </a:r>
            <a:endParaRPr/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380550" y="998200"/>
            <a:ext cx="8229600" cy="33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✘"/>
            </a:pPr>
            <a:r>
              <a:rPr b="1" lang="en" sz="2400"/>
              <a:t>Cálculo de rutas y navegación</a:t>
            </a:r>
            <a:br>
              <a:rPr b="1" lang="en" sz="2400"/>
            </a:br>
            <a:endParaRPr b="1"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1" lang="en" sz="2400"/>
              <a:t>No está totalmente desarrollado</a:t>
            </a:r>
            <a:br>
              <a:rPr b="1" lang="en" sz="2400"/>
            </a:br>
            <a:endParaRPr b="1"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niglet"/>
              <a:buChar char="○"/>
            </a:pPr>
            <a:r>
              <a:rPr b="1" lang="en" sz="2400"/>
              <a:t>Utilizado en proyectos:</a:t>
            </a:r>
            <a:endParaRPr b="1" sz="2400"/>
          </a:p>
          <a:p>
            <a: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b="1" lang="en" sz="2400"/>
              <a:t>GPS Garmin</a:t>
            </a:r>
            <a:endParaRPr b="1" sz="2400"/>
          </a:p>
          <a:p>
            <a: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b="1" lang="en" sz="2400"/>
              <a:t>BikeCityGuide</a:t>
            </a:r>
            <a:endParaRPr b="1" sz="2400"/>
          </a:p>
          <a:p>
            <a: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b="1" lang="en" sz="2400"/>
              <a:t>Maps.me</a:t>
            </a:r>
            <a:endParaRPr b="1" sz="2400"/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br>
              <a:rPr b="1" lang="en" sz="2400"/>
            </a:b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457200" lvl="0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													</a:t>
            </a:r>
            <a:endParaRPr b="1" sz="2400"/>
          </a:p>
        </p:txBody>
      </p:sp>
      <p:sp>
        <p:nvSpPr>
          <p:cNvPr id="182" name="Google Shape;182;p27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27"/>
          <p:cNvSpPr/>
          <p:nvPr/>
        </p:nvSpPr>
        <p:spPr>
          <a:xfrm>
            <a:off x="2350841" y="524266"/>
            <a:ext cx="421736" cy="398876"/>
          </a:xfrm>
          <a:custGeom>
            <a:rect b="b" l="l" r="r" t="t"/>
            <a:pathLst>
              <a:path extrusionOk="0" h="18251" w="19297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-82650" y="412700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Aplicaciones de OSM</a:t>
            </a:r>
            <a:endParaRPr/>
          </a:p>
        </p:txBody>
      </p:sp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380550" y="998200"/>
            <a:ext cx="8229600" cy="33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✘"/>
            </a:pPr>
            <a:r>
              <a:rPr b="1" lang="en" sz="2400"/>
              <a:t>Simuladores de vuelo</a:t>
            </a:r>
            <a:br>
              <a:rPr b="1" lang="en" sz="2400"/>
            </a:br>
            <a:endParaRPr b="1"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X-Plane</a:t>
            </a:r>
            <a:endParaRPr sz="24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La </a:t>
            </a:r>
            <a:r>
              <a:rPr lang="en" sz="1800">
                <a:uFill>
                  <a:noFill/>
                </a:uFill>
                <a:hlinkClick r:id="rId3"/>
              </a:rPr>
              <a:t>Administración Federal de Aviación</a:t>
            </a:r>
            <a:r>
              <a:rPr lang="en" sz="1800"/>
              <a:t> (FAA) de </a:t>
            </a:r>
            <a:r>
              <a:rPr lang="en" sz="1800">
                <a:uFill>
                  <a:noFill/>
                </a:uFill>
                <a:hlinkClick r:id="rId4"/>
              </a:rPr>
              <a:t>Estados Unidos de América</a:t>
            </a:r>
            <a:r>
              <a:rPr lang="en" sz="1800"/>
              <a:t> ha autorizado su uso, con </a:t>
            </a:r>
            <a:r>
              <a:rPr lang="en" sz="1800">
                <a:uFill>
                  <a:noFill/>
                </a:uFill>
                <a:hlinkClick r:id="rId5"/>
              </a:rPr>
              <a:t>hardware</a:t>
            </a:r>
            <a:r>
              <a:rPr lang="en" sz="1800"/>
              <a:t> específico, para el entrenamiento de pilotos de </a:t>
            </a:r>
            <a:r>
              <a:rPr lang="en" sz="1800">
                <a:uFill>
                  <a:noFill/>
                </a:uFill>
                <a:hlinkClick r:id="rId6"/>
              </a:rPr>
              <a:t>vuelo instrumental</a:t>
            </a:r>
            <a:r>
              <a:rPr lang="en" sz="1800"/>
              <a:t>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457200" lvl="0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													</a:t>
            </a:r>
            <a:endParaRPr b="1" sz="2400"/>
          </a:p>
        </p:txBody>
      </p:sp>
      <p:sp>
        <p:nvSpPr>
          <p:cNvPr id="190" name="Google Shape;190;p28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28"/>
          <p:cNvSpPr/>
          <p:nvPr/>
        </p:nvSpPr>
        <p:spPr>
          <a:xfrm>
            <a:off x="2350841" y="524266"/>
            <a:ext cx="421736" cy="398876"/>
          </a:xfrm>
          <a:custGeom>
            <a:rect b="b" l="l" r="r" t="t"/>
            <a:pathLst>
              <a:path extrusionOk="0" h="18251" w="19297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-82650" y="412700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Aplicaciones de OSM</a:t>
            </a:r>
            <a:endParaRPr/>
          </a:p>
        </p:txBody>
      </p:sp>
      <p:sp>
        <p:nvSpPr>
          <p:cNvPr id="197" name="Google Shape;197;p29"/>
          <p:cNvSpPr txBox="1"/>
          <p:nvPr>
            <p:ph idx="1" type="body"/>
          </p:nvPr>
        </p:nvSpPr>
        <p:spPr>
          <a:xfrm>
            <a:off x="380550" y="998200"/>
            <a:ext cx="8229600" cy="33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✘"/>
            </a:pPr>
            <a:r>
              <a:rPr b="1" lang="en" sz="2400"/>
              <a:t>Software cartográfico</a:t>
            </a:r>
            <a:br>
              <a:rPr b="1" lang="en" sz="2400"/>
            </a:br>
            <a:endParaRPr b="1" sz="2400"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</a:pPr>
            <a:r>
              <a:rPr lang="en" sz="1900">
                <a:solidFill>
                  <a:schemeClr val="lt1"/>
                </a:solidFill>
              </a:rPr>
              <a:t>Integración con diferentes SW GIS.</a:t>
            </a:r>
            <a:endParaRPr sz="1900">
              <a:solidFill>
                <a:schemeClr val="lt1"/>
              </a:solidFill>
            </a:endParaRPr>
          </a:p>
          <a:p>
            <a:pPr indent="-3492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</a:pPr>
            <a:r>
              <a:rPr lang="en" sz="1900">
                <a:solidFill>
                  <a:schemeClr val="lt1"/>
                </a:solidFill>
              </a:rPr>
              <a:t>QGis</a:t>
            </a:r>
            <a:endParaRPr sz="1900">
              <a:solidFill>
                <a:schemeClr val="lt1"/>
              </a:solidFill>
            </a:endParaRPr>
          </a:p>
          <a:p>
            <a:pPr indent="-3492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" sz="1900">
                <a:solidFill>
                  <a:schemeClr val="lt1"/>
                </a:solidFill>
              </a:rPr>
              <a:t>Importar OSM</a:t>
            </a:r>
            <a:endParaRPr sz="1900">
              <a:solidFill>
                <a:schemeClr val="lt1"/>
              </a:solidFill>
            </a:endParaRPr>
          </a:p>
          <a:p>
            <a:pPr indent="-3492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</a:pPr>
            <a:r>
              <a:rPr lang="en" sz="1900">
                <a:solidFill>
                  <a:schemeClr val="lt1"/>
                </a:solidFill>
              </a:rPr>
              <a:t>ArcGis</a:t>
            </a:r>
            <a:endParaRPr sz="1900">
              <a:solidFill>
                <a:schemeClr val="lt1"/>
              </a:solidFill>
            </a:endParaRPr>
          </a:p>
          <a:p>
            <a:pPr indent="-3492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" sz="1900">
                <a:solidFill>
                  <a:schemeClr val="lt1"/>
                </a:solidFill>
              </a:rPr>
              <a:t>Importar OSM</a:t>
            </a:r>
            <a:endParaRPr sz="1900">
              <a:solidFill>
                <a:schemeClr val="lt1"/>
              </a:solidFill>
            </a:endParaRPr>
          </a:p>
          <a:p>
            <a:pPr indent="-3492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" sz="1900">
                <a:solidFill>
                  <a:schemeClr val="lt1"/>
                </a:solidFill>
              </a:rPr>
              <a:t>Actualizar OSM</a:t>
            </a:r>
            <a:endParaRPr sz="1900">
              <a:solidFill>
                <a:schemeClr val="lt1"/>
              </a:solidFill>
            </a:endParaRPr>
          </a:p>
          <a:p>
            <a:pPr indent="-3492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</a:pPr>
            <a:r>
              <a:rPr lang="en" sz="1900">
                <a:solidFill>
                  <a:schemeClr val="lt1"/>
                </a:solidFill>
              </a:rPr>
              <a:t>GvSIG</a:t>
            </a:r>
            <a:endParaRPr sz="1900">
              <a:solidFill>
                <a:schemeClr val="lt1"/>
              </a:solidFill>
            </a:endParaRPr>
          </a:p>
          <a:p>
            <a:pPr indent="-3492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" sz="1900">
                <a:solidFill>
                  <a:schemeClr val="lt1"/>
                </a:solidFill>
              </a:rPr>
              <a:t>Importar OSM (v 2.3)</a:t>
            </a:r>
            <a:endParaRPr b="1" sz="2400"/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br>
              <a:rPr b="1" lang="en" sz="2400"/>
            </a:b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457200" lvl="0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													</a:t>
            </a:r>
            <a:endParaRPr b="1" sz="2400"/>
          </a:p>
        </p:txBody>
      </p:sp>
      <p:sp>
        <p:nvSpPr>
          <p:cNvPr id="198" name="Google Shape;198;p29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29"/>
          <p:cNvSpPr/>
          <p:nvPr/>
        </p:nvSpPr>
        <p:spPr>
          <a:xfrm>
            <a:off x="2350841" y="524266"/>
            <a:ext cx="421736" cy="398876"/>
          </a:xfrm>
          <a:custGeom>
            <a:rect b="b" l="l" r="r" t="t"/>
            <a:pathLst>
              <a:path extrusionOk="0" h="18251" w="19297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ctrTitle"/>
          </p:nvPr>
        </p:nvSpPr>
        <p:spPr>
          <a:xfrm>
            <a:off x="770113" y="3325667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es Open Street Maps (OSM)?</a:t>
            </a:r>
            <a:endParaRPr/>
          </a:p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/>
          <p:nvPr/>
        </p:nvSpPr>
        <p:spPr>
          <a:xfrm>
            <a:off x="2295312" y="618250"/>
            <a:ext cx="4722019" cy="2133079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ctrTitle"/>
          </p:nvPr>
        </p:nvSpPr>
        <p:spPr>
          <a:xfrm>
            <a:off x="746000" y="2654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 GIS y OSM</a:t>
            </a:r>
            <a:endParaRPr/>
          </a:p>
        </p:txBody>
      </p:sp>
      <p:sp>
        <p:nvSpPr>
          <p:cNvPr id="205" name="Google Shape;205;p30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30"/>
          <p:cNvSpPr/>
          <p:nvPr/>
        </p:nvSpPr>
        <p:spPr>
          <a:xfrm>
            <a:off x="3592537" y="1362397"/>
            <a:ext cx="1958932" cy="1505969"/>
          </a:xfrm>
          <a:custGeom>
            <a:rect b="b" l="l" r="r" t="t"/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-82650" y="412700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 GIS y OSM</a:t>
            </a:r>
            <a:br>
              <a:rPr lang="en"/>
            </a:b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2" name="Google Shape;212;p31"/>
          <p:cNvSpPr txBox="1"/>
          <p:nvPr>
            <p:ph idx="1" type="body"/>
          </p:nvPr>
        </p:nvSpPr>
        <p:spPr>
          <a:xfrm>
            <a:off x="380550" y="998200"/>
            <a:ext cx="8229600" cy="33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✘"/>
            </a:pPr>
            <a:r>
              <a:rPr lang="en" sz="2400"/>
              <a:t>OSM permite </a:t>
            </a:r>
            <a:r>
              <a:rPr lang="en" sz="2400"/>
              <a:t>transformar sus datos a formato shape</a:t>
            </a:r>
            <a:br>
              <a:rPr lang="en" sz="2400"/>
            </a:b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/>
              <a:t> formato </a:t>
            </a:r>
            <a:r>
              <a:rPr lang="en" sz="2400">
                <a:uFill>
                  <a:noFill/>
                </a:uFill>
                <a:hlinkClick r:id="rId3"/>
              </a:rPr>
              <a:t>estándar </a:t>
            </a:r>
            <a:r>
              <a:rPr lang="en" sz="2400"/>
              <a:t>para el intercambio de </a:t>
            </a:r>
            <a:r>
              <a:rPr lang="en" sz="2400">
                <a:uFill>
                  <a:noFill/>
                </a:uFill>
                <a:hlinkClick r:id="rId4"/>
              </a:rPr>
              <a:t>información geográfica</a:t>
            </a:r>
            <a:r>
              <a:rPr lang="en" sz="2400"/>
              <a:t> entre Sistemas de Información Geográfica</a:t>
            </a:r>
            <a:endParaRPr sz="2400"/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br>
              <a:rPr b="1" lang="en" sz="2400"/>
            </a:b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457200" lvl="0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													</a:t>
            </a:r>
            <a:endParaRPr b="1" sz="2400"/>
          </a:p>
        </p:txBody>
      </p:sp>
      <p:sp>
        <p:nvSpPr>
          <p:cNvPr id="213" name="Google Shape;213;p31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31"/>
          <p:cNvSpPr/>
          <p:nvPr/>
        </p:nvSpPr>
        <p:spPr>
          <a:xfrm>
            <a:off x="2219871" y="412698"/>
            <a:ext cx="705139" cy="514338"/>
          </a:xfrm>
          <a:custGeom>
            <a:rect b="b" l="l" r="r" t="t"/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idx="4294967295" type="ctrTitle"/>
          </p:nvPr>
        </p:nvSpPr>
        <p:spPr>
          <a:xfrm>
            <a:off x="1822500" y="1202350"/>
            <a:ext cx="54570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Gracias</a:t>
            </a:r>
            <a:r>
              <a:rPr lang="en" sz="4800"/>
              <a:t>!</a:t>
            </a:r>
            <a:endParaRPr sz="4800"/>
          </a:p>
        </p:txBody>
      </p:sp>
      <p:sp>
        <p:nvSpPr>
          <p:cNvPr id="220" name="Google Shape;220;p32"/>
          <p:cNvSpPr txBox="1"/>
          <p:nvPr>
            <p:ph idx="4294967295" type="subTitle"/>
          </p:nvPr>
        </p:nvSpPr>
        <p:spPr>
          <a:xfrm>
            <a:off x="1275150" y="2376679"/>
            <a:ext cx="6593700" cy="23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¿Preguntas</a:t>
            </a:r>
            <a:r>
              <a:rPr lang="en" sz="3600"/>
              <a:t>?</a:t>
            </a:r>
            <a:endParaRPr sz="36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1" name="Google Shape;221;p32"/>
          <p:cNvSpPr/>
          <p:nvPr/>
        </p:nvSpPr>
        <p:spPr>
          <a:xfrm>
            <a:off x="4207274" y="603475"/>
            <a:ext cx="687464" cy="691590"/>
          </a:xfrm>
          <a:custGeom>
            <a:rect b="b" l="l" r="r" t="t"/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2"/>
          <p:cNvSpPr/>
          <p:nvPr/>
        </p:nvSpPr>
        <p:spPr>
          <a:xfrm>
            <a:off x="3799402" y="2051575"/>
            <a:ext cx="1442481" cy="102978"/>
          </a:xfrm>
          <a:custGeom>
            <a:rect b="b" l="l" r="r" t="t"/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2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"/>
          <p:cNvSpPr txBox="1"/>
          <p:nvPr>
            <p:ph type="title"/>
          </p:nvPr>
        </p:nvSpPr>
        <p:spPr>
          <a:xfrm>
            <a:off x="-6025" y="3583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3"/>
          <p:cNvSpPr txBox="1"/>
          <p:nvPr/>
        </p:nvSpPr>
        <p:spPr>
          <a:xfrm>
            <a:off x="309900" y="975625"/>
            <a:ext cx="8524200" cy="3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rgbClr val="1155CC"/>
                </a:solidFill>
                <a:hlinkClick r:id="rId3"/>
              </a:rPr>
              <a:t>https://es.pokemongohub.net/2017/12/el-cambio-openstreetmap-es-permanente-los-mapas-se-iran-actualizando-y-mas-noticias/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rgbClr val="1155CC"/>
                </a:solidFill>
                <a:hlinkClick r:id="rId4"/>
              </a:rPr>
              <a:t>https://wiki.openstreetmap.org/wiki/History_of_OpenStreetMap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rgbClr val="1155CC"/>
                </a:solidFill>
                <a:hlinkClick r:id="rId5"/>
              </a:rPr>
              <a:t>https://wiki.openstreetmap.org/wiki/ES:Preguntas_frecuentes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rgbClr val="1155CC"/>
                </a:solidFill>
                <a:hlinkClick r:id="rId6"/>
              </a:rPr>
              <a:t>https://norfipc.com/web/como-insertar-mostrar-mapas-open-street-maps-paginas-web.html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rgbClr val="1155CC"/>
                </a:solidFill>
                <a:hlinkClick r:id="rId7"/>
              </a:rPr>
              <a:t>https://nominatim.openstreetmap.org/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rgbClr val="1155CC"/>
                </a:solidFill>
                <a:hlinkClick r:id="rId8"/>
              </a:rPr>
              <a:t>https://wiki.openstreetmap.org/wiki/ES:Fuentes_de_datos_potenciales_de_Espa%C3%B1a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chemeClr val="hlink"/>
                </a:solidFill>
                <a:hlinkClick r:id="rId9"/>
              </a:rPr>
              <a:t>https://mappinggis.com/2013/07/transformar-datos-openstreetmap-a-gis/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chemeClr val="hlink"/>
                </a:solidFill>
                <a:hlinkClick r:id="rId10"/>
              </a:rPr>
              <a:t>https://datos.madrid.es/sites/v/index.jsp?vgnextoid=374512b9ace9f310VgnVCM100000171f5a0aRCRD&amp;buscar=true&amp;Texto=&amp;Sector=&amp;Formato=ede08012d2672410VgnVCM100000171f5a0aTAXC&amp;Periodicidad=&amp;orderByCombo=CONTENT_INSTANCE_NAME_DECODE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chemeClr val="hlink"/>
                </a:solidFill>
                <a:hlinkClick r:id="rId11"/>
              </a:rPr>
              <a:t>https://umap.openstreetmap.fr/es/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C9DAF8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C9DAF8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9DAF8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30" name="Google Shape;230;p33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-6025" y="4345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Nacimiento</a:t>
            </a:r>
            <a:endParaRPr/>
          </a:p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✘"/>
            </a:pPr>
            <a:r>
              <a:rPr lang="en" sz="2400"/>
              <a:t>Se funda en 2004 en Reino Unido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Gran cantidad de datos libres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Permite explotar datos de forma creativa y productiva.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Yahoo y Bing permite utilizar sus </a:t>
            </a:r>
            <a:r>
              <a:rPr lang="en" sz="2400"/>
              <a:t>imágenes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3220492" y="536789"/>
            <a:ext cx="414830" cy="366421"/>
          </a:xfrm>
          <a:custGeom>
            <a:rect b="b" l="l" r="r" t="t"/>
            <a:pathLst>
              <a:path extrusionOk="0" h="16766" w="18981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-6025" y="4345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Comunidad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✘"/>
            </a:pPr>
            <a:r>
              <a:rPr lang="en" sz="2400"/>
              <a:t>En 2006 se crea la fundación OSM para distribuir datos geoespaciales gratuitamente y de libre uso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✘"/>
            </a:pPr>
            <a:r>
              <a:rPr lang="en" sz="2400"/>
              <a:t>Tiene una comunidad de usuarios que </a:t>
            </a:r>
            <a:r>
              <a:rPr lang="en" sz="2400"/>
              <a:t>colaboran.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✘"/>
            </a:pPr>
            <a:r>
              <a:rPr lang="en" sz="2400"/>
              <a:t> Los gobiernos proporcionan datos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3192102" y="517974"/>
            <a:ext cx="479561" cy="424973"/>
          </a:xfrm>
          <a:custGeom>
            <a:rect b="b" l="l" r="r" t="t"/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-6025" y="4345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Editores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457200" y="1291975"/>
            <a:ext cx="8229600" cy="5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" sz="1800"/>
              <a:t>Se encargan de añadir datos y editar mapas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3192102" y="517974"/>
            <a:ext cx="479561" cy="424973"/>
          </a:xfrm>
          <a:custGeom>
            <a:rect b="b" l="l" r="r" t="t"/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5"/>
          <p:cNvPicPr preferRelativeResize="0"/>
          <p:nvPr/>
        </p:nvPicPr>
        <p:blipFill rotWithShape="1">
          <a:blip r:embed="rId3">
            <a:alphaModFix/>
          </a:blip>
          <a:srcRect b="0" l="0" r="0" t="9966"/>
          <a:stretch/>
        </p:blipFill>
        <p:spPr>
          <a:xfrm>
            <a:off x="1818838" y="1945025"/>
            <a:ext cx="5506321" cy="26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/>
          <p:nvPr/>
        </p:nvSpPr>
        <p:spPr>
          <a:xfrm>
            <a:off x="1818850" y="1896950"/>
            <a:ext cx="5701919" cy="2797848"/>
          </a:xfrm>
          <a:custGeom>
            <a:rect b="b" l="l" r="r" t="t"/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ctrTitle"/>
          </p:nvPr>
        </p:nvSpPr>
        <p:spPr>
          <a:xfrm>
            <a:off x="746000" y="2654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OSM vs Google Maps</a:t>
            </a:r>
            <a:endParaRPr/>
          </a:p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3541776" y="873482"/>
            <a:ext cx="1830576" cy="1844401"/>
          </a:xfrm>
          <a:custGeom>
            <a:rect b="b" l="l" r="r" t="t"/>
            <a:pathLst>
              <a:path extrusionOk="0" h="19345" w="1920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1700925" y="1399800"/>
            <a:ext cx="5742300" cy="30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En Google Maps los datos están protegidos por derechos de autor y además es de pago.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OSM pretende que los datos sean libres y gratuitos.</a:t>
            </a:r>
            <a:endParaRPr/>
          </a:p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ctrTitle"/>
          </p:nvPr>
        </p:nvSpPr>
        <p:spPr>
          <a:xfrm>
            <a:off x="746000" y="2654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APIS DE OSM</a:t>
            </a:r>
            <a:endParaRPr/>
          </a:p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3730156" y="741498"/>
            <a:ext cx="1683680" cy="2020433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-6025" y="4345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APIS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457175" y="1274100"/>
            <a:ext cx="8229600" cy="33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900"/>
              <a:buChar char="✘"/>
            </a:pPr>
            <a:r>
              <a:rPr lang="en" sz="1900"/>
              <a:t>Insertar mapas en APPs y Webs</a:t>
            </a:r>
            <a:endParaRPr sz="1900"/>
          </a:p>
          <a:p>
            <a:pPr indent="-3492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" sz="1900"/>
              <a:t>Leaflet</a:t>
            </a:r>
            <a:endParaRPr sz="1900"/>
          </a:p>
          <a:p>
            <a:pPr indent="-3492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" sz="1900"/>
              <a:t>OpenLayers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✘"/>
            </a:pPr>
            <a:r>
              <a:rPr lang="en" sz="1900"/>
              <a:t>Edición de mapas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✘"/>
            </a:pPr>
            <a:r>
              <a:rPr lang="en" sz="1900"/>
              <a:t>Búsquedas por </a:t>
            </a:r>
            <a:r>
              <a:rPr lang="en" sz="1900"/>
              <a:t>áreas</a:t>
            </a:r>
            <a:r>
              <a:rPr lang="en" sz="1900"/>
              <a:t> por coordenadas para obtener datos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✘"/>
            </a:pPr>
            <a:r>
              <a:rPr lang="en" sz="1900"/>
              <a:t>Búsqueda por nombre Nominatim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✘"/>
            </a:pPr>
            <a:r>
              <a:rPr lang="en" sz="1900"/>
              <a:t>Puntos de interés</a:t>
            </a:r>
            <a:endParaRPr sz="1900"/>
          </a:p>
          <a:p>
            <a:pPr indent="-3492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" sz="1900"/>
              <a:t>Estaciones de transporte</a:t>
            </a:r>
            <a:endParaRPr sz="1900"/>
          </a:p>
          <a:p>
            <a:pPr indent="-3492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" sz="1900"/>
              <a:t>Museos, monumentos, edificios públicos</a:t>
            </a:r>
            <a:endParaRPr sz="1900"/>
          </a:p>
          <a:p>
            <a:pPr indent="-3492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" sz="1900"/>
              <a:t>¡Incluso fuentes de agua!</a:t>
            </a:r>
            <a:endParaRPr sz="1900"/>
          </a:p>
          <a:p>
            <a:pPr indent="0" lvl="0" marL="137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3571801" y="434574"/>
            <a:ext cx="458614" cy="550354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