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6" r:id="rId2"/>
    <p:sldId id="728" r:id="rId3"/>
    <p:sldId id="726" r:id="rId4"/>
    <p:sldId id="634" r:id="rId5"/>
    <p:sldId id="742" r:id="rId6"/>
    <p:sldId id="641" r:id="rId7"/>
    <p:sldId id="734" r:id="rId8"/>
    <p:sldId id="741" r:id="rId9"/>
    <p:sldId id="735" r:id="rId10"/>
    <p:sldId id="743" r:id="rId11"/>
    <p:sldId id="736" r:id="rId12"/>
    <p:sldId id="737" r:id="rId13"/>
    <p:sldId id="738" r:id="rId14"/>
    <p:sldId id="739" r:id="rId15"/>
    <p:sldId id="740" r:id="rId16"/>
    <p:sldId id="733" r:id="rId17"/>
    <p:sldId id="723" r:id="rId1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99CCFF"/>
    <a:srgbClr val="FF0000"/>
    <a:srgbClr val="A4C2BE"/>
    <a:srgbClr val="FFFFCC"/>
    <a:srgbClr val="CCFF99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8" autoAdjust="0"/>
    <p:restoredTop sz="94660"/>
  </p:normalViewPr>
  <p:slideViewPr>
    <p:cSldViewPr>
      <p:cViewPr>
        <p:scale>
          <a:sx n="59" d="100"/>
          <a:sy n="59" d="100"/>
        </p:scale>
        <p:origin x="-907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8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7" rIns="90753" bIns="45377" numCol="1" anchor="t" anchorCtr="0" compatLnSpc="1">
            <a:prstTxWarp prst="textNoShape">
              <a:avLst/>
            </a:prstTxWarp>
          </a:bodyPr>
          <a:lstStyle>
            <a:lvl1pPr defTabSz="907649"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7" rIns="90753" bIns="45377" numCol="1" anchor="t" anchorCtr="0" compatLnSpc="1">
            <a:prstTxWarp prst="textNoShape">
              <a:avLst/>
            </a:prstTxWarp>
          </a:bodyPr>
          <a:lstStyle>
            <a:lvl1pPr algn="r" defTabSz="907649"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7" rIns="90753" bIns="45377" numCol="1" anchor="b" anchorCtr="0" compatLnSpc="1">
            <a:prstTxWarp prst="textNoShape">
              <a:avLst/>
            </a:prstTxWarp>
          </a:bodyPr>
          <a:lstStyle>
            <a:lvl1pPr defTabSz="907649"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7" rIns="90753" bIns="45377" numCol="1" anchor="b" anchorCtr="0" compatLnSpc="1">
            <a:prstTxWarp prst="textNoShape">
              <a:avLst/>
            </a:prstTxWarp>
          </a:bodyPr>
          <a:lstStyle>
            <a:lvl1pPr algn="r" defTabSz="906463">
              <a:defRPr sz="1100">
                <a:cs typeface="Arial" pitchFamily="34" charset="0"/>
              </a:defRPr>
            </a:lvl1pPr>
          </a:lstStyle>
          <a:p>
            <a:pPr>
              <a:defRPr/>
            </a:pPr>
            <a:fld id="{0F7193CF-E8B9-453D-AD71-7274BAEF6E3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63424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smtClean="0"/>
              <a:t>Haga clic para modificar el estilo de texto del patrón</a:t>
            </a:r>
          </a:p>
          <a:p>
            <a:pPr lvl="1"/>
            <a:r>
              <a:rPr lang="es-ES" altLang="es-ES" noProof="0" smtClean="0"/>
              <a:t>Segundo nivel</a:t>
            </a:r>
          </a:p>
          <a:p>
            <a:pPr lvl="2"/>
            <a:r>
              <a:rPr lang="es-ES" altLang="es-ES" noProof="0" smtClean="0"/>
              <a:t>Tercer nivel</a:t>
            </a:r>
          </a:p>
          <a:p>
            <a:pPr lvl="3"/>
            <a:r>
              <a:rPr lang="es-ES" altLang="es-ES" noProof="0" smtClean="0"/>
              <a:t>Cuarto nivel</a:t>
            </a:r>
          </a:p>
          <a:p>
            <a:pPr lvl="4"/>
            <a:r>
              <a:rPr lang="es-ES" altLang="es-ES" noProof="0" smtClean="0"/>
              <a:t>Quinto nivel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cs typeface="Arial" pitchFamily="34" charset="0"/>
              </a:defRPr>
            </a:lvl1pPr>
          </a:lstStyle>
          <a:p>
            <a:pPr>
              <a:defRPr/>
            </a:pPr>
            <a:fld id="{4206AFD3-C38E-4571-B466-9756C6EC715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009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cs typeface="+mn-cs"/>
              </a:rPr>
              <a:t>Sistemas de Información geográfica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3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7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31938" indent="-217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70088" indent="-217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27288" indent="-217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84488" indent="-217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41688" indent="-217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98888" indent="-217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DB495A-5EE0-414C-9603-E7D7E8738583}" type="slidenum">
              <a:rPr lang="es-ES" altLang="es-ES" sz="1100" smtClean="0"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s-ES" altLang="es-ES" sz="1100" smtClean="0">
              <a:cs typeface="Arial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7E60-99CA-4BD7-A210-B3442FE3AD5F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789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34234-02F2-4FAD-83D4-565A1F2173C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220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75EF3-6412-4077-B262-F2CA519C37DC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0454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CC9C-5531-4847-91A6-89D8B6EEA1B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23990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126AC-84D6-4CF6-8A7E-AC1D95ADA39E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341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F0A87-CE2B-4F36-94A9-34FC1D240E8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1169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D0839-250E-42CE-8CA5-7F0CC3C7ECC5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517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810A5-7E19-447B-94C3-B7E5A808AAD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502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534A3-71E0-42BB-A70F-44B86002AC0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94119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E4099-F14F-4F65-9569-48C350D74B5C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15661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2E30-90E6-4581-89F3-6A42C5DE32C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129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B232-8E49-4224-9C78-0428AA958C67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729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08C8-314E-4405-A947-E94F83534DC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636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Haga clic para modificar el estilo de texto del patrón</a:t>
            </a:r>
          </a:p>
          <a:p>
            <a:pPr lvl="1"/>
            <a:r>
              <a:rPr lang="en-US" altLang="es-ES" smtClean="0"/>
              <a:t>Segundo nivel</a:t>
            </a:r>
          </a:p>
          <a:p>
            <a:pPr lvl="2"/>
            <a:r>
              <a:rPr lang="en-US" altLang="es-ES" smtClean="0"/>
              <a:t>Tercer nivel</a:t>
            </a:r>
          </a:p>
          <a:p>
            <a:pPr lvl="3"/>
            <a:r>
              <a:rPr lang="en-US" altLang="es-ES" smtClean="0"/>
              <a:t>Cuarto nivel</a:t>
            </a:r>
          </a:p>
          <a:p>
            <a:pPr lvl="4"/>
            <a:r>
              <a:rPr lang="en-US" alt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cs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cs typeface="Arial" pitchFamily="34" charset="0"/>
              </a:defRPr>
            </a:lvl1pPr>
          </a:lstStyle>
          <a:p>
            <a:pPr>
              <a:defRPr/>
            </a:pPr>
            <a:fld id="{358EDB7F-F05A-46F8-B54C-EFF07DB6C57A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610600" cy="31242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s-ES" altLang="es-ES" sz="4800" b="1" smtClean="0">
                <a:solidFill>
                  <a:schemeClr val="accent2"/>
                </a:solidFill>
                <a:latin typeface="Garamond" pitchFamily="18" charset="0"/>
              </a:rPr>
              <a:t>Infraestructuras de Datos Espaciales (IDE)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789363"/>
            <a:ext cx="8534400" cy="25908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s-ES" altLang="es-ES" sz="2400" b="1" dirty="0" smtClean="0">
                <a:solidFill>
                  <a:schemeClr val="accent2"/>
                </a:solidFill>
                <a:latin typeface="Garamond" pitchFamily="18" charset="0"/>
              </a:rPr>
              <a:t>Practica M4.2.  Bases de datos espaciales  </a:t>
            </a:r>
            <a:r>
              <a:rPr lang="es-ES" sz="2400" b="1" dirty="0" err="1">
                <a:solidFill>
                  <a:schemeClr val="accent2"/>
                </a:solidFill>
                <a:latin typeface="Garamond" pitchFamily="18" charset="0"/>
              </a:rPr>
              <a:t>PostgreSQL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 /</a:t>
            </a:r>
            <a:r>
              <a:rPr lang="es-ES" sz="2400" b="1" dirty="0" err="1" smtClean="0">
                <a:solidFill>
                  <a:schemeClr val="accent2"/>
                </a:solidFill>
                <a:latin typeface="Garamond" pitchFamily="18" charset="0"/>
              </a:rPr>
              <a:t>PostGIS</a:t>
            </a:r>
            <a:endParaRPr lang="es-ES" sz="24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828800" y="58674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_tradnl" altLang="es-E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988300" cy="576262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 smtClean="0">
                <a:solidFill>
                  <a:schemeClr val="accent2"/>
                </a:solidFill>
                <a:latin typeface="+mn-lt"/>
              </a:rPr>
              <a:t>Índice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1.  Introducción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tx2"/>
                </a:solidFill>
                <a:latin typeface="Garamond" pitchFamily="18" charset="0"/>
              </a:rPr>
              <a:t>2. Instalar </a:t>
            </a:r>
            <a:r>
              <a:rPr lang="es-ES" sz="2400" b="1" dirty="0" err="1">
                <a:solidFill>
                  <a:schemeClr val="tx2"/>
                </a:solidFill>
                <a:latin typeface="Garamond" pitchFamily="18" charset="0"/>
              </a:rPr>
              <a:t>PostgreSQL</a:t>
            </a:r>
            <a:r>
              <a:rPr lang="es-ES" sz="2400" b="1" dirty="0">
                <a:solidFill>
                  <a:schemeClr val="tx2"/>
                </a:solidFill>
                <a:latin typeface="Garamond" pitchFamily="18" charset="0"/>
              </a:rPr>
              <a:t> /</a:t>
            </a:r>
            <a:r>
              <a:rPr lang="es-ES" sz="2400" b="1" dirty="0" err="1">
                <a:solidFill>
                  <a:schemeClr val="tx2"/>
                </a:solidFill>
                <a:latin typeface="Garamond" pitchFamily="18" charset="0"/>
              </a:rPr>
              <a:t>PostGIS</a:t>
            </a:r>
            <a:endParaRPr lang="es-ES" sz="2400" b="1" dirty="0">
              <a:solidFill>
                <a:schemeClr val="tx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3. Comprobar </a:t>
            </a:r>
            <a:r>
              <a:rPr lang="es-ES" sz="2400" b="1" dirty="0">
                <a:latin typeface="Garamond" pitchFamily="18" charset="0"/>
              </a:rPr>
              <a:t>la </a:t>
            </a:r>
            <a:r>
              <a:rPr lang="es-ES" sz="2400" b="1" dirty="0" smtClean="0">
                <a:latin typeface="Garamond" pitchFamily="18" charset="0"/>
              </a:rPr>
              <a:t>instalación</a:t>
            </a:r>
            <a:endParaRPr lang="es-ES" sz="2400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_tradnl" sz="2400" b="1" dirty="0" smtClean="0">
                <a:solidFill>
                  <a:schemeClr val="accent2"/>
                </a:solidFill>
                <a:latin typeface="Garamond" pitchFamily="18" charset="0"/>
              </a:rPr>
              <a:t>4. Metodología de desarrollo de la práctica </a:t>
            </a:r>
            <a:endParaRPr lang="es-ES" sz="2400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1.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Crear una base de datos espacial vacía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2.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Insertar datos en una base de datos espacial </a:t>
            </a: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desde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un fichero .</a:t>
            </a:r>
            <a:r>
              <a:rPr lang="es-ES" sz="2400" b="1" dirty="0" err="1">
                <a:solidFill>
                  <a:schemeClr val="accent2"/>
                </a:solidFill>
                <a:latin typeface="Garamond" pitchFamily="18" charset="0"/>
              </a:rPr>
              <a:t>shp</a:t>
            </a:r>
            <a:endParaRPr lang="es-ES" sz="2400" b="1" dirty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3.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Consultas a la base de datos espacial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4.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Acceso mediante </a:t>
            </a:r>
            <a:r>
              <a:rPr lang="es-ES" sz="2400" b="1" dirty="0" err="1">
                <a:solidFill>
                  <a:schemeClr val="accent2"/>
                </a:solidFill>
                <a:latin typeface="Garamond" pitchFamily="18" charset="0"/>
              </a:rPr>
              <a:t>gvSIG</a:t>
            </a:r>
            <a:endParaRPr lang="es-ES" sz="2400" b="1" dirty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	5. 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Conexión con un WMS</a:t>
            </a:r>
          </a:p>
          <a:p>
            <a:pPr marL="0" indent="0">
              <a:buNone/>
            </a:pPr>
            <a:r>
              <a:rPr lang="es-ES" sz="2800" b="1" dirty="0"/>
              <a:t> </a:t>
            </a:r>
            <a:endParaRPr lang="es-ES" sz="2800" dirty="0"/>
          </a:p>
          <a:p>
            <a:pPr marL="358775" eaLnBrk="1" hangingPunct="1">
              <a:defRPr/>
            </a:pPr>
            <a:endParaRPr lang="es-ES" sz="2800" b="1" dirty="0">
              <a:latin typeface="Garamond" pitchFamily="18" charset="0"/>
            </a:endParaRPr>
          </a:p>
          <a:p>
            <a:pPr marL="611188" lvl="1" eaLnBrk="1" hangingPunct="1">
              <a:defRPr/>
            </a:pPr>
            <a:endParaRPr lang="es-ES" b="1" dirty="0">
              <a:latin typeface="Garamond" pitchFamily="18" charset="0"/>
              <a:ea typeface="+mn-ea"/>
              <a:cs typeface="+mn-cs"/>
            </a:endParaRPr>
          </a:p>
          <a:p>
            <a:pPr marL="358775" eaLnBrk="1" hangingPunct="1">
              <a:defRPr/>
            </a:pPr>
            <a:endParaRPr lang="es-ES" sz="3600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898525" lvl="2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867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s-ES" sz="28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4.1. 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Crear una base de datos espacial (vacía).</a:t>
            </a:r>
            <a: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  <a:t/>
            </a:r>
            <a:b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</a:br>
            <a:endParaRPr lang="es-ES" sz="2800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 smtClean="0">
                <a:latin typeface="Garamond" panose="02020404030301010803" pitchFamily="18" charset="0"/>
              </a:rPr>
              <a:t>Nombre de la base de datos: </a:t>
            </a:r>
            <a:r>
              <a:rPr lang="es-ES" sz="2400" b="1" dirty="0">
                <a:latin typeface="Garamond" panose="02020404030301010803" pitchFamily="18" charset="0"/>
              </a:rPr>
              <a:t>g4wd </a:t>
            </a:r>
            <a:endParaRPr lang="es-E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2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952468"/>
          </a:xfrm>
        </p:spPr>
        <p:txBody>
          <a:bodyPr/>
          <a:lstStyle/>
          <a:p>
            <a:r>
              <a:rPr lang="es-ES" sz="28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4.2. Insertar 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datos en una base de datos espacial desde un fichero </a:t>
            </a:r>
            <a:r>
              <a:rPr lang="es-ES" sz="2800" b="1" dirty="0" err="1">
                <a:solidFill>
                  <a:schemeClr val="accent2"/>
                </a:solidFill>
                <a:latin typeface="Garamond" panose="02020404030301010803" pitchFamily="18" charset="0"/>
              </a:rPr>
              <a:t>shp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.</a:t>
            </a:r>
            <a: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  <a:t/>
            </a:r>
            <a:b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</a:br>
            <a:endParaRPr lang="es-ES" sz="2800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184576"/>
          </a:xfrm>
        </p:spPr>
        <p:txBody>
          <a:bodyPr/>
          <a:lstStyle/>
          <a:p>
            <a:endParaRPr lang="es-ES" sz="2400" b="1" dirty="0" smtClean="0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r>
              <a:rPr lang="es-ES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El programa hp2pgsql </a:t>
            </a:r>
            <a:r>
              <a:rPr lang="es-ES" sz="2400" b="1" dirty="0" smtClean="0">
                <a:latin typeface="Garamond" panose="02020404030301010803" pitchFamily="18" charset="0"/>
              </a:rPr>
              <a:t> </a:t>
            </a:r>
            <a:r>
              <a:rPr lang="es-ES" sz="2400" b="1" dirty="0">
                <a:latin typeface="Garamond" panose="02020404030301010803" pitchFamily="18" charset="0"/>
              </a:rPr>
              <a:t>prepara un script SQL para crear las tablas necesarias e insertar los contenidos adecuadamente</a:t>
            </a:r>
            <a:r>
              <a:rPr lang="es-ES" sz="2400" b="1" dirty="0" smtClean="0">
                <a:latin typeface="Garamond" panose="02020404030301010803" pitchFamily="18" charset="0"/>
              </a:rPr>
              <a:t>.</a:t>
            </a:r>
          </a:p>
          <a:p>
            <a:endParaRPr lang="es-ES" sz="2400" b="1" dirty="0" smtClean="0">
              <a:latin typeface="Garamond" panose="02020404030301010803" pitchFamily="18" charset="0"/>
            </a:endParaRPr>
          </a:p>
          <a:p>
            <a:r>
              <a:rPr lang="es-ES" sz="2400" b="1" dirty="0" smtClean="0">
                <a:latin typeface="Garamond" panose="02020404030301010803" pitchFamily="18" charset="0"/>
              </a:rPr>
              <a:t>Se usan  </a:t>
            </a:r>
            <a:r>
              <a:rPr lang="es-ES" sz="2400" b="1" dirty="0">
                <a:latin typeface="Garamond" panose="02020404030301010803" pitchFamily="18" charset="0"/>
              </a:rPr>
              <a:t>los archivos </a:t>
            </a:r>
            <a:r>
              <a:rPr lang="es-ES" sz="2400" b="1" dirty="0" err="1">
                <a:solidFill>
                  <a:schemeClr val="accent2"/>
                </a:solidFill>
                <a:latin typeface="Garamond" panose="02020404030301010803" pitchFamily="18" charset="0"/>
              </a:rPr>
              <a:t>Andalucia.shp</a:t>
            </a:r>
            <a:r>
              <a:rPr lang="es-ES" sz="2400" b="1" dirty="0">
                <a:solidFill>
                  <a:schemeClr val="accent2"/>
                </a:solidFill>
                <a:latin typeface="Garamond" panose="02020404030301010803" pitchFamily="18" charset="0"/>
              </a:rPr>
              <a:t>, </a:t>
            </a:r>
            <a:r>
              <a:rPr lang="es-ES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Andalucia.shx</a:t>
            </a:r>
            <a:r>
              <a:rPr lang="es-ES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….</a:t>
            </a:r>
            <a:r>
              <a:rPr lang="es-ES" sz="2400" b="1" dirty="0" smtClean="0">
                <a:latin typeface="Garamond" panose="02020404030301010803" pitchFamily="18" charset="0"/>
              </a:rPr>
              <a:t>  </a:t>
            </a:r>
          </a:p>
          <a:p>
            <a:endParaRPr lang="es-ES" sz="2400" b="1" dirty="0" smtClean="0">
              <a:latin typeface="Garamond" panose="02020404030301010803" pitchFamily="18" charset="0"/>
            </a:endParaRPr>
          </a:p>
          <a:p>
            <a:r>
              <a:rPr lang="es-ES_tradnl" sz="2400" b="1" dirty="0" smtClean="0">
                <a:latin typeface="Garamond" panose="02020404030301010803" pitchFamily="18" charset="0"/>
              </a:rPr>
              <a:t>Nombre de la base de datos:  </a:t>
            </a:r>
            <a:r>
              <a:rPr lang="es-ES_tradnl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andalucia</a:t>
            </a:r>
            <a:endParaRPr lang="es-ES" sz="2400" b="1" dirty="0">
              <a:solidFill>
                <a:schemeClr val="accent2"/>
              </a:solidFill>
              <a:latin typeface="Garamond" panose="02020404030301010803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18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s-ES" sz="28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4.3. 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Consultas a la base de datos espacial</a:t>
            </a:r>
            <a: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  <a:t/>
            </a:r>
            <a:b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</a:br>
            <a:endParaRPr lang="es-ES" sz="2800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368152"/>
          </a:xfrm>
        </p:spPr>
        <p:txBody>
          <a:bodyPr/>
          <a:lstStyle/>
          <a:p>
            <a:r>
              <a:rPr lang="es-ES" sz="2400" b="1" dirty="0" smtClean="0">
                <a:latin typeface="Garamond" panose="02020404030301010803" pitchFamily="18" charset="0"/>
              </a:rPr>
              <a:t>Se usa la herramienta </a:t>
            </a:r>
            <a:r>
              <a:rPr lang="es-ES" sz="2400" b="1" dirty="0" err="1">
                <a:latin typeface="Garamond" panose="02020404030301010803" pitchFamily="18" charset="0"/>
              </a:rPr>
              <a:t>PgAdminIII</a:t>
            </a:r>
            <a:r>
              <a:rPr lang="es-ES" sz="2400" b="1" dirty="0">
                <a:latin typeface="Garamond" panose="02020404030301010803" pitchFamily="18" charset="0"/>
              </a:rPr>
              <a:t>, más cómoda que el programa </a:t>
            </a:r>
            <a:r>
              <a:rPr lang="es-ES" sz="2400" b="1" dirty="0" err="1">
                <a:latin typeface="Garamond" panose="02020404030301010803" pitchFamily="18" charset="0"/>
              </a:rPr>
              <a:t>psql</a:t>
            </a:r>
            <a:r>
              <a:rPr lang="es-ES" sz="2400" b="1" dirty="0" smtClean="0">
                <a:latin typeface="Garamond" panose="02020404030301010803" pitchFamily="18" charset="0"/>
              </a:rPr>
              <a:t>.</a:t>
            </a:r>
            <a:r>
              <a:rPr lang="es-ES" dirty="0"/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74211"/>
              </p:ext>
            </p:extLst>
          </p:nvPr>
        </p:nvGraphicFramePr>
        <p:xfrm>
          <a:off x="398167" y="2342755"/>
          <a:ext cx="4153834" cy="304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Imagen de mapa de bits" r:id="rId3" imgW="7144747" imgH="5249008" progId="Paint.Picture">
                  <p:embed/>
                </p:oleObj>
              </mc:Choice>
              <mc:Fallback>
                <p:oleObj name="Imagen de mapa de bits" r:id="rId3" imgW="7144747" imgH="524900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67" y="2342755"/>
                        <a:ext cx="4153834" cy="3047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4171454" cy="305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20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s-ES" sz="28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4.3. 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Consultas a la base de datos espacial</a:t>
            </a:r>
            <a: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  <a:t/>
            </a:r>
            <a:b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</a:br>
            <a:endParaRPr lang="es-ES" sz="2800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1368152"/>
          </a:xfrm>
        </p:spPr>
        <p:txBody>
          <a:bodyPr/>
          <a:lstStyle/>
          <a:p>
            <a:r>
              <a:rPr lang="es-ES" sz="2400" b="1" dirty="0">
                <a:latin typeface="Garamond" panose="02020404030301010803" pitchFamily="18" charset="0"/>
              </a:rPr>
              <a:t>1. Selección por distancia</a:t>
            </a:r>
          </a:p>
          <a:p>
            <a:r>
              <a:rPr lang="es-ES" sz="2400" b="1" dirty="0">
                <a:latin typeface="Garamond" panose="02020404030301010803" pitchFamily="18" charset="0"/>
              </a:rPr>
              <a:t>2. Selección por distancia, teniendo en cuenta el índex espacial.</a:t>
            </a:r>
          </a:p>
          <a:p>
            <a:r>
              <a:rPr lang="es-ES" sz="2400" b="1" dirty="0">
                <a:latin typeface="Garamond" panose="02020404030301010803" pitchFamily="18" charset="0"/>
              </a:rPr>
              <a:t>3. Selección por punto-en-</a:t>
            </a:r>
            <a:r>
              <a:rPr lang="es-ES" sz="2400" b="1" dirty="0" err="1">
                <a:latin typeface="Garamond" panose="02020404030301010803" pitchFamily="18" charset="0"/>
              </a:rPr>
              <a:t>Bounding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smtClean="0">
                <a:latin typeface="Garamond" panose="02020404030301010803" pitchFamily="18" charset="0"/>
              </a:rPr>
              <a:t>BOX</a:t>
            </a:r>
          </a:p>
          <a:p>
            <a:r>
              <a:rPr lang="es-ES" sz="2400" b="1" dirty="0">
                <a:latin typeface="Garamond" panose="02020404030301010803" pitchFamily="18" charset="0"/>
              </a:rPr>
              <a:t>4. Selección por punto-en-polígono</a:t>
            </a:r>
            <a:r>
              <a:rPr lang="es-ES" sz="2400" dirty="0">
                <a:latin typeface="Garamond" panose="02020404030301010803" pitchFamily="18" charset="0"/>
              </a:rPr>
              <a:t>. </a:t>
            </a:r>
            <a:endParaRPr lang="es-ES" sz="2400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5</a:t>
            </a:r>
            <a:r>
              <a:rPr lang="en-GB" sz="2400" b="1" dirty="0">
                <a:latin typeface="Garamond" panose="02020404030301010803" pitchFamily="18" charset="0"/>
              </a:rPr>
              <a:t>. </a:t>
            </a:r>
            <a:r>
              <a:rPr lang="en-GB" sz="2400" b="1" dirty="0" err="1">
                <a:latin typeface="Garamond" panose="02020404030301010803" pitchFamily="18" charset="0"/>
              </a:rPr>
              <a:t>Selección</a:t>
            </a:r>
            <a:r>
              <a:rPr lang="en-GB" sz="2400" b="1" dirty="0">
                <a:latin typeface="Garamond" panose="02020404030301010803" pitchFamily="18" charset="0"/>
              </a:rPr>
              <a:t> </a:t>
            </a:r>
            <a:r>
              <a:rPr lang="en-GB" sz="2400" b="1" dirty="0" err="1">
                <a:latin typeface="Garamond" panose="02020404030301010803" pitchFamily="18" charset="0"/>
              </a:rPr>
              <a:t>por</a:t>
            </a:r>
            <a:r>
              <a:rPr lang="en-GB" sz="2400" b="1" dirty="0">
                <a:latin typeface="Garamond" panose="02020404030301010803" pitchFamily="18" charset="0"/>
              </a:rPr>
              <a:t> </a:t>
            </a:r>
            <a:r>
              <a:rPr lang="en-GB" sz="2400" b="1" dirty="0" err="1">
                <a:latin typeface="Garamond" panose="02020404030301010803" pitchFamily="18" charset="0"/>
              </a:rPr>
              <a:t>polígono</a:t>
            </a:r>
            <a:r>
              <a:rPr lang="en-GB" sz="2400" b="1" dirty="0">
                <a:latin typeface="Garamond" panose="02020404030301010803" pitchFamily="18" charset="0"/>
              </a:rPr>
              <a:t>.</a:t>
            </a:r>
            <a:r>
              <a:rPr lang="en-GB" sz="2400" dirty="0">
                <a:latin typeface="Garamond" panose="02020404030301010803" pitchFamily="18" charset="0"/>
              </a:rPr>
              <a:t> </a:t>
            </a:r>
            <a:endParaRPr lang="en-GB" sz="2400" dirty="0" smtClean="0">
              <a:latin typeface="Garamond" panose="02020404030301010803" pitchFamily="18" charset="0"/>
            </a:endParaRPr>
          </a:p>
          <a:p>
            <a:r>
              <a:rPr lang="es-ES" sz="2400" b="1" dirty="0">
                <a:latin typeface="Garamond" panose="02020404030301010803" pitchFamily="18" charset="0"/>
              </a:rPr>
              <a:t>6. Selección por polígono y solape de </a:t>
            </a:r>
            <a:r>
              <a:rPr lang="es-ES" sz="2400" b="1" dirty="0" err="1">
                <a:latin typeface="Garamond" panose="02020404030301010803" pitchFamily="18" charset="0"/>
              </a:rPr>
              <a:t>Bounding_BOX</a:t>
            </a:r>
            <a:r>
              <a:rPr lang="es-ES" sz="2400" b="1" dirty="0">
                <a:latin typeface="Garamond" panose="02020404030301010803" pitchFamily="18" charset="0"/>
              </a:rPr>
              <a:t>.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endParaRPr lang="es-ES" sz="2400" dirty="0" smtClean="0">
              <a:latin typeface="Garamond" panose="02020404030301010803" pitchFamily="18" charset="0"/>
            </a:endParaRPr>
          </a:p>
          <a:p>
            <a:r>
              <a:rPr lang="es-ES" sz="2400" b="1" dirty="0">
                <a:latin typeface="Garamond" panose="02020404030301010803" pitchFamily="18" charset="0"/>
              </a:rPr>
              <a:t>7. Selección por área.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endParaRPr lang="es-ES" sz="2400" dirty="0" smtClean="0">
              <a:latin typeface="Garamond" panose="02020404030301010803" pitchFamily="18" charset="0"/>
            </a:endParaRPr>
          </a:p>
          <a:p>
            <a:r>
              <a:rPr lang="es-ES" sz="2400" b="1" dirty="0">
                <a:latin typeface="Garamond" panose="02020404030301010803" pitchFamily="18" charset="0"/>
              </a:rPr>
              <a:t>8. Selección por proximidad (buffer</a:t>
            </a:r>
            <a:r>
              <a:rPr lang="es-ES" sz="2400" b="1" dirty="0" smtClean="0">
                <a:latin typeface="Garamond" panose="02020404030301010803" pitchFamily="18" charset="0"/>
              </a:rPr>
              <a:t>).</a:t>
            </a:r>
          </a:p>
          <a:p>
            <a:r>
              <a:rPr lang="es-ES" sz="2400" b="1" dirty="0">
                <a:latin typeface="Garamond" panose="02020404030301010803" pitchFamily="18" charset="0"/>
              </a:rPr>
              <a:t>9. </a:t>
            </a:r>
            <a:r>
              <a:rPr lang="es-ES" sz="2400" b="1" dirty="0" smtClean="0">
                <a:latin typeface="Garamond" panose="02020404030301010803" pitchFamily="18" charset="0"/>
              </a:rPr>
              <a:t>Función </a:t>
            </a:r>
            <a:r>
              <a:rPr lang="es-ES" sz="2400" b="1" dirty="0" err="1" smtClean="0">
                <a:latin typeface="Garamond" panose="02020404030301010803" pitchFamily="18" charset="0"/>
              </a:rPr>
              <a:t>ST_Touches</a:t>
            </a:r>
            <a:r>
              <a:rPr lang="es-ES" sz="2400" b="1" dirty="0" smtClean="0">
                <a:latin typeface="Garamond" panose="02020404030301010803" pitchFamily="18" charset="0"/>
              </a:rPr>
              <a:t> </a:t>
            </a:r>
            <a:r>
              <a:rPr lang="es-ES" sz="2400" b="1" dirty="0">
                <a:latin typeface="Garamond" panose="02020404030301010803" pitchFamily="18" charset="0"/>
              </a:rPr>
              <a:t>que selecciona los polígonos que tocan a uno dado.</a:t>
            </a:r>
            <a:endParaRPr lang="es-ES" sz="2400" dirty="0" smtClean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4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548680"/>
            <a:ext cx="9036496" cy="648072"/>
          </a:xfrm>
        </p:spPr>
        <p:txBody>
          <a:bodyPr/>
          <a:lstStyle/>
          <a:p>
            <a:r>
              <a:rPr lang="es-ES" sz="28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4.4. 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Acceso a la Base de Datos </a:t>
            </a:r>
            <a:r>
              <a:rPr lang="es-ES" sz="2800" b="1" dirty="0" err="1">
                <a:solidFill>
                  <a:schemeClr val="accent2"/>
                </a:solidFill>
                <a:latin typeface="Garamond" panose="02020404030301010803" pitchFamily="18" charset="0"/>
              </a:rPr>
              <a:t>PostgreSQL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/</a:t>
            </a:r>
            <a:r>
              <a:rPr lang="es-ES" sz="2800" b="1" dirty="0" err="1">
                <a:solidFill>
                  <a:schemeClr val="accent2"/>
                </a:solidFill>
                <a:latin typeface="Garamond" panose="02020404030301010803" pitchFamily="18" charset="0"/>
              </a:rPr>
              <a:t>PostGIS</a:t>
            </a:r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 mediante </a:t>
            </a:r>
            <a:r>
              <a:rPr lang="es-ES" sz="2800" b="1" dirty="0" err="1">
                <a:solidFill>
                  <a:schemeClr val="accent2"/>
                </a:solidFill>
                <a:latin typeface="Garamond" panose="02020404030301010803" pitchFamily="18" charset="0"/>
              </a:rPr>
              <a:t>gvSIG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4" y="1052736"/>
            <a:ext cx="2370534" cy="25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61" y="1124744"/>
            <a:ext cx="2581887" cy="25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14587"/>
              </p:ext>
            </p:extLst>
          </p:nvPr>
        </p:nvGraphicFramePr>
        <p:xfrm>
          <a:off x="6541426" y="1077986"/>
          <a:ext cx="2351054" cy="25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Imagen de mapa de bits" r:id="rId5" imgW="4963218" imgH="5439534" progId="Paint.Picture">
                  <p:embed/>
                </p:oleObj>
              </mc:Choice>
              <mc:Fallback>
                <p:oleObj name="Imagen de mapa de bits" r:id="rId5" imgW="4963218" imgH="543953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426" y="1077986"/>
                        <a:ext cx="2351054" cy="2574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25804"/>
              </p:ext>
            </p:extLst>
          </p:nvPr>
        </p:nvGraphicFramePr>
        <p:xfrm>
          <a:off x="2324100" y="3789779"/>
          <a:ext cx="44958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Imagen de mapa de bits" r:id="rId7" imgW="4780952" imgH="3277057" progId="Paint.Picture">
                  <p:embed/>
                </p:oleObj>
              </mc:Choice>
              <mc:Fallback>
                <p:oleObj name="Imagen de mapa de bits" r:id="rId7" imgW="4780952" imgH="327705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789779"/>
                        <a:ext cx="4495800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53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7988300" cy="576262"/>
          </a:xfrm>
        </p:spPr>
        <p:txBody>
          <a:bodyPr/>
          <a:lstStyle/>
          <a:p>
            <a:pPr marL="15875" indent="0" eaLnBrk="1" hangingPunct="1">
              <a:defRPr/>
            </a:pPr>
            <a:r>
              <a:rPr lang="es-ES" sz="2800" b="1" dirty="0" smtClean="0">
                <a:solidFill>
                  <a:schemeClr val="accent2"/>
                </a:solidFill>
                <a:latin typeface="Garamond" pitchFamily="18" charset="0"/>
              </a:rPr>
              <a:t>4.5. </a:t>
            </a:r>
            <a:r>
              <a:rPr lang="es-ES" sz="2800" b="1" dirty="0">
                <a:solidFill>
                  <a:schemeClr val="accent2"/>
                </a:solidFill>
                <a:latin typeface="Garamond" pitchFamily="18" charset="0"/>
              </a:rPr>
              <a:t>Conexión con un WMS</a:t>
            </a:r>
            <a:br>
              <a:rPr lang="es-ES" sz="2800" b="1" dirty="0">
                <a:solidFill>
                  <a:schemeClr val="accent2"/>
                </a:solidFill>
                <a:latin typeface="Garamond" pitchFamily="18" charset="0"/>
              </a:rPr>
            </a:br>
            <a:r>
              <a:rPr lang="es-ES" sz="2800" b="1" dirty="0">
                <a:solidFill>
                  <a:schemeClr val="accent2"/>
                </a:solidFill>
              </a:rPr>
              <a:t> </a:t>
            </a:r>
            <a:r>
              <a:rPr lang="es-ES" sz="2800" dirty="0">
                <a:solidFill>
                  <a:schemeClr val="accent2"/>
                </a:solidFill>
              </a:rPr>
              <a:t/>
            </a:r>
            <a:br>
              <a:rPr lang="es-ES" sz="2800" dirty="0">
                <a:solidFill>
                  <a:schemeClr val="accent2"/>
                </a:solidFill>
              </a:rPr>
            </a:br>
            <a:endParaRPr lang="es-ES" sz="28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772400" cy="4114800"/>
          </a:xfrm>
        </p:spPr>
        <p:txBody>
          <a:bodyPr/>
          <a:lstStyle/>
          <a:p>
            <a:pPr marL="358775" eaLnBrk="1" hangingPunct="1">
              <a:defRPr/>
            </a:pPr>
            <a:endParaRPr lang="es-ES" sz="2800" b="1" dirty="0">
              <a:latin typeface="Garamond" pitchFamily="18" charset="0"/>
            </a:endParaRPr>
          </a:p>
          <a:p>
            <a:pPr marL="611188" lvl="1" eaLnBrk="1" hangingPunct="1">
              <a:defRPr/>
            </a:pPr>
            <a:endParaRPr lang="es-ES" b="1" dirty="0">
              <a:latin typeface="Garamond" pitchFamily="18" charset="0"/>
              <a:ea typeface="+mn-ea"/>
              <a:cs typeface="+mn-cs"/>
            </a:endParaRPr>
          </a:p>
          <a:p>
            <a:pPr marL="358775" eaLnBrk="1" hangingPunct="1">
              <a:defRPr/>
            </a:pPr>
            <a:endParaRPr lang="es-ES" sz="3600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898525" lvl="2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2" y="980728"/>
            <a:ext cx="3743856" cy="3386088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80728"/>
            <a:ext cx="2376264" cy="3386088"/>
          </a:xfrm>
          <a:prstGeom prst="rect">
            <a:avLst/>
          </a:prstGeom>
        </p:spPr>
      </p:pic>
      <p:pic>
        <p:nvPicPr>
          <p:cNvPr id="6" name="5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0" y="4609574"/>
            <a:ext cx="3996164" cy="22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s-ES_tradnl" sz="3200" b="1" dirty="0" smtClean="0">
                <a:solidFill>
                  <a:schemeClr val="accent2"/>
                </a:solidFill>
                <a:latin typeface="Garamond" panose="02020404030301010803" pitchFamily="18" charset="0"/>
                <a:ea typeface="+mn-ea"/>
                <a:cs typeface="+mn-cs"/>
              </a:rPr>
              <a:t>Entrega</a:t>
            </a:r>
            <a:endParaRPr lang="es-ES" sz="3200" b="1" dirty="0">
              <a:solidFill>
                <a:schemeClr val="accent2"/>
              </a:solidFill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114800"/>
          </a:xfrm>
        </p:spPr>
        <p:txBody>
          <a:bodyPr/>
          <a:lstStyle/>
          <a:p>
            <a:r>
              <a:rPr lang="es-ES" altLang="es-ES" sz="2400" b="1" dirty="0" smtClean="0">
                <a:latin typeface="Garamond" pitchFamily="18" charset="0"/>
              </a:rPr>
              <a:t>Resultado de realizar  la instalación y creación de la base de datos correctamente</a:t>
            </a:r>
          </a:p>
          <a:p>
            <a:r>
              <a:rPr lang="es-ES" altLang="es-ES" sz="2400" b="1" dirty="0" smtClean="0">
                <a:latin typeface="Garamond" pitchFamily="18" charset="0"/>
              </a:rPr>
              <a:t>Resultado de las consultas a la base de datos</a:t>
            </a:r>
          </a:p>
          <a:p>
            <a:r>
              <a:rPr lang="es-ES" altLang="es-ES" sz="2400" b="1" dirty="0" smtClean="0">
                <a:latin typeface="Garamond" pitchFamily="18" charset="0"/>
              </a:rPr>
              <a:t>Resultado del acceso a través de </a:t>
            </a:r>
            <a:r>
              <a:rPr lang="es-ES" altLang="es-ES" sz="2400" b="1" dirty="0" err="1" smtClean="0">
                <a:latin typeface="Garamond" pitchFamily="18" charset="0"/>
              </a:rPr>
              <a:t>gvSIG</a:t>
            </a:r>
            <a:endParaRPr lang="es-ES" altLang="es-ES" sz="2400" b="1" dirty="0" smtClean="0">
              <a:latin typeface="Garamond" pitchFamily="18" charset="0"/>
            </a:endParaRPr>
          </a:p>
          <a:p>
            <a:r>
              <a:rPr lang="es-ES" altLang="es-ES" sz="2400" b="1" dirty="0" smtClean="0">
                <a:latin typeface="Garamond" pitchFamily="18" charset="0"/>
              </a:rPr>
              <a:t>Resultado de la conexión a un  servicio </a:t>
            </a:r>
            <a:r>
              <a:rPr lang="es-ES" altLang="es-ES" sz="2400" b="1" dirty="0" smtClean="0">
                <a:latin typeface="Garamond" pitchFamily="18" charset="0"/>
              </a:rPr>
              <a:t>WMS</a:t>
            </a:r>
          </a:p>
          <a:p>
            <a:r>
              <a:rPr lang="es-ES_tradnl" altLang="es-ES" sz="2400" b="1" dirty="0" smtClean="0">
                <a:latin typeface="Garamond" pitchFamily="18" charset="0"/>
              </a:rPr>
              <a:t>Contestar a las preguntas del “documento a entregar “ colgado en el Moodle</a:t>
            </a:r>
            <a:endParaRPr lang="es-ES" altLang="es-ES" sz="2800" b="1" dirty="0" smtClean="0">
              <a:latin typeface="Garamond" pitchFamily="18" charset="0"/>
            </a:endParaRPr>
          </a:p>
          <a:p>
            <a:endParaRPr lang="es-ES" altLang="es-ES" b="1" dirty="0" smtClean="0">
              <a:latin typeface="Garamond" pitchFamily="18" charset="0"/>
            </a:endParaRPr>
          </a:p>
          <a:p>
            <a:endParaRPr lang="es-ES" alt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988300" cy="5762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800" b="1" dirty="0" smtClean="0">
                <a:solidFill>
                  <a:schemeClr val="accent2"/>
                </a:solidFill>
                <a:latin typeface="+mn-lt"/>
              </a:rPr>
              <a:t>Practica M.4.2</a:t>
            </a:r>
            <a:endParaRPr lang="es-ES" sz="2800" b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ES" altLang="es-ES" sz="2800" b="1" smtClean="0">
                <a:solidFill>
                  <a:schemeClr val="accent2"/>
                </a:solidFill>
                <a:latin typeface="Garamond" pitchFamily="18" charset="0"/>
              </a:rPr>
              <a:t>Objetivo:  </a:t>
            </a:r>
            <a:r>
              <a:rPr lang="es-ES" altLang="es-ES" sz="2800" b="1" smtClean="0">
                <a:latin typeface="Garamond" pitchFamily="18" charset="0"/>
              </a:rPr>
              <a:t>Implementación de una base de datos utilizando PostGIS.</a:t>
            </a:r>
          </a:p>
          <a:p>
            <a:pPr marL="0" indent="0">
              <a:buFontTx/>
              <a:buNone/>
            </a:pPr>
            <a:endParaRPr lang="es-ES" altLang="es-ES" sz="2800" b="1" smtClean="0">
              <a:latin typeface="Garamond" pitchFamily="18" charset="0"/>
            </a:endParaRPr>
          </a:p>
          <a:p>
            <a:pPr marL="0" indent="0">
              <a:buFontTx/>
              <a:buNone/>
            </a:pPr>
            <a:r>
              <a:rPr lang="es-ES" altLang="es-ES" sz="2800" b="1" smtClean="0">
                <a:solidFill>
                  <a:schemeClr val="accent2"/>
                </a:solidFill>
                <a:latin typeface="Garamond" pitchFamily="18" charset="0"/>
              </a:rPr>
              <a:t>Datos: </a:t>
            </a:r>
            <a:r>
              <a:rPr lang="es-ES" altLang="es-ES" sz="2800" b="1" smtClean="0">
                <a:latin typeface="Garamond" pitchFamily="18" charset="0"/>
              </a:rPr>
              <a:t>Se utilizara la carpeta Andalucía de la carpeta Datos que se entrega en carpeta aparte y se repetirán los pasos realizados en los apartados de la practica. </a:t>
            </a:r>
          </a:p>
          <a:p>
            <a:pPr marL="0" indent="0">
              <a:buFontTx/>
              <a:buNone/>
            </a:pPr>
            <a:endParaRPr lang="es-ES" altLang="es-ES" sz="2800" b="1" smtClean="0">
              <a:latin typeface="Garamond" pitchFamily="18" charset="0"/>
            </a:endParaRPr>
          </a:p>
          <a:p>
            <a:pPr marL="0" indent="0">
              <a:buFontTx/>
              <a:buNone/>
            </a:pPr>
            <a:r>
              <a:rPr lang="es-ES" altLang="es-ES" sz="2800" b="1" smtClean="0">
                <a:latin typeface="Garamond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988300" cy="576262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 smtClean="0">
                <a:solidFill>
                  <a:schemeClr val="accent2"/>
                </a:solidFill>
                <a:latin typeface="+mn-lt"/>
              </a:rPr>
              <a:t>Índice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1. Introducción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2. Instalar </a:t>
            </a:r>
            <a:r>
              <a:rPr lang="es-ES" sz="2400" b="1" dirty="0" err="1">
                <a:latin typeface="Garamond" pitchFamily="18" charset="0"/>
              </a:rPr>
              <a:t>PostgreSQL</a:t>
            </a:r>
            <a:r>
              <a:rPr lang="es-ES" sz="2400" b="1" dirty="0">
                <a:latin typeface="Garamond" pitchFamily="18" charset="0"/>
              </a:rPr>
              <a:t> /</a:t>
            </a:r>
            <a:r>
              <a:rPr lang="es-ES" sz="2400" b="1" dirty="0" err="1">
                <a:latin typeface="Garamond" pitchFamily="18" charset="0"/>
              </a:rPr>
              <a:t>PostGIS</a:t>
            </a:r>
            <a:endParaRPr lang="es-ES" sz="2400" b="1" dirty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3. Comprobar </a:t>
            </a:r>
            <a:r>
              <a:rPr lang="es-ES" sz="2400" b="1" dirty="0">
                <a:latin typeface="Garamond" pitchFamily="18" charset="0"/>
              </a:rPr>
              <a:t>la </a:t>
            </a:r>
            <a:r>
              <a:rPr lang="es-ES" sz="2400" b="1" dirty="0" smtClean="0">
                <a:latin typeface="Garamond" pitchFamily="18" charset="0"/>
              </a:rPr>
              <a:t>instalación</a:t>
            </a:r>
            <a:endParaRPr lang="es-ES" sz="2400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_tradnl" sz="2400" b="1" dirty="0" smtClean="0">
                <a:latin typeface="Garamond" pitchFamily="18" charset="0"/>
              </a:rPr>
              <a:t>4. Metodología de desarrollo de la práctica </a:t>
            </a:r>
            <a:endParaRPr lang="es-ES" sz="2400" b="1" dirty="0" smtClean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1. </a:t>
            </a:r>
            <a:r>
              <a:rPr lang="es-ES" sz="2400" b="1" dirty="0">
                <a:latin typeface="Garamond" pitchFamily="18" charset="0"/>
              </a:rPr>
              <a:t>Crear una base de datos espacial vacía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2. </a:t>
            </a:r>
            <a:r>
              <a:rPr lang="es-ES" sz="2400" b="1" dirty="0">
                <a:latin typeface="Garamond" pitchFamily="18" charset="0"/>
              </a:rPr>
              <a:t>Insertar datos en una base de datos espacial </a:t>
            </a:r>
            <a:r>
              <a:rPr lang="es-ES" sz="2400" b="1" dirty="0" smtClean="0">
                <a:latin typeface="Garamond" pitchFamily="18" charset="0"/>
              </a:rPr>
              <a:t>	desde </a:t>
            </a:r>
            <a:r>
              <a:rPr lang="es-ES" sz="2400" b="1" dirty="0">
                <a:latin typeface="Garamond" pitchFamily="18" charset="0"/>
              </a:rPr>
              <a:t>un fichero .</a:t>
            </a:r>
            <a:r>
              <a:rPr lang="es-ES" sz="2400" b="1" dirty="0" err="1">
                <a:latin typeface="Garamond" pitchFamily="18" charset="0"/>
              </a:rPr>
              <a:t>shp</a:t>
            </a:r>
            <a:endParaRPr lang="es-ES" sz="2400" b="1" dirty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3. </a:t>
            </a:r>
            <a:r>
              <a:rPr lang="es-ES" sz="2400" b="1" dirty="0">
                <a:latin typeface="Garamond" pitchFamily="18" charset="0"/>
              </a:rPr>
              <a:t>Consultas a la base de datos espacial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4. </a:t>
            </a:r>
            <a:r>
              <a:rPr lang="es-ES" sz="2400" b="1" dirty="0">
                <a:latin typeface="Garamond" pitchFamily="18" charset="0"/>
              </a:rPr>
              <a:t>Acceso mediante </a:t>
            </a:r>
            <a:r>
              <a:rPr lang="es-ES" sz="2400" b="1" dirty="0" err="1">
                <a:latin typeface="Garamond" pitchFamily="18" charset="0"/>
              </a:rPr>
              <a:t>gvSIG</a:t>
            </a:r>
            <a:endParaRPr lang="es-ES" sz="2400" b="1" dirty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5. </a:t>
            </a:r>
            <a:r>
              <a:rPr lang="es-ES" sz="2400" b="1" dirty="0">
                <a:latin typeface="Garamond" pitchFamily="18" charset="0"/>
              </a:rPr>
              <a:t>Conexión con un WMS</a:t>
            </a:r>
          </a:p>
          <a:p>
            <a:pPr marL="0" indent="0">
              <a:buNone/>
            </a:pPr>
            <a:r>
              <a:rPr lang="es-ES" sz="2800" b="1" dirty="0"/>
              <a:t> </a:t>
            </a:r>
            <a:endParaRPr lang="es-ES" sz="2800" dirty="0"/>
          </a:p>
          <a:p>
            <a:pPr marL="358775" eaLnBrk="1" hangingPunct="1">
              <a:defRPr/>
            </a:pPr>
            <a:endParaRPr lang="es-ES" sz="2800" b="1" dirty="0">
              <a:latin typeface="Garamond" pitchFamily="18" charset="0"/>
            </a:endParaRPr>
          </a:p>
          <a:p>
            <a:pPr marL="611188" lvl="1" eaLnBrk="1" hangingPunct="1">
              <a:defRPr/>
            </a:pPr>
            <a:endParaRPr lang="es-ES" b="1" dirty="0">
              <a:latin typeface="Garamond" pitchFamily="18" charset="0"/>
              <a:ea typeface="+mn-ea"/>
              <a:cs typeface="+mn-cs"/>
            </a:endParaRPr>
          </a:p>
          <a:p>
            <a:pPr marL="358775" eaLnBrk="1" hangingPunct="1">
              <a:defRPr/>
            </a:pPr>
            <a:endParaRPr lang="es-ES" sz="3600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898525" lvl="2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917061" cy="648494"/>
          </a:xfrm>
        </p:spPr>
        <p:txBody>
          <a:bodyPr/>
          <a:lstStyle/>
          <a:p>
            <a:pPr eaLnBrk="1" hangingPunct="1"/>
            <a:r>
              <a:rPr lang="es-ES_tradnl" altLang="es-ES" sz="3200" b="1" dirty="0" smtClean="0">
                <a:solidFill>
                  <a:schemeClr val="accent2"/>
                </a:solidFill>
                <a:latin typeface="Garamond" pitchFamily="18" charset="0"/>
              </a:rPr>
              <a:t>Introducción</a:t>
            </a:r>
            <a:endParaRPr lang="es-ES" altLang="es-ES" sz="3200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9036496" cy="3970784"/>
          </a:xfrm>
        </p:spPr>
        <p:txBody>
          <a:bodyPr/>
          <a:lstStyle/>
          <a:p>
            <a:r>
              <a:rPr lang="es-ES" sz="2400" b="1" dirty="0" smtClean="0">
                <a:latin typeface="Garamond" pitchFamily="18" charset="0"/>
              </a:rPr>
              <a:t>En </a:t>
            </a:r>
            <a:r>
              <a:rPr lang="es-ES" sz="2400" b="1" dirty="0">
                <a:latin typeface="Garamond" pitchFamily="18" charset="0"/>
              </a:rPr>
              <a:t>esta práctica se va a utilizar  el gestor de libre distribución </a:t>
            </a:r>
            <a:r>
              <a:rPr lang="es-ES" sz="2400" b="1" dirty="0" err="1" smtClean="0">
                <a:latin typeface="Garamond" pitchFamily="18" charset="0"/>
              </a:rPr>
              <a:t>Postgre</a:t>
            </a:r>
            <a:r>
              <a:rPr lang="es-ES" sz="2400" b="1" dirty="0" smtClean="0">
                <a:latin typeface="Garamond" pitchFamily="18" charset="0"/>
              </a:rPr>
              <a:t> que </a:t>
            </a:r>
            <a:r>
              <a:rPr lang="es-ES" sz="2400" b="1" dirty="0">
                <a:latin typeface="Garamond" pitchFamily="18" charset="0"/>
              </a:rPr>
              <a:t>dispone de una extensión denominada </a:t>
            </a:r>
            <a:r>
              <a:rPr lang="es-ES" sz="2400" b="1" dirty="0" err="1">
                <a:latin typeface="Garamond" pitchFamily="18" charset="0"/>
              </a:rPr>
              <a:t>PostGIS</a:t>
            </a:r>
            <a:r>
              <a:rPr lang="es-ES" sz="2400" b="1" dirty="0">
                <a:latin typeface="Garamond" pitchFamily="18" charset="0"/>
              </a:rPr>
              <a:t> para el manejo de información espacial. </a:t>
            </a:r>
          </a:p>
          <a:p>
            <a:pPr marL="0" indent="0">
              <a:buNone/>
            </a:pPr>
            <a:endParaRPr lang="es-ES" sz="2400" b="1" dirty="0">
              <a:latin typeface="Garamond" pitchFamily="18" charset="0"/>
            </a:endParaRPr>
          </a:p>
          <a:p>
            <a:r>
              <a:rPr lang="es-ES" sz="2400" b="1" dirty="0" err="1">
                <a:latin typeface="Garamond" pitchFamily="18" charset="0"/>
              </a:rPr>
              <a:t>PostgreSQL</a:t>
            </a:r>
            <a:r>
              <a:rPr lang="es-ES" sz="2400" b="1" dirty="0">
                <a:latin typeface="Garamond" pitchFamily="18" charset="0"/>
              </a:rPr>
              <a:t>/</a:t>
            </a:r>
            <a:r>
              <a:rPr lang="es-ES" sz="2400" b="1" dirty="0" err="1">
                <a:latin typeface="Garamond" pitchFamily="18" charset="0"/>
              </a:rPr>
              <a:t>PostGIS</a:t>
            </a:r>
            <a:r>
              <a:rPr lang="es-ES" sz="2400" b="1" dirty="0">
                <a:latin typeface="Garamond" pitchFamily="18" charset="0"/>
              </a:rPr>
              <a:t> es una base de datos gratuita soportada por el </a:t>
            </a:r>
            <a:r>
              <a:rPr lang="es-ES" sz="2400" b="1" dirty="0" err="1">
                <a:latin typeface="Garamond" pitchFamily="18" charset="0"/>
              </a:rPr>
              <a:t>OpenGis</a:t>
            </a:r>
            <a:r>
              <a:rPr lang="es-ES" sz="2400" b="1" dirty="0">
                <a:latin typeface="Garamond" pitchFamily="18" charset="0"/>
              </a:rPr>
              <a:t> </a:t>
            </a:r>
            <a:r>
              <a:rPr lang="es-ES" sz="2400" b="1" dirty="0" err="1">
                <a:latin typeface="Garamond" pitchFamily="18" charset="0"/>
              </a:rPr>
              <a:t>Consortium</a:t>
            </a:r>
            <a:r>
              <a:rPr lang="es-ES" sz="2400" b="1" dirty="0">
                <a:latin typeface="Garamond" pitchFamily="18" charset="0"/>
              </a:rPr>
              <a:t> que sigue dicho estándar y el estándar SQL-MM común a todas las bases de datos </a:t>
            </a:r>
            <a:r>
              <a:rPr lang="es-ES" sz="2400" b="1" dirty="0" smtClean="0">
                <a:latin typeface="Garamond" pitchFamily="18" charset="0"/>
              </a:rPr>
              <a:t>espaciales.</a:t>
            </a:r>
          </a:p>
          <a:p>
            <a:endParaRPr lang="es-ES" altLang="es-ES" sz="2400" b="1" dirty="0">
              <a:latin typeface="Garamond" pitchFamily="18" charset="0"/>
              <a:ea typeface="+mn-ea"/>
              <a:cs typeface="+mn-cs"/>
            </a:endParaRPr>
          </a:p>
          <a:p>
            <a:r>
              <a:rPr lang="es-ES" altLang="es-ES" sz="2400" b="1" dirty="0" smtClean="0">
                <a:latin typeface="Garamond" pitchFamily="18" charset="0"/>
                <a:ea typeface="+mn-ea"/>
                <a:cs typeface="+mn-cs"/>
              </a:rPr>
              <a:t>Permite </a:t>
            </a:r>
            <a:r>
              <a:rPr lang="es-ES" altLang="es-ES" sz="2400" b="1" dirty="0">
                <a:latin typeface="Garamond" pitchFamily="18" charset="0"/>
                <a:ea typeface="+mn-ea"/>
                <a:cs typeface="+mn-cs"/>
              </a:rPr>
              <a:t>hacer numerosas operaciones con los </a:t>
            </a:r>
            <a:r>
              <a:rPr lang="es-ES" altLang="es-ES" sz="2400" b="1" dirty="0" smtClean="0">
                <a:latin typeface="Garamond" pitchFamily="18" charset="0"/>
                <a:ea typeface="+mn-ea"/>
                <a:cs typeface="+mn-cs"/>
              </a:rPr>
              <a:t>datos espaciales </a:t>
            </a:r>
            <a:r>
              <a:rPr lang="es-ES" altLang="es-ES" sz="2400" b="1" dirty="0">
                <a:latin typeface="Garamond" pitchFamily="18" charset="0"/>
                <a:ea typeface="+mn-ea"/>
                <a:cs typeface="+mn-cs"/>
              </a:rPr>
              <a:t>almacenados siguiendo los </a:t>
            </a:r>
            <a:r>
              <a:rPr lang="es-ES" altLang="es-ES" sz="2400" b="1" dirty="0" smtClean="0">
                <a:latin typeface="Garamond" pitchFamily="18" charset="0"/>
                <a:ea typeface="+mn-ea"/>
                <a:cs typeface="+mn-cs"/>
              </a:rPr>
              <a:t>estándares </a:t>
            </a:r>
            <a:r>
              <a:rPr lang="es-ES" altLang="es-ES" sz="2400" b="1" dirty="0" err="1">
                <a:latin typeface="Garamond" pitchFamily="18" charset="0"/>
                <a:ea typeface="+mn-ea"/>
                <a:cs typeface="+mn-cs"/>
              </a:rPr>
              <a:t>OpenGIS</a:t>
            </a:r>
            <a:r>
              <a:rPr lang="es-ES" altLang="es-ES" sz="2400" b="1" dirty="0">
                <a:latin typeface="Garamond" pitchFamily="18" charset="0"/>
                <a:ea typeface="+mn-ea"/>
                <a:cs typeface="+mn-cs"/>
              </a:rPr>
              <a:t> y </a:t>
            </a:r>
            <a:r>
              <a:rPr lang="es-ES" altLang="es-ES" sz="2400" b="1" dirty="0" err="1" smtClean="0">
                <a:latin typeface="Garamond" pitchFamily="18" charset="0"/>
                <a:ea typeface="+mn-ea"/>
                <a:cs typeface="+mn-cs"/>
              </a:rPr>
              <a:t>SQL_MMls</a:t>
            </a:r>
            <a:r>
              <a:rPr lang="es-ES" altLang="es-ES" sz="2400" b="1" dirty="0" smtClean="0">
                <a:latin typeface="Garamond" pitchFamily="18" charset="0"/>
                <a:ea typeface="+mn-ea"/>
                <a:cs typeface="+mn-cs"/>
              </a:rPr>
              <a:t>.</a:t>
            </a:r>
          </a:p>
          <a:p>
            <a:endParaRPr lang="es-ES" altLang="es-ES" sz="2400" b="1" dirty="0">
              <a:latin typeface="Garamond" pitchFamily="18" charset="0"/>
            </a:endParaRPr>
          </a:p>
          <a:p>
            <a:r>
              <a:rPr lang="es-ES" altLang="es-ES" sz="2400" b="1" dirty="0" smtClean="0">
                <a:latin typeface="Garamond" pitchFamily="18" charset="0"/>
                <a:ea typeface="+mn-ea"/>
                <a:cs typeface="+mn-cs"/>
              </a:rPr>
              <a:t>Disponible </a:t>
            </a:r>
            <a:r>
              <a:rPr lang="es-ES" altLang="es-ES" sz="2400" b="1" dirty="0">
                <a:latin typeface="Garamond" pitchFamily="18" charset="0"/>
                <a:ea typeface="+mn-ea"/>
                <a:cs typeface="+mn-cs"/>
              </a:rPr>
              <a:t>en:</a:t>
            </a:r>
          </a:p>
          <a:p>
            <a:pPr marL="0" indent="0">
              <a:buNone/>
            </a:pPr>
            <a:r>
              <a:rPr lang="es-ES" sz="2400" b="1" dirty="0" smtClean="0">
                <a:latin typeface="Garamond" pitchFamily="18" charset="0"/>
              </a:rPr>
              <a:t>	http</a:t>
            </a:r>
            <a:r>
              <a:rPr lang="es-ES" sz="2400" b="1" dirty="0">
                <a:latin typeface="Garamond" pitchFamily="18" charset="0"/>
              </a:rPr>
              <a:t>://</a:t>
            </a:r>
            <a:r>
              <a:rPr lang="es-ES" sz="2400" b="1" dirty="0" smtClean="0">
                <a:latin typeface="Garamond" pitchFamily="18" charset="0"/>
              </a:rPr>
              <a:t>www.enterprisedb.com/products-services 	training/</a:t>
            </a:r>
            <a:r>
              <a:rPr lang="es-ES" sz="2400" b="1" dirty="0" err="1" smtClean="0">
                <a:latin typeface="Garamond" pitchFamily="18" charset="0"/>
              </a:rPr>
              <a:t>pgdownload#windows</a:t>
            </a:r>
            <a:endParaRPr lang="es-ES" sz="2400" b="1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325438" lvl="1" indent="0" eaLnBrk="1" hangingPunct="1">
              <a:buNone/>
            </a:pPr>
            <a:endParaRPr lang="es-ES" altLang="es-ES" sz="2400" b="1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988300" cy="576262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 smtClean="0">
                <a:solidFill>
                  <a:schemeClr val="accent2"/>
                </a:solidFill>
                <a:latin typeface="+mn-lt"/>
              </a:rPr>
              <a:t>Índice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114800"/>
          </a:xfrm>
        </p:spPr>
        <p:txBody>
          <a:bodyPr/>
          <a:lstStyle/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1.  Introducción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solidFill>
                  <a:schemeClr val="accent2"/>
                </a:solidFill>
                <a:latin typeface="Garamond" pitchFamily="18" charset="0"/>
              </a:rPr>
              <a:t>2. Instalar </a:t>
            </a:r>
            <a:r>
              <a:rPr lang="es-ES" sz="2400" b="1" dirty="0" err="1">
                <a:solidFill>
                  <a:schemeClr val="accent2"/>
                </a:solidFill>
                <a:latin typeface="Garamond" pitchFamily="18" charset="0"/>
              </a:rPr>
              <a:t>PostgreSQL</a:t>
            </a:r>
            <a:r>
              <a:rPr lang="es-ES" sz="2400" b="1" dirty="0">
                <a:solidFill>
                  <a:schemeClr val="accent2"/>
                </a:solidFill>
                <a:latin typeface="Garamond" pitchFamily="18" charset="0"/>
              </a:rPr>
              <a:t> /</a:t>
            </a:r>
            <a:r>
              <a:rPr lang="es-ES" sz="2400" b="1" dirty="0" err="1">
                <a:solidFill>
                  <a:schemeClr val="accent2"/>
                </a:solidFill>
                <a:latin typeface="Garamond" pitchFamily="18" charset="0"/>
              </a:rPr>
              <a:t>PostGIS</a:t>
            </a:r>
            <a:endParaRPr lang="es-ES" sz="2400" b="1" dirty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3. Comprobar </a:t>
            </a:r>
            <a:r>
              <a:rPr lang="es-ES" sz="2400" b="1" dirty="0">
                <a:latin typeface="Garamond" pitchFamily="18" charset="0"/>
              </a:rPr>
              <a:t>la </a:t>
            </a:r>
            <a:r>
              <a:rPr lang="es-ES" sz="2400" b="1" dirty="0" smtClean="0">
                <a:latin typeface="Garamond" pitchFamily="18" charset="0"/>
              </a:rPr>
              <a:t>instalación</a:t>
            </a:r>
            <a:endParaRPr lang="es-ES" sz="2400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_tradnl" sz="2400" b="1" dirty="0" smtClean="0">
                <a:latin typeface="Garamond" pitchFamily="18" charset="0"/>
              </a:rPr>
              <a:t>4. Metodología de desarrollo de la práctica </a:t>
            </a:r>
            <a:endParaRPr lang="es-ES" sz="2400" b="1" dirty="0" smtClean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1. </a:t>
            </a:r>
            <a:r>
              <a:rPr lang="es-ES" sz="2400" b="1" dirty="0">
                <a:latin typeface="Garamond" pitchFamily="18" charset="0"/>
              </a:rPr>
              <a:t>Crear una base de datos espacial vacía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2. </a:t>
            </a:r>
            <a:r>
              <a:rPr lang="es-ES" sz="2400" b="1" dirty="0">
                <a:latin typeface="Garamond" pitchFamily="18" charset="0"/>
              </a:rPr>
              <a:t>Insertar datos en una base de datos espacial </a:t>
            </a:r>
            <a:r>
              <a:rPr lang="es-ES" sz="2400" b="1" dirty="0" smtClean="0">
                <a:latin typeface="Garamond" pitchFamily="18" charset="0"/>
              </a:rPr>
              <a:t>	desde </a:t>
            </a:r>
            <a:r>
              <a:rPr lang="es-ES" sz="2400" b="1" dirty="0">
                <a:latin typeface="Garamond" pitchFamily="18" charset="0"/>
              </a:rPr>
              <a:t>un fichero .</a:t>
            </a:r>
            <a:r>
              <a:rPr lang="es-ES" sz="2400" b="1" dirty="0" err="1">
                <a:latin typeface="Garamond" pitchFamily="18" charset="0"/>
              </a:rPr>
              <a:t>shp</a:t>
            </a:r>
            <a:endParaRPr lang="es-ES" sz="2400" b="1" dirty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3. </a:t>
            </a:r>
            <a:r>
              <a:rPr lang="es-ES" sz="2400" b="1" dirty="0">
                <a:latin typeface="Garamond" pitchFamily="18" charset="0"/>
              </a:rPr>
              <a:t>Consultas a la base de datos espacial</a:t>
            </a: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4. </a:t>
            </a:r>
            <a:r>
              <a:rPr lang="es-ES" sz="2400" b="1" dirty="0">
                <a:latin typeface="Garamond" pitchFamily="18" charset="0"/>
              </a:rPr>
              <a:t>Acceso mediante </a:t>
            </a:r>
            <a:r>
              <a:rPr lang="es-ES" sz="2400" b="1" dirty="0" err="1">
                <a:latin typeface="Garamond" pitchFamily="18" charset="0"/>
              </a:rPr>
              <a:t>gvSIG</a:t>
            </a:r>
            <a:endParaRPr lang="es-ES" sz="2400" b="1" dirty="0">
              <a:latin typeface="Garamond" pitchFamily="18" charset="0"/>
            </a:endParaRPr>
          </a:p>
          <a:p>
            <a:pPr marL="15875" indent="0" eaLnBrk="1" hangingPunct="1">
              <a:buNone/>
              <a:defRPr/>
            </a:pPr>
            <a:r>
              <a:rPr lang="es-ES" sz="2400" b="1" dirty="0" smtClean="0">
                <a:latin typeface="Garamond" pitchFamily="18" charset="0"/>
              </a:rPr>
              <a:t>	5. </a:t>
            </a:r>
            <a:r>
              <a:rPr lang="es-ES" sz="2400" b="1" dirty="0">
                <a:latin typeface="Garamond" pitchFamily="18" charset="0"/>
              </a:rPr>
              <a:t>Conexión con un WMS</a:t>
            </a:r>
          </a:p>
          <a:p>
            <a:pPr marL="0" indent="0">
              <a:buNone/>
            </a:pPr>
            <a:r>
              <a:rPr lang="es-ES" sz="2800" b="1" dirty="0"/>
              <a:t> </a:t>
            </a:r>
            <a:endParaRPr lang="es-ES" sz="2800" dirty="0"/>
          </a:p>
          <a:p>
            <a:pPr marL="358775" eaLnBrk="1" hangingPunct="1">
              <a:defRPr/>
            </a:pPr>
            <a:endParaRPr lang="es-ES" sz="2800" b="1" dirty="0">
              <a:latin typeface="Garamond" pitchFamily="18" charset="0"/>
            </a:endParaRPr>
          </a:p>
          <a:p>
            <a:pPr marL="611188" lvl="1" eaLnBrk="1" hangingPunct="1">
              <a:defRPr/>
            </a:pPr>
            <a:endParaRPr lang="es-ES" b="1" dirty="0">
              <a:latin typeface="Garamond" pitchFamily="18" charset="0"/>
              <a:ea typeface="+mn-ea"/>
              <a:cs typeface="+mn-cs"/>
            </a:endParaRPr>
          </a:p>
          <a:p>
            <a:pPr marL="358775" eaLnBrk="1" hangingPunct="1">
              <a:defRPr/>
            </a:pPr>
            <a:endParaRPr lang="es-ES" sz="3600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898525" lvl="2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  <a:p>
            <a:pPr marL="611188" lvl="1" eaLnBrk="1" hangingPunct="1"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99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s-ES" altLang="es-ES" sz="2800" b="1" dirty="0" smtClean="0">
                <a:solidFill>
                  <a:schemeClr val="accent2"/>
                </a:solidFill>
                <a:latin typeface="Garamond" pitchFamily="18" charset="0"/>
              </a:rPr>
              <a:t>Instalación</a:t>
            </a:r>
          </a:p>
        </p:txBody>
      </p:sp>
      <p:pic>
        <p:nvPicPr>
          <p:cNvPr id="9224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23" y="1700808"/>
            <a:ext cx="4320480" cy="25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37112"/>
            <a:ext cx="4320480" cy="20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90872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b="1" dirty="0" smtClean="0">
                <a:latin typeface="Garamond" pitchFamily="18" charset="0"/>
              </a:rPr>
              <a:t>http://www.enterprisedb.com/products-services training/</a:t>
            </a:r>
            <a:r>
              <a:rPr lang="es-ES" sz="1800" b="1" dirty="0" err="1" smtClean="0">
                <a:latin typeface="Garamond" pitchFamily="18" charset="0"/>
              </a:rPr>
              <a:t>pgdownload#windows</a:t>
            </a:r>
            <a:endParaRPr lang="es-ES" sz="1800" b="1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s-ES" altLang="es-ES" sz="2800" b="1" dirty="0" smtClean="0">
                <a:solidFill>
                  <a:schemeClr val="accent2"/>
                </a:solidFill>
                <a:latin typeface="Garamond" pitchFamily="18" charset="0"/>
              </a:rPr>
              <a:t>Instalación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18528" y="908720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Garamond" panose="02020404030301010803" pitchFamily="18" charset="0"/>
              </a:rPr>
              <a:t>En el proceso de instalación pedirán</a:t>
            </a:r>
            <a:r>
              <a:rPr lang="es-ES" sz="2400" b="1" dirty="0" smtClean="0">
                <a:latin typeface="Garamond" panose="02020404030301010803" pitchFamily="18" charset="0"/>
              </a:rPr>
              <a:t>:</a:t>
            </a:r>
          </a:p>
          <a:p>
            <a:endParaRPr lang="es-ES" sz="2400" b="1" dirty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Garamond" panose="02020404030301010803" pitchFamily="18" charset="0"/>
              </a:rPr>
              <a:t>el directorio de instalación de </a:t>
            </a:r>
            <a:r>
              <a:rPr lang="es-ES" sz="2400" b="1" dirty="0" err="1" smtClean="0">
                <a:latin typeface="Garamond" panose="02020404030301010803" pitchFamily="18" charset="0"/>
              </a:rPr>
              <a:t>postgres.sql</a:t>
            </a:r>
            <a:endParaRPr lang="es-ES" sz="2400" b="1" dirty="0" smtClean="0">
              <a:latin typeface="Garamond" panose="02020404030301010803" pitchFamily="18" charset="0"/>
            </a:endParaRPr>
          </a:p>
          <a:p>
            <a:pPr lvl="0"/>
            <a:r>
              <a:rPr lang="es-ES" sz="2400" b="1" dirty="0" smtClean="0">
                <a:latin typeface="Garamond" panose="02020404030301010803" pitchFamily="18" charset="0"/>
              </a:rPr>
              <a:t> </a:t>
            </a:r>
            <a:endParaRPr lang="es-ES" sz="2400" b="1" dirty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Garamond" panose="02020404030301010803" pitchFamily="18" charset="0"/>
              </a:rPr>
              <a:t>el directorio en el que se almacenarán los </a:t>
            </a:r>
            <a:r>
              <a:rPr lang="es-ES" sz="2400" b="1" dirty="0" smtClean="0">
                <a:latin typeface="Garamond" panose="02020404030301010803" pitchFamily="18" charset="0"/>
              </a:rPr>
              <a:t>datos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b="1" dirty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latin typeface="Garamond" panose="02020404030301010803" pitchFamily="18" charset="0"/>
              </a:rPr>
              <a:t>la </a:t>
            </a:r>
            <a:r>
              <a:rPr lang="es-ES" sz="2400" b="1" dirty="0">
                <a:latin typeface="Garamond" panose="02020404030301010803" pitchFamily="18" charset="0"/>
              </a:rPr>
              <a:t>contraseña de administrador </a:t>
            </a:r>
            <a:r>
              <a:rPr lang="es-ES" sz="2400" b="1" dirty="0" smtClean="0">
                <a:latin typeface="Garamond" panose="02020404030301010803" pitchFamily="18" charset="0"/>
              </a:rPr>
              <a:t>: </a:t>
            </a:r>
            <a:r>
              <a:rPr lang="es-ES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“administrador</a:t>
            </a:r>
            <a:r>
              <a:rPr lang="es-ES" sz="2400" b="1" dirty="0">
                <a:solidFill>
                  <a:schemeClr val="accent2"/>
                </a:solidFill>
                <a:latin typeface="Garamond" panose="02020404030301010803" pitchFamily="18" charset="0"/>
              </a:rPr>
              <a:t>” (en minúsculas</a:t>
            </a:r>
            <a:r>
              <a:rPr lang="es-ES" sz="2400" b="1" dirty="0" smtClean="0">
                <a:latin typeface="Garamond" panose="02020404030301010803" pitchFamily="18" charset="0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b="1" dirty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Garamond" panose="02020404030301010803" pitchFamily="18" charset="0"/>
              </a:rPr>
              <a:t>el puerto del servidor de la base de datos </a:t>
            </a:r>
            <a:endParaRPr lang="es-ES" sz="2400" b="1" dirty="0" smtClean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400" b="1" dirty="0" smtClean="0">
              <a:latin typeface="Garamond" panose="020204040303010108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latin typeface="Garamond" panose="02020404030301010803" pitchFamily="18" charset="0"/>
              </a:rPr>
              <a:t>la </a:t>
            </a:r>
            <a:r>
              <a:rPr lang="es-ES" sz="2400" b="1" dirty="0">
                <a:latin typeface="Garamond" panose="02020404030301010803" pitchFamily="18" charset="0"/>
              </a:rPr>
              <a:t>configuración regional. </a:t>
            </a:r>
          </a:p>
          <a:p>
            <a:r>
              <a:rPr lang="es-ES" sz="2400" b="1" dirty="0">
                <a:latin typeface="Garamond" panose="02020404030301010803" pitchFamily="18" charset="0"/>
              </a:rPr>
              <a:t> </a:t>
            </a:r>
          </a:p>
          <a:p>
            <a:r>
              <a:rPr lang="es-ES" sz="2400" b="1" dirty="0">
                <a:solidFill>
                  <a:schemeClr val="accent2"/>
                </a:solidFill>
                <a:latin typeface="Garamond" panose="02020404030301010803" pitchFamily="18" charset="0"/>
              </a:rPr>
              <a:t>Responder con las opciones por defecto a todas las preguntas </a:t>
            </a:r>
          </a:p>
        </p:txBody>
      </p:sp>
    </p:spTree>
    <p:extLst>
      <p:ext uri="{BB962C8B-B14F-4D97-AF65-F5344CB8AC3E}">
        <p14:creationId xmlns:p14="http://schemas.microsoft.com/office/powerpoint/2010/main" val="9728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8260"/>
            <a:ext cx="7772400" cy="1143000"/>
          </a:xfrm>
        </p:spPr>
        <p:txBody>
          <a:bodyPr/>
          <a:lstStyle/>
          <a:p>
            <a:r>
              <a:rPr lang="es-ES" altLang="es-ES" sz="2800" b="1" dirty="0" smtClean="0">
                <a:solidFill>
                  <a:schemeClr val="accent2"/>
                </a:solidFill>
                <a:latin typeface="Garamond" pitchFamily="18" charset="0"/>
              </a:rPr>
              <a:t>Instalación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3672408"/>
          </a:xfrm>
        </p:spPr>
        <p:txBody>
          <a:bodyPr/>
          <a:lstStyle/>
          <a:p>
            <a:pPr lvl="0"/>
            <a:r>
              <a:rPr lang="es-ES" sz="2400" b="1" dirty="0">
                <a:latin typeface="Garamond" panose="02020404030301010803" pitchFamily="18" charset="0"/>
              </a:rPr>
              <a:t>Finalizada la instalación de </a:t>
            </a:r>
            <a:r>
              <a:rPr lang="es-ES" sz="2400" b="1" dirty="0" err="1">
                <a:latin typeface="Garamond" panose="02020404030301010803" pitchFamily="18" charset="0"/>
              </a:rPr>
              <a:t>PostgreSQL</a:t>
            </a:r>
            <a:r>
              <a:rPr lang="es-ES" sz="2400" b="1" dirty="0">
                <a:latin typeface="Garamond" panose="02020404030301010803" pitchFamily="18" charset="0"/>
              </a:rPr>
              <a:t>, marcar la pestaña para arrancar automáticamente el </a:t>
            </a:r>
            <a:r>
              <a:rPr lang="es-ES" sz="2400" b="1" dirty="0" err="1">
                <a:latin typeface="Garamond" panose="02020404030301010803" pitchFamily="18" charset="0"/>
              </a:rPr>
              <a:t>Stack</a:t>
            </a:r>
            <a:r>
              <a:rPr lang="es-ES" sz="2400" b="1" dirty="0">
                <a:latin typeface="Garamond" panose="02020404030301010803" pitchFamily="18" charset="0"/>
              </a:rPr>
              <a:t> </a:t>
            </a:r>
            <a:r>
              <a:rPr lang="es-ES" sz="2400" b="1" dirty="0" err="1" smtClean="0">
                <a:latin typeface="Garamond" panose="02020404030301010803" pitchFamily="18" charset="0"/>
              </a:rPr>
              <a:t>Builder</a:t>
            </a:r>
            <a:r>
              <a:rPr lang="es-ES" sz="2400" b="1" dirty="0" smtClean="0">
                <a:latin typeface="Garamond" panose="02020404030301010803" pitchFamily="18" charset="0"/>
              </a:rPr>
              <a:t> que permitirá </a:t>
            </a:r>
            <a:r>
              <a:rPr lang="es-ES" sz="2400" b="1" dirty="0">
                <a:latin typeface="Garamond" panose="02020404030301010803" pitchFamily="18" charset="0"/>
              </a:rPr>
              <a:t>instalar software adicional</a:t>
            </a:r>
          </a:p>
          <a:p>
            <a:pPr marL="0" indent="0">
              <a:buNone/>
            </a:pPr>
            <a:r>
              <a:rPr lang="es-ES" sz="2400" b="1" dirty="0">
                <a:latin typeface="Garamond" panose="02020404030301010803" pitchFamily="18" charset="0"/>
              </a:rPr>
              <a:t> </a:t>
            </a:r>
          </a:p>
          <a:p>
            <a:endParaRPr lang="es-ES" sz="2800" b="1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64514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1496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Imagen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371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82012"/>
            <a:ext cx="7772400" cy="1143000"/>
          </a:xfrm>
        </p:spPr>
        <p:txBody>
          <a:bodyPr/>
          <a:lstStyle/>
          <a:p>
            <a:r>
              <a:rPr lang="es-ES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2. Comprobar la instalación</a:t>
            </a:r>
            <a:r>
              <a:rPr lang="es-ES" sz="2800" b="1" baseline="30000" dirty="0">
                <a:solidFill>
                  <a:schemeClr val="accent2"/>
                </a:solidFill>
                <a:latin typeface="Garamond" panose="02020404030301010803" pitchFamily="18" charset="0"/>
              </a:rPr>
              <a:t> </a:t>
            </a:r>
            <a: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  <a:t/>
            </a:r>
            <a:br>
              <a:rPr lang="es-ES" sz="2800" dirty="0">
                <a:solidFill>
                  <a:schemeClr val="accent2"/>
                </a:solidFill>
                <a:latin typeface="Garamond" panose="02020404030301010803" pitchFamily="18" charset="0"/>
              </a:rPr>
            </a:br>
            <a:endParaRPr lang="es-ES" sz="2800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pic>
        <p:nvPicPr>
          <p:cNvPr id="44035" name="Imagen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41052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656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4E3F8"/>
        </a:solidFill>
        <a:ln w="9525" algn="ctr">
          <a:noFill/>
          <a:miter lim="800000"/>
          <a:headEnd/>
          <a:tailEnd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wrap="square" anchor="ctr">
        <a:spAutoFit/>
      </a:bodyPr>
      <a:lstStyle>
        <a:defPPr>
          <a:defRPr sz="2400" kern="10" dirty="0" smtClean="0">
            <a:ln w="19050">
              <a:noFill/>
              <a:round/>
              <a:headEnd/>
              <a:tailEnd/>
            </a:ln>
            <a:solidFill>
              <a:srgbClr val="333399"/>
            </a:solidFill>
            <a:latin typeface="Garamond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D:\Archivos de programa\Microsoft Office\Plantillas\Presentación en blanco.pot</Template>
  <TotalTime>1231</TotalTime>
  <Words>532</Words>
  <Application>Microsoft Office PowerPoint</Application>
  <PresentationFormat>Presentación en pantalla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Presentación en blanco</vt:lpstr>
      <vt:lpstr>Imagen de mapa de bits</vt:lpstr>
      <vt:lpstr>Infraestructuras de Datos Espaciales (IDE)</vt:lpstr>
      <vt:lpstr>Practica M.4.2</vt:lpstr>
      <vt:lpstr>Índice</vt:lpstr>
      <vt:lpstr>Introducción</vt:lpstr>
      <vt:lpstr>Índice</vt:lpstr>
      <vt:lpstr>Instalación</vt:lpstr>
      <vt:lpstr>Instalación</vt:lpstr>
      <vt:lpstr>Instalación</vt:lpstr>
      <vt:lpstr>2. Comprobar la instalación  </vt:lpstr>
      <vt:lpstr>Índice</vt:lpstr>
      <vt:lpstr>4.1. Crear una base de datos espacial (vacía). </vt:lpstr>
      <vt:lpstr>4.2. Insertar datos en una base de datos espacial desde un fichero shp. </vt:lpstr>
      <vt:lpstr>4.3. Consultas a la base de datos espacial </vt:lpstr>
      <vt:lpstr>4.3. Consultas a la base de datos espacial </vt:lpstr>
      <vt:lpstr>4.4. Acceso a la Base de Datos PostgreSQL/PostGIS mediante gvSIG </vt:lpstr>
      <vt:lpstr>4.5. Conexión con un WMS   </vt:lpstr>
      <vt:lpstr>Entrega</vt:lpstr>
    </vt:vector>
  </TitlesOfParts>
  <Company>Facultad de Informática (U.P.M.)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Tema1</dc:title>
  <dc:subject>Introducción a los SIG</dc:subject>
  <dc:creator>J.A. Pérez Ruy-Díaz</dc:creator>
  <cp:lastModifiedBy>marina</cp:lastModifiedBy>
  <cp:revision>293</cp:revision>
  <cp:lastPrinted>2016-12-05T11:34:27Z</cp:lastPrinted>
  <dcterms:created xsi:type="dcterms:W3CDTF">2000-02-15T19:13:02Z</dcterms:created>
  <dcterms:modified xsi:type="dcterms:W3CDTF">2017-12-18T15:43:14Z</dcterms:modified>
</cp:coreProperties>
</file>