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71" r:id="rId3"/>
    <p:sldId id="269" r:id="rId4"/>
    <p:sldId id="273" r:id="rId5"/>
    <p:sldId id="274" r:id="rId6"/>
    <p:sldId id="275" r:id="rId7"/>
    <p:sldId id="276" r:id="rId8"/>
    <p:sldId id="277" r:id="rId9"/>
    <p:sldId id="278" r:id="rId10"/>
    <p:sldId id="272" r:id="rId11"/>
    <p:sldId id="26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4586" autoAdjust="0"/>
  </p:normalViewPr>
  <p:slideViewPr>
    <p:cSldViewPr snapToGrid="0">
      <p:cViewPr varScale="1">
        <p:scale>
          <a:sx n="64" d="100"/>
          <a:sy n="64" d="100"/>
        </p:scale>
        <p:origin x="84" y="2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10/12/2018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10/12/2018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29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532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otas 1">
            <a:extLst>
              <a:ext uri="{FF2B5EF4-FFF2-40B4-BE49-F238E27FC236}">
                <a16:creationId xmlns:a16="http://schemas.microsoft.com/office/drawing/2014/main" id="{C8EE335E-896F-4689-96A6-782F7A46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estados ocultos</a:t>
            </a:r>
            <a:br>
              <a:rPr lang="es-ES" dirty="0"/>
            </a:br>
            <a:r>
              <a:rPr lang="es-E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salidas observables</a:t>
            </a:r>
            <a:br>
              <a:rPr lang="es-ES" dirty="0"/>
            </a:br>
            <a:r>
              <a:rPr lang="es-E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probabilidades de transición</a:t>
            </a:r>
            <a:br>
              <a:rPr lang="es-ES" dirty="0"/>
            </a:br>
            <a:r>
              <a:rPr lang="es-E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probabilidades de salida</a:t>
            </a:r>
            <a:endParaRPr lang="es-E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003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c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c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0AEBAC-8DE1-444C-BF68-A9E71BDAD572}" type="datetime1">
              <a:rPr lang="es-ES" noProof="0" smtClean="0"/>
              <a:t>10/12/2018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ADCE9-2746-4109-93AE-44EE791AF1DC}" type="datetime1">
              <a:rPr lang="es-ES" noProof="0" smtClean="0"/>
              <a:t>10/12/2018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2BC022-307C-4A17-8ECE-8018BAABE805}" type="datetime1">
              <a:rPr lang="es-ES" noProof="0" smtClean="0"/>
              <a:t>10/12/2018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62D9E-4F32-418B-903F-7C9AD8E728F8}" type="datetime1">
              <a:rPr lang="es-ES" noProof="0" smtClean="0"/>
              <a:t>10/12/2018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8A51F-FBD3-41FB-89C1-BA983868FB20}" type="datetime1">
              <a:rPr lang="es-ES" noProof="0" smtClean="0"/>
              <a:t>10/12/2018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4E612-CD29-443D-90FA-23CF62D2F102}" type="datetime1">
              <a:rPr lang="es-ES" noProof="0" smtClean="0"/>
              <a:t>10/12/2018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c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c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c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c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c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c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c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c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c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c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c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c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c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c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c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c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c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c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c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Marcador de posición de pie de página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12" name="Marcador de posición de fecha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40C2A6-AF01-4DD1-94C7-453C3ED9264F}" type="datetime1">
              <a:rPr lang="es-ES" noProof="0" smtClean="0"/>
              <a:t>10/12/2018</a:t>
            </a:fld>
            <a:endParaRPr lang="es-ES" noProof="0" dirty="0"/>
          </a:p>
        </p:txBody>
      </p:sp>
      <p:sp>
        <p:nvSpPr>
          <p:cNvPr id="214" name="Marcador de posición de número de diapositiva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c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c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c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c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á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cxnSp>
        <p:nvCxnSpPr>
          <p:cNvPr id="60" name="Conector recto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492F1B4-63C4-4019-9F7F-8F2DD95C80A5}" type="datetime1">
              <a:rPr lang="es-ES" noProof="0" smtClean="0"/>
              <a:t>10/12/2018</a:t>
            </a:fld>
            <a:endParaRPr lang="es-ES" noProof="0" dirty="0"/>
          </a:p>
        </p:txBody>
      </p:sp>
      <p:sp>
        <p:nvSpPr>
          <p:cNvPr id="8" name="Marcador de posición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c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c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c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c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á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59" name="Conector recto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ector rec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c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c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c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c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c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c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c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c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c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c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c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c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c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c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c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c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c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cxnSp>
        <p:nvCxnSpPr>
          <p:cNvPr id="148" name="Conector recto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10/12/2018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s-ES" dirty="0"/>
              <a:t>Modelos de Markov ocultos para la clasificación de </a:t>
            </a:r>
            <a:r>
              <a:rPr lang="es-ES"/>
              <a:t>series temporales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Cristina Martín Bris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30F02-A388-4ADA-92E4-2492B047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reales del algoritmo HMM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B13E9-5346-4B40-A106-ACFFC6C5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Reconocimiento del habla, de gestos y de movimientos corporales, reconocimiento óptico de caracteres.</a:t>
            </a:r>
          </a:p>
          <a:p>
            <a:r>
              <a:rPr lang="es-ES" dirty="0"/>
              <a:t>Traducción automática.</a:t>
            </a:r>
          </a:p>
          <a:p>
            <a:r>
              <a:rPr lang="es-ES" dirty="0"/>
              <a:t>Predicción automática </a:t>
            </a:r>
            <a:r>
              <a:rPr lang="es-ES"/>
              <a:t>de palabras.</a:t>
            </a:r>
            <a:endParaRPr lang="es-ES" dirty="0"/>
          </a:p>
          <a:p>
            <a:r>
              <a:rPr lang="es-ES" dirty="0"/>
              <a:t>Bioinformática y Genómica:</a:t>
            </a:r>
          </a:p>
          <a:p>
            <a:pPr lvl="1"/>
            <a:r>
              <a:rPr lang="es-ES" dirty="0"/>
              <a:t>predicción de regiones que codifican proteínas dentro de genomas.</a:t>
            </a:r>
          </a:p>
          <a:p>
            <a:pPr lvl="1"/>
            <a:r>
              <a:rPr lang="es-ES" dirty="0"/>
              <a:t>modelado de familias de secuencias de proteína o ADN relacionado.</a:t>
            </a:r>
          </a:p>
          <a:p>
            <a:pPr lvl="1"/>
            <a:r>
              <a:rPr lang="es-ES" dirty="0"/>
              <a:t>predicción de elementos de estructura secundaria en secuencias primarias de proteína.</a:t>
            </a:r>
          </a:p>
        </p:txBody>
      </p:sp>
    </p:spTree>
    <p:extLst>
      <p:ext uri="{BB962C8B-B14F-4D97-AF65-F5344CB8AC3E}">
        <p14:creationId xmlns:p14="http://schemas.microsoft.com/office/powerpoint/2010/main" val="3747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Muchas gracias.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8DFDE2D-FE64-45A3-ACBA-C7B95854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2507AD-36BA-4BA5-8BCE-8A73DA70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Modelo de Markov</a:t>
            </a:r>
          </a:p>
          <a:p>
            <a:r>
              <a:rPr lang="es-ES" dirty="0"/>
              <a:t>Modelo oculto de Markov (HMM)</a:t>
            </a:r>
          </a:p>
          <a:p>
            <a:r>
              <a:rPr lang="es-ES" dirty="0"/>
              <a:t>Modelo oculto de Markov: Algoritmo</a:t>
            </a:r>
          </a:p>
          <a:p>
            <a:pPr lvl="1"/>
            <a:r>
              <a:rPr lang="es-ES" dirty="0"/>
              <a:t>Cálculo de probabilidad de una cadena</a:t>
            </a:r>
          </a:p>
          <a:p>
            <a:pPr lvl="1"/>
            <a:r>
              <a:rPr lang="es-ES" dirty="0"/>
              <a:t> Aproximación de </a:t>
            </a:r>
            <a:r>
              <a:rPr lang="es-ES" dirty="0" err="1"/>
              <a:t>Viterbi</a:t>
            </a:r>
            <a:endParaRPr lang="es-ES" dirty="0"/>
          </a:p>
          <a:p>
            <a:r>
              <a:rPr lang="es-ES" dirty="0"/>
              <a:t>Aplicaciones reales del Modelo oculto de Markov.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30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Modelo de Markov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s-ES" b="1" dirty="0"/>
              <a:t>DEFINICIÓN</a:t>
            </a:r>
            <a:endParaRPr lang="es-ES" dirty="0"/>
          </a:p>
          <a:p>
            <a:r>
              <a:rPr lang="es-ES" dirty="0"/>
              <a:t>Un modelo de Markov es un tipo especial de proceso estocástico discreto en el que la probabilidad de que ocurra un evento depende solamente del evento inmediatamente anterior.</a:t>
            </a:r>
          </a:p>
          <a:p>
            <a:r>
              <a:rPr lang="es-ES" dirty="0"/>
              <a:t>Compuestos por:</a:t>
            </a:r>
          </a:p>
          <a:p>
            <a:pPr lvl="1"/>
            <a:r>
              <a:rPr lang="es-ES" dirty="0"/>
              <a:t>Estados: nodos 1, 2, 3 y 4</a:t>
            </a:r>
          </a:p>
          <a:p>
            <a:pPr lvl="1"/>
            <a:r>
              <a:rPr lang="es-ES" dirty="0"/>
              <a:t>Probabilidades de transición</a:t>
            </a:r>
            <a:br>
              <a:rPr lang="es-ES" dirty="0"/>
            </a:br>
            <a:endParaRPr lang="es-ES" dirty="0"/>
          </a:p>
          <a:p>
            <a:pPr marL="0" lvl="1" indent="0">
              <a:spcBef>
                <a:spcPts val="1800"/>
              </a:spcBef>
              <a:buNone/>
            </a:pPr>
            <a:r>
              <a:rPr lang="es-ES" sz="2000" b="1" dirty="0"/>
              <a:t>CARÁCTERÍSTICAS</a:t>
            </a:r>
          </a:p>
          <a:p>
            <a:pPr marL="285750" lvl="1" indent="-285750">
              <a:spcBef>
                <a:spcPts val="1800"/>
              </a:spcBef>
            </a:pPr>
            <a:r>
              <a:rPr lang="es-ES" sz="2000" dirty="0"/>
              <a:t>Estado visible </a:t>
            </a:r>
          </a:p>
          <a:p>
            <a:pPr marL="285750" lvl="1" indent="-285750">
              <a:spcBef>
                <a:spcPts val="1800"/>
              </a:spcBef>
            </a:pPr>
            <a:r>
              <a:rPr lang="es-ES" sz="2000" dirty="0"/>
              <a:t>Las probabilidades de transición entre estados son los parámetros.</a:t>
            </a:r>
          </a:p>
          <a:p>
            <a:pPr marL="274320" lvl="1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1028" name="Picture 4" descr="Resultado de imagen de cadenas de markov">
            <a:extLst>
              <a:ext uri="{FF2B5EF4-FFF2-40B4-BE49-F238E27FC236}">
                <a16:creationId xmlns:a16="http://schemas.microsoft.com/office/drawing/2014/main" id="{F42FFE35-8B00-41E4-B70A-9008B8FA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89" y="3669400"/>
            <a:ext cx="42767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Modelo oculto de Markov (HMM)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b="1" dirty="0"/>
              <a:t>DEFINICIÓN</a:t>
            </a:r>
          </a:p>
          <a:p>
            <a:r>
              <a:rPr lang="es-ES" dirty="0"/>
              <a:t>Es un proceso de Márkov de parámetros desconocidos.</a:t>
            </a:r>
            <a:endParaRPr lang="es-ES" sz="2000" dirty="0"/>
          </a:p>
          <a:p>
            <a:r>
              <a:rPr lang="es-ES" dirty="0"/>
              <a:t>Objetivo:  determinar los parámetros desconocidos de dicha cadena a partir de los parámetros observables.</a:t>
            </a:r>
          </a:p>
          <a:p>
            <a:pPr marL="0" indent="0">
              <a:buNone/>
            </a:pPr>
            <a:r>
              <a:rPr lang="es-ES" b="1" dirty="0"/>
              <a:t>CARACTERÍSTICAS</a:t>
            </a:r>
          </a:p>
          <a:p>
            <a:r>
              <a:rPr lang="es-ES" dirty="0"/>
              <a:t>Estado no visible</a:t>
            </a:r>
          </a:p>
          <a:p>
            <a:r>
              <a:rPr lang="es-ES" dirty="0"/>
              <a:t>Cada estado tiene una distribución de probabilidad sobre los posibles símbolos de salida. </a:t>
            </a:r>
            <a:endParaRPr lang="es-ES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A69C19-8B97-4076-9BD4-CB36675B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477" y="3429000"/>
            <a:ext cx="27717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Modelo oculto de Markov: Algoritmo (I)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b="1" dirty="0"/>
              <a:t>PROBABILIDAD DE UNA CADENA</a:t>
            </a:r>
          </a:p>
          <a:p>
            <a:r>
              <a:rPr lang="es-ES" dirty="0"/>
              <a:t>. M = (Q, ∑, </a:t>
            </a:r>
            <a:r>
              <a:rPr lang="el-GR" dirty="0"/>
              <a:t>π</a:t>
            </a:r>
            <a:r>
              <a:rPr lang="es-ES" dirty="0"/>
              <a:t>, A,B)</a:t>
            </a:r>
          </a:p>
          <a:p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6813DA-62F1-4060-BF02-8515EE37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8" y="2262762"/>
            <a:ext cx="5681201" cy="17450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EBF31D-B6E5-441F-B1A6-3B3FFEAA9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22" y="4673262"/>
            <a:ext cx="6651069" cy="16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0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Modelo oculto de Markov: Algoritmo (II)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b="1" dirty="0"/>
              <a:t>APROXIMACIÓN DE VITERBI</a:t>
            </a:r>
          </a:p>
          <a:p>
            <a:pPr marL="0" indent="0">
              <a:buNone/>
            </a:pPr>
            <a:r>
              <a:rPr lang="es-ES" dirty="0"/>
              <a:t>Calcular una aproximación a esa probabilidad mediante la probabilidad de la secuencia de estados que la genera con mayor probabilidad.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A12D66-6611-4C3E-9954-F1AF7249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97" y="3317132"/>
            <a:ext cx="5954226" cy="11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Modelo oculto de Markov: Algoritmo (III)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b="1" dirty="0"/>
              <a:t>APROXIMACIÓN DE VITERBI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F9886D-022C-43CF-B69F-8842BA70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077"/>
            <a:ext cx="7315200" cy="39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Modelo oculto de Markov: Algoritmo (III)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b="1" dirty="0"/>
              <a:t>APROXIMACIÓN DE VITERBI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89C8CE-EB2D-4803-A208-8DE4D523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13" y="1670050"/>
            <a:ext cx="7355939" cy="43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Modelo oculto de Markov: Algoritmo (III)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b="1" dirty="0"/>
              <a:t>APROXIMACIÓN DE VITERBI</a:t>
            </a:r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C7E13B-BEFD-4AAC-82FC-D0DE0852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6171"/>
            <a:ext cx="7141684" cy="384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adrícula de rombos 16 X 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6_TF03031015.potx" id="{212262FC-4018-4941-B652-2FDBD6CE81A8}" vid="{95DD5C8F-0A9C-4760-BF04-953D3CAD3F91}"/>
    </a:ext>
  </a:extLst>
</a:theme>
</file>

<file path=ppt/theme/theme2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con cuadrícula de rombos (panorámica)</Template>
  <TotalTime>118</TotalTime>
  <Words>317</Words>
  <Application>Microsoft Office PowerPoint</Application>
  <PresentationFormat>Panorámica</PresentationFormat>
  <Paragraphs>56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Arial</vt:lpstr>
      <vt:lpstr>Cuadrícula de rombos 16 X 9</vt:lpstr>
      <vt:lpstr>Modelos de Markov ocultos para la clasificación de series temporales</vt:lpstr>
      <vt:lpstr>Índice</vt:lpstr>
      <vt:lpstr>Modelo de Markov</vt:lpstr>
      <vt:lpstr>Modelo oculto de Markov (HMM)</vt:lpstr>
      <vt:lpstr>Modelo oculto de Markov: Algoritmo (I)</vt:lpstr>
      <vt:lpstr>Modelo oculto de Markov: Algoritmo (II)</vt:lpstr>
      <vt:lpstr>Modelo oculto de Markov: Algoritmo (III)</vt:lpstr>
      <vt:lpstr>Modelo oculto de Markov: Algoritmo (III)</vt:lpstr>
      <vt:lpstr>Modelo oculto de Markov: Algoritmo (III)</vt:lpstr>
      <vt:lpstr>Aplicaciones reales del algoritmo HMM</vt:lpstr>
      <vt:lpstr>Muchas 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de Markov ocultos para la clasificación de series de tiempo</dc:title>
  <dc:creator>Cristina Martin Bris</dc:creator>
  <cp:lastModifiedBy>Cristina Martin Bris</cp:lastModifiedBy>
  <cp:revision>10</cp:revision>
  <dcterms:created xsi:type="dcterms:W3CDTF">2018-12-08T17:48:59Z</dcterms:created>
  <dcterms:modified xsi:type="dcterms:W3CDTF">2018-12-10T14:22:07Z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