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0" r:id="rId2"/>
    <p:sldId id="256" r:id="rId3"/>
    <p:sldId id="259" r:id="rId4"/>
    <p:sldId id="261" r:id="rId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8"/>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426CAB-AD51-2C47-AE3F-C6F5DA652BE9}" type="datetimeFigureOut">
              <a:rPr lang="es-ES" smtClean="0"/>
              <a:t>01/06/2018</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988A4-DFAA-1145-B9E0-A85A0000F7A7}" type="slidenum">
              <a:rPr lang="es-ES" smtClean="0"/>
              <a:t>‹Nº›</a:t>
            </a:fld>
            <a:endParaRPr lang="es-ES"/>
          </a:p>
        </p:txBody>
      </p:sp>
    </p:spTree>
    <p:extLst>
      <p:ext uri="{BB962C8B-B14F-4D97-AF65-F5344CB8AC3E}">
        <p14:creationId xmlns:p14="http://schemas.microsoft.com/office/powerpoint/2010/main" val="37466857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91988A4-DFAA-1145-B9E0-A85A0000F7A7}" type="slidenum">
              <a:rPr lang="es-ES" smtClean="0"/>
              <a:t>2</a:t>
            </a:fld>
            <a:endParaRPr lang="es-ES"/>
          </a:p>
        </p:txBody>
      </p:sp>
    </p:spTree>
    <p:extLst>
      <p:ext uri="{BB962C8B-B14F-4D97-AF65-F5344CB8AC3E}">
        <p14:creationId xmlns:p14="http://schemas.microsoft.com/office/powerpoint/2010/main" val="408450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91988A4-DFAA-1145-B9E0-A85A0000F7A7}" type="slidenum">
              <a:rPr lang="es-ES" smtClean="0"/>
              <a:t>3</a:t>
            </a:fld>
            <a:endParaRPr lang="es-ES"/>
          </a:p>
        </p:txBody>
      </p:sp>
    </p:spTree>
    <p:extLst>
      <p:ext uri="{BB962C8B-B14F-4D97-AF65-F5344CB8AC3E}">
        <p14:creationId xmlns:p14="http://schemas.microsoft.com/office/powerpoint/2010/main" val="4084501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91988A4-DFAA-1145-B9E0-A85A0000F7A7}" type="slidenum">
              <a:rPr lang="es-ES" smtClean="0"/>
              <a:t>4</a:t>
            </a:fld>
            <a:endParaRPr lang="es-ES"/>
          </a:p>
        </p:txBody>
      </p:sp>
    </p:spTree>
    <p:extLst>
      <p:ext uri="{BB962C8B-B14F-4D97-AF65-F5344CB8AC3E}">
        <p14:creationId xmlns:p14="http://schemas.microsoft.com/office/powerpoint/2010/main" val="49724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8EE113F3-D4EF-0F45-9EE8-71A4AD22CBEE}" type="datetimeFigureOut">
              <a:rPr lang="es-ES" smtClean="0"/>
              <a:t>01/06/2018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172421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8EE113F3-D4EF-0F45-9EE8-71A4AD22CBEE}" type="datetimeFigureOut">
              <a:rPr lang="es-ES" smtClean="0"/>
              <a:t>01/06/2018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235653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8EE113F3-D4EF-0F45-9EE8-71A4AD22CBEE}" type="datetimeFigureOut">
              <a:rPr lang="es-ES" smtClean="0"/>
              <a:t>01/06/2018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332702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8EE113F3-D4EF-0F45-9EE8-71A4AD22CBEE}" type="datetimeFigureOut">
              <a:rPr lang="es-ES" smtClean="0"/>
              <a:t>01/06/2018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364350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8EE113F3-D4EF-0F45-9EE8-71A4AD22CBEE}" type="datetimeFigureOut">
              <a:rPr lang="es-ES" smtClean="0"/>
              <a:t>01/06/2018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362393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8EE113F3-D4EF-0F45-9EE8-71A4AD22CBEE}" type="datetimeFigureOut">
              <a:rPr lang="es-ES" smtClean="0"/>
              <a:t>01/06/2018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334277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8EE113F3-D4EF-0F45-9EE8-71A4AD22CBEE}" type="datetimeFigureOut">
              <a:rPr lang="es-ES" smtClean="0"/>
              <a:t>01/06/2018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241662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8EE113F3-D4EF-0F45-9EE8-71A4AD22CBEE}" type="datetimeFigureOut">
              <a:rPr lang="es-ES" smtClean="0"/>
              <a:t>01/06/2018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1502392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EE113F3-D4EF-0F45-9EE8-71A4AD22CBEE}" type="datetimeFigureOut">
              <a:rPr lang="es-ES" smtClean="0"/>
              <a:t>01/06/2018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303185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EE113F3-D4EF-0F45-9EE8-71A4AD22CBEE}" type="datetimeFigureOut">
              <a:rPr lang="es-ES" smtClean="0"/>
              <a:t>01/06/2018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237248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8EE113F3-D4EF-0F45-9EE8-71A4AD22CBEE}" type="datetimeFigureOut">
              <a:rPr lang="es-ES" smtClean="0"/>
              <a:t>01/06/2018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216B505-6645-D04A-9D46-B068E1D5BC3C}" type="slidenum">
              <a:rPr lang="es-ES" smtClean="0"/>
              <a:t>‹Nº›</a:t>
            </a:fld>
            <a:endParaRPr lang="es-ES"/>
          </a:p>
        </p:txBody>
      </p:sp>
    </p:spTree>
    <p:extLst>
      <p:ext uri="{BB962C8B-B14F-4D97-AF65-F5344CB8AC3E}">
        <p14:creationId xmlns:p14="http://schemas.microsoft.com/office/powerpoint/2010/main" val="38463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113F3-D4EF-0F45-9EE8-71A4AD22CBEE}" type="datetimeFigureOut">
              <a:rPr lang="es-ES" smtClean="0"/>
              <a:t>01/06/2018</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6B505-6645-D04A-9D46-B068E1D5BC3C}" type="slidenum">
              <a:rPr lang="es-ES" smtClean="0"/>
              <a:t>‹Nº›</a:t>
            </a:fld>
            <a:endParaRPr lang="es-ES"/>
          </a:p>
        </p:txBody>
      </p:sp>
    </p:spTree>
    <p:extLst>
      <p:ext uri="{BB962C8B-B14F-4D97-AF65-F5344CB8AC3E}">
        <p14:creationId xmlns:p14="http://schemas.microsoft.com/office/powerpoint/2010/main" val="413137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00682" y="335845"/>
            <a:ext cx="7716922" cy="6247866"/>
          </a:xfrm>
          <a:prstGeom prst="rect">
            <a:avLst/>
          </a:prstGeom>
        </p:spPr>
        <p:txBody>
          <a:bodyPr wrap="square">
            <a:spAutoFit/>
          </a:bodyPr>
          <a:lstStyle/>
          <a:p>
            <a:pPr algn="ctr"/>
            <a:r>
              <a:rPr lang="es-ES" b="1" dirty="0">
                <a:solidFill>
                  <a:srgbClr val="000090"/>
                </a:solidFill>
              </a:rPr>
              <a:t>ENUNCIADO 4 </a:t>
            </a:r>
            <a:endParaRPr lang="es-ES" dirty="0">
              <a:solidFill>
                <a:srgbClr val="000090"/>
              </a:solidFill>
            </a:endParaRPr>
          </a:p>
          <a:p>
            <a:pPr algn="ctr"/>
            <a:r>
              <a:rPr lang="es-ES" b="1" dirty="0">
                <a:solidFill>
                  <a:srgbClr val="000090"/>
                </a:solidFill>
              </a:rPr>
              <a:t>(Taller de fabricación)</a:t>
            </a:r>
            <a:endParaRPr lang="es-ES" dirty="0">
              <a:solidFill>
                <a:srgbClr val="000090"/>
              </a:solidFill>
            </a:endParaRPr>
          </a:p>
          <a:p>
            <a:pPr algn="just"/>
            <a:r>
              <a:rPr lang="es-ES" sz="1200" dirty="0"/>
              <a:t> </a:t>
            </a:r>
          </a:p>
          <a:p>
            <a:pPr algn="just"/>
            <a:endParaRPr lang="es-ES" sz="1100" dirty="0"/>
          </a:p>
          <a:p>
            <a:pPr algn="just"/>
            <a:r>
              <a:rPr lang="es-ES" sz="1100" dirty="0"/>
              <a:t>Un taller de fabricación se dedica a procesar tres tipos de piezas, para ello el taller consta de cuatro células de procesamiento.</a:t>
            </a:r>
          </a:p>
          <a:p>
            <a:pPr algn="just"/>
            <a:r>
              <a:rPr lang="es-ES" sz="1100" b="1" i="1" dirty="0"/>
              <a:t> </a:t>
            </a:r>
            <a:endParaRPr lang="es-ES" sz="1100" dirty="0"/>
          </a:p>
          <a:p>
            <a:pPr algn="just"/>
            <a:r>
              <a:rPr lang="es-ES" sz="1100" dirty="0"/>
              <a:t>En el interior de cada célula se dispone de una máquina de procesado, excepto en la célula 3 formada por dos máquinas con las mismas características, y de un almacén (de capacidad ilimitada). </a:t>
            </a:r>
          </a:p>
          <a:p>
            <a:pPr algn="just"/>
            <a:r>
              <a:rPr lang="es-ES" sz="1100" dirty="0"/>
              <a:t> </a:t>
            </a:r>
          </a:p>
          <a:p>
            <a:pPr algn="just"/>
            <a:r>
              <a:rPr lang="es-ES" sz="1100" dirty="0"/>
              <a:t>La secuencia de fabricación de cada una de las piezas así como los tiempos de procesado (expresados en minutos y distribuidos según una triangular) en cada célula se muestran en la siguiente tabla:</a:t>
            </a:r>
          </a:p>
          <a:p>
            <a:pPr algn="just"/>
            <a:endParaRPr lang="es-ES" sz="1100" dirty="0"/>
          </a:p>
          <a:p>
            <a:pPr algn="just"/>
            <a:endParaRPr lang="es-ES" sz="1100" dirty="0"/>
          </a:p>
          <a:p>
            <a:pPr algn="just"/>
            <a:endParaRPr lang="es-ES" sz="1100" dirty="0"/>
          </a:p>
          <a:p>
            <a:pPr algn="just"/>
            <a:endParaRPr lang="es-ES" sz="1100" dirty="0"/>
          </a:p>
          <a:p>
            <a:pPr algn="just"/>
            <a:endParaRPr lang="es-ES" sz="1100" dirty="0"/>
          </a:p>
          <a:p>
            <a:pPr algn="just"/>
            <a:endParaRPr lang="es-ES" sz="1100" dirty="0"/>
          </a:p>
          <a:p>
            <a:pPr algn="just"/>
            <a:endParaRPr lang="es-ES" sz="1100" dirty="0"/>
          </a:p>
          <a:p>
            <a:pPr algn="just"/>
            <a:endParaRPr lang="es-ES" sz="1100" dirty="0"/>
          </a:p>
          <a:p>
            <a:pPr algn="just"/>
            <a:endParaRPr lang="es-ES" sz="1100" dirty="0"/>
          </a:p>
          <a:p>
            <a:pPr algn="just"/>
            <a:r>
              <a:rPr lang="es-ES" sz="1100" dirty="0"/>
              <a:t>Los tiempos entre llegadas de las piezas al taller tiene carácter aleatorio. En el fichero </a:t>
            </a:r>
            <a:r>
              <a:rPr lang="es-ES" sz="1100" i="1" dirty="0" err="1"/>
              <a:t>llegadas.txt</a:t>
            </a:r>
            <a:r>
              <a:rPr lang="es-ES" sz="1100" dirty="0"/>
              <a:t> se proporciona una muestra de tiempos entre llegadas de piezas. Contrástese si la distribución de dichos tiempos es normal (truncada), </a:t>
            </a:r>
            <a:r>
              <a:rPr lang="es-ES" sz="1100" dirty="0" err="1"/>
              <a:t>weibull</a:t>
            </a:r>
            <a:r>
              <a:rPr lang="es-ES" sz="1100" dirty="0"/>
              <a:t> o exponencial y estímense los parámetros de la distribución correspondiente. </a:t>
            </a:r>
          </a:p>
          <a:p>
            <a:pPr algn="just"/>
            <a:r>
              <a:rPr lang="es-ES" sz="1100" dirty="0"/>
              <a:t> </a:t>
            </a:r>
          </a:p>
          <a:p>
            <a:pPr algn="just"/>
            <a:r>
              <a:rPr lang="es-ES" sz="1100" dirty="0"/>
              <a:t>El fichero </a:t>
            </a:r>
            <a:r>
              <a:rPr lang="es-ES" sz="1100" i="1" dirty="0" err="1"/>
              <a:t>piezas.text</a:t>
            </a:r>
            <a:r>
              <a:rPr lang="es-ES" sz="1100" i="1" dirty="0"/>
              <a:t> </a:t>
            </a:r>
            <a:r>
              <a:rPr lang="es-ES" sz="1100" dirty="0"/>
              <a:t>incluye un histórico de piezas que han llegado al taller, que nos permitirá identificar la proporción de piezas que hay de cada uno de los tres tipos. Los tiempos de transporte de cada pieza entre las diferentes células es de 2 minutos.</a:t>
            </a:r>
          </a:p>
          <a:p>
            <a:pPr algn="just"/>
            <a:r>
              <a:rPr lang="es-ES" sz="1100" dirty="0"/>
              <a:t> </a:t>
            </a:r>
          </a:p>
          <a:p>
            <a:pPr marL="228600" lvl="0" indent="-228600" algn="just">
              <a:buFont typeface="+mj-lt"/>
              <a:buAutoNum type="alphaUcPeriod"/>
            </a:pPr>
            <a:r>
              <a:rPr lang="es-ES" sz="1100" dirty="0"/>
              <a:t>Suponiendo que el taller trabaja de forma ininterrumpida (hay tres turnos de trabajadores), simular el comportamiento del sistema durante 2 meses para estimar el tiempo mínimo, medio y máximo que tardan en fabricarse los tres tipos de piezas, el número medio de piezas esperando en cada una de las 4 células y la proporción de tiempo que están ociosas las máquinas de procesado de las células.</a:t>
            </a:r>
          </a:p>
          <a:p>
            <a:pPr marL="228600" lvl="0" indent="-228600" algn="just">
              <a:buFont typeface="+mj-lt"/>
              <a:buAutoNum type="alphaUcPeriod"/>
            </a:pPr>
            <a:endParaRPr lang="es-ES" sz="1100" dirty="0"/>
          </a:p>
          <a:p>
            <a:pPr marL="228600" indent="-228600" algn="just">
              <a:buFont typeface="+mj-lt"/>
              <a:buAutoNum type="alphaUcPeriod"/>
            </a:pPr>
            <a:r>
              <a:rPr lang="es-ES" sz="1100" dirty="0"/>
              <a:t>Calcular las medidas anteriores si el tiempo de transporte de las piezas entre las distintas células se reduce la mitad.</a:t>
            </a:r>
          </a:p>
          <a:p>
            <a:pPr marL="228600" indent="-228600" algn="just">
              <a:buFont typeface="+mj-lt"/>
              <a:buAutoNum type="alphaUcPeriod"/>
            </a:pPr>
            <a:endParaRPr lang="es-ES" sz="1100" dirty="0"/>
          </a:p>
          <a:p>
            <a:pPr marL="228600" indent="-228600" algn="just">
              <a:buFont typeface="+mj-lt"/>
              <a:buAutoNum type="alphaUcPeriod"/>
            </a:pPr>
            <a:r>
              <a:rPr lang="es-ES" sz="1100" dirty="0"/>
              <a:t>En caso de que fuese posible disponer de una máquina de procesado adicional, ¿en qué célula sería más beneficioso ponerla?</a:t>
            </a:r>
          </a:p>
        </p:txBody>
      </p:sp>
      <p:pic>
        <p:nvPicPr>
          <p:cNvPr id="6" name="Imagen 5" descr="Antiguo disco duro:Users:antoniojimenezmartin:Desktop:Captura de pantalla 2013-11-17 a la(s) 16.53.32.png"/>
          <p:cNvPicPr/>
          <p:nvPr/>
        </p:nvPicPr>
        <p:blipFill>
          <a:blip r:embed="rId2">
            <a:extLst>
              <a:ext uri="{28A0092B-C50C-407E-A947-70E740481C1C}">
                <a14:useLocalDpi xmlns:a14="http://schemas.microsoft.com/office/drawing/2010/main" val="0"/>
              </a:ext>
            </a:extLst>
          </a:blip>
          <a:srcRect/>
          <a:stretch>
            <a:fillRect/>
          </a:stretch>
        </p:blipFill>
        <p:spPr bwMode="auto">
          <a:xfrm>
            <a:off x="2305854" y="2716559"/>
            <a:ext cx="4265255" cy="1072639"/>
          </a:xfrm>
          <a:prstGeom prst="rect">
            <a:avLst/>
          </a:prstGeom>
          <a:noFill/>
          <a:ln>
            <a:noFill/>
          </a:ln>
        </p:spPr>
      </p:pic>
    </p:spTree>
    <p:extLst>
      <p:ext uri="{BB962C8B-B14F-4D97-AF65-F5344CB8AC3E}">
        <p14:creationId xmlns:p14="http://schemas.microsoft.com/office/powerpoint/2010/main" val="91263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adroTexto 120"/>
          <p:cNvSpPr txBox="1"/>
          <p:nvPr/>
        </p:nvSpPr>
        <p:spPr>
          <a:xfrm>
            <a:off x="720294" y="4197202"/>
            <a:ext cx="2736647" cy="461665"/>
          </a:xfrm>
          <a:prstGeom prst="rect">
            <a:avLst/>
          </a:prstGeom>
          <a:noFill/>
        </p:spPr>
        <p:txBody>
          <a:bodyPr wrap="none" rtlCol="0">
            <a:spAutoFit/>
          </a:bodyPr>
          <a:lstStyle/>
          <a:p>
            <a:pPr algn="ctr"/>
            <a:r>
              <a:rPr lang="es-ES" sz="1200" b="1" dirty="0"/>
              <a:t>Llegada de piezas</a:t>
            </a:r>
          </a:p>
          <a:p>
            <a:pPr algn="ctr"/>
            <a:r>
              <a:rPr lang="es-ES" sz="1200" dirty="0" err="1">
                <a:sym typeface="Wingdings"/>
              </a:rPr>
              <a:t>P.Poisson</a:t>
            </a:r>
            <a:r>
              <a:rPr lang="es-ES" sz="1200" dirty="0">
                <a:sym typeface="Wingdings"/>
              </a:rPr>
              <a:t>(</a:t>
            </a:r>
            <a:r>
              <a:rPr lang="es-ES" sz="1200" dirty="0" err="1"/>
              <a:t>λ</a:t>
            </a:r>
            <a:r>
              <a:rPr lang="es-ES" sz="1200" dirty="0"/>
              <a:t> = 69/13 = 4.615 piezas/hora)</a:t>
            </a:r>
          </a:p>
        </p:txBody>
      </p:sp>
      <p:sp>
        <p:nvSpPr>
          <p:cNvPr id="123" name="Abrir llave 122"/>
          <p:cNvSpPr/>
          <p:nvPr/>
        </p:nvSpPr>
        <p:spPr>
          <a:xfrm>
            <a:off x="3415183" y="3882130"/>
            <a:ext cx="124330" cy="1094475"/>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07" name="CuadroTexto 106"/>
          <p:cNvSpPr txBox="1"/>
          <p:nvPr/>
        </p:nvSpPr>
        <p:spPr>
          <a:xfrm>
            <a:off x="3487171" y="3915702"/>
            <a:ext cx="4114753" cy="1015663"/>
          </a:xfrm>
          <a:prstGeom prst="rect">
            <a:avLst/>
          </a:prstGeom>
          <a:noFill/>
        </p:spPr>
        <p:txBody>
          <a:bodyPr wrap="none" rtlCol="0">
            <a:spAutoFit/>
          </a:bodyPr>
          <a:lstStyle/>
          <a:p>
            <a:r>
              <a:rPr lang="es-ES" sz="1200" b="1" dirty="0"/>
              <a:t>Llegada de piezas 1  </a:t>
            </a:r>
            <a:r>
              <a:rPr lang="es-ES" sz="1200" b="1" dirty="0">
                <a:sym typeface="Wingdings"/>
              </a:rPr>
              <a:t> </a:t>
            </a:r>
            <a:r>
              <a:rPr lang="es-ES" sz="1200" dirty="0" err="1">
                <a:sym typeface="Wingdings"/>
              </a:rPr>
              <a:t>P.Poisson</a:t>
            </a:r>
            <a:r>
              <a:rPr lang="es-ES" sz="1200" dirty="0">
                <a:sym typeface="Wingdings"/>
              </a:rPr>
              <a:t>(</a:t>
            </a:r>
            <a:r>
              <a:rPr lang="es-ES" sz="1200" dirty="0" err="1"/>
              <a:t>λ</a:t>
            </a:r>
            <a:r>
              <a:rPr lang="es-ES" sz="1200" dirty="0"/>
              <a:t> × 0.26 = 1.2 piezas/hora)</a:t>
            </a:r>
          </a:p>
          <a:p>
            <a:endParaRPr lang="es-ES" sz="1200" dirty="0"/>
          </a:p>
          <a:p>
            <a:r>
              <a:rPr lang="es-ES" sz="1200" b="1" dirty="0"/>
              <a:t>Llegada de piezas 2  </a:t>
            </a:r>
            <a:r>
              <a:rPr lang="es-ES" sz="1200" b="1" dirty="0">
                <a:sym typeface="Wingdings"/>
              </a:rPr>
              <a:t> </a:t>
            </a:r>
            <a:r>
              <a:rPr lang="es-ES" sz="1200" dirty="0" err="1">
                <a:sym typeface="Wingdings"/>
              </a:rPr>
              <a:t>P.Poisson</a:t>
            </a:r>
            <a:r>
              <a:rPr lang="es-ES" sz="1200" dirty="0">
                <a:sym typeface="Wingdings"/>
              </a:rPr>
              <a:t>(</a:t>
            </a:r>
            <a:r>
              <a:rPr lang="es-ES" sz="1200" dirty="0" err="1"/>
              <a:t>λ</a:t>
            </a:r>
            <a:r>
              <a:rPr lang="es-ES" sz="1200" dirty="0"/>
              <a:t> × 0.48 = 2.215 piezas/hora)</a:t>
            </a:r>
          </a:p>
          <a:p>
            <a:endParaRPr lang="es-ES" sz="1200" dirty="0"/>
          </a:p>
          <a:p>
            <a:r>
              <a:rPr lang="es-ES" sz="1200" b="1" dirty="0"/>
              <a:t>Llegada de piezas 3  </a:t>
            </a:r>
            <a:r>
              <a:rPr lang="es-ES" sz="1200" b="1" dirty="0">
                <a:sym typeface="Wingdings"/>
              </a:rPr>
              <a:t> </a:t>
            </a:r>
            <a:r>
              <a:rPr lang="es-ES" sz="1200" dirty="0" err="1">
                <a:sym typeface="Wingdings"/>
              </a:rPr>
              <a:t>P.Poisson</a:t>
            </a:r>
            <a:r>
              <a:rPr lang="es-ES" sz="1200" dirty="0">
                <a:sym typeface="Wingdings"/>
              </a:rPr>
              <a:t>(</a:t>
            </a:r>
            <a:r>
              <a:rPr lang="es-ES" sz="1200" dirty="0" err="1"/>
              <a:t>λ</a:t>
            </a:r>
            <a:r>
              <a:rPr lang="es-ES" sz="1200" dirty="0"/>
              <a:t> × 0.26 = 1.2 piezas/hora)</a:t>
            </a:r>
          </a:p>
        </p:txBody>
      </p:sp>
      <p:sp>
        <p:nvSpPr>
          <p:cNvPr id="109" name="Abrir llave 108"/>
          <p:cNvSpPr/>
          <p:nvPr/>
        </p:nvSpPr>
        <p:spPr>
          <a:xfrm rot="10800000">
            <a:off x="7540870" y="3915702"/>
            <a:ext cx="46961" cy="673428"/>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11" name="Abrir llave 110"/>
          <p:cNvSpPr/>
          <p:nvPr/>
        </p:nvSpPr>
        <p:spPr>
          <a:xfrm rot="10800000">
            <a:off x="7522141" y="4624425"/>
            <a:ext cx="85955" cy="306940"/>
          </a:xfrm>
          <a:prstGeom prst="leftBrace">
            <a:avLst/>
          </a:prstGeom>
          <a:ln w="127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12" name="CuadroTexto 111"/>
          <p:cNvSpPr txBox="1"/>
          <p:nvPr/>
        </p:nvSpPr>
        <p:spPr>
          <a:xfrm>
            <a:off x="7699494" y="4058390"/>
            <a:ext cx="424741" cy="369332"/>
          </a:xfrm>
          <a:prstGeom prst="rect">
            <a:avLst/>
          </a:prstGeom>
          <a:noFill/>
          <a:ln>
            <a:solidFill>
              <a:srgbClr val="0000FF"/>
            </a:solidFill>
          </a:ln>
        </p:spPr>
        <p:txBody>
          <a:bodyPr wrap="none" rtlCol="0">
            <a:spAutoFit/>
          </a:bodyPr>
          <a:lstStyle/>
          <a:p>
            <a:r>
              <a:rPr lang="es-ES" dirty="0"/>
              <a:t>C1</a:t>
            </a:r>
          </a:p>
        </p:txBody>
      </p:sp>
      <p:sp>
        <p:nvSpPr>
          <p:cNvPr id="113" name="CuadroTexto 112"/>
          <p:cNvSpPr txBox="1"/>
          <p:nvPr/>
        </p:nvSpPr>
        <p:spPr>
          <a:xfrm>
            <a:off x="7699494" y="4578569"/>
            <a:ext cx="424741" cy="369332"/>
          </a:xfrm>
          <a:prstGeom prst="rect">
            <a:avLst/>
          </a:prstGeom>
          <a:noFill/>
          <a:ln>
            <a:solidFill>
              <a:srgbClr val="0000FF"/>
            </a:solidFill>
          </a:ln>
        </p:spPr>
        <p:txBody>
          <a:bodyPr wrap="none" rtlCol="0">
            <a:spAutoFit/>
          </a:bodyPr>
          <a:lstStyle/>
          <a:p>
            <a:r>
              <a:rPr lang="es-ES" dirty="0"/>
              <a:t>C2</a:t>
            </a:r>
          </a:p>
        </p:txBody>
      </p:sp>
      <p:pic>
        <p:nvPicPr>
          <p:cNvPr id="145" name="Imagen 144" descr="Antiguo disco duro:Users:antoniojimenezmartin:Desktop:Captura de pantalla 2013-11-17 a la(s) 16.53.32.png"/>
          <p:cNvPicPr/>
          <p:nvPr/>
        </p:nvPicPr>
        <p:blipFill>
          <a:blip r:embed="rId3">
            <a:extLst>
              <a:ext uri="{28A0092B-C50C-407E-A947-70E740481C1C}">
                <a14:useLocalDpi xmlns:a14="http://schemas.microsoft.com/office/drawing/2010/main" val="0"/>
              </a:ext>
            </a:extLst>
          </a:blip>
          <a:srcRect/>
          <a:stretch>
            <a:fillRect/>
          </a:stretch>
        </p:blipFill>
        <p:spPr bwMode="auto">
          <a:xfrm>
            <a:off x="2118418" y="5194377"/>
            <a:ext cx="5139690" cy="1314450"/>
          </a:xfrm>
          <a:prstGeom prst="rect">
            <a:avLst/>
          </a:prstGeom>
          <a:noFill/>
          <a:ln>
            <a:noFill/>
          </a:ln>
        </p:spPr>
      </p:pic>
      <p:sp>
        <p:nvSpPr>
          <p:cNvPr id="67" name="CuadroTexto 66"/>
          <p:cNvSpPr txBox="1"/>
          <p:nvPr/>
        </p:nvSpPr>
        <p:spPr>
          <a:xfrm>
            <a:off x="2965816" y="1080797"/>
            <a:ext cx="424741" cy="369332"/>
          </a:xfrm>
          <a:prstGeom prst="rect">
            <a:avLst/>
          </a:prstGeom>
          <a:noFill/>
          <a:ln>
            <a:solidFill>
              <a:srgbClr val="0000FF"/>
            </a:solidFill>
          </a:ln>
        </p:spPr>
        <p:txBody>
          <a:bodyPr wrap="none" rtlCol="0">
            <a:spAutoFit/>
          </a:bodyPr>
          <a:lstStyle/>
          <a:p>
            <a:r>
              <a:rPr lang="es-ES" dirty="0"/>
              <a:t>C1</a:t>
            </a:r>
          </a:p>
        </p:txBody>
      </p:sp>
      <p:sp>
        <p:nvSpPr>
          <p:cNvPr id="68" name="CuadroTexto 67"/>
          <p:cNvSpPr txBox="1"/>
          <p:nvPr/>
        </p:nvSpPr>
        <p:spPr>
          <a:xfrm>
            <a:off x="4228784" y="2509890"/>
            <a:ext cx="424741" cy="369332"/>
          </a:xfrm>
          <a:prstGeom prst="rect">
            <a:avLst/>
          </a:prstGeom>
          <a:noFill/>
          <a:ln>
            <a:solidFill>
              <a:srgbClr val="0000FF"/>
            </a:solidFill>
          </a:ln>
        </p:spPr>
        <p:txBody>
          <a:bodyPr wrap="none" rtlCol="0">
            <a:spAutoFit/>
          </a:bodyPr>
          <a:lstStyle/>
          <a:p>
            <a:r>
              <a:rPr lang="es-ES" dirty="0"/>
              <a:t>C2</a:t>
            </a:r>
          </a:p>
        </p:txBody>
      </p:sp>
      <p:sp>
        <p:nvSpPr>
          <p:cNvPr id="69" name="CuadroTexto 68"/>
          <p:cNvSpPr txBox="1"/>
          <p:nvPr/>
        </p:nvSpPr>
        <p:spPr>
          <a:xfrm>
            <a:off x="5733797" y="1080797"/>
            <a:ext cx="424741" cy="369332"/>
          </a:xfrm>
          <a:prstGeom prst="rect">
            <a:avLst/>
          </a:prstGeom>
          <a:noFill/>
          <a:ln>
            <a:solidFill>
              <a:srgbClr val="0000FF"/>
            </a:solidFill>
          </a:ln>
        </p:spPr>
        <p:txBody>
          <a:bodyPr wrap="none" rtlCol="0">
            <a:spAutoFit/>
          </a:bodyPr>
          <a:lstStyle/>
          <a:p>
            <a:r>
              <a:rPr lang="es-ES" dirty="0"/>
              <a:t>C3</a:t>
            </a:r>
          </a:p>
        </p:txBody>
      </p:sp>
      <p:sp>
        <p:nvSpPr>
          <p:cNvPr id="70" name="CuadroTexto 69"/>
          <p:cNvSpPr txBox="1"/>
          <p:nvPr/>
        </p:nvSpPr>
        <p:spPr>
          <a:xfrm>
            <a:off x="7126970" y="2509890"/>
            <a:ext cx="424741" cy="369332"/>
          </a:xfrm>
          <a:prstGeom prst="rect">
            <a:avLst/>
          </a:prstGeom>
          <a:noFill/>
          <a:ln>
            <a:solidFill>
              <a:srgbClr val="0000FF"/>
            </a:solidFill>
          </a:ln>
        </p:spPr>
        <p:txBody>
          <a:bodyPr wrap="none" rtlCol="0">
            <a:spAutoFit/>
          </a:bodyPr>
          <a:lstStyle/>
          <a:p>
            <a:r>
              <a:rPr lang="es-ES" dirty="0"/>
              <a:t>C4</a:t>
            </a:r>
          </a:p>
        </p:txBody>
      </p:sp>
      <p:sp>
        <p:nvSpPr>
          <p:cNvPr id="71" name="Rectángulo redondeado 70"/>
          <p:cNvSpPr/>
          <p:nvPr/>
        </p:nvSpPr>
        <p:spPr>
          <a:xfrm>
            <a:off x="2084542" y="378279"/>
            <a:ext cx="6333799" cy="3106842"/>
          </a:xfrm>
          <a:prstGeom prst="round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72" name="Conector recto de flecha 71"/>
          <p:cNvCxnSpPr>
            <a:endCxn id="171" idx="1"/>
          </p:cNvCxnSpPr>
          <p:nvPr/>
        </p:nvCxnSpPr>
        <p:spPr>
          <a:xfrm>
            <a:off x="2371587" y="1251800"/>
            <a:ext cx="339615" cy="0"/>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73" name="Conector recto de flecha 72"/>
          <p:cNvCxnSpPr>
            <a:endCxn id="159" idx="1"/>
          </p:cNvCxnSpPr>
          <p:nvPr/>
        </p:nvCxnSpPr>
        <p:spPr>
          <a:xfrm flipV="1">
            <a:off x="2371587" y="2692424"/>
            <a:ext cx="1606580" cy="5286"/>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79" name="Conector recto de flecha 78"/>
          <p:cNvCxnSpPr>
            <a:stCxn id="68" idx="3"/>
            <a:endCxn id="165" idx="1"/>
          </p:cNvCxnSpPr>
          <p:nvPr/>
        </p:nvCxnSpPr>
        <p:spPr>
          <a:xfrm flipV="1">
            <a:off x="4653525" y="2692424"/>
            <a:ext cx="2219378" cy="2132"/>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0" name="Conector recto de flecha 79"/>
          <p:cNvCxnSpPr/>
          <p:nvPr/>
        </p:nvCxnSpPr>
        <p:spPr>
          <a:xfrm flipV="1">
            <a:off x="5051406" y="714835"/>
            <a:ext cx="15942" cy="1979722"/>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81" name="Conector recto de flecha 80"/>
          <p:cNvCxnSpPr>
            <a:stCxn id="67" idx="3"/>
            <a:endCxn id="152" idx="1"/>
          </p:cNvCxnSpPr>
          <p:nvPr/>
        </p:nvCxnSpPr>
        <p:spPr>
          <a:xfrm>
            <a:off x="3390557" y="1265463"/>
            <a:ext cx="2094206" cy="2133"/>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3" name="Conector recto de flecha 82"/>
          <p:cNvCxnSpPr/>
          <p:nvPr/>
        </p:nvCxnSpPr>
        <p:spPr>
          <a:xfrm>
            <a:off x="3773530" y="1251800"/>
            <a:ext cx="0" cy="1440624"/>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4" name="Conector recto de flecha 83"/>
          <p:cNvCxnSpPr/>
          <p:nvPr/>
        </p:nvCxnSpPr>
        <p:spPr>
          <a:xfrm>
            <a:off x="6600760" y="1265463"/>
            <a:ext cx="0" cy="1426961"/>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7" name="Conector recto de flecha 86"/>
          <p:cNvCxnSpPr>
            <a:stCxn id="69" idx="3"/>
          </p:cNvCxnSpPr>
          <p:nvPr/>
        </p:nvCxnSpPr>
        <p:spPr>
          <a:xfrm>
            <a:off x="6158538" y="1265463"/>
            <a:ext cx="2543767" cy="0"/>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2" name="Conector recto de flecha 91"/>
          <p:cNvCxnSpPr>
            <a:stCxn id="70" idx="3"/>
          </p:cNvCxnSpPr>
          <p:nvPr/>
        </p:nvCxnSpPr>
        <p:spPr>
          <a:xfrm flipV="1">
            <a:off x="7551711" y="2692424"/>
            <a:ext cx="1150594" cy="2132"/>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3" name="Conector recto de flecha 92"/>
          <p:cNvCxnSpPr/>
          <p:nvPr/>
        </p:nvCxnSpPr>
        <p:spPr>
          <a:xfrm>
            <a:off x="7940575" y="2694556"/>
            <a:ext cx="0" cy="520817"/>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94" name="Conector recto de flecha 93"/>
          <p:cNvCxnSpPr/>
          <p:nvPr/>
        </p:nvCxnSpPr>
        <p:spPr>
          <a:xfrm flipH="1">
            <a:off x="3764973" y="3208122"/>
            <a:ext cx="4175602" cy="0"/>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96" name="Conector recto de flecha 95"/>
          <p:cNvCxnSpPr/>
          <p:nvPr/>
        </p:nvCxnSpPr>
        <p:spPr>
          <a:xfrm flipV="1">
            <a:off x="3764973" y="2697710"/>
            <a:ext cx="0" cy="510412"/>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7" name="Conector recto de flecha 96"/>
          <p:cNvCxnSpPr/>
          <p:nvPr/>
        </p:nvCxnSpPr>
        <p:spPr>
          <a:xfrm flipH="1" flipV="1">
            <a:off x="2494850" y="714835"/>
            <a:ext cx="2572498" cy="7948"/>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98" name="Conector recto de flecha 97"/>
          <p:cNvCxnSpPr/>
          <p:nvPr/>
        </p:nvCxnSpPr>
        <p:spPr>
          <a:xfrm>
            <a:off x="2494850" y="707081"/>
            <a:ext cx="0" cy="544719"/>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9" name="Conector recto de flecha 98"/>
          <p:cNvCxnSpPr/>
          <p:nvPr/>
        </p:nvCxnSpPr>
        <p:spPr>
          <a:xfrm>
            <a:off x="2374998" y="1265463"/>
            <a:ext cx="0" cy="1432247"/>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100" name="Conector recto de flecha 99"/>
          <p:cNvCxnSpPr/>
          <p:nvPr/>
        </p:nvCxnSpPr>
        <p:spPr>
          <a:xfrm>
            <a:off x="1898487" y="1929630"/>
            <a:ext cx="473100" cy="0"/>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01" name="CuadroTexto 100"/>
          <p:cNvSpPr txBox="1"/>
          <p:nvPr/>
        </p:nvSpPr>
        <p:spPr>
          <a:xfrm>
            <a:off x="6982703" y="337749"/>
            <a:ext cx="921121" cy="369332"/>
          </a:xfrm>
          <a:prstGeom prst="rect">
            <a:avLst/>
          </a:prstGeom>
          <a:noFill/>
        </p:spPr>
        <p:txBody>
          <a:bodyPr wrap="none" rtlCol="0">
            <a:spAutoFit/>
          </a:bodyPr>
          <a:lstStyle/>
          <a:p>
            <a:r>
              <a:rPr lang="es-ES" dirty="0"/>
              <a:t>Sistema</a:t>
            </a:r>
          </a:p>
        </p:txBody>
      </p:sp>
      <p:sp>
        <p:nvSpPr>
          <p:cNvPr id="102" name="CuadroTexto 101"/>
          <p:cNvSpPr txBox="1"/>
          <p:nvPr/>
        </p:nvSpPr>
        <p:spPr>
          <a:xfrm>
            <a:off x="367430" y="1753861"/>
            <a:ext cx="1617300" cy="461665"/>
          </a:xfrm>
          <a:prstGeom prst="rect">
            <a:avLst/>
          </a:prstGeom>
          <a:noFill/>
        </p:spPr>
        <p:txBody>
          <a:bodyPr wrap="none" rtlCol="0">
            <a:spAutoFit/>
          </a:bodyPr>
          <a:lstStyle/>
          <a:p>
            <a:pPr algn="ctr"/>
            <a:r>
              <a:rPr lang="es-ES" sz="1200" dirty="0" err="1"/>
              <a:t>P.Poisson</a:t>
            </a:r>
            <a:endParaRPr lang="es-ES" sz="1200" dirty="0"/>
          </a:p>
          <a:p>
            <a:pPr algn="ctr"/>
            <a:r>
              <a:rPr lang="es-ES" sz="1200" dirty="0"/>
              <a:t>(</a:t>
            </a:r>
            <a:r>
              <a:rPr lang="es-ES" sz="1200" dirty="0" err="1"/>
              <a:t>λ</a:t>
            </a:r>
            <a:r>
              <a:rPr lang="es-ES" sz="1200" dirty="0"/>
              <a:t> = 4.615 piezas/hora)</a:t>
            </a:r>
          </a:p>
        </p:txBody>
      </p:sp>
      <p:sp>
        <p:nvSpPr>
          <p:cNvPr id="144" name="Elipse 143"/>
          <p:cNvSpPr/>
          <p:nvPr/>
        </p:nvSpPr>
        <p:spPr>
          <a:xfrm>
            <a:off x="4729338" y="2599761"/>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6" name="Elipse 145"/>
          <p:cNvSpPr/>
          <p:nvPr/>
        </p:nvSpPr>
        <p:spPr>
          <a:xfrm>
            <a:off x="6273251" y="1167517"/>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7" name="Elipse 146"/>
          <p:cNvSpPr/>
          <p:nvPr/>
        </p:nvSpPr>
        <p:spPr>
          <a:xfrm>
            <a:off x="3440579" y="1166834"/>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8" name="Elipse 147"/>
          <p:cNvSpPr/>
          <p:nvPr/>
        </p:nvSpPr>
        <p:spPr>
          <a:xfrm>
            <a:off x="7639526" y="2596609"/>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49" name="Conector recto de flecha 148"/>
          <p:cNvCxnSpPr/>
          <p:nvPr/>
        </p:nvCxnSpPr>
        <p:spPr>
          <a:xfrm flipV="1">
            <a:off x="5269428" y="1265464"/>
            <a:ext cx="0" cy="1155245"/>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nvGrpSpPr>
          <p:cNvPr id="151" name="Agrupar 150"/>
          <p:cNvGrpSpPr/>
          <p:nvPr/>
        </p:nvGrpSpPr>
        <p:grpSpPr>
          <a:xfrm>
            <a:off x="5484763" y="1167517"/>
            <a:ext cx="249034" cy="200158"/>
            <a:chOff x="3109028" y="5888513"/>
            <a:chExt cx="249034" cy="200158"/>
          </a:xfrm>
        </p:grpSpPr>
        <p:sp>
          <p:nvSpPr>
            <p:cNvPr id="152" name="Rectángulo 151"/>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3" name="Rectángulo 152"/>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4" name="Rectángulo 153"/>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5" name="Rectángulo 154"/>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6" name="Rectángulo 155"/>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157" name="CuadroTexto 156"/>
          <p:cNvSpPr txBox="1"/>
          <p:nvPr/>
        </p:nvSpPr>
        <p:spPr>
          <a:xfrm>
            <a:off x="5556095" y="830735"/>
            <a:ext cx="785667" cy="246221"/>
          </a:xfrm>
          <a:prstGeom prst="rect">
            <a:avLst/>
          </a:prstGeom>
          <a:noFill/>
        </p:spPr>
        <p:txBody>
          <a:bodyPr wrap="none" rtlCol="0">
            <a:spAutoFit/>
          </a:bodyPr>
          <a:lstStyle/>
          <a:p>
            <a:pPr algn="ctr"/>
            <a:r>
              <a:rPr lang="es-ES" sz="1000" dirty="0"/>
              <a:t>2 máquinas</a:t>
            </a:r>
          </a:p>
        </p:txBody>
      </p:sp>
      <p:grpSp>
        <p:nvGrpSpPr>
          <p:cNvPr id="158" name="Agrupar 157"/>
          <p:cNvGrpSpPr/>
          <p:nvPr/>
        </p:nvGrpSpPr>
        <p:grpSpPr>
          <a:xfrm>
            <a:off x="3978167" y="2592345"/>
            <a:ext cx="249034" cy="200158"/>
            <a:chOff x="3109028" y="5888513"/>
            <a:chExt cx="249034" cy="200158"/>
          </a:xfrm>
        </p:grpSpPr>
        <p:sp>
          <p:nvSpPr>
            <p:cNvPr id="159" name="Rectángulo 158"/>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0" name="Rectángulo 159"/>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1" name="Rectángulo 160"/>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2" name="Rectángulo 161"/>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3" name="Rectángulo 162"/>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grpSp>
        <p:nvGrpSpPr>
          <p:cNvPr id="164" name="Agrupar 163"/>
          <p:cNvGrpSpPr/>
          <p:nvPr/>
        </p:nvGrpSpPr>
        <p:grpSpPr>
          <a:xfrm>
            <a:off x="6872903" y="2592345"/>
            <a:ext cx="249034" cy="200158"/>
            <a:chOff x="3109028" y="5888513"/>
            <a:chExt cx="249034" cy="200158"/>
          </a:xfrm>
        </p:grpSpPr>
        <p:sp>
          <p:nvSpPr>
            <p:cNvPr id="165" name="Rectángulo 164"/>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6" name="Rectángulo 165"/>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7" name="Rectángulo 166"/>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8" name="Rectángulo 167"/>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9" name="Rectángulo 168"/>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grpSp>
        <p:nvGrpSpPr>
          <p:cNvPr id="170" name="Agrupar 169"/>
          <p:cNvGrpSpPr/>
          <p:nvPr/>
        </p:nvGrpSpPr>
        <p:grpSpPr>
          <a:xfrm>
            <a:off x="2711202" y="1151721"/>
            <a:ext cx="249034" cy="200158"/>
            <a:chOff x="3109028" y="5888513"/>
            <a:chExt cx="249034" cy="200158"/>
          </a:xfrm>
        </p:grpSpPr>
        <p:sp>
          <p:nvSpPr>
            <p:cNvPr id="171" name="Rectángulo 170"/>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2" name="Rectángulo 171"/>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3" name="Rectángulo 172"/>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4" name="Rectángulo 173"/>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5" name="Rectángulo 174"/>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176" name="CuadroTexto 175"/>
          <p:cNvSpPr txBox="1"/>
          <p:nvPr/>
        </p:nvSpPr>
        <p:spPr>
          <a:xfrm>
            <a:off x="6966482" y="2261035"/>
            <a:ext cx="735510" cy="246221"/>
          </a:xfrm>
          <a:prstGeom prst="rect">
            <a:avLst/>
          </a:prstGeom>
          <a:noFill/>
        </p:spPr>
        <p:txBody>
          <a:bodyPr wrap="none" rtlCol="0">
            <a:spAutoFit/>
          </a:bodyPr>
          <a:lstStyle/>
          <a:p>
            <a:pPr algn="ctr"/>
            <a:r>
              <a:rPr lang="es-ES" sz="1000" dirty="0"/>
              <a:t>1 máquina</a:t>
            </a:r>
          </a:p>
        </p:txBody>
      </p:sp>
      <p:sp>
        <p:nvSpPr>
          <p:cNvPr id="177" name="CuadroTexto 176"/>
          <p:cNvSpPr txBox="1"/>
          <p:nvPr/>
        </p:nvSpPr>
        <p:spPr>
          <a:xfrm>
            <a:off x="4071898" y="2261035"/>
            <a:ext cx="735510" cy="246221"/>
          </a:xfrm>
          <a:prstGeom prst="rect">
            <a:avLst/>
          </a:prstGeom>
          <a:noFill/>
        </p:spPr>
        <p:txBody>
          <a:bodyPr wrap="none" rtlCol="0">
            <a:spAutoFit/>
          </a:bodyPr>
          <a:lstStyle/>
          <a:p>
            <a:pPr algn="ctr"/>
            <a:r>
              <a:rPr lang="es-ES" sz="1000" dirty="0"/>
              <a:t>1 máquina</a:t>
            </a:r>
          </a:p>
        </p:txBody>
      </p:sp>
      <p:sp>
        <p:nvSpPr>
          <p:cNvPr id="178" name="CuadroTexto 177"/>
          <p:cNvSpPr txBox="1"/>
          <p:nvPr/>
        </p:nvSpPr>
        <p:spPr>
          <a:xfrm>
            <a:off x="2808383" y="844744"/>
            <a:ext cx="735510" cy="246221"/>
          </a:xfrm>
          <a:prstGeom prst="rect">
            <a:avLst/>
          </a:prstGeom>
          <a:noFill/>
        </p:spPr>
        <p:txBody>
          <a:bodyPr wrap="none" rtlCol="0">
            <a:spAutoFit/>
          </a:bodyPr>
          <a:lstStyle/>
          <a:p>
            <a:pPr algn="ctr"/>
            <a:r>
              <a:rPr lang="es-ES" sz="1000" dirty="0"/>
              <a:t>1 máquina</a:t>
            </a:r>
          </a:p>
        </p:txBody>
      </p:sp>
      <p:cxnSp>
        <p:nvCxnSpPr>
          <p:cNvPr id="179" name="Conector recto de flecha 178"/>
          <p:cNvCxnSpPr/>
          <p:nvPr/>
        </p:nvCxnSpPr>
        <p:spPr>
          <a:xfrm flipV="1">
            <a:off x="5051406" y="2420709"/>
            <a:ext cx="218022" cy="271716"/>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13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965816" y="1080797"/>
            <a:ext cx="424741" cy="369332"/>
          </a:xfrm>
          <a:prstGeom prst="rect">
            <a:avLst/>
          </a:prstGeom>
          <a:noFill/>
          <a:ln>
            <a:solidFill>
              <a:srgbClr val="0000FF"/>
            </a:solidFill>
          </a:ln>
        </p:spPr>
        <p:txBody>
          <a:bodyPr wrap="none" rtlCol="0">
            <a:spAutoFit/>
          </a:bodyPr>
          <a:lstStyle/>
          <a:p>
            <a:r>
              <a:rPr lang="es-ES" dirty="0"/>
              <a:t>C1</a:t>
            </a:r>
          </a:p>
        </p:txBody>
      </p:sp>
      <p:sp>
        <p:nvSpPr>
          <p:cNvPr id="5" name="CuadroTexto 4"/>
          <p:cNvSpPr txBox="1"/>
          <p:nvPr/>
        </p:nvSpPr>
        <p:spPr>
          <a:xfrm>
            <a:off x="4228784" y="2509890"/>
            <a:ext cx="424741" cy="369332"/>
          </a:xfrm>
          <a:prstGeom prst="rect">
            <a:avLst/>
          </a:prstGeom>
          <a:noFill/>
          <a:ln>
            <a:solidFill>
              <a:srgbClr val="0000FF"/>
            </a:solidFill>
          </a:ln>
        </p:spPr>
        <p:txBody>
          <a:bodyPr wrap="none" rtlCol="0">
            <a:spAutoFit/>
          </a:bodyPr>
          <a:lstStyle/>
          <a:p>
            <a:r>
              <a:rPr lang="es-ES" dirty="0"/>
              <a:t>C2</a:t>
            </a:r>
          </a:p>
        </p:txBody>
      </p:sp>
      <p:sp>
        <p:nvSpPr>
          <p:cNvPr id="6" name="CuadroTexto 5"/>
          <p:cNvSpPr txBox="1"/>
          <p:nvPr/>
        </p:nvSpPr>
        <p:spPr>
          <a:xfrm>
            <a:off x="5733797" y="1080797"/>
            <a:ext cx="424741" cy="369332"/>
          </a:xfrm>
          <a:prstGeom prst="rect">
            <a:avLst/>
          </a:prstGeom>
          <a:noFill/>
          <a:ln>
            <a:solidFill>
              <a:srgbClr val="0000FF"/>
            </a:solidFill>
          </a:ln>
        </p:spPr>
        <p:txBody>
          <a:bodyPr wrap="none" rtlCol="0">
            <a:spAutoFit/>
          </a:bodyPr>
          <a:lstStyle/>
          <a:p>
            <a:r>
              <a:rPr lang="es-ES" dirty="0"/>
              <a:t>C3</a:t>
            </a:r>
          </a:p>
        </p:txBody>
      </p:sp>
      <p:sp>
        <p:nvSpPr>
          <p:cNvPr id="7" name="CuadroTexto 6"/>
          <p:cNvSpPr txBox="1"/>
          <p:nvPr/>
        </p:nvSpPr>
        <p:spPr>
          <a:xfrm>
            <a:off x="7126970" y="2509890"/>
            <a:ext cx="424741" cy="369332"/>
          </a:xfrm>
          <a:prstGeom prst="rect">
            <a:avLst/>
          </a:prstGeom>
          <a:noFill/>
          <a:ln>
            <a:solidFill>
              <a:srgbClr val="0000FF"/>
            </a:solidFill>
          </a:ln>
        </p:spPr>
        <p:txBody>
          <a:bodyPr wrap="none" rtlCol="0">
            <a:spAutoFit/>
          </a:bodyPr>
          <a:lstStyle/>
          <a:p>
            <a:r>
              <a:rPr lang="es-ES" dirty="0"/>
              <a:t>C4</a:t>
            </a:r>
          </a:p>
        </p:txBody>
      </p:sp>
      <p:sp>
        <p:nvSpPr>
          <p:cNvPr id="8" name="Rectángulo redondeado 7"/>
          <p:cNvSpPr/>
          <p:nvPr/>
        </p:nvSpPr>
        <p:spPr>
          <a:xfrm>
            <a:off x="2084542" y="378279"/>
            <a:ext cx="6333799" cy="3106842"/>
          </a:xfrm>
          <a:prstGeom prst="round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de flecha 9"/>
          <p:cNvCxnSpPr>
            <a:endCxn id="125" idx="1"/>
          </p:cNvCxnSpPr>
          <p:nvPr/>
        </p:nvCxnSpPr>
        <p:spPr>
          <a:xfrm>
            <a:off x="2371587" y="1251800"/>
            <a:ext cx="339615" cy="0"/>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endCxn id="95" idx="1"/>
          </p:cNvCxnSpPr>
          <p:nvPr/>
        </p:nvCxnSpPr>
        <p:spPr>
          <a:xfrm flipV="1">
            <a:off x="2371587" y="2692424"/>
            <a:ext cx="1606580" cy="5286"/>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5" idx="3"/>
            <a:endCxn id="117" idx="1"/>
          </p:cNvCxnSpPr>
          <p:nvPr/>
        </p:nvCxnSpPr>
        <p:spPr>
          <a:xfrm flipV="1">
            <a:off x="4653525" y="2692424"/>
            <a:ext cx="2219378" cy="2132"/>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 name="Conector recto de flecha 19"/>
          <p:cNvCxnSpPr/>
          <p:nvPr/>
        </p:nvCxnSpPr>
        <p:spPr>
          <a:xfrm flipV="1">
            <a:off x="5051406" y="714835"/>
            <a:ext cx="15942" cy="1979722"/>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23" name="Conector recto de flecha 22"/>
          <p:cNvCxnSpPr>
            <a:stCxn id="4" idx="3"/>
            <a:endCxn id="74" idx="1"/>
          </p:cNvCxnSpPr>
          <p:nvPr/>
        </p:nvCxnSpPr>
        <p:spPr>
          <a:xfrm>
            <a:off x="3390557" y="1265463"/>
            <a:ext cx="2094206" cy="2133"/>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6" name="Conector recto de flecha 25"/>
          <p:cNvCxnSpPr/>
          <p:nvPr/>
        </p:nvCxnSpPr>
        <p:spPr>
          <a:xfrm>
            <a:off x="3773530" y="1251800"/>
            <a:ext cx="0" cy="1440624"/>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p:nvPr/>
        </p:nvCxnSpPr>
        <p:spPr>
          <a:xfrm>
            <a:off x="6600760" y="1265463"/>
            <a:ext cx="0" cy="1426961"/>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3" name="Conector recto de flecha 32"/>
          <p:cNvCxnSpPr>
            <a:stCxn id="6" idx="3"/>
          </p:cNvCxnSpPr>
          <p:nvPr/>
        </p:nvCxnSpPr>
        <p:spPr>
          <a:xfrm>
            <a:off x="6158538" y="1265463"/>
            <a:ext cx="2543767" cy="0"/>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a:stCxn id="7" idx="3"/>
          </p:cNvCxnSpPr>
          <p:nvPr/>
        </p:nvCxnSpPr>
        <p:spPr>
          <a:xfrm flipV="1">
            <a:off x="7551711" y="2692424"/>
            <a:ext cx="1150594" cy="2132"/>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0" name="Conector recto de flecha 39"/>
          <p:cNvCxnSpPr/>
          <p:nvPr/>
        </p:nvCxnSpPr>
        <p:spPr>
          <a:xfrm>
            <a:off x="7940575" y="2694556"/>
            <a:ext cx="0" cy="520817"/>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43" name="Conector recto de flecha 42"/>
          <p:cNvCxnSpPr/>
          <p:nvPr/>
        </p:nvCxnSpPr>
        <p:spPr>
          <a:xfrm flipH="1">
            <a:off x="3764973" y="3208122"/>
            <a:ext cx="4175602" cy="0"/>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46" name="Conector recto de flecha 45"/>
          <p:cNvCxnSpPr/>
          <p:nvPr/>
        </p:nvCxnSpPr>
        <p:spPr>
          <a:xfrm flipV="1">
            <a:off x="3764973" y="2697710"/>
            <a:ext cx="0" cy="510412"/>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p:nvPr/>
        </p:nvCxnSpPr>
        <p:spPr>
          <a:xfrm flipH="1" flipV="1">
            <a:off x="2494850" y="714835"/>
            <a:ext cx="2572498" cy="7948"/>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59" name="Conector recto de flecha 58"/>
          <p:cNvCxnSpPr/>
          <p:nvPr/>
        </p:nvCxnSpPr>
        <p:spPr>
          <a:xfrm>
            <a:off x="2494850" y="707081"/>
            <a:ext cx="0" cy="544719"/>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5" name="Conector recto de flecha 84"/>
          <p:cNvCxnSpPr/>
          <p:nvPr/>
        </p:nvCxnSpPr>
        <p:spPr>
          <a:xfrm>
            <a:off x="2374998" y="1265463"/>
            <a:ext cx="0" cy="1432247"/>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86" name="Conector recto de flecha 85"/>
          <p:cNvCxnSpPr/>
          <p:nvPr/>
        </p:nvCxnSpPr>
        <p:spPr>
          <a:xfrm>
            <a:off x="1898487" y="1929630"/>
            <a:ext cx="473100" cy="0"/>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90" name="CuadroTexto 89"/>
          <p:cNvSpPr txBox="1"/>
          <p:nvPr/>
        </p:nvSpPr>
        <p:spPr>
          <a:xfrm>
            <a:off x="6982703" y="337749"/>
            <a:ext cx="921121" cy="369332"/>
          </a:xfrm>
          <a:prstGeom prst="rect">
            <a:avLst/>
          </a:prstGeom>
          <a:noFill/>
        </p:spPr>
        <p:txBody>
          <a:bodyPr wrap="none" rtlCol="0">
            <a:spAutoFit/>
          </a:bodyPr>
          <a:lstStyle/>
          <a:p>
            <a:r>
              <a:rPr lang="es-ES" dirty="0"/>
              <a:t>Sistema</a:t>
            </a:r>
          </a:p>
        </p:txBody>
      </p:sp>
      <p:sp>
        <p:nvSpPr>
          <p:cNvPr id="91" name="CuadroTexto 90"/>
          <p:cNvSpPr txBox="1"/>
          <p:nvPr/>
        </p:nvSpPr>
        <p:spPr>
          <a:xfrm>
            <a:off x="367430" y="1753861"/>
            <a:ext cx="1617300" cy="461665"/>
          </a:xfrm>
          <a:prstGeom prst="rect">
            <a:avLst/>
          </a:prstGeom>
          <a:noFill/>
        </p:spPr>
        <p:txBody>
          <a:bodyPr wrap="none" rtlCol="0">
            <a:spAutoFit/>
          </a:bodyPr>
          <a:lstStyle/>
          <a:p>
            <a:pPr algn="ctr"/>
            <a:r>
              <a:rPr lang="es-ES" sz="1200" dirty="0" err="1"/>
              <a:t>P.Poisson</a:t>
            </a:r>
            <a:endParaRPr lang="es-ES" sz="1200" dirty="0"/>
          </a:p>
          <a:p>
            <a:pPr algn="ctr"/>
            <a:r>
              <a:rPr lang="es-ES" sz="1200" dirty="0"/>
              <a:t>(</a:t>
            </a:r>
            <a:r>
              <a:rPr lang="es-ES" sz="1200" dirty="0" err="1"/>
              <a:t>λ</a:t>
            </a:r>
            <a:r>
              <a:rPr lang="es-ES" sz="1200" dirty="0"/>
              <a:t> = 4.615 piezas/hora)</a:t>
            </a:r>
          </a:p>
        </p:txBody>
      </p:sp>
      <p:sp>
        <p:nvSpPr>
          <p:cNvPr id="92" name="CuadroTexto 91"/>
          <p:cNvSpPr txBox="1"/>
          <p:nvPr/>
        </p:nvSpPr>
        <p:spPr>
          <a:xfrm>
            <a:off x="2371587" y="1526409"/>
            <a:ext cx="457502" cy="276999"/>
          </a:xfrm>
          <a:prstGeom prst="rect">
            <a:avLst/>
          </a:prstGeom>
          <a:noFill/>
        </p:spPr>
        <p:txBody>
          <a:bodyPr wrap="none" rtlCol="0">
            <a:spAutoFit/>
          </a:bodyPr>
          <a:lstStyle/>
          <a:p>
            <a:pPr algn="ctr"/>
            <a:r>
              <a:rPr lang="es-ES" sz="1200" dirty="0">
                <a:solidFill>
                  <a:srgbClr val="008000"/>
                </a:solidFill>
              </a:rPr>
              <a:t>0.74</a:t>
            </a:r>
          </a:p>
        </p:txBody>
      </p:sp>
      <p:sp>
        <p:nvSpPr>
          <p:cNvPr id="93" name="CuadroTexto 92"/>
          <p:cNvSpPr txBox="1"/>
          <p:nvPr/>
        </p:nvSpPr>
        <p:spPr>
          <a:xfrm>
            <a:off x="2371587" y="2070124"/>
            <a:ext cx="457502" cy="276999"/>
          </a:xfrm>
          <a:prstGeom prst="rect">
            <a:avLst/>
          </a:prstGeom>
          <a:noFill/>
        </p:spPr>
        <p:txBody>
          <a:bodyPr wrap="none" rtlCol="0">
            <a:spAutoFit/>
          </a:bodyPr>
          <a:lstStyle/>
          <a:p>
            <a:pPr algn="ctr"/>
            <a:r>
              <a:rPr lang="es-ES" sz="1200" dirty="0">
                <a:solidFill>
                  <a:srgbClr val="008000"/>
                </a:solidFill>
              </a:rPr>
              <a:t>0.26</a:t>
            </a:r>
          </a:p>
        </p:txBody>
      </p:sp>
      <p:sp>
        <p:nvSpPr>
          <p:cNvPr id="99" name="CuadroTexto 98"/>
          <p:cNvSpPr txBox="1"/>
          <p:nvPr/>
        </p:nvSpPr>
        <p:spPr>
          <a:xfrm>
            <a:off x="3773530" y="1501571"/>
            <a:ext cx="457502" cy="276999"/>
          </a:xfrm>
          <a:prstGeom prst="rect">
            <a:avLst/>
          </a:prstGeom>
          <a:noFill/>
        </p:spPr>
        <p:txBody>
          <a:bodyPr wrap="none" rtlCol="0">
            <a:spAutoFit/>
          </a:bodyPr>
          <a:lstStyle/>
          <a:p>
            <a:pPr algn="ctr"/>
            <a:r>
              <a:rPr lang="es-ES" sz="1200" dirty="0">
                <a:solidFill>
                  <a:srgbClr val="000090"/>
                </a:solidFill>
              </a:rPr>
              <a:t>0.74</a:t>
            </a:r>
          </a:p>
        </p:txBody>
      </p:sp>
      <p:sp>
        <p:nvSpPr>
          <p:cNvPr id="100" name="CuadroTexto 99"/>
          <p:cNvSpPr txBox="1"/>
          <p:nvPr/>
        </p:nvSpPr>
        <p:spPr>
          <a:xfrm>
            <a:off x="4049380" y="1002365"/>
            <a:ext cx="457502" cy="276999"/>
          </a:xfrm>
          <a:prstGeom prst="rect">
            <a:avLst/>
          </a:prstGeom>
          <a:noFill/>
        </p:spPr>
        <p:txBody>
          <a:bodyPr wrap="none" rtlCol="0">
            <a:spAutoFit/>
          </a:bodyPr>
          <a:lstStyle/>
          <a:p>
            <a:pPr algn="ctr"/>
            <a:r>
              <a:rPr lang="es-ES" sz="1200" dirty="0">
                <a:solidFill>
                  <a:srgbClr val="000090"/>
                </a:solidFill>
              </a:rPr>
              <a:t>0.26</a:t>
            </a:r>
          </a:p>
        </p:txBody>
      </p:sp>
      <p:sp>
        <p:nvSpPr>
          <p:cNvPr id="105" name="Elipse 104"/>
          <p:cNvSpPr/>
          <p:nvPr/>
        </p:nvSpPr>
        <p:spPr>
          <a:xfrm>
            <a:off x="4729338" y="2599761"/>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6" name="Elipse 105"/>
          <p:cNvSpPr/>
          <p:nvPr/>
        </p:nvSpPr>
        <p:spPr>
          <a:xfrm>
            <a:off x="6485621" y="1367675"/>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8" name="Elipse 107"/>
          <p:cNvSpPr/>
          <p:nvPr/>
        </p:nvSpPr>
        <p:spPr>
          <a:xfrm>
            <a:off x="3440579" y="1166834"/>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0" name="Elipse 109"/>
          <p:cNvSpPr/>
          <p:nvPr/>
        </p:nvSpPr>
        <p:spPr>
          <a:xfrm>
            <a:off x="7834390" y="2783899"/>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82" name="Conector recto de flecha 81"/>
          <p:cNvCxnSpPr/>
          <p:nvPr/>
        </p:nvCxnSpPr>
        <p:spPr>
          <a:xfrm flipV="1">
            <a:off x="5269428" y="1265464"/>
            <a:ext cx="0" cy="1155245"/>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5484763" y="1167517"/>
            <a:ext cx="249034" cy="200158"/>
            <a:chOff x="3109028" y="5888513"/>
            <a:chExt cx="249034" cy="200158"/>
          </a:xfrm>
        </p:grpSpPr>
        <p:sp>
          <p:nvSpPr>
            <p:cNvPr id="74" name="Rectángulo 73"/>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5" name="Rectángulo 74"/>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6" name="Rectángulo 75"/>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7" name="Rectángulo 76"/>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8" name="Rectángulo 77"/>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88" name="CuadroTexto 87"/>
          <p:cNvSpPr txBox="1"/>
          <p:nvPr/>
        </p:nvSpPr>
        <p:spPr>
          <a:xfrm>
            <a:off x="5556095" y="830735"/>
            <a:ext cx="785667" cy="246221"/>
          </a:xfrm>
          <a:prstGeom prst="rect">
            <a:avLst/>
          </a:prstGeom>
          <a:noFill/>
        </p:spPr>
        <p:txBody>
          <a:bodyPr wrap="none" rtlCol="0">
            <a:spAutoFit/>
          </a:bodyPr>
          <a:lstStyle/>
          <a:p>
            <a:pPr algn="ctr"/>
            <a:r>
              <a:rPr lang="es-ES" sz="1000" dirty="0"/>
              <a:t>2 máquinas</a:t>
            </a:r>
          </a:p>
        </p:txBody>
      </p:sp>
      <p:grpSp>
        <p:nvGrpSpPr>
          <p:cNvPr id="89" name="Agrupar 88"/>
          <p:cNvGrpSpPr/>
          <p:nvPr/>
        </p:nvGrpSpPr>
        <p:grpSpPr>
          <a:xfrm>
            <a:off x="3978167" y="2592345"/>
            <a:ext cx="249034" cy="200158"/>
            <a:chOff x="3109028" y="5888513"/>
            <a:chExt cx="249034" cy="200158"/>
          </a:xfrm>
        </p:grpSpPr>
        <p:sp>
          <p:nvSpPr>
            <p:cNvPr id="95" name="Rectángulo 94"/>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3" name="Rectángulo 102"/>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4" name="Rectángulo 103"/>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4" name="Rectángulo 113"/>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5" name="Rectángulo 114"/>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grpSp>
        <p:nvGrpSpPr>
          <p:cNvPr id="116" name="Agrupar 115"/>
          <p:cNvGrpSpPr/>
          <p:nvPr/>
        </p:nvGrpSpPr>
        <p:grpSpPr>
          <a:xfrm>
            <a:off x="6872903" y="2592345"/>
            <a:ext cx="249034" cy="200158"/>
            <a:chOff x="3109028" y="5888513"/>
            <a:chExt cx="249034" cy="200158"/>
          </a:xfrm>
        </p:grpSpPr>
        <p:sp>
          <p:nvSpPr>
            <p:cNvPr id="117" name="Rectángulo 116"/>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8" name="Rectángulo 117"/>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9" name="Rectángulo 118"/>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0" name="Rectángulo 119"/>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2" name="Rectángulo 121"/>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grpSp>
        <p:nvGrpSpPr>
          <p:cNvPr id="124" name="Agrupar 123"/>
          <p:cNvGrpSpPr/>
          <p:nvPr/>
        </p:nvGrpSpPr>
        <p:grpSpPr>
          <a:xfrm>
            <a:off x="2711202" y="1151721"/>
            <a:ext cx="249034" cy="200158"/>
            <a:chOff x="3109028" y="5888513"/>
            <a:chExt cx="249034" cy="200158"/>
          </a:xfrm>
        </p:grpSpPr>
        <p:sp>
          <p:nvSpPr>
            <p:cNvPr id="125" name="Rectángulo 124"/>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6" name="Rectángulo 125"/>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7" name="Rectángulo 126"/>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8" name="Rectángulo 127"/>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9" name="Rectángulo 128"/>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133" name="CuadroTexto 132"/>
          <p:cNvSpPr txBox="1"/>
          <p:nvPr/>
        </p:nvSpPr>
        <p:spPr>
          <a:xfrm>
            <a:off x="6966482" y="2261035"/>
            <a:ext cx="735510" cy="246221"/>
          </a:xfrm>
          <a:prstGeom prst="rect">
            <a:avLst/>
          </a:prstGeom>
          <a:noFill/>
        </p:spPr>
        <p:txBody>
          <a:bodyPr wrap="none" rtlCol="0">
            <a:spAutoFit/>
          </a:bodyPr>
          <a:lstStyle/>
          <a:p>
            <a:pPr algn="ctr"/>
            <a:r>
              <a:rPr lang="es-ES" sz="1000" dirty="0"/>
              <a:t>1 máquina</a:t>
            </a:r>
          </a:p>
        </p:txBody>
      </p:sp>
      <p:sp>
        <p:nvSpPr>
          <p:cNvPr id="134" name="CuadroTexto 133"/>
          <p:cNvSpPr txBox="1"/>
          <p:nvPr/>
        </p:nvSpPr>
        <p:spPr>
          <a:xfrm>
            <a:off x="4071898" y="2261035"/>
            <a:ext cx="735510" cy="246221"/>
          </a:xfrm>
          <a:prstGeom prst="rect">
            <a:avLst/>
          </a:prstGeom>
          <a:noFill/>
        </p:spPr>
        <p:txBody>
          <a:bodyPr wrap="none" rtlCol="0">
            <a:spAutoFit/>
          </a:bodyPr>
          <a:lstStyle/>
          <a:p>
            <a:pPr algn="ctr"/>
            <a:r>
              <a:rPr lang="es-ES" sz="1000" dirty="0"/>
              <a:t>1 máquina</a:t>
            </a:r>
          </a:p>
        </p:txBody>
      </p:sp>
      <p:sp>
        <p:nvSpPr>
          <p:cNvPr id="135" name="CuadroTexto 134"/>
          <p:cNvSpPr txBox="1"/>
          <p:nvPr/>
        </p:nvSpPr>
        <p:spPr>
          <a:xfrm>
            <a:off x="2808383" y="844744"/>
            <a:ext cx="735510" cy="246221"/>
          </a:xfrm>
          <a:prstGeom prst="rect">
            <a:avLst/>
          </a:prstGeom>
          <a:noFill/>
        </p:spPr>
        <p:txBody>
          <a:bodyPr wrap="none" rtlCol="0">
            <a:spAutoFit/>
          </a:bodyPr>
          <a:lstStyle/>
          <a:p>
            <a:pPr algn="ctr"/>
            <a:r>
              <a:rPr lang="es-ES" sz="1000" dirty="0"/>
              <a:t>1 máquina</a:t>
            </a:r>
          </a:p>
        </p:txBody>
      </p:sp>
      <p:cxnSp>
        <p:nvCxnSpPr>
          <p:cNvPr id="138" name="Conector recto de flecha 137"/>
          <p:cNvCxnSpPr/>
          <p:nvPr/>
        </p:nvCxnSpPr>
        <p:spPr>
          <a:xfrm flipV="1">
            <a:off x="5051406" y="2420709"/>
            <a:ext cx="218022" cy="271716"/>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pic>
        <p:nvPicPr>
          <p:cNvPr id="130" name="Imagen 129" descr="Antiguo disco duro:Users:antoniojimenezmartin:Desktop:Captura de pantalla 2013-11-17 a la(s) 16.53.32.png"/>
          <p:cNvPicPr/>
          <p:nvPr/>
        </p:nvPicPr>
        <p:blipFill>
          <a:blip r:embed="rId3">
            <a:extLst>
              <a:ext uri="{28A0092B-C50C-407E-A947-70E740481C1C}">
                <a14:useLocalDpi xmlns:a14="http://schemas.microsoft.com/office/drawing/2010/main" val="0"/>
              </a:ext>
            </a:extLst>
          </a:blip>
          <a:srcRect/>
          <a:stretch>
            <a:fillRect/>
          </a:stretch>
        </p:blipFill>
        <p:spPr bwMode="auto">
          <a:xfrm>
            <a:off x="2090917" y="4534411"/>
            <a:ext cx="5139690" cy="1314450"/>
          </a:xfrm>
          <a:prstGeom prst="rect">
            <a:avLst/>
          </a:prstGeom>
          <a:noFill/>
          <a:ln>
            <a:noFill/>
          </a:ln>
        </p:spPr>
      </p:pic>
      <p:sp>
        <p:nvSpPr>
          <p:cNvPr id="9" name="Rectángulo redondeado 8"/>
          <p:cNvSpPr/>
          <p:nvPr/>
        </p:nvSpPr>
        <p:spPr>
          <a:xfrm>
            <a:off x="3043056" y="4730496"/>
            <a:ext cx="1464233" cy="186354"/>
          </a:xfrm>
          <a:prstGeom prst="roundRect">
            <a:avLst/>
          </a:prstGeom>
          <a:noFill/>
          <a:ln w="190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1" name="Rectángulo redondeado 130"/>
          <p:cNvSpPr/>
          <p:nvPr/>
        </p:nvSpPr>
        <p:spPr>
          <a:xfrm>
            <a:off x="3076248" y="5090512"/>
            <a:ext cx="1464233" cy="186354"/>
          </a:xfrm>
          <a:prstGeom prst="roundRect">
            <a:avLst/>
          </a:prstGeom>
          <a:noFill/>
          <a:ln w="190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2" name="Rectángulo redondeado 131"/>
          <p:cNvSpPr/>
          <p:nvPr/>
        </p:nvSpPr>
        <p:spPr>
          <a:xfrm>
            <a:off x="3882305" y="5462664"/>
            <a:ext cx="1464233" cy="186354"/>
          </a:xfrm>
          <a:prstGeom prst="roundRect">
            <a:avLst/>
          </a:prstGeom>
          <a:noFill/>
          <a:ln w="190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6" name="CuadroTexto 135"/>
          <p:cNvSpPr txBox="1"/>
          <p:nvPr/>
        </p:nvSpPr>
        <p:spPr>
          <a:xfrm>
            <a:off x="1322634" y="4778350"/>
            <a:ext cx="457502" cy="276999"/>
          </a:xfrm>
          <a:prstGeom prst="rect">
            <a:avLst/>
          </a:prstGeom>
          <a:noFill/>
        </p:spPr>
        <p:txBody>
          <a:bodyPr wrap="none" rtlCol="0">
            <a:spAutoFit/>
          </a:bodyPr>
          <a:lstStyle/>
          <a:p>
            <a:pPr algn="ctr"/>
            <a:r>
              <a:rPr lang="es-ES" sz="1200" b="1" dirty="0">
                <a:solidFill>
                  <a:srgbClr val="000090"/>
                </a:solidFill>
              </a:rPr>
              <a:t>0.26</a:t>
            </a:r>
          </a:p>
        </p:txBody>
      </p:sp>
      <p:sp>
        <p:nvSpPr>
          <p:cNvPr id="137" name="CuadroTexto 136"/>
          <p:cNvSpPr txBox="1"/>
          <p:nvPr/>
        </p:nvSpPr>
        <p:spPr>
          <a:xfrm>
            <a:off x="1322634" y="5510518"/>
            <a:ext cx="457502" cy="276999"/>
          </a:xfrm>
          <a:prstGeom prst="rect">
            <a:avLst/>
          </a:prstGeom>
          <a:noFill/>
        </p:spPr>
        <p:txBody>
          <a:bodyPr wrap="none" rtlCol="0">
            <a:spAutoFit/>
          </a:bodyPr>
          <a:lstStyle/>
          <a:p>
            <a:pPr algn="ctr"/>
            <a:r>
              <a:rPr lang="es-ES" sz="1200" b="1" dirty="0">
                <a:solidFill>
                  <a:srgbClr val="000090"/>
                </a:solidFill>
              </a:rPr>
              <a:t>0.26</a:t>
            </a:r>
          </a:p>
        </p:txBody>
      </p:sp>
      <p:sp>
        <p:nvSpPr>
          <p:cNvPr id="139" name="CuadroTexto 138"/>
          <p:cNvSpPr txBox="1"/>
          <p:nvPr/>
        </p:nvSpPr>
        <p:spPr>
          <a:xfrm>
            <a:off x="1322634" y="5146743"/>
            <a:ext cx="457502" cy="276999"/>
          </a:xfrm>
          <a:prstGeom prst="rect">
            <a:avLst/>
          </a:prstGeom>
          <a:noFill/>
        </p:spPr>
        <p:txBody>
          <a:bodyPr wrap="none" rtlCol="0">
            <a:spAutoFit/>
          </a:bodyPr>
          <a:lstStyle/>
          <a:p>
            <a:pPr algn="ctr"/>
            <a:r>
              <a:rPr lang="es-ES" sz="1200" b="1" dirty="0">
                <a:solidFill>
                  <a:srgbClr val="000090"/>
                </a:solidFill>
              </a:rPr>
              <a:t>0.48</a:t>
            </a:r>
          </a:p>
        </p:txBody>
      </p:sp>
      <p:cxnSp>
        <p:nvCxnSpPr>
          <p:cNvPr id="140" name="Conector recto de flecha 139"/>
          <p:cNvCxnSpPr>
            <a:cxnSpLocks/>
            <a:stCxn id="9" idx="1"/>
            <a:endCxn id="136" idx="3"/>
          </p:cNvCxnSpPr>
          <p:nvPr/>
        </p:nvCxnSpPr>
        <p:spPr>
          <a:xfrm flipH="1">
            <a:off x="1780136" y="4823673"/>
            <a:ext cx="1262920" cy="93177"/>
          </a:xfrm>
          <a:prstGeom prst="straightConnector1">
            <a:avLst/>
          </a:prstGeom>
          <a:ln w="15875">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141" name="Conector recto de flecha 140"/>
          <p:cNvCxnSpPr>
            <a:cxnSpLocks/>
            <a:stCxn id="131" idx="1"/>
            <a:endCxn id="139" idx="3"/>
          </p:cNvCxnSpPr>
          <p:nvPr/>
        </p:nvCxnSpPr>
        <p:spPr>
          <a:xfrm flipH="1">
            <a:off x="1780136" y="5183689"/>
            <a:ext cx="1296112" cy="101554"/>
          </a:xfrm>
          <a:prstGeom prst="straightConnector1">
            <a:avLst/>
          </a:prstGeom>
          <a:ln w="15875">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42" name="Rectángulo redondeado 141"/>
          <p:cNvSpPr/>
          <p:nvPr/>
        </p:nvSpPr>
        <p:spPr>
          <a:xfrm>
            <a:off x="1322635" y="4778350"/>
            <a:ext cx="457502" cy="645392"/>
          </a:xfrm>
          <a:prstGeom prst="roundRect">
            <a:avLst/>
          </a:prstGeom>
          <a:noFill/>
          <a:ln w="190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43" name="Conector recto de flecha 142"/>
          <p:cNvCxnSpPr>
            <a:cxnSpLocks/>
            <a:stCxn id="142" idx="0"/>
            <a:endCxn id="99" idx="2"/>
          </p:cNvCxnSpPr>
          <p:nvPr/>
        </p:nvCxnSpPr>
        <p:spPr>
          <a:xfrm flipV="1">
            <a:off x="1551386" y="1778570"/>
            <a:ext cx="2450895" cy="2999780"/>
          </a:xfrm>
          <a:prstGeom prst="straightConnector1">
            <a:avLst/>
          </a:prstGeom>
          <a:ln w="15875">
            <a:solidFill>
              <a:srgbClr val="000090"/>
            </a:solidFill>
            <a:tailEnd type="arrow"/>
          </a:ln>
        </p:spPr>
        <p:style>
          <a:lnRef idx="2">
            <a:schemeClr val="accent1"/>
          </a:lnRef>
          <a:fillRef idx="0">
            <a:schemeClr val="accent1"/>
          </a:fillRef>
          <a:effectRef idx="1">
            <a:schemeClr val="accent1"/>
          </a:effectRef>
          <a:fontRef idx="minor">
            <a:schemeClr val="tx1"/>
          </a:fontRef>
        </p:style>
      </p:cxnSp>
      <p:cxnSp>
        <p:nvCxnSpPr>
          <p:cNvPr id="144" name="Conector recto de flecha 143"/>
          <p:cNvCxnSpPr>
            <a:stCxn id="132" idx="1"/>
            <a:endCxn id="137" idx="3"/>
          </p:cNvCxnSpPr>
          <p:nvPr/>
        </p:nvCxnSpPr>
        <p:spPr>
          <a:xfrm flipH="1">
            <a:off x="1780136" y="5555841"/>
            <a:ext cx="2102169" cy="93177"/>
          </a:xfrm>
          <a:prstGeom prst="straightConnector1">
            <a:avLst/>
          </a:prstGeom>
          <a:ln w="15875">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45" name="Rectángulo redondeado 144"/>
          <p:cNvSpPr/>
          <p:nvPr/>
        </p:nvSpPr>
        <p:spPr>
          <a:xfrm>
            <a:off x="1340174" y="5510518"/>
            <a:ext cx="457502" cy="276999"/>
          </a:xfrm>
          <a:prstGeom prst="roundRect">
            <a:avLst/>
          </a:prstGeom>
          <a:noFill/>
          <a:ln w="190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46" name="Conector recto de flecha 145"/>
          <p:cNvCxnSpPr>
            <a:cxnSpLocks/>
            <a:stCxn id="137" idx="0"/>
            <a:endCxn id="100" idx="2"/>
          </p:cNvCxnSpPr>
          <p:nvPr/>
        </p:nvCxnSpPr>
        <p:spPr>
          <a:xfrm flipV="1">
            <a:off x="1551385" y="1279364"/>
            <a:ext cx="2726746" cy="4231154"/>
          </a:xfrm>
          <a:prstGeom prst="straightConnector1">
            <a:avLst/>
          </a:prstGeom>
          <a:ln w="15875">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84" name="Elipse 83"/>
          <p:cNvSpPr/>
          <p:nvPr/>
        </p:nvSpPr>
        <p:spPr>
          <a:xfrm>
            <a:off x="3712198" y="3859702"/>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7" name="CuadroTexto 106"/>
          <p:cNvSpPr txBox="1"/>
          <p:nvPr/>
        </p:nvSpPr>
        <p:spPr>
          <a:xfrm>
            <a:off x="3978167" y="3741048"/>
            <a:ext cx="2702934" cy="461665"/>
          </a:xfrm>
          <a:prstGeom prst="rect">
            <a:avLst/>
          </a:prstGeom>
          <a:noFill/>
        </p:spPr>
        <p:txBody>
          <a:bodyPr wrap="none" rtlCol="0">
            <a:spAutoFit/>
          </a:bodyPr>
          <a:lstStyle/>
          <a:p>
            <a:pPr algn="ctr"/>
            <a:r>
              <a:rPr lang="es-ES" sz="1200" dirty="0"/>
              <a:t>Transporte entre células </a:t>
            </a:r>
            <a:endParaRPr lang="es-ES" sz="1200" dirty="0">
              <a:sym typeface="Wingdings"/>
            </a:endParaRPr>
          </a:p>
          <a:p>
            <a:pPr algn="ctr"/>
            <a:r>
              <a:rPr lang="es-ES" sz="1200" dirty="0">
                <a:sym typeface="Wingdings"/>
              </a:rPr>
              <a:t> 2 minutos = 1/30 horas (determinístico)</a:t>
            </a:r>
            <a:endParaRPr lang="es-ES" sz="1200" dirty="0"/>
          </a:p>
        </p:txBody>
      </p:sp>
      <p:sp>
        <p:nvSpPr>
          <p:cNvPr id="3" name="CuadroTexto 2">
            <a:extLst>
              <a:ext uri="{FF2B5EF4-FFF2-40B4-BE49-F238E27FC236}">
                <a16:creationId xmlns:a16="http://schemas.microsoft.com/office/drawing/2014/main" id="{A89957E2-EE1B-4E51-8764-95F8E9D78020}"/>
              </a:ext>
            </a:extLst>
          </p:cNvPr>
          <p:cNvSpPr txBox="1"/>
          <p:nvPr/>
        </p:nvSpPr>
        <p:spPr>
          <a:xfrm>
            <a:off x="5535082" y="2461261"/>
            <a:ext cx="691641" cy="276999"/>
          </a:xfrm>
          <a:prstGeom prst="rect">
            <a:avLst/>
          </a:prstGeom>
          <a:noFill/>
        </p:spPr>
        <p:txBody>
          <a:bodyPr wrap="square" rtlCol="0">
            <a:spAutoFit/>
          </a:bodyPr>
          <a:lstStyle/>
          <a:p>
            <a:pPr algn="ctr"/>
            <a:r>
              <a:rPr lang="es-ES" sz="1200" dirty="0">
                <a:solidFill>
                  <a:srgbClr val="000090"/>
                </a:solidFill>
              </a:rPr>
              <a:t>0.32</a:t>
            </a:r>
          </a:p>
        </p:txBody>
      </p:sp>
      <p:sp>
        <p:nvSpPr>
          <p:cNvPr id="81" name="CuadroTexto 80">
            <a:extLst>
              <a:ext uri="{FF2B5EF4-FFF2-40B4-BE49-F238E27FC236}">
                <a16:creationId xmlns:a16="http://schemas.microsoft.com/office/drawing/2014/main" id="{DA047E0B-329A-4AF4-8550-65A2EF4984DD}"/>
              </a:ext>
            </a:extLst>
          </p:cNvPr>
          <p:cNvSpPr txBox="1"/>
          <p:nvPr/>
        </p:nvSpPr>
        <p:spPr>
          <a:xfrm>
            <a:off x="5133795" y="1736507"/>
            <a:ext cx="691641" cy="830997"/>
          </a:xfrm>
          <a:prstGeom prst="rect">
            <a:avLst/>
          </a:prstGeom>
          <a:noFill/>
        </p:spPr>
        <p:txBody>
          <a:bodyPr wrap="square" rtlCol="0">
            <a:spAutoFit/>
          </a:bodyPr>
          <a:lstStyle/>
          <a:p>
            <a:pPr algn="ctr"/>
            <a:r>
              <a:rPr lang="es-ES" sz="1200" dirty="0">
                <a:solidFill>
                  <a:srgbClr val="000090"/>
                </a:solidFill>
              </a:rPr>
              <a:t>0.5 (0,32 y 0,18)</a:t>
            </a:r>
          </a:p>
          <a:p>
            <a:pPr algn="ctr"/>
            <a:endParaRPr lang="es-ES" sz="1200" dirty="0">
              <a:solidFill>
                <a:srgbClr val="000090"/>
              </a:solidFill>
            </a:endParaRPr>
          </a:p>
        </p:txBody>
      </p:sp>
      <p:sp>
        <p:nvSpPr>
          <p:cNvPr id="83" name="CuadroTexto 82">
            <a:extLst>
              <a:ext uri="{FF2B5EF4-FFF2-40B4-BE49-F238E27FC236}">
                <a16:creationId xmlns:a16="http://schemas.microsoft.com/office/drawing/2014/main" id="{11ECB4A7-1C5F-4D9B-A83D-82588E68E0B3}"/>
              </a:ext>
            </a:extLst>
          </p:cNvPr>
          <p:cNvSpPr txBox="1"/>
          <p:nvPr/>
        </p:nvSpPr>
        <p:spPr>
          <a:xfrm>
            <a:off x="3513591" y="478052"/>
            <a:ext cx="691641" cy="276999"/>
          </a:xfrm>
          <a:prstGeom prst="rect">
            <a:avLst/>
          </a:prstGeom>
          <a:noFill/>
        </p:spPr>
        <p:txBody>
          <a:bodyPr wrap="square" rtlCol="0">
            <a:spAutoFit/>
          </a:bodyPr>
          <a:lstStyle/>
          <a:p>
            <a:pPr algn="ctr"/>
            <a:r>
              <a:rPr lang="es-ES" sz="1200" dirty="0">
                <a:solidFill>
                  <a:srgbClr val="000090"/>
                </a:solidFill>
              </a:rPr>
              <a:t>0.18</a:t>
            </a:r>
          </a:p>
        </p:txBody>
      </p:sp>
      <p:sp>
        <p:nvSpPr>
          <p:cNvPr id="87" name="CuadroTexto 86">
            <a:extLst>
              <a:ext uri="{FF2B5EF4-FFF2-40B4-BE49-F238E27FC236}">
                <a16:creationId xmlns:a16="http://schemas.microsoft.com/office/drawing/2014/main" id="{1D005D48-5D67-4131-9253-93B1238D7081}"/>
              </a:ext>
            </a:extLst>
          </p:cNvPr>
          <p:cNvSpPr txBox="1"/>
          <p:nvPr/>
        </p:nvSpPr>
        <p:spPr>
          <a:xfrm>
            <a:off x="6485621" y="1803408"/>
            <a:ext cx="691641" cy="276999"/>
          </a:xfrm>
          <a:prstGeom prst="rect">
            <a:avLst/>
          </a:prstGeom>
          <a:noFill/>
        </p:spPr>
        <p:txBody>
          <a:bodyPr wrap="square" rtlCol="0">
            <a:spAutoFit/>
          </a:bodyPr>
          <a:lstStyle/>
          <a:p>
            <a:pPr algn="ctr"/>
            <a:r>
              <a:rPr lang="es-ES" sz="1200" dirty="0">
                <a:solidFill>
                  <a:srgbClr val="000090"/>
                </a:solidFill>
              </a:rPr>
              <a:t>0.26</a:t>
            </a:r>
          </a:p>
        </p:txBody>
      </p:sp>
      <p:sp>
        <p:nvSpPr>
          <p:cNvPr id="94" name="CuadroTexto 93">
            <a:extLst>
              <a:ext uri="{FF2B5EF4-FFF2-40B4-BE49-F238E27FC236}">
                <a16:creationId xmlns:a16="http://schemas.microsoft.com/office/drawing/2014/main" id="{2B3F641F-DC9D-446D-9607-278CE5E9CD96}"/>
              </a:ext>
            </a:extLst>
          </p:cNvPr>
          <p:cNvSpPr txBox="1"/>
          <p:nvPr/>
        </p:nvSpPr>
        <p:spPr>
          <a:xfrm>
            <a:off x="6831441" y="1001764"/>
            <a:ext cx="691641" cy="276999"/>
          </a:xfrm>
          <a:prstGeom prst="rect">
            <a:avLst/>
          </a:prstGeom>
          <a:noFill/>
        </p:spPr>
        <p:txBody>
          <a:bodyPr wrap="square" rtlCol="0">
            <a:spAutoFit/>
          </a:bodyPr>
          <a:lstStyle/>
          <a:p>
            <a:pPr algn="ctr"/>
            <a:r>
              <a:rPr lang="es-ES" sz="1200" dirty="0">
                <a:solidFill>
                  <a:srgbClr val="000090"/>
                </a:solidFill>
              </a:rPr>
              <a:t>0.74</a:t>
            </a:r>
          </a:p>
        </p:txBody>
      </p:sp>
      <p:sp>
        <p:nvSpPr>
          <p:cNvPr id="96" name="CuadroTexto 95">
            <a:extLst>
              <a:ext uri="{FF2B5EF4-FFF2-40B4-BE49-F238E27FC236}">
                <a16:creationId xmlns:a16="http://schemas.microsoft.com/office/drawing/2014/main" id="{B9840F9B-EB74-4E1A-89B4-CE47BB005586}"/>
              </a:ext>
            </a:extLst>
          </p:cNvPr>
          <p:cNvSpPr txBox="1"/>
          <p:nvPr/>
        </p:nvSpPr>
        <p:spPr>
          <a:xfrm>
            <a:off x="5793577" y="2979793"/>
            <a:ext cx="691641" cy="276999"/>
          </a:xfrm>
          <a:prstGeom prst="rect">
            <a:avLst/>
          </a:prstGeom>
          <a:noFill/>
        </p:spPr>
        <p:txBody>
          <a:bodyPr wrap="square" rtlCol="0">
            <a:spAutoFit/>
          </a:bodyPr>
          <a:lstStyle/>
          <a:p>
            <a:pPr algn="ctr"/>
            <a:r>
              <a:rPr lang="es-ES" sz="1200" dirty="0">
                <a:solidFill>
                  <a:srgbClr val="000090"/>
                </a:solidFill>
              </a:rPr>
              <a:t>0.65</a:t>
            </a:r>
          </a:p>
        </p:txBody>
      </p:sp>
      <p:sp>
        <p:nvSpPr>
          <p:cNvPr id="97" name="CuadroTexto 96">
            <a:extLst>
              <a:ext uri="{FF2B5EF4-FFF2-40B4-BE49-F238E27FC236}">
                <a16:creationId xmlns:a16="http://schemas.microsoft.com/office/drawing/2014/main" id="{1BEE4A7A-B34C-42F9-B443-71BC3EB0DD83}"/>
              </a:ext>
            </a:extLst>
          </p:cNvPr>
          <p:cNvSpPr txBox="1"/>
          <p:nvPr/>
        </p:nvSpPr>
        <p:spPr>
          <a:xfrm>
            <a:off x="7826512" y="2445313"/>
            <a:ext cx="691641" cy="276999"/>
          </a:xfrm>
          <a:prstGeom prst="rect">
            <a:avLst/>
          </a:prstGeom>
          <a:noFill/>
        </p:spPr>
        <p:txBody>
          <a:bodyPr wrap="square" rtlCol="0">
            <a:spAutoFit/>
          </a:bodyPr>
          <a:lstStyle/>
          <a:p>
            <a:pPr algn="ctr"/>
            <a:r>
              <a:rPr lang="es-ES" sz="1200" dirty="0">
                <a:solidFill>
                  <a:srgbClr val="000090"/>
                </a:solidFill>
              </a:rPr>
              <a:t>0.35</a:t>
            </a:r>
          </a:p>
        </p:txBody>
      </p:sp>
    </p:spTree>
    <p:extLst>
      <p:ext uri="{BB962C8B-B14F-4D97-AF65-F5344CB8AC3E}">
        <p14:creationId xmlns:p14="http://schemas.microsoft.com/office/powerpoint/2010/main" val="374147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143"/>
                                        </p:tgtEl>
                                      </p:cBhvr>
                                    </p:animEffect>
                                    <p:set>
                                      <p:cBhvr>
                                        <p:cTn id="23" dur="1" fill="hold">
                                          <p:stCondLst>
                                            <p:cond delay="499"/>
                                          </p:stCondLst>
                                        </p:cTn>
                                        <p:tgtEl>
                                          <p:spTgt spid="143"/>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142"/>
                                        </p:tgtEl>
                                      </p:cBhvr>
                                    </p:animEffect>
                                    <p:set>
                                      <p:cBhvr>
                                        <p:cTn id="26" dur="1" fill="hold">
                                          <p:stCondLst>
                                            <p:cond delay="499"/>
                                          </p:stCondLst>
                                        </p:cTn>
                                        <p:tgtEl>
                                          <p:spTgt spid="142"/>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140"/>
                                        </p:tgtEl>
                                      </p:cBhvr>
                                    </p:animEffect>
                                    <p:set>
                                      <p:cBhvr>
                                        <p:cTn id="29" dur="1" fill="hold">
                                          <p:stCondLst>
                                            <p:cond delay="499"/>
                                          </p:stCondLst>
                                        </p:cTn>
                                        <p:tgtEl>
                                          <p:spTgt spid="140"/>
                                        </p:tgtEl>
                                        <p:attrNameLst>
                                          <p:attrName>style.visibility</p:attrName>
                                        </p:attrNameLst>
                                      </p:cBhvr>
                                      <p:to>
                                        <p:strVal val="hidden"/>
                                      </p:to>
                                    </p:set>
                                  </p:childTnLst>
                                </p:cTn>
                              </p:par>
                              <p:par>
                                <p:cTn id="30" presetID="3" presetClass="exit" presetSubtype="10" fill="hold" nodeType="withEffect">
                                  <p:stCondLst>
                                    <p:cond delay="0"/>
                                  </p:stCondLst>
                                  <p:childTnLst>
                                    <p:animEffect transition="out" filter="blinds(horizontal)">
                                      <p:cBhvr>
                                        <p:cTn id="31" dur="500"/>
                                        <p:tgtEl>
                                          <p:spTgt spid="141"/>
                                        </p:tgtEl>
                                      </p:cBhvr>
                                    </p:animEffect>
                                    <p:set>
                                      <p:cBhvr>
                                        <p:cTn id="32" dur="1" fill="hold">
                                          <p:stCondLst>
                                            <p:cond delay="499"/>
                                          </p:stCondLst>
                                        </p:cTn>
                                        <p:tgtEl>
                                          <p:spTgt spid="141"/>
                                        </p:tgtEl>
                                        <p:attrNameLst>
                                          <p:attrName>style.visibility</p:attrName>
                                        </p:attrNameLst>
                                      </p:cBhvr>
                                      <p:to>
                                        <p:strVal val="hidden"/>
                                      </p:to>
                                    </p:set>
                                  </p:childTnLst>
                                </p:cTn>
                              </p:par>
                              <p:par>
                                <p:cTn id="33" presetID="3" presetClass="exit" presetSubtype="10" fill="hold" grpId="1" nodeType="withEffect">
                                  <p:stCondLst>
                                    <p:cond delay="0"/>
                                  </p:stCondLst>
                                  <p:childTnLst>
                                    <p:animEffect transition="out" filter="blinds(horizontal)">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131"/>
                                        </p:tgtEl>
                                      </p:cBhvr>
                                    </p:animEffect>
                                    <p:set>
                                      <p:cBhvr>
                                        <p:cTn id="38" dur="1" fill="hold">
                                          <p:stCondLst>
                                            <p:cond delay="499"/>
                                          </p:stCondLst>
                                        </p:cTn>
                                        <p:tgtEl>
                                          <p:spTgt spid="1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1" nodeType="clickEffect">
                                  <p:stCondLst>
                                    <p:cond delay="0"/>
                                  </p:stCondLst>
                                  <p:childTnLst>
                                    <p:animEffect transition="out" filter="blinds(horizontal)">
                                      <p:cBhvr>
                                        <p:cTn id="54" dur="500"/>
                                        <p:tgtEl>
                                          <p:spTgt spid="132"/>
                                        </p:tgtEl>
                                      </p:cBhvr>
                                    </p:animEffect>
                                    <p:set>
                                      <p:cBhvr>
                                        <p:cTn id="55" dur="1" fill="hold">
                                          <p:stCondLst>
                                            <p:cond delay="499"/>
                                          </p:stCondLst>
                                        </p:cTn>
                                        <p:tgtEl>
                                          <p:spTgt spid="132"/>
                                        </p:tgtEl>
                                        <p:attrNameLst>
                                          <p:attrName>style.visibility</p:attrName>
                                        </p:attrNameLst>
                                      </p:cBhvr>
                                      <p:to>
                                        <p:strVal val="hidden"/>
                                      </p:to>
                                    </p:set>
                                  </p:childTnLst>
                                </p:cTn>
                              </p:par>
                              <p:par>
                                <p:cTn id="56" presetID="3" presetClass="exit" presetSubtype="10" fill="hold" nodeType="withEffect">
                                  <p:stCondLst>
                                    <p:cond delay="0"/>
                                  </p:stCondLst>
                                  <p:childTnLst>
                                    <p:animEffect transition="out" filter="blinds(horizontal)">
                                      <p:cBhvr>
                                        <p:cTn id="57" dur="500"/>
                                        <p:tgtEl>
                                          <p:spTgt spid="144"/>
                                        </p:tgtEl>
                                      </p:cBhvr>
                                    </p:animEffect>
                                    <p:set>
                                      <p:cBhvr>
                                        <p:cTn id="58" dur="1" fill="hold">
                                          <p:stCondLst>
                                            <p:cond delay="499"/>
                                          </p:stCondLst>
                                        </p:cTn>
                                        <p:tgtEl>
                                          <p:spTgt spid="144"/>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145"/>
                                        </p:tgtEl>
                                      </p:cBhvr>
                                    </p:animEffect>
                                    <p:set>
                                      <p:cBhvr>
                                        <p:cTn id="61" dur="1" fill="hold">
                                          <p:stCondLst>
                                            <p:cond delay="499"/>
                                          </p:stCondLst>
                                        </p:cTn>
                                        <p:tgtEl>
                                          <p:spTgt spid="145"/>
                                        </p:tgtEl>
                                        <p:attrNameLst>
                                          <p:attrName>style.visibility</p:attrName>
                                        </p:attrNameLst>
                                      </p:cBhvr>
                                      <p:to>
                                        <p:strVal val="hidden"/>
                                      </p:to>
                                    </p:set>
                                  </p:childTnLst>
                                </p:cTn>
                              </p:par>
                              <p:par>
                                <p:cTn id="62" presetID="3" presetClass="exit" presetSubtype="10" fill="hold" nodeType="withEffect">
                                  <p:stCondLst>
                                    <p:cond delay="0"/>
                                  </p:stCondLst>
                                  <p:childTnLst>
                                    <p:animEffect transition="out" filter="blinds(horizontal)">
                                      <p:cBhvr>
                                        <p:cTn id="63" dur="500"/>
                                        <p:tgtEl>
                                          <p:spTgt spid="146"/>
                                        </p:tgtEl>
                                      </p:cBhvr>
                                    </p:animEffect>
                                    <p:set>
                                      <p:cBhvr>
                                        <p:cTn id="64" dur="1" fill="hold">
                                          <p:stCondLst>
                                            <p:cond delay="499"/>
                                          </p:stCondLst>
                                        </p:cTn>
                                        <p:tgtEl>
                                          <p:spTgt spid="14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9" grpId="0"/>
      <p:bldP spid="100" grpId="0"/>
      <p:bldP spid="9" grpId="0" animBg="1"/>
      <p:bldP spid="9" grpId="1" animBg="1"/>
      <p:bldP spid="131" grpId="0" animBg="1"/>
      <p:bldP spid="131" grpId="1" animBg="1"/>
      <p:bldP spid="132" grpId="0" animBg="1"/>
      <p:bldP spid="132" grpId="1" animBg="1"/>
      <p:bldP spid="142" grpId="0" animBg="1"/>
      <p:bldP spid="142" grpId="1" animBg="1"/>
      <p:bldP spid="145" grpId="0" animBg="1"/>
      <p:bldP spid="14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965816" y="1080797"/>
            <a:ext cx="424741" cy="369332"/>
          </a:xfrm>
          <a:prstGeom prst="rect">
            <a:avLst/>
          </a:prstGeom>
          <a:noFill/>
          <a:ln>
            <a:solidFill>
              <a:srgbClr val="0000FF"/>
            </a:solidFill>
          </a:ln>
        </p:spPr>
        <p:txBody>
          <a:bodyPr wrap="none" rtlCol="0">
            <a:spAutoFit/>
          </a:bodyPr>
          <a:lstStyle/>
          <a:p>
            <a:r>
              <a:rPr lang="es-ES" dirty="0"/>
              <a:t>C1</a:t>
            </a:r>
          </a:p>
        </p:txBody>
      </p:sp>
      <p:sp>
        <p:nvSpPr>
          <p:cNvPr id="5" name="CuadroTexto 4"/>
          <p:cNvSpPr txBox="1"/>
          <p:nvPr/>
        </p:nvSpPr>
        <p:spPr>
          <a:xfrm>
            <a:off x="4228784" y="2509890"/>
            <a:ext cx="424741" cy="369332"/>
          </a:xfrm>
          <a:prstGeom prst="rect">
            <a:avLst/>
          </a:prstGeom>
          <a:noFill/>
          <a:ln>
            <a:solidFill>
              <a:srgbClr val="0000FF"/>
            </a:solidFill>
          </a:ln>
        </p:spPr>
        <p:txBody>
          <a:bodyPr wrap="none" rtlCol="0">
            <a:spAutoFit/>
          </a:bodyPr>
          <a:lstStyle/>
          <a:p>
            <a:r>
              <a:rPr lang="es-ES" dirty="0"/>
              <a:t>C2</a:t>
            </a:r>
          </a:p>
        </p:txBody>
      </p:sp>
      <p:sp>
        <p:nvSpPr>
          <p:cNvPr id="6" name="CuadroTexto 5"/>
          <p:cNvSpPr txBox="1"/>
          <p:nvPr/>
        </p:nvSpPr>
        <p:spPr>
          <a:xfrm>
            <a:off x="5733797" y="1080797"/>
            <a:ext cx="424741" cy="369332"/>
          </a:xfrm>
          <a:prstGeom prst="rect">
            <a:avLst/>
          </a:prstGeom>
          <a:noFill/>
          <a:ln>
            <a:solidFill>
              <a:srgbClr val="0000FF"/>
            </a:solidFill>
          </a:ln>
        </p:spPr>
        <p:txBody>
          <a:bodyPr wrap="none" rtlCol="0">
            <a:spAutoFit/>
          </a:bodyPr>
          <a:lstStyle/>
          <a:p>
            <a:r>
              <a:rPr lang="es-ES" dirty="0"/>
              <a:t>C3</a:t>
            </a:r>
          </a:p>
        </p:txBody>
      </p:sp>
      <p:sp>
        <p:nvSpPr>
          <p:cNvPr id="7" name="CuadroTexto 6"/>
          <p:cNvSpPr txBox="1"/>
          <p:nvPr/>
        </p:nvSpPr>
        <p:spPr>
          <a:xfrm>
            <a:off x="7126970" y="2509890"/>
            <a:ext cx="424741" cy="369332"/>
          </a:xfrm>
          <a:prstGeom prst="rect">
            <a:avLst/>
          </a:prstGeom>
          <a:noFill/>
          <a:ln>
            <a:solidFill>
              <a:srgbClr val="0000FF"/>
            </a:solidFill>
          </a:ln>
        </p:spPr>
        <p:txBody>
          <a:bodyPr wrap="none" rtlCol="0">
            <a:spAutoFit/>
          </a:bodyPr>
          <a:lstStyle/>
          <a:p>
            <a:r>
              <a:rPr lang="es-ES" dirty="0"/>
              <a:t>C4</a:t>
            </a:r>
          </a:p>
        </p:txBody>
      </p:sp>
      <p:sp>
        <p:nvSpPr>
          <p:cNvPr id="8" name="Rectángulo redondeado 7"/>
          <p:cNvSpPr/>
          <p:nvPr/>
        </p:nvSpPr>
        <p:spPr>
          <a:xfrm>
            <a:off x="2084542" y="378279"/>
            <a:ext cx="6333799" cy="3106842"/>
          </a:xfrm>
          <a:prstGeom prst="round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de flecha 9"/>
          <p:cNvCxnSpPr>
            <a:endCxn id="125" idx="1"/>
          </p:cNvCxnSpPr>
          <p:nvPr/>
        </p:nvCxnSpPr>
        <p:spPr>
          <a:xfrm>
            <a:off x="2371587" y="1251800"/>
            <a:ext cx="339615" cy="0"/>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2" name="Conector recto de flecha 11"/>
          <p:cNvCxnSpPr>
            <a:endCxn id="95" idx="1"/>
          </p:cNvCxnSpPr>
          <p:nvPr/>
        </p:nvCxnSpPr>
        <p:spPr>
          <a:xfrm flipV="1">
            <a:off x="2371587" y="2692424"/>
            <a:ext cx="1606580" cy="5286"/>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5" idx="3"/>
            <a:endCxn id="117" idx="1"/>
          </p:cNvCxnSpPr>
          <p:nvPr/>
        </p:nvCxnSpPr>
        <p:spPr>
          <a:xfrm flipV="1">
            <a:off x="4653525" y="2692424"/>
            <a:ext cx="2219378" cy="2132"/>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 name="Conector recto de flecha 19"/>
          <p:cNvCxnSpPr/>
          <p:nvPr/>
        </p:nvCxnSpPr>
        <p:spPr>
          <a:xfrm flipV="1">
            <a:off x="5051406" y="714835"/>
            <a:ext cx="15942" cy="1979722"/>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23" name="Conector recto de flecha 22"/>
          <p:cNvCxnSpPr>
            <a:stCxn id="4" idx="3"/>
            <a:endCxn id="74" idx="1"/>
          </p:cNvCxnSpPr>
          <p:nvPr/>
        </p:nvCxnSpPr>
        <p:spPr>
          <a:xfrm>
            <a:off x="3390557" y="1265463"/>
            <a:ext cx="2094206" cy="2133"/>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6" name="Conector recto de flecha 25"/>
          <p:cNvCxnSpPr/>
          <p:nvPr/>
        </p:nvCxnSpPr>
        <p:spPr>
          <a:xfrm>
            <a:off x="3773530" y="1251800"/>
            <a:ext cx="0" cy="1440624"/>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0" name="Conector recto de flecha 29"/>
          <p:cNvCxnSpPr/>
          <p:nvPr/>
        </p:nvCxnSpPr>
        <p:spPr>
          <a:xfrm>
            <a:off x="6600760" y="1265463"/>
            <a:ext cx="0" cy="1426961"/>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3" name="Conector recto de flecha 32"/>
          <p:cNvCxnSpPr>
            <a:stCxn id="6" idx="3"/>
          </p:cNvCxnSpPr>
          <p:nvPr/>
        </p:nvCxnSpPr>
        <p:spPr>
          <a:xfrm>
            <a:off x="6158538" y="1265463"/>
            <a:ext cx="2543767" cy="0"/>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a:stCxn id="7" idx="3"/>
          </p:cNvCxnSpPr>
          <p:nvPr/>
        </p:nvCxnSpPr>
        <p:spPr>
          <a:xfrm flipV="1">
            <a:off x="7551711" y="2692424"/>
            <a:ext cx="1150594" cy="2132"/>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0" name="Conector recto de flecha 39"/>
          <p:cNvCxnSpPr/>
          <p:nvPr/>
        </p:nvCxnSpPr>
        <p:spPr>
          <a:xfrm>
            <a:off x="7940575" y="2694556"/>
            <a:ext cx="0" cy="520817"/>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43" name="Conector recto de flecha 42"/>
          <p:cNvCxnSpPr/>
          <p:nvPr/>
        </p:nvCxnSpPr>
        <p:spPr>
          <a:xfrm flipH="1">
            <a:off x="3764973" y="3208122"/>
            <a:ext cx="4175602" cy="0"/>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46" name="Conector recto de flecha 45"/>
          <p:cNvCxnSpPr/>
          <p:nvPr/>
        </p:nvCxnSpPr>
        <p:spPr>
          <a:xfrm flipV="1">
            <a:off x="3764973" y="2697710"/>
            <a:ext cx="0" cy="510412"/>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p:nvPr/>
        </p:nvCxnSpPr>
        <p:spPr>
          <a:xfrm flipH="1" flipV="1">
            <a:off x="2494850" y="714835"/>
            <a:ext cx="2572498" cy="7948"/>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59" name="Conector recto de flecha 58"/>
          <p:cNvCxnSpPr/>
          <p:nvPr/>
        </p:nvCxnSpPr>
        <p:spPr>
          <a:xfrm>
            <a:off x="2494850" y="707081"/>
            <a:ext cx="0" cy="544719"/>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85" name="Conector recto de flecha 84"/>
          <p:cNvCxnSpPr/>
          <p:nvPr/>
        </p:nvCxnSpPr>
        <p:spPr>
          <a:xfrm>
            <a:off x="2374998" y="1265463"/>
            <a:ext cx="0" cy="1432247"/>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cxnSp>
        <p:nvCxnSpPr>
          <p:cNvPr id="86" name="Conector recto de flecha 85"/>
          <p:cNvCxnSpPr/>
          <p:nvPr/>
        </p:nvCxnSpPr>
        <p:spPr>
          <a:xfrm>
            <a:off x="1898487" y="1929630"/>
            <a:ext cx="473100" cy="0"/>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90" name="CuadroTexto 89"/>
          <p:cNvSpPr txBox="1"/>
          <p:nvPr/>
        </p:nvSpPr>
        <p:spPr>
          <a:xfrm>
            <a:off x="6982703" y="337749"/>
            <a:ext cx="921121" cy="369332"/>
          </a:xfrm>
          <a:prstGeom prst="rect">
            <a:avLst/>
          </a:prstGeom>
          <a:noFill/>
        </p:spPr>
        <p:txBody>
          <a:bodyPr wrap="none" rtlCol="0">
            <a:spAutoFit/>
          </a:bodyPr>
          <a:lstStyle/>
          <a:p>
            <a:r>
              <a:rPr lang="es-ES" dirty="0"/>
              <a:t>Sistema</a:t>
            </a:r>
          </a:p>
        </p:txBody>
      </p:sp>
      <p:sp>
        <p:nvSpPr>
          <p:cNvPr id="91" name="CuadroTexto 90"/>
          <p:cNvSpPr txBox="1"/>
          <p:nvPr/>
        </p:nvSpPr>
        <p:spPr>
          <a:xfrm>
            <a:off x="367430" y="1753861"/>
            <a:ext cx="1617300" cy="461665"/>
          </a:xfrm>
          <a:prstGeom prst="rect">
            <a:avLst/>
          </a:prstGeom>
          <a:noFill/>
        </p:spPr>
        <p:txBody>
          <a:bodyPr wrap="none" rtlCol="0">
            <a:spAutoFit/>
          </a:bodyPr>
          <a:lstStyle/>
          <a:p>
            <a:pPr algn="ctr"/>
            <a:r>
              <a:rPr lang="es-ES" sz="1200" dirty="0" err="1"/>
              <a:t>P.Poisson</a:t>
            </a:r>
            <a:endParaRPr lang="es-ES" sz="1200" dirty="0"/>
          </a:p>
          <a:p>
            <a:pPr algn="ctr"/>
            <a:r>
              <a:rPr lang="es-ES" sz="1200" dirty="0"/>
              <a:t>(</a:t>
            </a:r>
            <a:r>
              <a:rPr lang="es-ES" sz="1200" dirty="0" err="1"/>
              <a:t>λ</a:t>
            </a:r>
            <a:r>
              <a:rPr lang="es-ES" sz="1200" dirty="0"/>
              <a:t> = 4.615 piezas/hora)</a:t>
            </a:r>
          </a:p>
        </p:txBody>
      </p:sp>
      <p:sp>
        <p:nvSpPr>
          <p:cNvPr id="92" name="CuadroTexto 91"/>
          <p:cNvSpPr txBox="1"/>
          <p:nvPr/>
        </p:nvSpPr>
        <p:spPr>
          <a:xfrm>
            <a:off x="2371587" y="1526409"/>
            <a:ext cx="457502" cy="276999"/>
          </a:xfrm>
          <a:prstGeom prst="rect">
            <a:avLst/>
          </a:prstGeom>
          <a:noFill/>
        </p:spPr>
        <p:txBody>
          <a:bodyPr wrap="none" rtlCol="0">
            <a:spAutoFit/>
          </a:bodyPr>
          <a:lstStyle/>
          <a:p>
            <a:pPr algn="ctr"/>
            <a:r>
              <a:rPr lang="es-ES" sz="1200" dirty="0">
                <a:solidFill>
                  <a:srgbClr val="008000"/>
                </a:solidFill>
              </a:rPr>
              <a:t>0.74</a:t>
            </a:r>
          </a:p>
        </p:txBody>
      </p:sp>
      <p:sp>
        <p:nvSpPr>
          <p:cNvPr id="93" name="CuadroTexto 92"/>
          <p:cNvSpPr txBox="1"/>
          <p:nvPr/>
        </p:nvSpPr>
        <p:spPr>
          <a:xfrm>
            <a:off x="2371587" y="2070124"/>
            <a:ext cx="457502" cy="276999"/>
          </a:xfrm>
          <a:prstGeom prst="rect">
            <a:avLst/>
          </a:prstGeom>
          <a:noFill/>
        </p:spPr>
        <p:txBody>
          <a:bodyPr wrap="none" rtlCol="0">
            <a:spAutoFit/>
          </a:bodyPr>
          <a:lstStyle/>
          <a:p>
            <a:pPr algn="ctr"/>
            <a:r>
              <a:rPr lang="es-ES" sz="1200" dirty="0">
                <a:solidFill>
                  <a:srgbClr val="008000"/>
                </a:solidFill>
              </a:rPr>
              <a:t>0.26</a:t>
            </a:r>
          </a:p>
        </p:txBody>
      </p:sp>
      <p:sp>
        <p:nvSpPr>
          <p:cNvPr id="99" name="CuadroTexto 98"/>
          <p:cNvSpPr txBox="1"/>
          <p:nvPr/>
        </p:nvSpPr>
        <p:spPr>
          <a:xfrm>
            <a:off x="3773530" y="1501571"/>
            <a:ext cx="457502" cy="276999"/>
          </a:xfrm>
          <a:prstGeom prst="rect">
            <a:avLst/>
          </a:prstGeom>
          <a:noFill/>
        </p:spPr>
        <p:txBody>
          <a:bodyPr wrap="none" rtlCol="0">
            <a:spAutoFit/>
          </a:bodyPr>
          <a:lstStyle/>
          <a:p>
            <a:pPr algn="ctr"/>
            <a:r>
              <a:rPr lang="es-ES" sz="1200" dirty="0">
                <a:solidFill>
                  <a:srgbClr val="000090"/>
                </a:solidFill>
              </a:rPr>
              <a:t>0.74</a:t>
            </a:r>
          </a:p>
        </p:txBody>
      </p:sp>
      <p:sp>
        <p:nvSpPr>
          <p:cNvPr id="100" name="CuadroTexto 99"/>
          <p:cNvSpPr txBox="1"/>
          <p:nvPr/>
        </p:nvSpPr>
        <p:spPr>
          <a:xfrm>
            <a:off x="4049380" y="1002365"/>
            <a:ext cx="457502" cy="276999"/>
          </a:xfrm>
          <a:prstGeom prst="rect">
            <a:avLst/>
          </a:prstGeom>
          <a:noFill/>
        </p:spPr>
        <p:txBody>
          <a:bodyPr wrap="none" rtlCol="0">
            <a:spAutoFit/>
          </a:bodyPr>
          <a:lstStyle/>
          <a:p>
            <a:pPr algn="ctr"/>
            <a:r>
              <a:rPr lang="es-ES" sz="1200" dirty="0">
                <a:solidFill>
                  <a:srgbClr val="000090"/>
                </a:solidFill>
              </a:rPr>
              <a:t>0.26</a:t>
            </a:r>
          </a:p>
        </p:txBody>
      </p:sp>
      <p:sp>
        <p:nvSpPr>
          <p:cNvPr id="105" name="Elipse 104"/>
          <p:cNvSpPr/>
          <p:nvPr/>
        </p:nvSpPr>
        <p:spPr>
          <a:xfrm>
            <a:off x="4729338" y="2599761"/>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6" name="Elipse 105"/>
          <p:cNvSpPr/>
          <p:nvPr/>
        </p:nvSpPr>
        <p:spPr>
          <a:xfrm>
            <a:off x="6485621" y="1367675"/>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8" name="Elipse 107"/>
          <p:cNvSpPr/>
          <p:nvPr/>
        </p:nvSpPr>
        <p:spPr>
          <a:xfrm>
            <a:off x="3440579" y="1166834"/>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0" name="Elipse 109"/>
          <p:cNvSpPr/>
          <p:nvPr/>
        </p:nvSpPr>
        <p:spPr>
          <a:xfrm>
            <a:off x="7834390" y="2783899"/>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82" name="Conector recto de flecha 81"/>
          <p:cNvCxnSpPr/>
          <p:nvPr/>
        </p:nvCxnSpPr>
        <p:spPr>
          <a:xfrm flipV="1">
            <a:off x="5269428" y="1265464"/>
            <a:ext cx="0" cy="1155245"/>
          </a:xfrm>
          <a:prstGeom prst="straightConnector1">
            <a:avLst/>
          </a:prstGeom>
          <a:ln w="15875">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nvGrpSpPr>
          <p:cNvPr id="32" name="Agrupar 31"/>
          <p:cNvGrpSpPr/>
          <p:nvPr/>
        </p:nvGrpSpPr>
        <p:grpSpPr>
          <a:xfrm>
            <a:off x="5484763" y="1167517"/>
            <a:ext cx="249034" cy="200158"/>
            <a:chOff x="3109028" y="5888513"/>
            <a:chExt cx="249034" cy="200158"/>
          </a:xfrm>
        </p:grpSpPr>
        <p:sp>
          <p:nvSpPr>
            <p:cNvPr id="74" name="Rectángulo 73"/>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5" name="Rectángulo 74"/>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6" name="Rectángulo 75"/>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7" name="Rectángulo 76"/>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8" name="Rectángulo 77"/>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88" name="CuadroTexto 87"/>
          <p:cNvSpPr txBox="1"/>
          <p:nvPr/>
        </p:nvSpPr>
        <p:spPr>
          <a:xfrm>
            <a:off x="5556095" y="830735"/>
            <a:ext cx="785667" cy="246221"/>
          </a:xfrm>
          <a:prstGeom prst="rect">
            <a:avLst/>
          </a:prstGeom>
          <a:noFill/>
        </p:spPr>
        <p:txBody>
          <a:bodyPr wrap="none" rtlCol="0">
            <a:spAutoFit/>
          </a:bodyPr>
          <a:lstStyle/>
          <a:p>
            <a:pPr algn="ctr"/>
            <a:r>
              <a:rPr lang="es-ES" sz="1000" dirty="0"/>
              <a:t>2 máquinas</a:t>
            </a:r>
          </a:p>
        </p:txBody>
      </p:sp>
      <p:grpSp>
        <p:nvGrpSpPr>
          <p:cNvPr id="89" name="Agrupar 88"/>
          <p:cNvGrpSpPr/>
          <p:nvPr/>
        </p:nvGrpSpPr>
        <p:grpSpPr>
          <a:xfrm>
            <a:off x="3978167" y="2592345"/>
            <a:ext cx="249034" cy="200158"/>
            <a:chOff x="3109028" y="5888513"/>
            <a:chExt cx="249034" cy="200158"/>
          </a:xfrm>
        </p:grpSpPr>
        <p:sp>
          <p:nvSpPr>
            <p:cNvPr id="95" name="Rectángulo 94"/>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3" name="Rectángulo 102"/>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4" name="Rectángulo 103"/>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4" name="Rectángulo 113"/>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5" name="Rectángulo 114"/>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grpSp>
        <p:nvGrpSpPr>
          <p:cNvPr id="116" name="Agrupar 115"/>
          <p:cNvGrpSpPr/>
          <p:nvPr/>
        </p:nvGrpSpPr>
        <p:grpSpPr>
          <a:xfrm>
            <a:off x="6872903" y="2592345"/>
            <a:ext cx="249034" cy="200158"/>
            <a:chOff x="3109028" y="5888513"/>
            <a:chExt cx="249034" cy="200158"/>
          </a:xfrm>
        </p:grpSpPr>
        <p:sp>
          <p:nvSpPr>
            <p:cNvPr id="117" name="Rectángulo 116"/>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8" name="Rectángulo 117"/>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9" name="Rectángulo 118"/>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0" name="Rectángulo 119"/>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2" name="Rectángulo 121"/>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grpSp>
        <p:nvGrpSpPr>
          <p:cNvPr id="124" name="Agrupar 123"/>
          <p:cNvGrpSpPr/>
          <p:nvPr/>
        </p:nvGrpSpPr>
        <p:grpSpPr>
          <a:xfrm>
            <a:off x="2711202" y="1151721"/>
            <a:ext cx="249034" cy="200158"/>
            <a:chOff x="3109028" y="5888513"/>
            <a:chExt cx="249034" cy="200158"/>
          </a:xfrm>
        </p:grpSpPr>
        <p:sp>
          <p:nvSpPr>
            <p:cNvPr id="125" name="Rectángulo 124"/>
            <p:cNvSpPr/>
            <p:nvPr/>
          </p:nvSpPr>
          <p:spPr>
            <a:xfrm>
              <a:off x="3109028"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6" name="Rectángulo 125"/>
            <p:cNvSpPr/>
            <p:nvPr/>
          </p:nvSpPr>
          <p:spPr>
            <a:xfrm>
              <a:off x="3157892"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7" name="Rectángulo 126"/>
            <p:cNvSpPr/>
            <p:nvPr/>
          </p:nvSpPr>
          <p:spPr>
            <a:xfrm>
              <a:off x="3209661"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8" name="Rectángulo 127"/>
            <p:cNvSpPr/>
            <p:nvPr/>
          </p:nvSpPr>
          <p:spPr>
            <a:xfrm>
              <a:off x="325852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9" name="Rectángulo 128"/>
            <p:cNvSpPr/>
            <p:nvPr/>
          </p:nvSpPr>
          <p:spPr>
            <a:xfrm>
              <a:off x="3309745" y="5888513"/>
              <a:ext cx="48317" cy="2001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sp>
        <p:nvSpPr>
          <p:cNvPr id="133" name="CuadroTexto 132"/>
          <p:cNvSpPr txBox="1"/>
          <p:nvPr/>
        </p:nvSpPr>
        <p:spPr>
          <a:xfrm>
            <a:off x="6966482" y="2261035"/>
            <a:ext cx="735510" cy="246221"/>
          </a:xfrm>
          <a:prstGeom prst="rect">
            <a:avLst/>
          </a:prstGeom>
          <a:noFill/>
        </p:spPr>
        <p:txBody>
          <a:bodyPr wrap="none" rtlCol="0">
            <a:spAutoFit/>
          </a:bodyPr>
          <a:lstStyle/>
          <a:p>
            <a:pPr algn="ctr"/>
            <a:r>
              <a:rPr lang="es-ES" sz="1000" dirty="0"/>
              <a:t>1 máquina</a:t>
            </a:r>
          </a:p>
        </p:txBody>
      </p:sp>
      <p:sp>
        <p:nvSpPr>
          <p:cNvPr id="134" name="CuadroTexto 133"/>
          <p:cNvSpPr txBox="1"/>
          <p:nvPr/>
        </p:nvSpPr>
        <p:spPr>
          <a:xfrm>
            <a:off x="4071898" y="2261035"/>
            <a:ext cx="735510" cy="246221"/>
          </a:xfrm>
          <a:prstGeom prst="rect">
            <a:avLst/>
          </a:prstGeom>
          <a:noFill/>
        </p:spPr>
        <p:txBody>
          <a:bodyPr wrap="none" rtlCol="0">
            <a:spAutoFit/>
          </a:bodyPr>
          <a:lstStyle/>
          <a:p>
            <a:pPr algn="ctr"/>
            <a:r>
              <a:rPr lang="es-ES" sz="1000" dirty="0"/>
              <a:t>1 máquina</a:t>
            </a:r>
          </a:p>
        </p:txBody>
      </p:sp>
      <p:sp>
        <p:nvSpPr>
          <p:cNvPr id="135" name="CuadroTexto 134"/>
          <p:cNvSpPr txBox="1"/>
          <p:nvPr/>
        </p:nvSpPr>
        <p:spPr>
          <a:xfrm>
            <a:off x="2808383" y="844744"/>
            <a:ext cx="735510" cy="246221"/>
          </a:xfrm>
          <a:prstGeom prst="rect">
            <a:avLst/>
          </a:prstGeom>
          <a:noFill/>
        </p:spPr>
        <p:txBody>
          <a:bodyPr wrap="none" rtlCol="0">
            <a:spAutoFit/>
          </a:bodyPr>
          <a:lstStyle/>
          <a:p>
            <a:pPr algn="ctr"/>
            <a:r>
              <a:rPr lang="es-ES" sz="1000" dirty="0"/>
              <a:t>1 máquina</a:t>
            </a:r>
          </a:p>
        </p:txBody>
      </p:sp>
      <p:cxnSp>
        <p:nvCxnSpPr>
          <p:cNvPr id="138" name="Conector recto de flecha 137"/>
          <p:cNvCxnSpPr/>
          <p:nvPr/>
        </p:nvCxnSpPr>
        <p:spPr>
          <a:xfrm flipV="1">
            <a:off x="5051406" y="2420709"/>
            <a:ext cx="218022" cy="271716"/>
          </a:xfrm>
          <a:prstGeom prst="straightConnector1">
            <a:avLst/>
          </a:prstGeom>
          <a:ln w="15875">
            <a:solidFill>
              <a:srgbClr val="0000FF"/>
            </a:solidFill>
            <a:tailEnd type="none"/>
          </a:ln>
        </p:spPr>
        <p:style>
          <a:lnRef idx="2">
            <a:schemeClr val="accent1"/>
          </a:lnRef>
          <a:fillRef idx="0">
            <a:schemeClr val="accent1"/>
          </a:fillRef>
          <a:effectRef idx="1">
            <a:schemeClr val="accent1"/>
          </a:effectRef>
          <a:fontRef idx="minor">
            <a:schemeClr val="tx1"/>
          </a:fontRef>
        </p:style>
      </p:cxnSp>
      <p:pic>
        <p:nvPicPr>
          <p:cNvPr id="130" name="Imagen 129" descr="Antiguo disco duro:Users:antoniojimenezmartin:Desktop:Captura de pantalla 2013-11-17 a la(s) 16.53.32.png"/>
          <p:cNvPicPr/>
          <p:nvPr/>
        </p:nvPicPr>
        <p:blipFill>
          <a:blip r:embed="rId3">
            <a:extLst>
              <a:ext uri="{28A0092B-C50C-407E-A947-70E740481C1C}">
                <a14:useLocalDpi xmlns:a14="http://schemas.microsoft.com/office/drawing/2010/main" val="0"/>
              </a:ext>
            </a:extLst>
          </a:blip>
          <a:srcRect/>
          <a:stretch>
            <a:fillRect/>
          </a:stretch>
        </p:blipFill>
        <p:spPr bwMode="auto">
          <a:xfrm>
            <a:off x="2090917" y="4534411"/>
            <a:ext cx="5139690" cy="1314450"/>
          </a:xfrm>
          <a:prstGeom prst="rect">
            <a:avLst/>
          </a:prstGeom>
          <a:noFill/>
          <a:ln>
            <a:noFill/>
          </a:ln>
        </p:spPr>
      </p:pic>
      <p:sp>
        <p:nvSpPr>
          <p:cNvPr id="136" name="CuadroTexto 135"/>
          <p:cNvSpPr txBox="1"/>
          <p:nvPr/>
        </p:nvSpPr>
        <p:spPr>
          <a:xfrm>
            <a:off x="1322634" y="4778350"/>
            <a:ext cx="457502" cy="276999"/>
          </a:xfrm>
          <a:prstGeom prst="rect">
            <a:avLst/>
          </a:prstGeom>
          <a:noFill/>
        </p:spPr>
        <p:txBody>
          <a:bodyPr wrap="none" rtlCol="0">
            <a:spAutoFit/>
          </a:bodyPr>
          <a:lstStyle/>
          <a:p>
            <a:pPr algn="ctr"/>
            <a:r>
              <a:rPr lang="es-ES" sz="1200" b="1" dirty="0">
                <a:solidFill>
                  <a:srgbClr val="000090"/>
                </a:solidFill>
              </a:rPr>
              <a:t>0.26</a:t>
            </a:r>
          </a:p>
        </p:txBody>
      </p:sp>
      <p:sp>
        <p:nvSpPr>
          <p:cNvPr id="137" name="CuadroTexto 136"/>
          <p:cNvSpPr txBox="1"/>
          <p:nvPr/>
        </p:nvSpPr>
        <p:spPr>
          <a:xfrm>
            <a:off x="1322634" y="5510518"/>
            <a:ext cx="457502" cy="276999"/>
          </a:xfrm>
          <a:prstGeom prst="rect">
            <a:avLst/>
          </a:prstGeom>
          <a:noFill/>
        </p:spPr>
        <p:txBody>
          <a:bodyPr wrap="none" rtlCol="0">
            <a:spAutoFit/>
          </a:bodyPr>
          <a:lstStyle/>
          <a:p>
            <a:pPr algn="ctr"/>
            <a:r>
              <a:rPr lang="es-ES" sz="1200" b="1" dirty="0">
                <a:solidFill>
                  <a:srgbClr val="000090"/>
                </a:solidFill>
              </a:rPr>
              <a:t>0.26</a:t>
            </a:r>
          </a:p>
        </p:txBody>
      </p:sp>
      <p:sp>
        <p:nvSpPr>
          <p:cNvPr id="139" name="CuadroTexto 138"/>
          <p:cNvSpPr txBox="1"/>
          <p:nvPr/>
        </p:nvSpPr>
        <p:spPr>
          <a:xfrm>
            <a:off x="1322634" y="5146743"/>
            <a:ext cx="457502" cy="276999"/>
          </a:xfrm>
          <a:prstGeom prst="rect">
            <a:avLst/>
          </a:prstGeom>
          <a:noFill/>
        </p:spPr>
        <p:txBody>
          <a:bodyPr wrap="none" rtlCol="0">
            <a:spAutoFit/>
          </a:bodyPr>
          <a:lstStyle/>
          <a:p>
            <a:pPr algn="ctr"/>
            <a:r>
              <a:rPr lang="es-ES" sz="1200" b="1" dirty="0">
                <a:solidFill>
                  <a:srgbClr val="000090"/>
                </a:solidFill>
              </a:rPr>
              <a:t>0.48</a:t>
            </a:r>
          </a:p>
        </p:txBody>
      </p:sp>
      <p:sp>
        <p:nvSpPr>
          <p:cNvPr id="145" name="Rectángulo redondeado 144"/>
          <p:cNvSpPr/>
          <p:nvPr/>
        </p:nvSpPr>
        <p:spPr>
          <a:xfrm>
            <a:off x="1340174" y="5510518"/>
            <a:ext cx="457502" cy="276999"/>
          </a:xfrm>
          <a:prstGeom prst="roundRect">
            <a:avLst/>
          </a:prstGeom>
          <a:noFill/>
          <a:ln w="190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4" name="Elipse 83"/>
          <p:cNvSpPr/>
          <p:nvPr/>
        </p:nvSpPr>
        <p:spPr>
          <a:xfrm>
            <a:off x="3712198" y="3859702"/>
            <a:ext cx="212370" cy="195894"/>
          </a:xfrm>
          <a:prstGeom prst="ellipse">
            <a:avLst/>
          </a:prstGeom>
          <a:solidFill>
            <a:srgbClr val="80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7" name="CuadroTexto 106"/>
          <p:cNvSpPr txBox="1"/>
          <p:nvPr/>
        </p:nvSpPr>
        <p:spPr>
          <a:xfrm>
            <a:off x="3978167" y="3741048"/>
            <a:ext cx="2702934" cy="461665"/>
          </a:xfrm>
          <a:prstGeom prst="rect">
            <a:avLst/>
          </a:prstGeom>
          <a:noFill/>
        </p:spPr>
        <p:txBody>
          <a:bodyPr wrap="none" rtlCol="0">
            <a:spAutoFit/>
          </a:bodyPr>
          <a:lstStyle/>
          <a:p>
            <a:pPr algn="ctr"/>
            <a:r>
              <a:rPr lang="es-ES" sz="1200" dirty="0"/>
              <a:t>Transporte entre células </a:t>
            </a:r>
            <a:endParaRPr lang="es-ES" sz="1200" dirty="0">
              <a:sym typeface="Wingdings"/>
            </a:endParaRPr>
          </a:p>
          <a:p>
            <a:pPr algn="ctr"/>
            <a:r>
              <a:rPr lang="es-ES" sz="1200" dirty="0">
                <a:sym typeface="Wingdings"/>
              </a:rPr>
              <a:t> 2 minutos = 1/30 horas (determinístico)</a:t>
            </a:r>
            <a:endParaRPr lang="es-ES" sz="1200" dirty="0"/>
          </a:p>
        </p:txBody>
      </p:sp>
      <p:sp>
        <p:nvSpPr>
          <p:cNvPr id="3" name="CuadroTexto 2">
            <a:extLst>
              <a:ext uri="{FF2B5EF4-FFF2-40B4-BE49-F238E27FC236}">
                <a16:creationId xmlns:a16="http://schemas.microsoft.com/office/drawing/2014/main" id="{A89957E2-EE1B-4E51-8764-95F8E9D78020}"/>
              </a:ext>
            </a:extLst>
          </p:cNvPr>
          <p:cNvSpPr txBox="1"/>
          <p:nvPr/>
        </p:nvSpPr>
        <p:spPr>
          <a:xfrm>
            <a:off x="5535082" y="2461261"/>
            <a:ext cx="691641" cy="276999"/>
          </a:xfrm>
          <a:prstGeom prst="rect">
            <a:avLst/>
          </a:prstGeom>
          <a:noFill/>
        </p:spPr>
        <p:txBody>
          <a:bodyPr wrap="square" rtlCol="0">
            <a:spAutoFit/>
          </a:bodyPr>
          <a:lstStyle/>
          <a:p>
            <a:pPr algn="ctr"/>
            <a:r>
              <a:rPr lang="es-ES" sz="1200" dirty="0">
                <a:solidFill>
                  <a:srgbClr val="000090"/>
                </a:solidFill>
              </a:rPr>
              <a:t>0.32</a:t>
            </a:r>
          </a:p>
        </p:txBody>
      </p:sp>
      <p:sp>
        <p:nvSpPr>
          <p:cNvPr id="81" name="CuadroTexto 80">
            <a:extLst>
              <a:ext uri="{FF2B5EF4-FFF2-40B4-BE49-F238E27FC236}">
                <a16:creationId xmlns:a16="http://schemas.microsoft.com/office/drawing/2014/main" id="{DA047E0B-329A-4AF4-8550-65A2EF4984DD}"/>
              </a:ext>
            </a:extLst>
          </p:cNvPr>
          <p:cNvSpPr txBox="1"/>
          <p:nvPr/>
        </p:nvSpPr>
        <p:spPr>
          <a:xfrm>
            <a:off x="5133795" y="1736507"/>
            <a:ext cx="691641" cy="276999"/>
          </a:xfrm>
          <a:prstGeom prst="rect">
            <a:avLst/>
          </a:prstGeom>
          <a:noFill/>
        </p:spPr>
        <p:txBody>
          <a:bodyPr wrap="square" rtlCol="0">
            <a:spAutoFit/>
          </a:bodyPr>
          <a:lstStyle/>
          <a:p>
            <a:pPr algn="ctr"/>
            <a:r>
              <a:rPr lang="es-ES" sz="1200" dirty="0">
                <a:solidFill>
                  <a:srgbClr val="000090"/>
                </a:solidFill>
              </a:rPr>
              <a:t>0.5</a:t>
            </a:r>
          </a:p>
        </p:txBody>
      </p:sp>
      <p:sp>
        <p:nvSpPr>
          <p:cNvPr id="83" name="CuadroTexto 82">
            <a:extLst>
              <a:ext uri="{FF2B5EF4-FFF2-40B4-BE49-F238E27FC236}">
                <a16:creationId xmlns:a16="http://schemas.microsoft.com/office/drawing/2014/main" id="{11ECB4A7-1C5F-4D9B-A83D-82588E68E0B3}"/>
              </a:ext>
            </a:extLst>
          </p:cNvPr>
          <p:cNvSpPr txBox="1"/>
          <p:nvPr/>
        </p:nvSpPr>
        <p:spPr>
          <a:xfrm>
            <a:off x="3513591" y="478052"/>
            <a:ext cx="691641" cy="276999"/>
          </a:xfrm>
          <a:prstGeom prst="rect">
            <a:avLst/>
          </a:prstGeom>
          <a:noFill/>
        </p:spPr>
        <p:txBody>
          <a:bodyPr wrap="square" rtlCol="0">
            <a:spAutoFit/>
          </a:bodyPr>
          <a:lstStyle/>
          <a:p>
            <a:pPr algn="ctr"/>
            <a:r>
              <a:rPr lang="es-ES" sz="1200" dirty="0">
                <a:solidFill>
                  <a:srgbClr val="000090"/>
                </a:solidFill>
              </a:rPr>
              <a:t>0.18</a:t>
            </a:r>
          </a:p>
        </p:txBody>
      </p:sp>
      <p:sp>
        <p:nvSpPr>
          <p:cNvPr id="87" name="CuadroTexto 86">
            <a:extLst>
              <a:ext uri="{FF2B5EF4-FFF2-40B4-BE49-F238E27FC236}">
                <a16:creationId xmlns:a16="http://schemas.microsoft.com/office/drawing/2014/main" id="{1D005D48-5D67-4131-9253-93B1238D7081}"/>
              </a:ext>
            </a:extLst>
          </p:cNvPr>
          <p:cNvSpPr txBox="1"/>
          <p:nvPr/>
        </p:nvSpPr>
        <p:spPr>
          <a:xfrm>
            <a:off x="6485621" y="1803408"/>
            <a:ext cx="691641" cy="276999"/>
          </a:xfrm>
          <a:prstGeom prst="rect">
            <a:avLst/>
          </a:prstGeom>
          <a:noFill/>
        </p:spPr>
        <p:txBody>
          <a:bodyPr wrap="square" rtlCol="0">
            <a:spAutoFit/>
          </a:bodyPr>
          <a:lstStyle/>
          <a:p>
            <a:pPr algn="ctr"/>
            <a:r>
              <a:rPr lang="es-ES" sz="1200" dirty="0">
                <a:solidFill>
                  <a:srgbClr val="000090"/>
                </a:solidFill>
              </a:rPr>
              <a:t>0.26</a:t>
            </a:r>
          </a:p>
        </p:txBody>
      </p:sp>
      <p:sp>
        <p:nvSpPr>
          <p:cNvPr id="94" name="CuadroTexto 93">
            <a:extLst>
              <a:ext uri="{FF2B5EF4-FFF2-40B4-BE49-F238E27FC236}">
                <a16:creationId xmlns:a16="http://schemas.microsoft.com/office/drawing/2014/main" id="{2B3F641F-DC9D-446D-9607-278CE5E9CD96}"/>
              </a:ext>
            </a:extLst>
          </p:cNvPr>
          <p:cNvSpPr txBox="1"/>
          <p:nvPr/>
        </p:nvSpPr>
        <p:spPr>
          <a:xfrm>
            <a:off x="6831441" y="1001764"/>
            <a:ext cx="691641" cy="276999"/>
          </a:xfrm>
          <a:prstGeom prst="rect">
            <a:avLst/>
          </a:prstGeom>
          <a:noFill/>
        </p:spPr>
        <p:txBody>
          <a:bodyPr wrap="square" rtlCol="0">
            <a:spAutoFit/>
          </a:bodyPr>
          <a:lstStyle/>
          <a:p>
            <a:pPr algn="ctr"/>
            <a:r>
              <a:rPr lang="es-ES" sz="1200" dirty="0">
                <a:solidFill>
                  <a:srgbClr val="000090"/>
                </a:solidFill>
              </a:rPr>
              <a:t>0.74</a:t>
            </a:r>
          </a:p>
        </p:txBody>
      </p:sp>
      <p:sp>
        <p:nvSpPr>
          <p:cNvPr id="96" name="CuadroTexto 95">
            <a:extLst>
              <a:ext uri="{FF2B5EF4-FFF2-40B4-BE49-F238E27FC236}">
                <a16:creationId xmlns:a16="http://schemas.microsoft.com/office/drawing/2014/main" id="{B9840F9B-EB74-4E1A-89B4-CE47BB005586}"/>
              </a:ext>
            </a:extLst>
          </p:cNvPr>
          <p:cNvSpPr txBox="1"/>
          <p:nvPr/>
        </p:nvSpPr>
        <p:spPr>
          <a:xfrm>
            <a:off x="5793577" y="2979793"/>
            <a:ext cx="691641" cy="276999"/>
          </a:xfrm>
          <a:prstGeom prst="rect">
            <a:avLst/>
          </a:prstGeom>
          <a:noFill/>
        </p:spPr>
        <p:txBody>
          <a:bodyPr wrap="square" rtlCol="0">
            <a:spAutoFit/>
          </a:bodyPr>
          <a:lstStyle/>
          <a:p>
            <a:pPr algn="ctr"/>
            <a:r>
              <a:rPr lang="es-ES" sz="1200" dirty="0">
                <a:solidFill>
                  <a:srgbClr val="000090"/>
                </a:solidFill>
              </a:rPr>
              <a:t>0.65</a:t>
            </a:r>
          </a:p>
        </p:txBody>
      </p:sp>
      <p:sp>
        <p:nvSpPr>
          <p:cNvPr id="97" name="CuadroTexto 96">
            <a:extLst>
              <a:ext uri="{FF2B5EF4-FFF2-40B4-BE49-F238E27FC236}">
                <a16:creationId xmlns:a16="http://schemas.microsoft.com/office/drawing/2014/main" id="{1BEE4A7A-B34C-42F9-B443-71BC3EB0DD83}"/>
              </a:ext>
            </a:extLst>
          </p:cNvPr>
          <p:cNvSpPr txBox="1"/>
          <p:nvPr/>
        </p:nvSpPr>
        <p:spPr>
          <a:xfrm>
            <a:off x="7826512" y="2445313"/>
            <a:ext cx="691641" cy="276999"/>
          </a:xfrm>
          <a:prstGeom prst="rect">
            <a:avLst/>
          </a:prstGeom>
          <a:noFill/>
        </p:spPr>
        <p:txBody>
          <a:bodyPr wrap="square" rtlCol="0">
            <a:spAutoFit/>
          </a:bodyPr>
          <a:lstStyle/>
          <a:p>
            <a:pPr algn="ctr"/>
            <a:r>
              <a:rPr lang="es-ES" sz="1200" dirty="0">
                <a:solidFill>
                  <a:srgbClr val="000090"/>
                </a:solidFill>
              </a:rPr>
              <a:t>0.35</a:t>
            </a:r>
          </a:p>
        </p:txBody>
      </p:sp>
      <p:sp>
        <p:nvSpPr>
          <p:cNvPr id="98" name="Rectángulo redondeado 144">
            <a:extLst>
              <a:ext uri="{FF2B5EF4-FFF2-40B4-BE49-F238E27FC236}">
                <a16:creationId xmlns:a16="http://schemas.microsoft.com/office/drawing/2014/main" id="{5D091949-F0F7-4AD5-8590-415A3DB4889E}"/>
              </a:ext>
            </a:extLst>
          </p:cNvPr>
          <p:cNvSpPr/>
          <p:nvPr/>
        </p:nvSpPr>
        <p:spPr>
          <a:xfrm>
            <a:off x="1340174" y="5127318"/>
            <a:ext cx="457502" cy="276999"/>
          </a:xfrm>
          <a:prstGeom prst="roundRect">
            <a:avLst/>
          </a:prstGeom>
          <a:noFill/>
          <a:ln w="190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1" name="Rectángulo redondeado 144">
            <a:extLst>
              <a:ext uri="{FF2B5EF4-FFF2-40B4-BE49-F238E27FC236}">
                <a16:creationId xmlns:a16="http://schemas.microsoft.com/office/drawing/2014/main" id="{4FD0AB3C-4EE1-40DE-809F-ECEF681A23C7}"/>
              </a:ext>
            </a:extLst>
          </p:cNvPr>
          <p:cNvSpPr/>
          <p:nvPr/>
        </p:nvSpPr>
        <p:spPr>
          <a:xfrm>
            <a:off x="1340174" y="4778663"/>
            <a:ext cx="457502" cy="276999"/>
          </a:xfrm>
          <a:prstGeom prst="roundRect">
            <a:avLst/>
          </a:prstGeom>
          <a:noFill/>
          <a:ln w="1905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6251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3" presetClass="exit" presetSubtype="10" fill="hold" grpId="1" nodeType="withEffect">
                                  <p:stCondLst>
                                    <p:cond delay="0"/>
                                  </p:stCondLst>
                                  <p:childTnLst>
                                    <p:animEffect transition="out" filter="blinds(horizontal)">
                                      <p:cBhvr>
                                        <p:cTn id="12" dur="500"/>
                                        <p:tgtEl>
                                          <p:spTgt spid="145"/>
                                        </p:tgtEl>
                                      </p:cBhvr>
                                    </p:animEffect>
                                    <p:set>
                                      <p:cBhvr>
                                        <p:cTn id="13" dur="1" fill="hold">
                                          <p:stCondLst>
                                            <p:cond delay="499"/>
                                          </p:stCondLst>
                                        </p:cTn>
                                        <p:tgtEl>
                                          <p:spTgt spid="14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8"/>
                                        </p:tgtEl>
                                        <p:attrNameLst>
                                          <p:attrName>style.visibility</p:attrName>
                                        </p:attrNameLst>
                                      </p:cBhvr>
                                      <p:to>
                                        <p:strVal val="visible"/>
                                      </p:to>
                                    </p:set>
                                  </p:childTnLst>
                                </p:cTn>
                              </p:par>
                              <p:par>
                                <p:cTn id="22" presetID="3" presetClass="exit" presetSubtype="10" fill="hold" grpId="1" nodeType="withEffect">
                                  <p:stCondLst>
                                    <p:cond delay="0"/>
                                  </p:stCondLst>
                                  <p:childTnLst>
                                    <p:animEffect transition="out" filter="blinds(horizontal)">
                                      <p:cBhvr>
                                        <p:cTn id="23" dur="500"/>
                                        <p:tgtEl>
                                          <p:spTgt spid="98"/>
                                        </p:tgtEl>
                                      </p:cBhvr>
                                    </p:animEffect>
                                    <p:set>
                                      <p:cBhvr>
                                        <p:cTn id="24" dur="1" fill="hold">
                                          <p:stCondLst>
                                            <p:cond delay="499"/>
                                          </p:stCondLst>
                                        </p:cTn>
                                        <p:tgtEl>
                                          <p:spTgt spid="9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3" presetClass="exit" presetSubtype="10" fill="hold" grpId="1" nodeType="withEffect">
                                  <p:stCondLst>
                                    <p:cond delay="0"/>
                                  </p:stCondLst>
                                  <p:childTnLst>
                                    <p:animEffect transition="out" filter="blinds(horizontal)">
                                      <p:cBhvr>
                                        <p:cTn id="28" dur="500"/>
                                        <p:tgtEl>
                                          <p:spTgt spid="101"/>
                                        </p:tgtEl>
                                      </p:cBhvr>
                                    </p:animEffect>
                                    <p:set>
                                      <p:cBhvr>
                                        <p:cTn id="29" dur="1" fill="hold">
                                          <p:stCondLst>
                                            <p:cond delay="499"/>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9" grpId="0"/>
      <p:bldP spid="100" grpId="0"/>
      <p:bldP spid="145" grpId="0" animBg="1"/>
      <p:bldP spid="145" grpId="1" animBg="1"/>
      <p:bldP spid="98" grpId="0" animBg="1"/>
      <p:bldP spid="98" grpId="1" animBg="1"/>
      <p:bldP spid="101" grpId="0" animBg="1"/>
      <p:bldP spid="101" grpId="1"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TotalTime>
  <Words>211</Words>
  <Application>Microsoft Office PowerPoint</Application>
  <PresentationFormat>Presentación en pantalla (4:3)</PresentationFormat>
  <Paragraphs>104</Paragraphs>
  <Slides>4</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vector>
  </TitlesOfParts>
  <Company>Upm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 Jiménez Martín</dc:creator>
  <cp:lastModifiedBy>Cristina Martin Bris</cp:lastModifiedBy>
  <cp:revision>29</cp:revision>
  <cp:lastPrinted>2015-05-06T10:34:47Z</cp:lastPrinted>
  <dcterms:created xsi:type="dcterms:W3CDTF">2015-04-27T10:40:00Z</dcterms:created>
  <dcterms:modified xsi:type="dcterms:W3CDTF">2018-06-01T19:19:29Z</dcterms:modified>
</cp:coreProperties>
</file>