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56"/>
  </p:notesMasterIdLst>
  <p:handoutMasterIdLst>
    <p:handoutMasterId r:id="rId57"/>
  </p:handoutMasterIdLst>
  <p:sldIdLst>
    <p:sldId id="288" r:id="rId2"/>
    <p:sldId id="315" r:id="rId3"/>
    <p:sldId id="316" r:id="rId4"/>
    <p:sldId id="317" r:id="rId5"/>
    <p:sldId id="322" r:id="rId6"/>
    <p:sldId id="323" r:id="rId7"/>
    <p:sldId id="324" r:id="rId8"/>
    <p:sldId id="325" r:id="rId9"/>
    <p:sldId id="327" r:id="rId10"/>
    <p:sldId id="318" r:id="rId11"/>
    <p:sldId id="326" r:id="rId12"/>
    <p:sldId id="319" r:id="rId13"/>
    <p:sldId id="328" r:id="rId14"/>
    <p:sldId id="329" r:id="rId15"/>
    <p:sldId id="320" r:id="rId16"/>
    <p:sldId id="321" r:id="rId17"/>
    <p:sldId id="290" r:id="rId18"/>
    <p:sldId id="291" r:id="rId19"/>
    <p:sldId id="292" r:id="rId20"/>
    <p:sldId id="293" r:id="rId21"/>
    <p:sldId id="294" r:id="rId22"/>
    <p:sldId id="295" r:id="rId23"/>
    <p:sldId id="330" r:id="rId24"/>
    <p:sldId id="296" r:id="rId25"/>
    <p:sldId id="331" r:id="rId26"/>
    <p:sldId id="332" r:id="rId27"/>
    <p:sldId id="297" r:id="rId28"/>
    <p:sldId id="298" r:id="rId29"/>
    <p:sldId id="300" r:id="rId30"/>
    <p:sldId id="334" r:id="rId31"/>
    <p:sldId id="335" r:id="rId32"/>
    <p:sldId id="299" r:id="rId33"/>
    <p:sldId id="333" r:id="rId34"/>
    <p:sldId id="336" r:id="rId35"/>
    <p:sldId id="301" r:id="rId36"/>
    <p:sldId id="302" r:id="rId37"/>
    <p:sldId id="337" r:id="rId38"/>
    <p:sldId id="303" r:id="rId39"/>
    <p:sldId id="338" r:id="rId40"/>
    <p:sldId id="339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40" r:id="rId53"/>
    <p:sldId id="341" r:id="rId54"/>
    <p:sldId id="342" r:id="rId55"/>
  </p:sldIdLst>
  <p:sldSz cx="9144000" cy="5143500" type="screen16x9"/>
  <p:notesSz cx="7104063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M Paez" initials="JM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6699"/>
    <a:srgbClr val="007FDE"/>
    <a:srgbClr val="CDE6FF"/>
    <a:srgbClr val="990000"/>
    <a:srgbClr val="996633"/>
    <a:srgbClr val="81562B"/>
    <a:srgbClr val="E4C9AE"/>
    <a:srgbClr val="FFD1D1"/>
    <a:srgbClr val="FFE1E1"/>
    <a:srgbClr val="FFB3B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09" autoAdjust="0"/>
  </p:normalViewPr>
  <p:slideViewPr>
    <p:cSldViewPr>
      <p:cViewPr>
        <p:scale>
          <a:sx n="110" d="100"/>
          <a:sy n="110" d="100"/>
        </p:scale>
        <p:origin x="-1181" y="-2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916" y="-108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4" y="0"/>
            <a:ext cx="3078935" cy="512393"/>
          </a:xfrm>
          <a:prstGeom prst="rect">
            <a:avLst/>
          </a:prstGeom>
        </p:spPr>
        <p:txBody>
          <a:bodyPr vert="horz" lIns="96187" tIns="48092" rIns="96187" bIns="48092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3435" y="0"/>
            <a:ext cx="3078934" cy="512393"/>
          </a:xfrm>
          <a:prstGeom prst="rect">
            <a:avLst/>
          </a:prstGeom>
        </p:spPr>
        <p:txBody>
          <a:bodyPr vert="horz" lIns="96187" tIns="48092" rIns="96187" bIns="48092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E70A42D-30B3-443F-8E86-5D9AF6C3843F}" type="datetimeFigureOut">
              <a:rPr lang="es-ES"/>
              <a:pPr>
                <a:defRPr/>
              </a:pPr>
              <a:t>25/09/2017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4" y="9720570"/>
            <a:ext cx="3078935" cy="512393"/>
          </a:xfrm>
          <a:prstGeom prst="rect">
            <a:avLst/>
          </a:prstGeom>
        </p:spPr>
        <p:txBody>
          <a:bodyPr vert="horz" lIns="96187" tIns="48092" rIns="96187" bIns="48092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3435" y="9720570"/>
            <a:ext cx="3078934" cy="512393"/>
          </a:xfrm>
          <a:prstGeom prst="rect">
            <a:avLst/>
          </a:prstGeom>
        </p:spPr>
        <p:txBody>
          <a:bodyPr vert="horz" lIns="96187" tIns="48092" rIns="96187" bIns="48092" rtlCol="0" anchor="b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A52580A-B7CA-4227-85D3-D26144FDC22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975730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0"/>
            <a:ext cx="3078935" cy="512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87" tIns="48092" rIns="96187" bIns="48092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435" y="0"/>
            <a:ext cx="3078934" cy="512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87" tIns="48092" rIns="96187" bIns="4809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6763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915" y="4861112"/>
            <a:ext cx="5682235" cy="4606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87" tIns="48092" rIns="96187" bIns="480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Haga clic para modificar el estilo de texto del patrón</a:t>
            </a:r>
          </a:p>
          <a:p>
            <a:pPr lvl="1"/>
            <a:r>
              <a:rPr lang="en-US" noProof="0" smtClean="0"/>
              <a:t>Segundo nivel</a:t>
            </a:r>
          </a:p>
          <a:p>
            <a:pPr lvl="2"/>
            <a:r>
              <a:rPr lang="en-US" noProof="0" smtClean="0"/>
              <a:t>Tercer nivel</a:t>
            </a:r>
          </a:p>
          <a:p>
            <a:pPr lvl="3"/>
            <a:r>
              <a:rPr lang="en-US" noProof="0" smtClean="0"/>
              <a:t>Cuarto nivel</a:t>
            </a:r>
          </a:p>
          <a:p>
            <a:pPr lvl="4"/>
            <a:r>
              <a:rPr lang="en-US" noProof="0" smtClean="0"/>
              <a:t>Quinto nivel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720570"/>
            <a:ext cx="3078935" cy="512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87" tIns="48092" rIns="96187" bIns="48092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435" y="9720570"/>
            <a:ext cx="3078934" cy="512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87" tIns="48092" rIns="96187" bIns="4809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B2E9C2E-BACE-4161-AEA1-A24084C48EF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4277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842962"/>
            <a:ext cx="7342188" cy="1443038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71750"/>
            <a:ext cx="7342188" cy="131445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4592172"/>
            <a:ext cx="2133600" cy="194488"/>
          </a:xfrm>
        </p:spPr>
        <p:txBody>
          <a:bodyPr/>
          <a:lstStyle/>
          <a:p>
            <a:fld id="{CF164A81-75B2-194C-A843-C64EC5C16B31}" type="datetime1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4592170"/>
            <a:ext cx="2895600" cy="1933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4592172"/>
            <a:ext cx="762000" cy="203597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182880" y="130275"/>
            <a:ext cx="8778240" cy="4882952"/>
            <a:chOff x="182880" y="173699"/>
            <a:chExt cx="8778240" cy="6510602"/>
          </a:xfrm>
        </p:grpSpPr>
        <p:grpSp>
          <p:nvGrpSpPr>
            <p:cNvPr id="9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8" y="877419"/>
            <a:ext cx="3008313" cy="6858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457201"/>
            <a:ext cx="4114800" cy="4099322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8" y="1610917"/>
            <a:ext cx="3008313" cy="244673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C8EB-B6A2-A747-83AD-60E35A0235F5}" type="datetime1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30275"/>
            <a:ext cx="8778240" cy="4882952"/>
            <a:chOff x="182880" y="173699"/>
            <a:chExt cx="8778240" cy="6510602"/>
          </a:xfrm>
        </p:grpSpPr>
        <p:grpSp>
          <p:nvGrpSpPr>
            <p:cNvPr id="9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10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8" y="1270747"/>
            <a:ext cx="3008313" cy="6858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457201"/>
            <a:ext cx="4114800" cy="4099322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8" y="2004242"/>
            <a:ext cx="3008313" cy="255228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DB3-0A53-D340-B3CF-599B34F5F3EB}" type="datetime1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3" y="232592"/>
            <a:ext cx="3398837" cy="903684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4"/>
          <p:cNvGrpSpPr/>
          <p:nvPr/>
        </p:nvGrpSpPr>
        <p:grpSpPr>
          <a:xfrm>
            <a:off x="182880" y="130275"/>
            <a:ext cx="8778240" cy="4882952"/>
            <a:chOff x="182880" y="173699"/>
            <a:chExt cx="8778240" cy="6510602"/>
          </a:xfrm>
        </p:grpSpPr>
        <p:grpSp>
          <p:nvGrpSpPr>
            <p:cNvPr id="9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268730"/>
            <a:ext cx="3008376" cy="6858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459581"/>
            <a:ext cx="4114800" cy="410108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002536"/>
            <a:ext cx="3008376" cy="255117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2E5-7E97-2F44-B961-B3631B15779F}" type="datetime1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9"/>
          <p:cNvGrpSpPr/>
          <p:nvPr/>
        </p:nvGrpSpPr>
        <p:grpSpPr>
          <a:xfrm>
            <a:off x="182880" y="130275"/>
            <a:ext cx="8778240" cy="4882952"/>
            <a:chOff x="182880" y="173699"/>
            <a:chExt cx="8778240" cy="6510602"/>
          </a:xfrm>
        </p:grpSpPr>
        <p:grpSp>
          <p:nvGrpSpPr>
            <p:cNvPr id="9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4" y="3215866"/>
            <a:ext cx="8021977" cy="687145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248770"/>
            <a:ext cx="8421624" cy="283733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4" y="3953437"/>
            <a:ext cx="8021977" cy="75975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2E74-C78C-C942-965B-B6CC6D494C40}" type="datetime1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2"/>
          <p:cNvGrpSpPr/>
          <p:nvPr/>
        </p:nvGrpSpPr>
        <p:grpSpPr>
          <a:xfrm>
            <a:off x="182880" y="130275"/>
            <a:ext cx="8778240" cy="488295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67E5-F24F-664E-AC9C-26173D2CF6BA}" type="datetime1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"/>
          <p:cNvGrpSpPr/>
          <p:nvPr/>
        </p:nvGrpSpPr>
        <p:grpSpPr>
          <a:xfrm>
            <a:off x="182880" y="130275"/>
            <a:ext cx="8778240" cy="4882952"/>
            <a:chOff x="182880" y="173699"/>
            <a:chExt cx="8778240" cy="6510602"/>
          </a:xfrm>
        </p:grpSpPr>
        <p:grpSp>
          <p:nvGrpSpPr>
            <p:cNvPr id="8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2" y="457201"/>
            <a:ext cx="1416423" cy="4137422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5" y="457201"/>
            <a:ext cx="6279777" cy="413742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39F-CB8F-D149-BA56-8B0C015E5021}" type="datetime1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A395-093B-41D5-B597-787B6404A04F}" type="datetime1">
              <a:rPr lang="es-ES" smtClean="0"/>
              <a:pPr/>
              <a:t>25/09/2017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F77D-FFDF-4038-A955-DBB67637106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03085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329" y="757955"/>
            <a:ext cx="8229600" cy="30861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1093281"/>
            <a:ext cx="8229600" cy="381990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" y="4920249"/>
            <a:ext cx="2133600" cy="194488"/>
          </a:xfrm>
        </p:spPr>
        <p:txBody>
          <a:bodyPr/>
          <a:lstStyle/>
          <a:p>
            <a:fld id="{67542CA6-DA21-D448-9BFF-3B41542CED08}" type="datetime1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58840" y="4933762"/>
            <a:ext cx="2895600" cy="1933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08704" y="4939904"/>
            <a:ext cx="762000" cy="203597"/>
          </a:xfrm>
        </p:spPr>
        <p:txBody>
          <a:bodyPr/>
          <a:lstStyle/>
          <a:p>
            <a:fld id="{EBFB1032-EA64-7144-B003-9BCC9D94B50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2581836"/>
            <a:ext cx="7345362" cy="1149724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3771900"/>
            <a:ext cx="7345362" cy="74295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4592172"/>
            <a:ext cx="2133600" cy="194488"/>
          </a:xfrm>
        </p:spPr>
        <p:txBody>
          <a:bodyPr/>
          <a:lstStyle/>
          <a:p>
            <a:fld id="{F87D6CFC-0B4B-2148-A17F-CDDE4D02F4BF}" type="datetime1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4593301"/>
            <a:ext cx="2895600" cy="1933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400050"/>
            <a:ext cx="7836408" cy="2121694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"/>
          <p:cNvGrpSpPr/>
          <p:nvPr/>
        </p:nvGrpSpPr>
        <p:grpSpPr>
          <a:xfrm>
            <a:off x="182880" y="130275"/>
            <a:ext cx="8778240" cy="488295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28700"/>
            <a:ext cx="7345362" cy="12573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2350926"/>
            <a:ext cx="7345362" cy="1125140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0D79-2A23-4C40-804A-C01F394F0C72}" type="datetime1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9"/>
          <p:cNvGrpSpPr/>
          <p:nvPr/>
        </p:nvGrpSpPr>
        <p:grpSpPr>
          <a:xfrm>
            <a:off x="182880" y="130275"/>
            <a:ext cx="8778240" cy="488295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1610917"/>
            <a:ext cx="3566160" cy="294560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610917"/>
            <a:ext cx="3566160" cy="294560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B835-C713-9846-B110-24995DE671EF}" type="datetime1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30275"/>
            <a:ext cx="8778240" cy="4882952"/>
            <a:chOff x="182880" y="173699"/>
            <a:chExt cx="8778240" cy="6510602"/>
          </a:xfrm>
        </p:grpSpPr>
        <p:grpSp>
          <p:nvGrpSpPr>
            <p:cNvPr id="11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281744"/>
            <a:ext cx="3566160" cy="624377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1943101"/>
            <a:ext cx="3566160" cy="261342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281744"/>
            <a:ext cx="3566160" cy="624377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1943101"/>
            <a:ext cx="3566160" cy="261342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3BC9-E94F-5B47-BD76-EECA0CBE7CA1}" type="datetime1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1"/>
          <p:cNvGrpSpPr/>
          <p:nvPr/>
        </p:nvGrpSpPr>
        <p:grpSpPr>
          <a:xfrm>
            <a:off x="182880" y="130275"/>
            <a:ext cx="8778240" cy="488295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08A2-EBB5-744B-B5B4-7699A7EC7B98}" type="datetime1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72E7-27FD-CA40-8E81-E7A5851A1F00}" type="datetime1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183118"/>
            <a:ext cx="7345362" cy="1004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1600201"/>
            <a:ext cx="7345363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4778694"/>
            <a:ext cx="2133600" cy="1944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6F81F14-9AEC-394B-B8F6-AE69A194437D}" type="datetime1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4778693"/>
            <a:ext cx="2895600" cy="1933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4767263"/>
            <a:ext cx="762000" cy="203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BFB1032-EA64-7144-B003-9BCC9D94B503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dical_model" TargetMode="External"/><Relationship Id="rId2" Type="http://schemas.openxmlformats.org/officeDocument/2006/relationships/hyperlink" Target="https://en.wikipedia.org/wiki/Precision_medicin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acmedsci.ac.uk/download.php?f=file&amp;i=32644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ubmed/22159772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r>
              <a:rPr lang="es-ES" dirty="0" smtClean="0"/>
              <a:t> of </a:t>
            </a:r>
            <a:r>
              <a:rPr lang="es-ES" dirty="0" err="1" smtClean="0"/>
              <a:t>Knowledge</a:t>
            </a:r>
            <a:r>
              <a:rPr lang="es-ES" dirty="0" smtClean="0"/>
              <a:t> </a:t>
            </a:r>
            <a:r>
              <a:rPr lang="es-ES" dirty="0" err="1" smtClean="0"/>
              <a:t>Discovery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191000" y="4592171"/>
            <a:ext cx="762000" cy="203597"/>
          </a:xfrm>
          <a:prstGeom prst="rect">
            <a:avLst/>
          </a:prstGeom>
        </p:spPr>
        <p:txBody>
          <a:bodyPr/>
          <a:lstStyle/>
          <a:p>
            <a:fld id="{FA84A37A-AFC2-4A01-80A1-FC20F2C0D5B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need</a:t>
            </a:r>
            <a:r>
              <a:rPr lang="es-ES" dirty="0" smtClean="0"/>
              <a:t> data !!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err="1" smtClean="0"/>
              <a:t>What</a:t>
            </a:r>
            <a:r>
              <a:rPr lang="es-ES" dirty="0" smtClean="0"/>
              <a:t> data do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available</a:t>
            </a:r>
            <a:r>
              <a:rPr lang="es-ES" dirty="0" smtClean="0"/>
              <a:t>?</a:t>
            </a:r>
          </a:p>
          <a:p>
            <a:pPr lvl="1"/>
            <a:r>
              <a:rPr lang="es-ES" dirty="0" smtClean="0"/>
              <a:t>EHR</a:t>
            </a:r>
          </a:p>
          <a:p>
            <a:pPr lvl="1"/>
            <a:r>
              <a:rPr lang="es-ES" dirty="0" err="1" smtClean="0"/>
              <a:t>Reports</a:t>
            </a:r>
            <a:endParaRPr lang="es-ES" dirty="0" smtClean="0"/>
          </a:p>
          <a:p>
            <a:pPr lvl="1"/>
            <a:r>
              <a:rPr lang="es-ES" dirty="0" err="1" smtClean="0"/>
              <a:t>Images</a:t>
            </a:r>
            <a:endParaRPr lang="es-ES" dirty="0" smtClean="0"/>
          </a:p>
          <a:p>
            <a:pPr lvl="1"/>
            <a:r>
              <a:rPr lang="es-ES" dirty="0" err="1" smtClean="0"/>
              <a:t>Results</a:t>
            </a:r>
            <a:r>
              <a:rPr lang="es-ES" dirty="0" smtClean="0"/>
              <a:t> of </a:t>
            </a:r>
            <a:r>
              <a:rPr lang="es-ES" dirty="0" err="1" smtClean="0"/>
              <a:t>lab</a:t>
            </a:r>
            <a:endParaRPr lang="es-ES" dirty="0" smtClean="0"/>
          </a:p>
          <a:p>
            <a:r>
              <a:rPr lang="es-ES" dirty="0" smtClean="0"/>
              <a:t>Are </a:t>
            </a:r>
            <a:r>
              <a:rPr lang="es-ES" dirty="0" err="1" smtClean="0"/>
              <a:t>they</a:t>
            </a:r>
            <a:r>
              <a:rPr lang="es-ES" dirty="0" smtClean="0"/>
              <a:t> </a:t>
            </a:r>
            <a:r>
              <a:rPr lang="es-ES" dirty="0" err="1" smtClean="0"/>
              <a:t>integrated</a:t>
            </a:r>
            <a:r>
              <a:rPr lang="es-ES" dirty="0" smtClean="0"/>
              <a:t>?</a:t>
            </a:r>
          </a:p>
          <a:p>
            <a:r>
              <a:rPr lang="es-ES" dirty="0" err="1" smtClean="0"/>
              <a:t>Ethics</a:t>
            </a:r>
            <a:r>
              <a:rPr lang="es-ES" dirty="0" smtClean="0"/>
              <a:t> </a:t>
            </a:r>
            <a:r>
              <a:rPr lang="es-ES" dirty="0" err="1" smtClean="0"/>
              <a:t>issues</a:t>
            </a:r>
            <a:r>
              <a:rPr lang="es-ES" dirty="0" smtClean="0"/>
              <a:t>?</a:t>
            </a:r>
          </a:p>
          <a:p>
            <a:r>
              <a:rPr lang="es-ES" dirty="0" smtClean="0"/>
              <a:t>Standard</a:t>
            </a:r>
          </a:p>
          <a:p>
            <a:r>
              <a:rPr lang="es-ES" dirty="0" smtClean="0"/>
              <a:t>…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Get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data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 smtClean="0"/>
              <a:t>How</a:t>
            </a:r>
            <a:r>
              <a:rPr lang="es-ES" dirty="0" smtClean="0"/>
              <a:t> do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obtain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data?</a:t>
            </a:r>
          </a:p>
          <a:p>
            <a:r>
              <a:rPr lang="es-ES" dirty="0" smtClean="0"/>
              <a:t>Tools:</a:t>
            </a:r>
          </a:p>
          <a:p>
            <a:pPr lvl="1"/>
            <a:r>
              <a:rPr lang="es-ES" dirty="0" err="1" smtClean="0"/>
              <a:t>Mysql</a:t>
            </a:r>
            <a:r>
              <a:rPr lang="es-ES" dirty="0" smtClean="0"/>
              <a:t>, </a:t>
            </a:r>
            <a:r>
              <a:rPr lang="es-ES" dirty="0" err="1" smtClean="0"/>
              <a:t>Phyton</a:t>
            </a:r>
            <a:r>
              <a:rPr lang="es-ES" dirty="0" smtClean="0"/>
              <a:t>, R, scripts, </a:t>
            </a:r>
          </a:p>
          <a:p>
            <a:r>
              <a:rPr lang="es-ES" dirty="0" err="1" smtClean="0"/>
              <a:t>Skills</a:t>
            </a:r>
            <a:r>
              <a:rPr lang="es-ES" dirty="0" smtClean="0"/>
              <a:t>:</a:t>
            </a:r>
          </a:p>
          <a:p>
            <a:pPr lvl="1"/>
            <a:r>
              <a:rPr lang="en-US" dirty="0" smtClean="0"/>
              <a:t>Data bases, data surfing, </a:t>
            </a:r>
            <a:r>
              <a:rPr lang="en-US" dirty="0" smtClean="0"/>
              <a:t>data cleaning, querying databases, </a:t>
            </a:r>
            <a:r>
              <a:rPr lang="en-US" dirty="0" smtClean="0"/>
              <a:t>lots of programming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 NOT FORGET: we cannot use data if ethic committee is required!!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Explore </a:t>
            </a:r>
            <a:r>
              <a:rPr lang="es-ES" dirty="0" err="1" smtClean="0"/>
              <a:t>the</a:t>
            </a:r>
            <a:r>
              <a:rPr lang="es-ES" dirty="0" smtClean="0"/>
              <a:t> data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data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available</a:t>
            </a:r>
            <a:r>
              <a:rPr lang="es-ES" dirty="0" smtClean="0"/>
              <a:t>:</a:t>
            </a:r>
          </a:p>
          <a:p>
            <a:r>
              <a:rPr lang="es-ES" dirty="0" err="1" smtClean="0"/>
              <a:t>Which</a:t>
            </a:r>
            <a:r>
              <a:rPr lang="es-ES" dirty="0" smtClean="0"/>
              <a:t> </a:t>
            </a:r>
            <a:r>
              <a:rPr lang="es-ES" dirty="0" err="1" smtClean="0"/>
              <a:t>ones</a:t>
            </a:r>
            <a:r>
              <a:rPr lang="es-ES" dirty="0" smtClean="0"/>
              <a:t> are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basis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answer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questions</a:t>
            </a:r>
            <a:r>
              <a:rPr lang="es-ES" dirty="0" smtClean="0"/>
              <a:t>?</a:t>
            </a:r>
          </a:p>
          <a:p>
            <a:r>
              <a:rPr lang="es-ES" dirty="0" smtClean="0"/>
              <a:t>Do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understand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variables?</a:t>
            </a:r>
          </a:p>
          <a:p>
            <a:r>
              <a:rPr lang="es-ES" dirty="0" smtClean="0"/>
              <a:t>Do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outliers</a:t>
            </a:r>
            <a:r>
              <a:rPr lang="es-ES" dirty="0" smtClean="0"/>
              <a:t>?</a:t>
            </a:r>
          </a:p>
          <a:p>
            <a:r>
              <a:rPr lang="es-ES" dirty="0" smtClean="0"/>
              <a:t>Do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null</a:t>
            </a:r>
            <a:r>
              <a:rPr lang="es-ES" dirty="0" smtClean="0"/>
              <a:t> </a:t>
            </a:r>
            <a:r>
              <a:rPr lang="es-ES" dirty="0" err="1" smtClean="0"/>
              <a:t>values</a:t>
            </a:r>
            <a:r>
              <a:rPr lang="es-ES" dirty="0" smtClean="0"/>
              <a:t> ?</a:t>
            </a:r>
          </a:p>
          <a:p>
            <a:r>
              <a:rPr lang="es-ES" dirty="0" err="1" smtClean="0"/>
              <a:t>Make</a:t>
            </a:r>
            <a:r>
              <a:rPr lang="es-ES" dirty="0" smtClean="0"/>
              <a:t> a </a:t>
            </a:r>
            <a:r>
              <a:rPr lang="es-ES" dirty="0" err="1" smtClean="0"/>
              <a:t>report</a:t>
            </a:r>
            <a:r>
              <a:rPr lang="es-ES" dirty="0" smtClean="0"/>
              <a:t> </a:t>
            </a:r>
          </a:p>
          <a:p>
            <a:r>
              <a:rPr lang="es-ES" dirty="0" err="1" smtClean="0"/>
              <a:t>Check</a:t>
            </a:r>
            <a:r>
              <a:rPr lang="es-ES" dirty="0" smtClean="0"/>
              <a:t> </a:t>
            </a:r>
            <a:r>
              <a:rPr lang="es-ES" dirty="0" err="1" smtClean="0"/>
              <a:t>which</a:t>
            </a:r>
            <a:r>
              <a:rPr lang="es-ES" dirty="0" smtClean="0"/>
              <a:t> data can </a:t>
            </a:r>
            <a:r>
              <a:rPr lang="es-ES" dirty="0" err="1" smtClean="0"/>
              <a:t>be</a:t>
            </a:r>
            <a:r>
              <a:rPr lang="es-ES" dirty="0" smtClean="0"/>
              <a:t> </a:t>
            </a:r>
            <a:r>
              <a:rPr lang="es-ES" dirty="0" err="1" smtClean="0"/>
              <a:t>used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solve</a:t>
            </a:r>
            <a:r>
              <a:rPr lang="es-ES" dirty="0" smtClean="0"/>
              <a:t> </a:t>
            </a:r>
            <a:r>
              <a:rPr lang="es-ES" dirty="0" err="1" smtClean="0"/>
              <a:t>which</a:t>
            </a:r>
            <a:r>
              <a:rPr lang="es-ES" dirty="0" smtClean="0"/>
              <a:t> </a:t>
            </a:r>
            <a:r>
              <a:rPr lang="es-ES" dirty="0" err="1" smtClean="0"/>
              <a:t>problem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8329" y="1327036"/>
            <a:ext cx="8229600" cy="308610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Example</a:t>
            </a:r>
            <a:r>
              <a:rPr lang="es-ES" dirty="0" smtClean="0"/>
              <a:t>: </a:t>
            </a:r>
            <a:r>
              <a:rPr lang="es-ES" dirty="0" smtClean="0"/>
              <a:t>Can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identify</a:t>
            </a:r>
            <a:r>
              <a:rPr lang="es-ES" dirty="0" smtClean="0"/>
              <a:t> </a:t>
            </a:r>
            <a:r>
              <a:rPr lang="es-ES" dirty="0" err="1" smtClean="0"/>
              <a:t>patients</a:t>
            </a:r>
            <a:r>
              <a:rPr lang="es-ES" dirty="0" smtClean="0"/>
              <a:t> </a:t>
            </a:r>
            <a:r>
              <a:rPr lang="es-ES" dirty="0" err="1" smtClean="0"/>
              <a:t>who</a:t>
            </a:r>
            <a:r>
              <a:rPr lang="es-ES" dirty="0" smtClean="0"/>
              <a:t> </a:t>
            </a:r>
            <a:r>
              <a:rPr lang="es-ES" dirty="0" err="1" smtClean="0"/>
              <a:t>may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more </a:t>
            </a:r>
            <a:r>
              <a:rPr lang="es-ES" dirty="0" err="1" smtClean="0"/>
              <a:t>prone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develop</a:t>
            </a:r>
            <a:r>
              <a:rPr lang="es-ES" dirty="0" smtClean="0"/>
              <a:t> </a:t>
            </a:r>
            <a:r>
              <a:rPr lang="es-ES" dirty="0" err="1" smtClean="0"/>
              <a:t>lung</a:t>
            </a:r>
            <a:r>
              <a:rPr lang="es-ES" dirty="0" smtClean="0"/>
              <a:t> </a:t>
            </a:r>
            <a:r>
              <a:rPr lang="es-ES" dirty="0" err="1" smtClean="0"/>
              <a:t>cancer</a:t>
            </a:r>
            <a:r>
              <a:rPr lang="es-ES" dirty="0" smtClean="0"/>
              <a:t>?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38328" y="1851669"/>
            <a:ext cx="4233672" cy="3061517"/>
          </a:xfrm>
        </p:spPr>
        <p:txBody>
          <a:bodyPr>
            <a:normAutofit/>
          </a:bodyPr>
          <a:lstStyle/>
          <a:p>
            <a:r>
              <a:rPr lang="es-ES" sz="2000" dirty="0" err="1" smtClean="0"/>
              <a:t>Databases</a:t>
            </a:r>
            <a:r>
              <a:rPr lang="es-ES" sz="2000" dirty="0" smtClean="0"/>
              <a:t>:</a:t>
            </a:r>
          </a:p>
          <a:p>
            <a:pPr lvl="1"/>
            <a:r>
              <a:rPr lang="es-ES" sz="2000" dirty="0" err="1" smtClean="0"/>
              <a:t>Clinical</a:t>
            </a:r>
            <a:r>
              <a:rPr lang="es-ES" sz="2000" dirty="0" smtClean="0"/>
              <a:t> note</a:t>
            </a:r>
            <a:r>
              <a:rPr lang="es-ES" sz="2000" dirty="0" smtClean="0">
                <a:sym typeface="Wingdings" pitchFamily="2" charset="2"/>
              </a:rPr>
              <a:t> </a:t>
            </a:r>
            <a:r>
              <a:rPr lang="es-ES" sz="2000" dirty="0" err="1" smtClean="0">
                <a:sym typeface="Wingdings" pitchFamily="2" charset="2"/>
              </a:rPr>
              <a:t>narrative</a:t>
            </a:r>
            <a:endParaRPr lang="es-ES" sz="2000" dirty="0" smtClean="0">
              <a:sym typeface="Wingdings" pitchFamily="2" charset="2"/>
            </a:endParaRPr>
          </a:p>
          <a:p>
            <a:pPr lvl="2"/>
            <a:r>
              <a:rPr lang="es-ES" sz="1800" dirty="0" err="1" smtClean="0">
                <a:sym typeface="Wingdings" pitchFamily="2" charset="2"/>
              </a:rPr>
              <a:t>Contains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all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the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information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on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the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antecedents</a:t>
            </a:r>
            <a:r>
              <a:rPr lang="es-ES" sz="1800" dirty="0" smtClean="0">
                <a:sym typeface="Wingdings" pitchFamily="2" charset="2"/>
              </a:rPr>
              <a:t>, </a:t>
            </a:r>
            <a:r>
              <a:rPr lang="es-ES" sz="1800" dirty="0" err="1" smtClean="0">
                <a:sym typeface="Wingdings" pitchFamily="2" charset="2"/>
              </a:rPr>
              <a:t>treatments</a:t>
            </a:r>
            <a:r>
              <a:rPr lang="es-ES" sz="1800" dirty="0" smtClean="0">
                <a:sym typeface="Wingdings" pitchFamily="2" charset="2"/>
              </a:rPr>
              <a:t>, </a:t>
            </a:r>
            <a:r>
              <a:rPr lang="es-ES" sz="1800" dirty="0" err="1" smtClean="0">
                <a:sym typeface="Wingdings" pitchFamily="2" charset="2"/>
              </a:rPr>
              <a:t>diseases</a:t>
            </a:r>
            <a:endParaRPr lang="es-ES" sz="1800" dirty="0" smtClean="0">
              <a:sym typeface="Wingdings" pitchFamily="2" charset="2"/>
            </a:endParaRPr>
          </a:p>
          <a:p>
            <a:pPr lvl="1"/>
            <a:r>
              <a:rPr lang="es-ES" sz="2000" dirty="0" err="1" smtClean="0">
                <a:sym typeface="Wingdings" pitchFamily="2" charset="2"/>
              </a:rPr>
              <a:t>Results</a:t>
            </a:r>
            <a:r>
              <a:rPr lang="es-ES" sz="2000" dirty="0" smtClean="0">
                <a:sym typeface="Wingdings" pitchFamily="2" charset="2"/>
              </a:rPr>
              <a:t> of </a:t>
            </a:r>
            <a:r>
              <a:rPr lang="es-ES" sz="2000" dirty="0" err="1" smtClean="0">
                <a:sym typeface="Wingdings" pitchFamily="2" charset="2"/>
              </a:rPr>
              <a:t>biopsy</a:t>
            </a:r>
            <a:r>
              <a:rPr lang="es-ES" sz="2000" dirty="0" smtClean="0">
                <a:sym typeface="Wingdings" pitchFamily="2" charset="2"/>
              </a:rPr>
              <a:t>  </a:t>
            </a:r>
            <a:r>
              <a:rPr lang="es-ES" sz="2000" dirty="0" err="1" smtClean="0">
                <a:sym typeface="Wingdings" pitchFamily="2" charset="2"/>
              </a:rPr>
              <a:t>excel</a:t>
            </a:r>
            <a:r>
              <a:rPr lang="es-ES" sz="2000" dirty="0" smtClean="0">
                <a:sym typeface="Wingdings" pitchFamily="2" charset="2"/>
              </a:rPr>
              <a:t> </a:t>
            </a:r>
            <a:r>
              <a:rPr lang="es-ES" sz="2000" dirty="0" err="1" smtClean="0">
                <a:sym typeface="Wingdings" pitchFamily="2" charset="2"/>
              </a:rPr>
              <a:t>file</a:t>
            </a:r>
            <a:r>
              <a:rPr lang="es-ES" sz="2000" dirty="0" smtClean="0">
                <a:sym typeface="Wingdings" pitchFamily="2" charset="2"/>
              </a:rPr>
              <a:t> </a:t>
            </a:r>
            <a:r>
              <a:rPr lang="es-ES" sz="2000" dirty="0" err="1" smtClean="0">
                <a:sym typeface="Wingdings" pitchFamily="2" charset="2"/>
              </a:rPr>
              <a:t>for</a:t>
            </a:r>
            <a:r>
              <a:rPr lang="es-ES" sz="2000" dirty="0" smtClean="0">
                <a:sym typeface="Wingdings" pitchFamily="2" charset="2"/>
              </a:rPr>
              <a:t> </a:t>
            </a:r>
            <a:r>
              <a:rPr lang="es-ES" sz="2000" dirty="0" err="1" smtClean="0">
                <a:sym typeface="Wingdings" pitchFamily="2" charset="2"/>
              </a:rPr>
              <a:t>each</a:t>
            </a:r>
            <a:r>
              <a:rPr lang="es-ES" sz="2000" dirty="0" smtClean="0">
                <a:sym typeface="Wingdings" pitchFamily="2" charset="2"/>
              </a:rPr>
              <a:t> </a:t>
            </a:r>
            <a:r>
              <a:rPr lang="es-ES" sz="2000" dirty="0" err="1" smtClean="0">
                <a:sym typeface="Wingdings" pitchFamily="2" charset="2"/>
              </a:rPr>
              <a:t>patient</a:t>
            </a:r>
            <a:endParaRPr lang="es-ES" sz="2000" dirty="0" smtClean="0">
              <a:sym typeface="Wingdings" pitchFamily="2" charset="2"/>
            </a:endParaRPr>
          </a:p>
          <a:p>
            <a:pPr lvl="2"/>
            <a:r>
              <a:rPr lang="es-ES" sz="1800" dirty="0" err="1" smtClean="0">
                <a:sym typeface="Wingdings" pitchFamily="2" charset="2"/>
              </a:rPr>
              <a:t>Analyzes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the</a:t>
            </a:r>
            <a:r>
              <a:rPr lang="es-ES" sz="1800" dirty="0" smtClean="0">
                <a:sym typeface="Wingdings" pitchFamily="2" charset="2"/>
              </a:rPr>
              <a:t> </a:t>
            </a:r>
            <a:r>
              <a:rPr lang="es-ES" sz="1800" dirty="0" err="1" smtClean="0">
                <a:sym typeface="Wingdings" pitchFamily="2" charset="2"/>
              </a:rPr>
              <a:t>mutations</a:t>
            </a:r>
            <a:endParaRPr lang="es-ES" sz="1800" dirty="0" smtClean="0">
              <a:sym typeface="Wingdings" pitchFamily="2" charset="2"/>
            </a:endParaRPr>
          </a:p>
          <a:p>
            <a:pPr lvl="1">
              <a:buNone/>
            </a:pPr>
            <a:endParaRPr lang="es-ES" sz="2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788024" y="1995686"/>
            <a:ext cx="4233672" cy="3061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579438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 </a:t>
            </a: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perform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NLP ?</a:t>
            </a: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579438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How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do </a:t>
            </a:r>
            <a:r>
              <a:rPr kumimoji="0" lang="es-E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we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s-E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integrate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records ?</a:t>
            </a:r>
          </a:p>
          <a:p>
            <a:pPr marL="579438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579438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Tx/>
              <a:buFont typeface="Arial" pitchFamily="34" charset="0"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Explore data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err="1" smtClean="0"/>
              <a:t>Analyze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sources</a:t>
            </a:r>
            <a:endParaRPr lang="es-ES" dirty="0" smtClean="0"/>
          </a:p>
          <a:p>
            <a:r>
              <a:rPr lang="es-ES" dirty="0" err="1" smtClean="0"/>
              <a:t>Check</a:t>
            </a:r>
            <a:r>
              <a:rPr lang="es-ES" dirty="0" smtClean="0"/>
              <a:t> </a:t>
            </a:r>
            <a:r>
              <a:rPr lang="es-ES" dirty="0" err="1" smtClean="0"/>
              <a:t>values</a:t>
            </a:r>
            <a:r>
              <a:rPr lang="es-ES" dirty="0" smtClean="0"/>
              <a:t>, </a:t>
            </a:r>
            <a:r>
              <a:rPr lang="es-ES" dirty="0" err="1" smtClean="0"/>
              <a:t>inconsistencies</a:t>
            </a:r>
            <a:r>
              <a:rPr lang="es-ES" dirty="0" smtClean="0"/>
              <a:t>, derive new </a:t>
            </a:r>
            <a:r>
              <a:rPr lang="es-ES" dirty="0" err="1" smtClean="0"/>
              <a:t>values</a:t>
            </a:r>
            <a:endParaRPr lang="es-ES" dirty="0" smtClean="0"/>
          </a:p>
          <a:p>
            <a:r>
              <a:rPr lang="es-ES" dirty="0" err="1" smtClean="0"/>
              <a:t>Treat</a:t>
            </a:r>
            <a:r>
              <a:rPr lang="es-ES" dirty="0" smtClean="0"/>
              <a:t> </a:t>
            </a:r>
            <a:r>
              <a:rPr lang="es-ES" dirty="0" err="1" smtClean="0"/>
              <a:t>null</a:t>
            </a:r>
            <a:r>
              <a:rPr lang="es-ES" dirty="0" smtClean="0"/>
              <a:t> </a:t>
            </a:r>
            <a:r>
              <a:rPr lang="es-ES" dirty="0" err="1" smtClean="0"/>
              <a:t>values</a:t>
            </a:r>
            <a:endParaRPr lang="es-ES" dirty="0" smtClean="0"/>
          </a:p>
          <a:p>
            <a:r>
              <a:rPr lang="es-ES" dirty="0" err="1" smtClean="0"/>
              <a:t>Generate</a:t>
            </a:r>
            <a:r>
              <a:rPr lang="es-ES" dirty="0" smtClean="0"/>
              <a:t> </a:t>
            </a:r>
            <a:r>
              <a:rPr lang="es-ES" dirty="0" err="1" smtClean="0"/>
              <a:t>tables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possible</a:t>
            </a:r>
            <a:r>
              <a:rPr lang="es-ES" dirty="0" smtClean="0"/>
              <a:t> </a:t>
            </a:r>
            <a:r>
              <a:rPr lang="es-ES" dirty="0" err="1" smtClean="0"/>
              <a:t>problem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</a:t>
            </a:r>
            <a:r>
              <a:rPr lang="es-ES" dirty="0" err="1" smtClean="0"/>
              <a:t>solved</a:t>
            </a:r>
            <a:endParaRPr lang="es-ES" dirty="0" smtClean="0"/>
          </a:p>
          <a:p>
            <a:r>
              <a:rPr lang="en-US" dirty="0" smtClean="0"/>
              <a:t>Skills: </a:t>
            </a:r>
            <a:endParaRPr lang="en-US" dirty="0" smtClean="0"/>
          </a:p>
          <a:p>
            <a:pPr lvl="1"/>
            <a:r>
              <a:rPr lang="en-US" dirty="0" smtClean="0"/>
              <a:t>Get </a:t>
            </a:r>
            <a:r>
              <a:rPr lang="en-US" dirty="0" smtClean="0"/>
              <a:t>to know data, develop hypotheses, patterns? anomalies?</a:t>
            </a:r>
          </a:p>
          <a:p>
            <a:r>
              <a:rPr lang="en-US" dirty="0" smtClean="0"/>
              <a:t>Tools: </a:t>
            </a:r>
            <a:endParaRPr lang="en-US" dirty="0" smtClean="0"/>
          </a:p>
          <a:p>
            <a:pPr lvl="1"/>
            <a:r>
              <a:rPr lang="en-US" dirty="0" smtClean="0"/>
              <a:t>Statistics, visualization, databases. R,  Python, </a:t>
            </a:r>
            <a:r>
              <a:rPr lang="en-US" dirty="0" err="1" smtClean="0"/>
              <a:t>matlab</a:t>
            </a:r>
            <a:r>
              <a:rPr lang="en-US" dirty="0" smtClean="0"/>
              <a:t>, …</a:t>
            </a:r>
            <a:endParaRPr lang="en-U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Obtain</a:t>
            </a:r>
            <a:r>
              <a:rPr lang="es-ES" dirty="0" smtClean="0"/>
              <a:t> </a:t>
            </a:r>
            <a:r>
              <a:rPr lang="es-ES" dirty="0" err="1" smtClean="0"/>
              <a:t>models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data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initial question has been translated to data mining problems</a:t>
            </a:r>
          </a:p>
          <a:p>
            <a:r>
              <a:rPr lang="en-US" dirty="0" smtClean="0"/>
              <a:t>Here is where data mining tools and </a:t>
            </a:r>
            <a:r>
              <a:rPr lang="en-US" dirty="0" err="1" smtClean="0"/>
              <a:t>tecniques</a:t>
            </a:r>
            <a:r>
              <a:rPr lang="en-US" dirty="0" smtClean="0"/>
              <a:t> are applied</a:t>
            </a:r>
          </a:p>
          <a:p>
            <a:r>
              <a:rPr lang="en-US" dirty="0" smtClean="0"/>
              <a:t>Skills</a:t>
            </a:r>
          </a:p>
          <a:p>
            <a:pPr lvl="1"/>
            <a:r>
              <a:rPr lang="en-US" dirty="0" smtClean="0"/>
              <a:t> data mining techniques, </a:t>
            </a:r>
            <a:r>
              <a:rPr lang="en-US" dirty="0" smtClean="0"/>
              <a:t>machine learning, validation, big data</a:t>
            </a:r>
          </a:p>
          <a:p>
            <a:r>
              <a:rPr lang="en-US" dirty="0" smtClean="0"/>
              <a:t>Tools: </a:t>
            </a:r>
            <a:endParaRPr lang="en-US" dirty="0" smtClean="0"/>
          </a:p>
          <a:p>
            <a:pPr lvl="1"/>
            <a:r>
              <a:rPr lang="en-US" dirty="0" smtClean="0"/>
              <a:t>R, </a:t>
            </a:r>
            <a:r>
              <a:rPr lang="en-US" dirty="0" err="1" smtClean="0"/>
              <a:t>Phyton</a:t>
            </a:r>
            <a:r>
              <a:rPr lang="en-US" dirty="0" smtClean="0"/>
              <a:t>, </a:t>
            </a:r>
            <a:r>
              <a:rPr lang="en-US" dirty="0" err="1" smtClean="0"/>
              <a:t>SPSSmodeler</a:t>
            </a:r>
            <a:r>
              <a:rPr lang="en-US" dirty="0" smtClean="0"/>
              <a:t>, </a:t>
            </a:r>
            <a:r>
              <a:rPr lang="en-US" dirty="0" err="1" smtClean="0"/>
              <a:t>Weka</a:t>
            </a:r>
            <a:r>
              <a:rPr lang="en-US" dirty="0" smtClean="0"/>
              <a:t>, </a:t>
            </a:r>
            <a:r>
              <a:rPr lang="en-US" dirty="0" err="1" smtClean="0"/>
              <a:t>Knime</a:t>
            </a:r>
            <a:r>
              <a:rPr lang="en-US" dirty="0" smtClean="0"/>
              <a:t>, ……</a:t>
            </a:r>
            <a:endParaRPr lang="en-US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Evaluate</a:t>
            </a:r>
            <a:r>
              <a:rPr lang="es-ES" dirty="0" smtClean="0"/>
              <a:t> and </a:t>
            </a:r>
            <a:r>
              <a:rPr lang="es-ES" dirty="0" err="1" smtClean="0"/>
              <a:t>communicate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Results that are obtained have to be analyzed both from technical and from business view</a:t>
            </a:r>
          </a:p>
          <a:p>
            <a:r>
              <a:rPr lang="en-US" dirty="0" smtClean="0"/>
              <a:t>Only when they respond to the initial queries we will communicate</a:t>
            </a:r>
          </a:p>
          <a:p>
            <a:r>
              <a:rPr lang="en-US" dirty="0" smtClean="0"/>
              <a:t>Skills</a:t>
            </a:r>
          </a:p>
          <a:p>
            <a:pPr lvl="1"/>
            <a:r>
              <a:rPr lang="en-US" dirty="0" smtClean="0"/>
              <a:t>presentation</a:t>
            </a:r>
            <a:r>
              <a:rPr lang="en-US" dirty="0" smtClean="0"/>
              <a:t>, speaking, visuals, writing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err="1" smtClean="0"/>
              <a:t>matplotlib</a:t>
            </a:r>
            <a:r>
              <a:rPr lang="en-US" dirty="0" smtClean="0"/>
              <a:t>, adobe illustrator, </a:t>
            </a:r>
            <a:r>
              <a:rPr lang="en-US" dirty="0" err="1" smtClean="0"/>
              <a:t>powerpoint</a:t>
            </a:r>
            <a:r>
              <a:rPr lang="en-US" dirty="0" smtClean="0"/>
              <a:t>/keynote</a:t>
            </a:r>
          </a:p>
          <a:p>
            <a:pPr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4191000" y="4767263"/>
            <a:ext cx="762000" cy="203597"/>
          </a:xfrm>
          <a:prstGeom prst="rect">
            <a:avLst/>
          </a:prstGeom>
        </p:spPr>
        <p:txBody>
          <a:bodyPr/>
          <a:lstStyle/>
          <a:p>
            <a:fld id="{C47AF77D-FFDF-4038-A955-DBB676371064}" type="slidenum">
              <a:rPr lang="es-ES" smtClean="0"/>
              <a:pPr/>
              <a:t>17</a:t>
            </a:fld>
            <a:endParaRPr lang="es-ES"/>
          </a:p>
        </p:txBody>
      </p:sp>
      <p:pic>
        <p:nvPicPr>
          <p:cNvPr id="5" name="Imagen 4" descr="Data science process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780645"/>
            <a:ext cx="4368024" cy="4143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35912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u="sng" dirty="0">
                <a:solidFill>
                  <a:srgbClr val="000066"/>
                </a:solidFill>
                <a:latin typeface="Times New Roman" panose="02020603050405020304" pitchFamily="18" charset="0"/>
              </a:rPr>
              <a:t>CRISP-DM: Overview</a:t>
            </a:r>
            <a:endParaRPr lang="es-ES" dirty="0"/>
          </a:p>
        </p:txBody>
      </p:sp>
      <p:pic>
        <p:nvPicPr>
          <p:cNvPr id="7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979" y="1093788"/>
            <a:ext cx="3835918" cy="3819525"/>
          </a:xfrm>
          <a:noFill/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F77D-FFDF-4038-A955-DBB676371064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96109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38329" y="555526"/>
            <a:ext cx="8229600" cy="51765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ko-KR" b="1" u="sng" dirty="0">
                <a:solidFill>
                  <a:srgbClr val="000066"/>
                </a:solidFill>
                <a:latin typeface="Times New Roman" panose="02020603050405020304" pitchFamily="18" charset="0"/>
              </a:rPr>
              <a:t>CRISP-DM: Phases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275606"/>
            <a:ext cx="4449696" cy="3278669"/>
          </a:xfrm>
        </p:spPr>
        <p:txBody>
          <a:bodyPr>
            <a:noAutofit/>
          </a:bodyPr>
          <a:lstStyle/>
          <a:p>
            <a:pPr marL="274638" indent="-274638" eaLnBrk="1" hangingPunct="1">
              <a:lnSpc>
                <a:spcPct val="80000"/>
              </a:lnSpc>
            </a:pPr>
            <a:r>
              <a:rPr lang="en-US" altLang="ko-KR" sz="1800" b="1" dirty="0">
                <a:solidFill>
                  <a:srgbClr val="003300"/>
                </a:solidFill>
              </a:rPr>
              <a:t>Business Understanding</a:t>
            </a:r>
          </a:p>
          <a:p>
            <a:pPr marL="274638" indent="-274638" eaLnBrk="1" hangingPunct="1">
              <a:lnSpc>
                <a:spcPct val="80000"/>
              </a:lnSpc>
              <a:buFontTx/>
              <a:buNone/>
            </a:pPr>
            <a:r>
              <a:rPr lang="en-US" altLang="ko-KR" sz="1400" dirty="0"/>
              <a:t>	 </a:t>
            </a:r>
            <a:r>
              <a:rPr lang="en-US" altLang="ko-KR" sz="1400" b="1" dirty="0"/>
              <a:t>Project objectives and requirements understanding, Data mining problem definition</a:t>
            </a:r>
          </a:p>
          <a:p>
            <a:pPr marL="274638" indent="-274638" eaLnBrk="1" hangingPunct="1">
              <a:lnSpc>
                <a:spcPct val="80000"/>
              </a:lnSpc>
            </a:pPr>
            <a:r>
              <a:rPr lang="en-US" altLang="ko-KR" sz="1800" b="1" dirty="0">
                <a:solidFill>
                  <a:srgbClr val="003300"/>
                </a:solidFill>
              </a:rPr>
              <a:t>Data Understanding</a:t>
            </a:r>
          </a:p>
          <a:p>
            <a:pPr marL="274638" indent="-274638" eaLnBrk="1" hangingPunct="1">
              <a:lnSpc>
                <a:spcPct val="80000"/>
              </a:lnSpc>
              <a:buFontTx/>
              <a:buNone/>
            </a:pPr>
            <a:r>
              <a:rPr lang="en-US" altLang="ko-KR" sz="1400" dirty="0"/>
              <a:t>	  </a:t>
            </a:r>
            <a:r>
              <a:rPr lang="en-US" altLang="ko-KR" sz="1400" b="1" dirty="0"/>
              <a:t>Initial data collection and familiarization, Data quality problems identification</a:t>
            </a:r>
          </a:p>
          <a:p>
            <a:pPr marL="274638" indent="-274638" eaLnBrk="1" hangingPunct="1">
              <a:lnSpc>
                <a:spcPct val="80000"/>
              </a:lnSpc>
            </a:pPr>
            <a:r>
              <a:rPr lang="en-US" altLang="ko-KR" sz="1800" b="1" dirty="0">
                <a:solidFill>
                  <a:srgbClr val="003300"/>
                </a:solidFill>
              </a:rPr>
              <a:t>Data Preparation</a:t>
            </a:r>
          </a:p>
          <a:p>
            <a:pPr marL="274638" indent="-274638" eaLnBrk="1" hangingPunct="1">
              <a:lnSpc>
                <a:spcPct val="80000"/>
              </a:lnSpc>
              <a:buFontTx/>
              <a:buNone/>
            </a:pPr>
            <a:r>
              <a:rPr lang="en-US" altLang="ko-KR" sz="1400" dirty="0"/>
              <a:t>	  </a:t>
            </a:r>
            <a:r>
              <a:rPr lang="en-US" altLang="ko-KR" sz="1400" b="1" dirty="0"/>
              <a:t>Table, record and attribute selection, Data transformation and </a:t>
            </a:r>
            <a:r>
              <a:rPr lang="en-US" altLang="ko-KR" sz="1400" b="1" dirty="0" smtClean="0"/>
              <a:t>cleaning</a:t>
            </a:r>
            <a:endParaRPr lang="en-US" altLang="ko-KR" sz="14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94304" y="1275606"/>
            <a:ext cx="4449696" cy="3278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4638" marR="0" lvl="0" indent="-274638" algn="l" defTabSz="914400" rtl="0" eaLnBrk="1" fontAlgn="auto" latinLnBrk="0" hangingPunct="1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Modeling</a:t>
            </a:r>
          </a:p>
          <a:p>
            <a:pPr marL="274638" marR="0" lvl="0" indent="-274638" algn="l" defTabSz="914400" rtl="0" eaLnBrk="1" fontAlgn="auto" latinLnBrk="0" hangingPunct="1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Modeling techniques selection and application, Parameters calibration</a:t>
            </a:r>
          </a:p>
          <a:p>
            <a:pPr marL="274638" marR="0" lvl="0" indent="-274638" algn="l" defTabSz="914400" rtl="0" eaLnBrk="1" fontAlgn="auto" latinLnBrk="0" hangingPunct="1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Evaluation</a:t>
            </a:r>
          </a:p>
          <a:p>
            <a:pPr marL="274638" marR="0" lvl="0" indent="-274638" algn="l" defTabSz="914400" rtl="0" eaLnBrk="1" fontAlgn="auto" latinLnBrk="0" hangingPunct="1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objectives &amp; issues achievement evaluation</a:t>
            </a:r>
          </a:p>
          <a:p>
            <a:pPr marL="274638" marR="0" lvl="0" indent="-274638" algn="l" defTabSz="914400" rtl="0" eaLnBrk="1" fontAlgn="auto" latinLnBrk="0" hangingPunct="1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Deployment</a:t>
            </a:r>
          </a:p>
          <a:p>
            <a:pPr marL="274638" marR="0" lvl="0" indent="-274638" algn="l" defTabSz="914400" rtl="0" eaLnBrk="1" fontAlgn="auto" latinLnBrk="0" hangingPunct="1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 model deployment, Repeatable data mining process implementation</a:t>
            </a:r>
          </a:p>
          <a:p>
            <a:pPr marL="274638" marR="0" lvl="0" indent="-274638" algn="l" defTabSz="914400" rtl="0" eaLnBrk="1" fontAlgn="auto" latinLnBrk="0" hangingPunct="1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990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Facing</a:t>
            </a:r>
            <a:r>
              <a:rPr lang="es-ES" dirty="0" smtClean="0"/>
              <a:t> a real </a:t>
            </a:r>
            <a:r>
              <a:rPr lang="es-ES" dirty="0" err="1" smtClean="0"/>
              <a:t>problem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In a hospital a particular </a:t>
            </a:r>
            <a:r>
              <a:rPr lang="es-ES" dirty="0" err="1" smtClean="0"/>
              <a:t>the</a:t>
            </a:r>
            <a:r>
              <a:rPr lang="es-ES" dirty="0" smtClean="0"/>
              <a:t> director </a:t>
            </a:r>
            <a:r>
              <a:rPr lang="es-ES" dirty="0" err="1" smtClean="0"/>
              <a:t>call</a:t>
            </a:r>
            <a:r>
              <a:rPr lang="es-ES" dirty="0" smtClean="0"/>
              <a:t> </a:t>
            </a:r>
            <a:r>
              <a:rPr lang="es-ES" dirty="0" err="1" smtClean="0"/>
              <a:t>us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help</a:t>
            </a:r>
            <a:r>
              <a:rPr lang="es-ES" dirty="0" smtClean="0"/>
              <a:t> </a:t>
            </a:r>
            <a:r>
              <a:rPr lang="es-ES" dirty="0" err="1" smtClean="0"/>
              <a:t>him</a:t>
            </a:r>
            <a:r>
              <a:rPr lang="es-ES" dirty="0" smtClean="0"/>
              <a:t> </a:t>
            </a:r>
            <a:r>
              <a:rPr lang="es-ES" dirty="0" err="1" smtClean="0"/>
              <a:t>towards</a:t>
            </a:r>
            <a:r>
              <a:rPr lang="es-ES" dirty="0" smtClean="0"/>
              <a:t> </a:t>
            </a:r>
            <a:r>
              <a:rPr lang="es-ES" dirty="0" err="1" smtClean="0"/>
              <a:t>personalized</a:t>
            </a:r>
            <a:r>
              <a:rPr lang="es-ES" dirty="0" smtClean="0"/>
              <a:t> medicine..</a:t>
            </a:r>
          </a:p>
          <a:p>
            <a:endParaRPr lang="es-ES" dirty="0" smtClean="0"/>
          </a:p>
          <a:p>
            <a:pPr algn="ctr">
              <a:buNone/>
            </a:pPr>
            <a:r>
              <a:rPr lang="en-US" sz="2600" b="1" dirty="0" smtClean="0"/>
              <a:t>Personalized </a:t>
            </a:r>
            <a:r>
              <a:rPr lang="en-US" sz="2600" b="1" dirty="0" smtClean="0"/>
              <a:t>medicine</a:t>
            </a:r>
            <a:r>
              <a:rPr lang="en-US" sz="2600" dirty="0" smtClean="0"/>
              <a:t>, also termed </a:t>
            </a:r>
            <a:r>
              <a:rPr lang="en-US" sz="2600" dirty="0" smtClean="0">
                <a:hlinkClick r:id="rId2" tooltip="Precision medicine"/>
              </a:rPr>
              <a:t>precision medicine</a:t>
            </a:r>
            <a:r>
              <a:rPr lang="en-US" sz="2600" dirty="0" smtClean="0"/>
              <a:t>, is a </a:t>
            </a:r>
            <a:r>
              <a:rPr lang="en-US" sz="2600" dirty="0" smtClean="0">
                <a:hlinkClick r:id="rId3" tooltip="Medical model"/>
              </a:rPr>
              <a:t>medical procedure</a:t>
            </a:r>
            <a:r>
              <a:rPr lang="en-US" sz="2600" dirty="0" smtClean="0"/>
              <a:t> that separates patients into different groups—with medical decisions, practices, interventions and/or products being tailored to the individual patient based on their predicted response or risk of disease</a:t>
            </a:r>
            <a:r>
              <a:rPr lang="en-US" sz="2600" dirty="0" smtClean="0"/>
              <a:t>.</a:t>
            </a:r>
          </a:p>
          <a:p>
            <a:pPr>
              <a:buNone/>
            </a:pPr>
            <a:r>
              <a:rPr lang="en-US" sz="1500" i="1" dirty="0" smtClean="0">
                <a:hlinkClick r:id="rId4"/>
              </a:rPr>
              <a:t>Stratified, </a:t>
            </a:r>
            <a:r>
              <a:rPr lang="en-US" sz="1500" i="1" dirty="0" err="1" smtClean="0">
                <a:hlinkClick r:id="rId4"/>
              </a:rPr>
              <a:t>personalised</a:t>
            </a:r>
            <a:r>
              <a:rPr lang="en-US" sz="1500" i="1" dirty="0" smtClean="0">
                <a:hlinkClick r:id="rId4"/>
              </a:rPr>
              <a:t> or P4 medicine: a new direction for placing the patient at the centre of healthcare and health education</a:t>
            </a:r>
            <a:r>
              <a:rPr lang="en-US" sz="1500" dirty="0" smtClean="0"/>
              <a:t> (Technical report). Academy of Medical Sciences. May 2015. Retrieved 6 Jan 2016.</a:t>
            </a:r>
            <a:endParaRPr lang="es-E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Line 113"/>
          <p:cNvSpPr>
            <a:spLocks noChangeShapeType="1"/>
          </p:cNvSpPr>
          <p:nvPr/>
        </p:nvSpPr>
        <p:spPr bwMode="auto">
          <a:xfrm>
            <a:off x="7956550" y="1653778"/>
            <a:ext cx="0" cy="18895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3316" name="Line 115"/>
          <p:cNvSpPr>
            <a:spLocks noChangeShapeType="1"/>
          </p:cNvSpPr>
          <p:nvPr/>
        </p:nvSpPr>
        <p:spPr bwMode="auto">
          <a:xfrm>
            <a:off x="6659563" y="1653778"/>
            <a:ext cx="0" cy="14037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3317" name="Line 112"/>
          <p:cNvSpPr>
            <a:spLocks noChangeShapeType="1"/>
          </p:cNvSpPr>
          <p:nvPr/>
        </p:nvSpPr>
        <p:spPr bwMode="auto">
          <a:xfrm>
            <a:off x="5364163" y="1653778"/>
            <a:ext cx="0" cy="18895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3318" name="Line 114"/>
          <p:cNvSpPr>
            <a:spLocks noChangeShapeType="1"/>
          </p:cNvSpPr>
          <p:nvPr/>
        </p:nvSpPr>
        <p:spPr bwMode="auto">
          <a:xfrm>
            <a:off x="4067175" y="1653778"/>
            <a:ext cx="0" cy="2376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3319" name="Line 111"/>
          <p:cNvSpPr>
            <a:spLocks noChangeShapeType="1"/>
          </p:cNvSpPr>
          <p:nvPr/>
        </p:nvSpPr>
        <p:spPr bwMode="auto">
          <a:xfrm>
            <a:off x="2771775" y="1653778"/>
            <a:ext cx="0" cy="18895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3320" name="Line 110"/>
          <p:cNvSpPr>
            <a:spLocks noChangeShapeType="1"/>
          </p:cNvSpPr>
          <p:nvPr/>
        </p:nvSpPr>
        <p:spPr bwMode="auto">
          <a:xfrm>
            <a:off x="1476375" y="1653778"/>
            <a:ext cx="0" cy="18895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3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411510"/>
            <a:ext cx="4176464" cy="30861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ko-KR" sz="3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Phases and Tasks</a:t>
            </a:r>
          </a:p>
        </p:txBody>
      </p:sp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395536" y="915566"/>
            <a:ext cx="8569079" cy="738213"/>
            <a:chOff x="476" y="935"/>
            <a:chExt cx="5171" cy="454"/>
          </a:xfrm>
        </p:grpSpPr>
        <p:sp>
          <p:nvSpPr>
            <p:cNvPr id="13353" name="AutoShape 8"/>
            <p:cNvSpPr>
              <a:spLocks noChangeArrowheads="1"/>
            </p:cNvSpPr>
            <p:nvPr/>
          </p:nvSpPr>
          <p:spPr bwMode="auto">
            <a:xfrm>
              <a:off x="476" y="935"/>
              <a:ext cx="1088" cy="453"/>
            </a:xfrm>
            <a:prstGeom prst="homePlate">
              <a:avLst>
                <a:gd name="adj" fmla="val 60044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1300">
                  <a:solidFill>
                    <a:srgbClr val="003300"/>
                  </a:solidFill>
                </a:rPr>
                <a:t>Business</a:t>
              </a:r>
            </a:p>
            <a:p>
              <a:pPr algn="ctr" eaLnBrk="1" hangingPunct="1"/>
              <a:r>
                <a:rPr lang="en-US" altLang="ko-KR" sz="1300">
                  <a:solidFill>
                    <a:srgbClr val="003300"/>
                  </a:solidFill>
                </a:rPr>
                <a:t>Understanding</a:t>
              </a:r>
            </a:p>
          </p:txBody>
        </p:sp>
        <p:sp>
          <p:nvSpPr>
            <p:cNvPr id="13354" name="AutoShape 31"/>
            <p:cNvSpPr>
              <a:spLocks noChangeArrowheads="1"/>
            </p:cNvSpPr>
            <p:nvPr/>
          </p:nvSpPr>
          <p:spPr bwMode="auto">
            <a:xfrm>
              <a:off x="1338" y="935"/>
              <a:ext cx="1043" cy="454"/>
            </a:xfrm>
            <a:prstGeom prst="chevron">
              <a:avLst>
                <a:gd name="adj" fmla="val 57434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1400" dirty="0">
                  <a:solidFill>
                    <a:srgbClr val="003300"/>
                  </a:solidFill>
                </a:rPr>
                <a:t>     </a:t>
              </a:r>
              <a:r>
                <a:rPr lang="en-US" altLang="ko-KR" sz="1300" dirty="0">
                  <a:solidFill>
                    <a:srgbClr val="003300"/>
                  </a:solidFill>
                </a:rPr>
                <a:t>Data</a:t>
              </a:r>
            </a:p>
            <a:p>
              <a:pPr algn="ctr" eaLnBrk="1" hangingPunct="1"/>
              <a:r>
                <a:rPr lang="en-US" altLang="ko-KR" sz="1300" dirty="0">
                  <a:solidFill>
                    <a:srgbClr val="003300"/>
                  </a:solidFill>
                </a:rPr>
                <a:t>     Understanding</a:t>
              </a:r>
            </a:p>
          </p:txBody>
        </p:sp>
        <p:sp>
          <p:nvSpPr>
            <p:cNvPr id="13355" name="AutoShape 35"/>
            <p:cNvSpPr>
              <a:spLocks noChangeArrowheads="1"/>
            </p:cNvSpPr>
            <p:nvPr/>
          </p:nvSpPr>
          <p:spPr bwMode="auto">
            <a:xfrm>
              <a:off x="2154" y="935"/>
              <a:ext cx="1043" cy="454"/>
            </a:xfrm>
            <a:prstGeom prst="chevron">
              <a:avLst>
                <a:gd name="adj" fmla="val 57434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1400" dirty="0">
                  <a:solidFill>
                    <a:srgbClr val="003300"/>
                  </a:solidFill>
                </a:rPr>
                <a:t>     </a:t>
              </a:r>
              <a:r>
                <a:rPr lang="en-US" altLang="ko-KR" sz="1300" dirty="0">
                  <a:solidFill>
                    <a:srgbClr val="003300"/>
                  </a:solidFill>
                </a:rPr>
                <a:t>Data</a:t>
              </a:r>
            </a:p>
            <a:p>
              <a:pPr algn="ctr" eaLnBrk="1" hangingPunct="1"/>
              <a:r>
                <a:rPr lang="en-US" altLang="ko-KR" sz="1300" dirty="0">
                  <a:solidFill>
                    <a:srgbClr val="003300"/>
                  </a:solidFill>
                </a:rPr>
                <a:t>     Preparation</a:t>
              </a:r>
            </a:p>
          </p:txBody>
        </p:sp>
        <p:sp>
          <p:nvSpPr>
            <p:cNvPr id="13356" name="AutoShape 36"/>
            <p:cNvSpPr>
              <a:spLocks noChangeArrowheads="1"/>
            </p:cNvSpPr>
            <p:nvPr/>
          </p:nvSpPr>
          <p:spPr bwMode="auto">
            <a:xfrm>
              <a:off x="2971" y="935"/>
              <a:ext cx="1043" cy="454"/>
            </a:xfrm>
            <a:prstGeom prst="chevron">
              <a:avLst>
                <a:gd name="adj" fmla="val 57434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3300"/>
                  </a:solidFill>
                </a:rPr>
                <a:t>     </a:t>
              </a:r>
              <a:r>
                <a:rPr lang="en-US" altLang="ko-KR" sz="1300">
                  <a:solidFill>
                    <a:srgbClr val="003300"/>
                  </a:solidFill>
                </a:rPr>
                <a:t>Modeling</a:t>
              </a:r>
            </a:p>
          </p:txBody>
        </p:sp>
        <p:sp>
          <p:nvSpPr>
            <p:cNvPr id="13357" name="AutoShape 37"/>
            <p:cNvSpPr>
              <a:spLocks noChangeArrowheads="1"/>
            </p:cNvSpPr>
            <p:nvPr/>
          </p:nvSpPr>
          <p:spPr bwMode="auto">
            <a:xfrm>
              <a:off x="4604" y="935"/>
              <a:ext cx="1043" cy="454"/>
            </a:xfrm>
            <a:prstGeom prst="chevron">
              <a:avLst>
                <a:gd name="adj" fmla="val 57434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3300"/>
                  </a:solidFill>
                </a:rPr>
                <a:t>     </a:t>
              </a:r>
              <a:r>
                <a:rPr lang="en-US" altLang="ko-KR" sz="1300">
                  <a:solidFill>
                    <a:srgbClr val="003300"/>
                  </a:solidFill>
                </a:rPr>
                <a:t>Deployment</a:t>
              </a:r>
            </a:p>
          </p:txBody>
        </p:sp>
        <p:sp>
          <p:nvSpPr>
            <p:cNvPr id="13358" name="AutoShape 38"/>
            <p:cNvSpPr>
              <a:spLocks noChangeArrowheads="1"/>
            </p:cNvSpPr>
            <p:nvPr/>
          </p:nvSpPr>
          <p:spPr bwMode="auto">
            <a:xfrm>
              <a:off x="3787" y="935"/>
              <a:ext cx="1043" cy="454"/>
            </a:xfrm>
            <a:prstGeom prst="chevron">
              <a:avLst>
                <a:gd name="adj" fmla="val 57434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003300"/>
                  </a:solidFill>
                </a:rPr>
                <a:t>     </a:t>
              </a:r>
              <a:r>
                <a:rPr lang="en-US" altLang="ko-KR" sz="1300">
                  <a:solidFill>
                    <a:srgbClr val="003300"/>
                  </a:solidFill>
                </a:rPr>
                <a:t>Evaluation</a:t>
              </a:r>
            </a:p>
          </p:txBody>
        </p:sp>
      </p:grp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611560" y="1707654"/>
            <a:ext cx="7920732" cy="2952626"/>
            <a:chOff x="567" y="1434"/>
            <a:chExt cx="4808" cy="1951"/>
          </a:xfrm>
        </p:grpSpPr>
        <p:sp>
          <p:nvSpPr>
            <p:cNvPr id="13329" name="AutoShape 40"/>
            <p:cNvSpPr>
              <a:spLocks noChangeArrowheads="1"/>
            </p:cNvSpPr>
            <p:nvPr/>
          </p:nvSpPr>
          <p:spPr bwMode="auto">
            <a:xfrm>
              <a:off x="2200" y="3067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Format</a:t>
              </a:r>
            </a:p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13330" name="AutoShape 73"/>
            <p:cNvSpPr>
              <a:spLocks noChangeArrowheads="1"/>
            </p:cNvSpPr>
            <p:nvPr/>
          </p:nvSpPr>
          <p:spPr bwMode="auto">
            <a:xfrm>
              <a:off x="2200" y="2659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1100" dirty="0">
                  <a:solidFill>
                    <a:schemeClr val="tx1"/>
                  </a:solidFill>
                </a:rPr>
                <a:t>Integrate</a:t>
              </a:r>
            </a:p>
            <a:p>
              <a:pPr algn="ctr" eaLnBrk="1" hangingPunct="1"/>
              <a:r>
                <a:rPr lang="en-US" altLang="ko-KR" sz="1100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13331" name="AutoShape 74"/>
            <p:cNvSpPr>
              <a:spLocks noChangeArrowheads="1"/>
            </p:cNvSpPr>
            <p:nvPr/>
          </p:nvSpPr>
          <p:spPr bwMode="auto">
            <a:xfrm>
              <a:off x="2200" y="2251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Construct</a:t>
              </a:r>
            </a:p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13332" name="AutoShape 75"/>
            <p:cNvSpPr>
              <a:spLocks noChangeArrowheads="1"/>
            </p:cNvSpPr>
            <p:nvPr/>
          </p:nvSpPr>
          <p:spPr bwMode="auto">
            <a:xfrm>
              <a:off x="2200" y="1842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Clean</a:t>
              </a:r>
            </a:p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13333" name="AutoShape 76"/>
            <p:cNvSpPr>
              <a:spLocks noChangeArrowheads="1"/>
            </p:cNvSpPr>
            <p:nvPr/>
          </p:nvSpPr>
          <p:spPr bwMode="auto">
            <a:xfrm>
              <a:off x="2200" y="1434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Select</a:t>
              </a:r>
            </a:p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13334" name="AutoShape 77"/>
            <p:cNvSpPr>
              <a:spLocks noChangeArrowheads="1"/>
            </p:cNvSpPr>
            <p:nvPr/>
          </p:nvSpPr>
          <p:spPr bwMode="auto">
            <a:xfrm>
              <a:off x="567" y="1434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1100" dirty="0">
                  <a:solidFill>
                    <a:schemeClr val="tx1"/>
                  </a:solidFill>
                </a:rPr>
                <a:t>Determine</a:t>
              </a:r>
            </a:p>
            <a:p>
              <a:pPr algn="ctr" eaLnBrk="1" hangingPunct="1"/>
              <a:r>
                <a:rPr lang="en-US" altLang="ko-KR" sz="1100" dirty="0">
                  <a:solidFill>
                    <a:schemeClr val="tx1"/>
                  </a:solidFill>
                </a:rPr>
                <a:t>Business</a:t>
              </a:r>
            </a:p>
            <a:p>
              <a:pPr algn="ctr" eaLnBrk="1" hangingPunct="1"/>
              <a:r>
                <a:rPr lang="en-US" altLang="ko-KR" sz="1100" dirty="0">
                  <a:solidFill>
                    <a:schemeClr val="tx1"/>
                  </a:solidFill>
                </a:rPr>
                <a:t>Objectives</a:t>
              </a:r>
            </a:p>
          </p:txBody>
        </p:sp>
        <p:sp>
          <p:nvSpPr>
            <p:cNvPr id="13335" name="AutoShape 78"/>
            <p:cNvSpPr>
              <a:spLocks noChangeArrowheads="1"/>
            </p:cNvSpPr>
            <p:nvPr/>
          </p:nvSpPr>
          <p:spPr bwMode="auto">
            <a:xfrm>
              <a:off x="4649" y="2659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Review</a:t>
              </a:r>
            </a:p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Project</a:t>
              </a:r>
            </a:p>
          </p:txBody>
        </p:sp>
        <p:sp>
          <p:nvSpPr>
            <p:cNvPr id="13336" name="AutoShape 79"/>
            <p:cNvSpPr>
              <a:spLocks noChangeArrowheads="1"/>
            </p:cNvSpPr>
            <p:nvPr/>
          </p:nvSpPr>
          <p:spPr bwMode="auto">
            <a:xfrm>
              <a:off x="4649" y="2251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Produce</a:t>
              </a:r>
            </a:p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Final</a:t>
              </a:r>
            </a:p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Report</a:t>
              </a:r>
            </a:p>
          </p:txBody>
        </p:sp>
        <p:sp>
          <p:nvSpPr>
            <p:cNvPr id="13337" name="AutoShape 80"/>
            <p:cNvSpPr>
              <a:spLocks noChangeArrowheads="1"/>
            </p:cNvSpPr>
            <p:nvPr/>
          </p:nvSpPr>
          <p:spPr bwMode="auto">
            <a:xfrm>
              <a:off x="4649" y="1842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Plan Monitering</a:t>
              </a:r>
            </a:p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&amp;</a:t>
              </a:r>
            </a:p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Maintenance</a:t>
              </a:r>
            </a:p>
          </p:txBody>
        </p:sp>
        <p:sp>
          <p:nvSpPr>
            <p:cNvPr id="13338" name="AutoShape 82"/>
            <p:cNvSpPr>
              <a:spLocks noChangeArrowheads="1"/>
            </p:cNvSpPr>
            <p:nvPr/>
          </p:nvSpPr>
          <p:spPr bwMode="auto">
            <a:xfrm>
              <a:off x="4649" y="1434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Plan</a:t>
              </a:r>
            </a:p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Deployment</a:t>
              </a:r>
            </a:p>
          </p:txBody>
        </p:sp>
        <p:sp>
          <p:nvSpPr>
            <p:cNvPr id="13339" name="AutoShape 83"/>
            <p:cNvSpPr>
              <a:spLocks noChangeArrowheads="1"/>
            </p:cNvSpPr>
            <p:nvPr/>
          </p:nvSpPr>
          <p:spPr bwMode="auto">
            <a:xfrm>
              <a:off x="3833" y="2251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Determine</a:t>
              </a:r>
            </a:p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Next Steps</a:t>
              </a:r>
            </a:p>
          </p:txBody>
        </p:sp>
        <p:sp>
          <p:nvSpPr>
            <p:cNvPr id="13340" name="AutoShape 84"/>
            <p:cNvSpPr>
              <a:spLocks noChangeArrowheads="1"/>
            </p:cNvSpPr>
            <p:nvPr/>
          </p:nvSpPr>
          <p:spPr bwMode="auto">
            <a:xfrm>
              <a:off x="3833" y="1842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Review</a:t>
              </a:r>
            </a:p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Process</a:t>
              </a:r>
            </a:p>
          </p:txBody>
        </p:sp>
        <p:sp>
          <p:nvSpPr>
            <p:cNvPr id="13341" name="AutoShape 85"/>
            <p:cNvSpPr>
              <a:spLocks noChangeArrowheads="1"/>
            </p:cNvSpPr>
            <p:nvPr/>
          </p:nvSpPr>
          <p:spPr bwMode="auto">
            <a:xfrm>
              <a:off x="3833" y="1434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Evaluate</a:t>
              </a:r>
            </a:p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Results</a:t>
              </a:r>
            </a:p>
          </p:txBody>
        </p:sp>
        <p:sp>
          <p:nvSpPr>
            <p:cNvPr id="13342" name="AutoShape 86"/>
            <p:cNvSpPr>
              <a:spLocks noChangeArrowheads="1"/>
            </p:cNvSpPr>
            <p:nvPr/>
          </p:nvSpPr>
          <p:spPr bwMode="auto">
            <a:xfrm>
              <a:off x="3016" y="2659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Assess</a:t>
              </a:r>
            </a:p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13343" name="AutoShape 87"/>
            <p:cNvSpPr>
              <a:spLocks noChangeArrowheads="1"/>
            </p:cNvSpPr>
            <p:nvPr/>
          </p:nvSpPr>
          <p:spPr bwMode="auto">
            <a:xfrm>
              <a:off x="3016" y="2251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Build</a:t>
              </a:r>
            </a:p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13344" name="AutoShape 88"/>
            <p:cNvSpPr>
              <a:spLocks noChangeArrowheads="1"/>
            </p:cNvSpPr>
            <p:nvPr/>
          </p:nvSpPr>
          <p:spPr bwMode="auto">
            <a:xfrm>
              <a:off x="3016" y="1842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Generate</a:t>
              </a:r>
            </a:p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Test Design</a:t>
              </a:r>
            </a:p>
          </p:txBody>
        </p:sp>
        <p:sp>
          <p:nvSpPr>
            <p:cNvPr id="13345" name="AutoShape 89"/>
            <p:cNvSpPr>
              <a:spLocks noChangeArrowheads="1"/>
            </p:cNvSpPr>
            <p:nvPr/>
          </p:nvSpPr>
          <p:spPr bwMode="auto">
            <a:xfrm>
              <a:off x="3016" y="1434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Select</a:t>
              </a:r>
            </a:p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Modeling</a:t>
              </a:r>
            </a:p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Technique</a:t>
              </a:r>
            </a:p>
          </p:txBody>
        </p:sp>
        <p:sp>
          <p:nvSpPr>
            <p:cNvPr id="13346" name="AutoShape 95"/>
            <p:cNvSpPr>
              <a:spLocks noChangeArrowheads="1"/>
            </p:cNvSpPr>
            <p:nvPr/>
          </p:nvSpPr>
          <p:spPr bwMode="auto">
            <a:xfrm>
              <a:off x="567" y="1842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Assess</a:t>
              </a:r>
            </a:p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Situation</a:t>
              </a:r>
            </a:p>
          </p:txBody>
        </p:sp>
        <p:sp>
          <p:nvSpPr>
            <p:cNvPr id="13347" name="AutoShape 96"/>
            <p:cNvSpPr>
              <a:spLocks noChangeArrowheads="1"/>
            </p:cNvSpPr>
            <p:nvPr/>
          </p:nvSpPr>
          <p:spPr bwMode="auto">
            <a:xfrm>
              <a:off x="1383" y="2251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Explore</a:t>
              </a:r>
            </a:p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13348" name="AutoShape 97"/>
            <p:cNvSpPr>
              <a:spLocks noChangeArrowheads="1"/>
            </p:cNvSpPr>
            <p:nvPr/>
          </p:nvSpPr>
          <p:spPr bwMode="auto">
            <a:xfrm>
              <a:off x="1383" y="1842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Describe</a:t>
              </a:r>
            </a:p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13349" name="AutoShape 98"/>
            <p:cNvSpPr>
              <a:spLocks noChangeArrowheads="1"/>
            </p:cNvSpPr>
            <p:nvPr/>
          </p:nvSpPr>
          <p:spPr bwMode="auto">
            <a:xfrm>
              <a:off x="1383" y="1434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Collect</a:t>
              </a:r>
            </a:p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Initial</a:t>
              </a:r>
            </a:p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13350" name="AutoShape 99"/>
            <p:cNvSpPr>
              <a:spLocks noChangeArrowheads="1"/>
            </p:cNvSpPr>
            <p:nvPr/>
          </p:nvSpPr>
          <p:spPr bwMode="auto">
            <a:xfrm>
              <a:off x="567" y="2251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1100" dirty="0">
                  <a:solidFill>
                    <a:schemeClr val="tx1"/>
                  </a:solidFill>
                </a:rPr>
                <a:t>Determine</a:t>
              </a:r>
            </a:p>
            <a:p>
              <a:pPr algn="ctr" eaLnBrk="1" hangingPunct="1"/>
              <a:r>
                <a:rPr lang="en-US" altLang="ko-KR" sz="1100" dirty="0">
                  <a:solidFill>
                    <a:schemeClr val="tx1"/>
                  </a:solidFill>
                </a:rPr>
                <a:t>Data Mining</a:t>
              </a:r>
            </a:p>
            <a:p>
              <a:pPr algn="ctr" eaLnBrk="1" hangingPunct="1"/>
              <a:r>
                <a:rPr lang="en-US" altLang="ko-KR" sz="1100" dirty="0">
                  <a:solidFill>
                    <a:schemeClr val="tx1"/>
                  </a:solidFill>
                </a:rPr>
                <a:t>Goals</a:t>
              </a:r>
            </a:p>
          </p:txBody>
        </p:sp>
        <p:sp>
          <p:nvSpPr>
            <p:cNvPr id="13351" name="AutoShape 100"/>
            <p:cNvSpPr>
              <a:spLocks noChangeArrowheads="1"/>
            </p:cNvSpPr>
            <p:nvPr/>
          </p:nvSpPr>
          <p:spPr bwMode="auto">
            <a:xfrm>
              <a:off x="1383" y="2659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Verify</a:t>
              </a:r>
            </a:p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Data</a:t>
              </a:r>
            </a:p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Quality</a:t>
              </a:r>
            </a:p>
          </p:txBody>
        </p:sp>
        <p:sp>
          <p:nvSpPr>
            <p:cNvPr id="13352" name="AutoShape 101"/>
            <p:cNvSpPr>
              <a:spLocks noChangeArrowheads="1"/>
            </p:cNvSpPr>
            <p:nvPr/>
          </p:nvSpPr>
          <p:spPr bwMode="auto">
            <a:xfrm>
              <a:off x="567" y="2659"/>
              <a:ext cx="726" cy="318"/>
            </a:xfrm>
            <a:prstGeom prst="flowChartProcess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CC0000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Produce</a:t>
              </a:r>
            </a:p>
            <a:p>
              <a:pPr algn="ctr" eaLnBrk="1" hangingPunct="1"/>
              <a:r>
                <a:rPr lang="en-US" altLang="ko-KR" sz="1100">
                  <a:solidFill>
                    <a:schemeClr val="tx1"/>
                  </a:solidFill>
                </a:rPr>
                <a:t>Project Plan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8597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38329" y="627534"/>
            <a:ext cx="8229600" cy="30861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ko-KR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Phase 1. Business Understanding</a:t>
            </a:r>
          </a:p>
        </p:txBody>
      </p:sp>
      <p:sp>
        <p:nvSpPr>
          <p:cNvPr id="14344" name="Rectangle 1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41325" indent="-258763" eaLnBrk="1" hangingPunct="1"/>
            <a:endParaRPr lang="en-US" altLang="ko-KR" sz="1000" b="1" dirty="0"/>
          </a:p>
          <a:p>
            <a:pPr marL="441325" indent="-258763" eaLnBrk="1" hangingPunct="1"/>
            <a:r>
              <a:rPr lang="en-US" altLang="ko-KR" sz="2600" b="1" dirty="0"/>
              <a:t>Statement of </a:t>
            </a:r>
            <a:r>
              <a:rPr lang="en-US" altLang="ko-KR" sz="2600" b="1" dirty="0">
                <a:solidFill>
                  <a:srgbClr val="336699"/>
                </a:solidFill>
              </a:rPr>
              <a:t>Business Objective</a:t>
            </a:r>
          </a:p>
          <a:p>
            <a:pPr marL="441325" indent="-258763" eaLnBrk="1" hangingPunct="1"/>
            <a:r>
              <a:rPr lang="en-US" altLang="ko-KR" sz="2600" b="1" dirty="0"/>
              <a:t>Statement of </a:t>
            </a:r>
            <a:r>
              <a:rPr lang="en-US" altLang="ko-KR" sz="2600" b="1" dirty="0">
                <a:solidFill>
                  <a:srgbClr val="336699"/>
                </a:solidFill>
              </a:rPr>
              <a:t>Data Mining Objective</a:t>
            </a:r>
          </a:p>
          <a:p>
            <a:pPr marL="441325" indent="-258763" eaLnBrk="1" hangingPunct="1"/>
            <a:r>
              <a:rPr lang="en-US" altLang="ko-KR" sz="2600" b="1" dirty="0"/>
              <a:t>Statement of </a:t>
            </a:r>
            <a:r>
              <a:rPr lang="en-US" altLang="ko-KR" sz="2600" b="1" dirty="0">
                <a:solidFill>
                  <a:srgbClr val="336699"/>
                </a:solidFill>
              </a:rPr>
              <a:t>Success Criteria</a:t>
            </a:r>
          </a:p>
          <a:p>
            <a:pPr marL="441325" indent="-258763" eaLnBrk="1" hangingPunct="1">
              <a:buFontTx/>
              <a:buNone/>
            </a:pPr>
            <a:endParaRPr lang="en-US" altLang="ko-KR" sz="2000" dirty="0"/>
          </a:p>
          <a:p>
            <a:pPr marL="441325" indent="-258763" eaLnBrk="1" hangingPunct="1">
              <a:buFontTx/>
              <a:buNone/>
            </a:pPr>
            <a:r>
              <a:rPr lang="en-US" altLang="ko-KR" sz="2000" b="1" dirty="0"/>
              <a:t>	</a:t>
            </a:r>
            <a:r>
              <a:rPr lang="en-US" altLang="ko-KR" sz="2000" b="1" dirty="0" smtClean="0"/>
              <a:t>Focuses </a:t>
            </a:r>
            <a:r>
              <a:rPr lang="en-US" altLang="ko-KR" sz="2000" b="1" dirty="0"/>
              <a:t>on </a:t>
            </a:r>
            <a:r>
              <a:rPr lang="en-US" altLang="ko-KR" sz="2000" b="1" dirty="0">
                <a:solidFill>
                  <a:srgbClr val="00B0F0"/>
                </a:solidFill>
              </a:rPr>
              <a:t>understanding the project objectives and requirements from a business perspective, then converting this knowledge into a data mining problem definition and a preliminary plan designed to achieve the objectives</a:t>
            </a:r>
          </a:p>
          <a:p>
            <a:pPr marL="441325" indent="-258763" eaLnBrk="1" hangingPunct="1">
              <a:buFontTx/>
              <a:buNone/>
            </a:pPr>
            <a:endParaRPr lang="en-US" altLang="ko-KR" sz="2000" b="1" dirty="0">
              <a:solidFill>
                <a:srgbClr val="CC0000"/>
              </a:solidFill>
            </a:endParaRPr>
          </a:p>
        </p:txBody>
      </p:sp>
      <p:sp>
        <p:nvSpPr>
          <p:cNvPr id="14338" name="6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/>
            <a:fld id="{DD6660B5-06E8-491A-9918-0B050BF18332}" type="slidenum">
              <a:rPr lang="en-US" altLang="ko-KR" b="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ko-KR" b="0">
              <a:solidFill>
                <a:schemeClr val="tx1"/>
              </a:solidFill>
            </a:endParaRPr>
          </a:p>
        </p:txBody>
      </p:sp>
      <p:pic>
        <p:nvPicPr>
          <p:cNvPr id="14345" name="Picture 13"/>
          <p:cNvPicPr>
            <a:picLocks noGrp="1" noChangeAspect="1" noChangeArrowheads="1"/>
          </p:cNvPicPr>
          <p:nvPr>
            <p:ph type="body" sz="half" idx="4294967295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256"/>
          <a:stretch>
            <a:fillRect/>
          </a:stretch>
        </p:blipFill>
        <p:spPr>
          <a:xfrm>
            <a:off x="6592069" y="1203598"/>
            <a:ext cx="2084387" cy="1555750"/>
          </a:xfrm>
          <a:prstGeom prst="rect">
            <a:avLst/>
          </a:prstGeom>
          <a:noFill/>
        </p:spPr>
      </p:pic>
      <p:sp>
        <p:nvSpPr>
          <p:cNvPr id="14346" name="Rectangle 16"/>
          <p:cNvSpPr>
            <a:spLocks noChangeArrowheads="1"/>
          </p:cNvSpPr>
          <p:nvPr/>
        </p:nvSpPr>
        <p:spPr bwMode="auto">
          <a:xfrm>
            <a:off x="7019925" y="1491854"/>
            <a:ext cx="504825" cy="163115"/>
          </a:xfrm>
          <a:prstGeom prst="rect">
            <a:avLst/>
          </a:prstGeom>
          <a:noFill/>
          <a:ln w="635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/>
            <a:endParaRPr lang="en-US" altLang="es-ES"/>
          </a:p>
        </p:txBody>
      </p:sp>
    </p:spTree>
    <p:extLst>
      <p:ext uri="{BB962C8B-B14F-4D97-AF65-F5344CB8AC3E}">
        <p14:creationId xmlns="" xmlns:p14="http://schemas.microsoft.com/office/powerpoint/2010/main" val="244730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38329" y="627534"/>
            <a:ext cx="8229600" cy="30861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ko-KR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Phase 1. Business Understanding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59657"/>
            <a:ext cx="8075612" cy="3394472"/>
          </a:xfrm>
        </p:spPr>
        <p:txBody>
          <a:bodyPr>
            <a:normAutofit fontScale="70000" lnSpcReduction="20000"/>
          </a:bodyPr>
          <a:lstStyle/>
          <a:p>
            <a:pPr marL="274638" indent="-274638" eaLnBrk="1" hangingPunct="1"/>
            <a:r>
              <a:rPr lang="en-US" altLang="ko-KR" sz="2200" b="1" dirty="0">
                <a:solidFill>
                  <a:srgbClr val="00B0F0"/>
                </a:solidFill>
              </a:rPr>
              <a:t>Determine business objectives</a:t>
            </a:r>
          </a:p>
          <a:p>
            <a:pPr marL="274638" indent="-274638" eaLnBrk="1" hangingPunct="1">
              <a:buFontTx/>
              <a:buNone/>
            </a:pPr>
            <a:r>
              <a:rPr lang="en-US" altLang="ko-KR" sz="1800" b="1" dirty="0"/>
              <a:t> - </a:t>
            </a:r>
            <a:r>
              <a:rPr lang="en-US" altLang="ko-KR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thoroughly understand, from a business perspective, what the client really wants </a:t>
            </a:r>
            <a:r>
              <a:rPr lang="en-US" altLang="ko-KR" sz="1800" b="1" dirty="0"/>
              <a:t>to accomplish</a:t>
            </a:r>
          </a:p>
          <a:p>
            <a:pPr marL="274638" indent="-274638" eaLnBrk="1" hangingPunct="1">
              <a:buFontTx/>
              <a:buNone/>
            </a:pPr>
            <a:r>
              <a:rPr lang="en-US" altLang="ko-KR" sz="1800" b="1" dirty="0"/>
              <a:t> - </a:t>
            </a:r>
            <a:r>
              <a:rPr lang="en-US" altLang="ko-KR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uncover important factors</a:t>
            </a:r>
            <a:r>
              <a:rPr lang="en-US" altLang="ko-KR" sz="1800" b="1" dirty="0"/>
              <a:t>, at the beginning, that can influence the outcome of the project</a:t>
            </a:r>
          </a:p>
          <a:p>
            <a:pPr marL="274638" indent="-274638" eaLnBrk="1" hangingPunct="1">
              <a:buFontTx/>
              <a:buNone/>
            </a:pPr>
            <a:r>
              <a:rPr lang="en-US" altLang="ko-KR" sz="1800" b="1" dirty="0"/>
              <a:t> - neglecting this step is to expend a great deal of effort producing the right answers to the wrong questions</a:t>
            </a:r>
          </a:p>
          <a:p>
            <a:pPr marL="274638" indent="-274638" eaLnBrk="1" hangingPunct="1">
              <a:buFontTx/>
              <a:buNone/>
            </a:pPr>
            <a:r>
              <a:rPr lang="en-US" altLang="ko-KR" sz="1800" b="1" dirty="0"/>
              <a:t> </a:t>
            </a:r>
            <a:endParaRPr lang="en-US" altLang="ko-KR" sz="1000" b="1" dirty="0"/>
          </a:p>
          <a:p>
            <a:pPr marL="274638" indent="-274638" eaLnBrk="1" hangingPunct="1"/>
            <a:r>
              <a:rPr lang="en-US" altLang="ko-KR" sz="2200" b="1" dirty="0">
                <a:solidFill>
                  <a:srgbClr val="00B0F0"/>
                </a:solidFill>
              </a:rPr>
              <a:t>Assess situation</a:t>
            </a:r>
          </a:p>
          <a:p>
            <a:pPr marL="274638" indent="-274638" eaLnBrk="1" hangingPunct="1">
              <a:buFontTx/>
              <a:buNone/>
            </a:pPr>
            <a:r>
              <a:rPr lang="en-US" altLang="ko-KR" sz="1800" b="1" dirty="0"/>
              <a:t> - </a:t>
            </a:r>
            <a:r>
              <a:rPr lang="en-US" altLang="ko-KR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more detailed fact-finding about all of the resources, constraints, assumptions and other factors </a:t>
            </a:r>
            <a:r>
              <a:rPr lang="en-US" altLang="ko-KR" sz="1800" b="1" dirty="0"/>
              <a:t>that should be considered</a:t>
            </a:r>
          </a:p>
          <a:p>
            <a:pPr marL="274638" indent="-274638" eaLnBrk="1" hangingPunct="1">
              <a:buFontTx/>
              <a:buNone/>
            </a:pPr>
            <a:r>
              <a:rPr lang="en-US" altLang="ko-KR" sz="1800" b="1" dirty="0"/>
              <a:t> - flesh out </a:t>
            </a:r>
            <a:r>
              <a:rPr lang="en-US" altLang="ko-KR" sz="1800" b="1" dirty="0">
                <a:solidFill>
                  <a:srgbClr val="336699"/>
                </a:solidFill>
              </a:rPr>
              <a:t>the details</a:t>
            </a:r>
          </a:p>
          <a:p>
            <a:pPr marL="274638" indent="-274638" eaLnBrk="1" hangingPunct="1">
              <a:buFontTx/>
              <a:buNone/>
            </a:pPr>
            <a:endParaRPr lang="en-US" altLang="ko-KR" sz="1800" b="1" dirty="0"/>
          </a:p>
        </p:txBody>
      </p:sp>
    </p:spTree>
    <p:extLst>
      <p:ext uri="{BB962C8B-B14F-4D97-AF65-F5344CB8AC3E}">
        <p14:creationId xmlns="" xmlns:p14="http://schemas.microsoft.com/office/powerpoint/2010/main" val="115863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8328" y="843558"/>
            <a:ext cx="8410135" cy="864096"/>
          </a:xfrm>
        </p:spPr>
        <p:txBody>
          <a:bodyPr>
            <a:noAutofit/>
          </a:bodyPr>
          <a:lstStyle/>
          <a:p>
            <a:pPr algn="l"/>
            <a:r>
              <a:rPr lang="es-ES" sz="2000" b="1" dirty="0" smtClean="0"/>
              <a:t>Can </a:t>
            </a:r>
            <a:r>
              <a:rPr lang="es-ES" sz="2000" b="1" dirty="0" err="1" smtClean="0"/>
              <a:t>we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identify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patients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who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may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be</a:t>
            </a:r>
            <a:r>
              <a:rPr lang="es-ES" sz="2000" b="1" dirty="0" smtClean="0"/>
              <a:t> more </a:t>
            </a:r>
            <a:r>
              <a:rPr lang="es-ES" sz="2000" b="1" dirty="0" err="1" smtClean="0"/>
              <a:t>prone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to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develop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lung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cancer</a:t>
            </a:r>
            <a:r>
              <a:rPr lang="es-ES" sz="2000" b="1" dirty="0" smtClean="0"/>
              <a:t>?</a:t>
            </a:r>
            <a:br>
              <a:rPr lang="es-ES" sz="2000" b="1" dirty="0" smtClean="0"/>
            </a:br>
            <a:endParaRPr lang="es-ES" sz="2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563638"/>
            <a:ext cx="8229600" cy="1296145"/>
          </a:xfrm>
        </p:spPr>
        <p:txBody>
          <a:bodyPr>
            <a:noAutofit/>
          </a:bodyPr>
          <a:lstStyle/>
          <a:p>
            <a:r>
              <a:rPr lang="en-US" altLang="ko-KR" sz="1800" b="1" dirty="0" smtClean="0">
                <a:solidFill>
                  <a:srgbClr val="00B0F0"/>
                </a:solidFill>
              </a:rPr>
              <a:t>thoroughly understand, from a business perspective, what the client really wants to </a:t>
            </a:r>
            <a:r>
              <a:rPr lang="en-US" altLang="ko-KR" sz="1800" b="1" dirty="0" smtClean="0">
                <a:solidFill>
                  <a:srgbClr val="00B0F0"/>
                </a:solidFill>
              </a:rPr>
              <a:t>accomplish:</a:t>
            </a:r>
          </a:p>
          <a:p>
            <a:pPr lvl="1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How do we describe patients ? </a:t>
            </a:r>
          </a:p>
          <a:p>
            <a:pPr lvl="1"/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Which information do we have of patients?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323528" y="2931790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lvl="0" indent="-342900" fontAlgn="auto"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</a:pPr>
            <a:r>
              <a:rPr lang="en-US" altLang="ko-KR" sz="2400" b="1" dirty="0" smtClean="0">
                <a:solidFill>
                  <a:srgbClr val="00B0F0"/>
                </a:solidFill>
              </a:rPr>
              <a:t>more </a:t>
            </a:r>
            <a:r>
              <a:rPr lang="en-US" altLang="ko-KR" sz="2400" b="1" dirty="0" smtClean="0">
                <a:solidFill>
                  <a:srgbClr val="00B0F0"/>
                </a:solidFill>
              </a:rPr>
              <a:t>detailed fact-finding about all of the resources, constraints, assumptions and other factors that should be </a:t>
            </a:r>
            <a:r>
              <a:rPr lang="en-US" altLang="ko-KR" sz="2400" b="1" dirty="0" smtClean="0">
                <a:solidFill>
                  <a:srgbClr val="00B0F0"/>
                </a:solidFill>
              </a:rPr>
              <a:t>considered:</a:t>
            </a:r>
          </a:p>
          <a:p>
            <a:pPr marL="800100" lvl="1" indent="-342900" fontAlgn="auto"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Ethics–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 </a:t>
            </a:r>
            <a:r>
              <a:rPr kumimoji="0" lang="en-US" sz="2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rPr>
              <a:t>ta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rPr>
              <a:t> be used? In/out the hospital</a:t>
            </a:r>
          </a:p>
          <a:p>
            <a:pPr marL="800100" lvl="1" indent="-342900" fontAlgn="auto"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records </a:t>
            </a:r>
            <a:r>
              <a:rPr kumimoji="0" lang="en-US" sz="2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anonimized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 </a:t>
            </a:r>
          </a:p>
          <a:p>
            <a:pPr marL="800100" lvl="1" indent="-342900" fontAlgn="auto"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</a:pPr>
            <a:r>
              <a:rPr lang="en-US" sz="2400" b="1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rPr>
              <a:t>Are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rPr>
              <a:t> data integrated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38329" y="411510"/>
            <a:ext cx="8229600" cy="30861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ko-KR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Phase 1. Business Understanding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951310"/>
            <a:ext cx="8075612" cy="3394472"/>
          </a:xfrm>
        </p:spPr>
        <p:txBody>
          <a:bodyPr>
            <a:normAutofit fontScale="62500" lnSpcReduction="20000"/>
          </a:bodyPr>
          <a:lstStyle/>
          <a:p>
            <a:pPr marL="182563" indent="-182563" eaLnBrk="1" hangingPunct="1"/>
            <a:r>
              <a:rPr lang="en-US" altLang="ko-KR" sz="2200" b="1" dirty="0">
                <a:solidFill>
                  <a:srgbClr val="007FDE"/>
                </a:solidFill>
              </a:rPr>
              <a:t>Determine data mining goals</a:t>
            </a:r>
          </a:p>
          <a:p>
            <a:pPr marL="182563" indent="-182563" eaLnBrk="1" hangingPunct="1">
              <a:buFontTx/>
              <a:buNone/>
            </a:pPr>
            <a:r>
              <a:rPr lang="en-US" altLang="ko-KR" sz="1800" dirty="0"/>
              <a:t> </a:t>
            </a:r>
            <a:r>
              <a:rPr lang="en-US" altLang="ko-KR" sz="1800" b="1" dirty="0"/>
              <a:t>- a business goal states </a:t>
            </a:r>
            <a:r>
              <a:rPr lang="en-US" altLang="ko-KR" sz="1800" b="1" dirty="0">
                <a:solidFill>
                  <a:srgbClr val="336699"/>
                </a:solidFill>
              </a:rPr>
              <a:t>objectives in business terminology</a:t>
            </a:r>
          </a:p>
          <a:p>
            <a:pPr marL="182563" indent="-182563" eaLnBrk="1" hangingPunct="1">
              <a:buFontTx/>
              <a:buNone/>
            </a:pPr>
            <a:r>
              <a:rPr lang="en-US" altLang="ko-KR" sz="1800" b="1" dirty="0"/>
              <a:t> - a data mining goal states </a:t>
            </a:r>
            <a:r>
              <a:rPr lang="en-US" altLang="ko-KR" sz="1800" b="1" dirty="0">
                <a:solidFill>
                  <a:srgbClr val="336699"/>
                </a:solidFill>
              </a:rPr>
              <a:t>project objectives in technical terms</a:t>
            </a:r>
          </a:p>
          <a:p>
            <a:pPr marL="182563" indent="-182563" eaLnBrk="1" hangingPunct="1">
              <a:buFontTx/>
              <a:buNone/>
            </a:pPr>
            <a:r>
              <a:rPr lang="en-US" altLang="ko-KR" sz="1800" b="1" dirty="0"/>
              <a:t>  ex) the business goal: </a:t>
            </a:r>
            <a:r>
              <a:rPr lang="en-US" altLang="ko-KR" sz="1800" b="1" dirty="0">
                <a:latin typeface="Arial" panose="020B0604020202020204" pitchFamily="34" charset="0"/>
              </a:rPr>
              <a:t>“</a:t>
            </a:r>
            <a:r>
              <a:rPr lang="en-US" altLang="ko-KR" sz="1800" b="1" dirty="0"/>
              <a:t>Increase catalog sales to existing customers.</a:t>
            </a:r>
            <a:r>
              <a:rPr lang="en-US" altLang="ko-KR" sz="1800" b="1" dirty="0">
                <a:latin typeface="Arial" panose="020B0604020202020204" pitchFamily="34" charset="0"/>
              </a:rPr>
              <a:t>”</a:t>
            </a:r>
            <a:endParaRPr lang="en-US" altLang="ko-KR" sz="1800" b="1" dirty="0"/>
          </a:p>
          <a:p>
            <a:pPr marL="182563" indent="-182563" eaLnBrk="1" hangingPunct="1">
              <a:buFontTx/>
              <a:buNone/>
            </a:pPr>
            <a:r>
              <a:rPr lang="en-US" altLang="ko-KR" sz="1800" b="1" dirty="0"/>
              <a:t>       a data mining goal: </a:t>
            </a:r>
            <a:r>
              <a:rPr lang="en-US" altLang="ko-KR" sz="1800" b="1" dirty="0">
                <a:latin typeface="Arial" panose="020B0604020202020204" pitchFamily="34" charset="0"/>
              </a:rPr>
              <a:t>“</a:t>
            </a:r>
            <a:r>
              <a:rPr lang="en-US" altLang="ko-KR" sz="1800" b="1" dirty="0"/>
              <a:t>Predict how many widgets a customer will buy, </a:t>
            </a:r>
            <a:r>
              <a:rPr lang="en-US" altLang="ko-KR" sz="1800" b="1" dirty="0" smtClean="0"/>
              <a:t>given </a:t>
            </a:r>
            <a:r>
              <a:rPr lang="en-US" altLang="ko-KR" sz="1800" b="1" dirty="0"/>
              <a:t>their purchases over the past three </a:t>
            </a:r>
            <a:r>
              <a:rPr lang="en-US" altLang="ko-KR" sz="1800" b="1" dirty="0" smtClean="0"/>
              <a:t>years, demographic </a:t>
            </a:r>
            <a:r>
              <a:rPr lang="en-US" altLang="ko-KR" sz="1800" b="1" dirty="0"/>
              <a:t>information (age, salary, city) and </a:t>
            </a:r>
            <a:r>
              <a:rPr lang="en-US" altLang="ko-KR" sz="1800" b="1" dirty="0" smtClean="0"/>
              <a:t>the </a:t>
            </a:r>
            <a:r>
              <a:rPr lang="en-US" altLang="ko-KR" sz="1800" b="1" dirty="0"/>
              <a:t>price of the item.</a:t>
            </a:r>
            <a:r>
              <a:rPr lang="en-US" altLang="ko-KR" sz="1800" b="1" dirty="0">
                <a:latin typeface="Arial" panose="020B0604020202020204" pitchFamily="34" charset="0"/>
              </a:rPr>
              <a:t>”</a:t>
            </a:r>
            <a:endParaRPr lang="en-US" altLang="ko-KR" sz="1800" b="1" dirty="0"/>
          </a:p>
          <a:p>
            <a:pPr marL="182563" indent="-182563" eaLnBrk="1" hangingPunct="1"/>
            <a:r>
              <a:rPr lang="en-US" altLang="ko-KR" sz="2200" b="1" dirty="0">
                <a:solidFill>
                  <a:srgbClr val="007FDE"/>
                </a:solidFill>
              </a:rPr>
              <a:t>Produce project plan</a:t>
            </a:r>
          </a:p>
          <a:p>
            <a:pPr marL="182563" indent="-182563" eaLnBrk="1" hangingPunct="1">
              <a:buFontTx/>
              <a:buNone/>
            </a:pPr>
            <a:r>
              <a:rPr lang="en-US" altLang="ko-KR" sz="1800" dirty="0"/>
              <a:t> </a:t>
            </a:r>
            <a:r>
              <a:rPr lang="en-US" altLang="ko-KR" sz="1800" b="1" dirty="0"/>
              <a:t>- </a:t>
            </a:r>
            <a:r>
              <a:rPr lang="en-US" altLang="ko-KR" sz="1800" b="1" dirty="0">
                <a:solidFill>
                  <a:srgbClr val="336699"/>
                </a:solidFill>
              </a:rPr>
              <a:t>describe the intended plan </a:t>
            </a:r>
            <a:r>
              <a:rPr lang="en-US" altLang="ko-KR" sz="1800" b="1" dirty="0"/>
              <a:t>for achieving the data mining goals and the business goals</a:t>
            </a:r>
          </a:p>
          <a:p>
            <a:pPr marL="182563" indent="-182563" eaLnBrk="1" hangingPunct="1">
              <a:buFontTx/>
              <a:buNone/>
            </a:pPr>
            <a:r>
              <a:rPr lang="en-US" altLang="ko-KR" sz="1800" b="1" dirty="0"/>
              <a:t> - the plan should </a:t>
            </a:r>
            <a:r>
              <a:rPr lang="en-US" altLang="ko-KR" sz="1800" b="1" dirty="0">
                <a:solidFill>
                  <a:srgbClr val="336699"/>
                </a:solidFill>
              </a:rPr>
              <a:t>specify the anticipated set of steps to be performed </a:t>
            </a:r>
            <a:r>
              <a:rPr lang="en-US" altLang="ko-KR" sz="1800" b="1" dirty="0"/>
              <a:t>during the rest of the project including an initial selection of tools and techniques</a:t>
            </a:r>
          </a:p>
        </p:txBody>
      </p:sp>
    </p:spTree>
    <p:extLst>
      <p:ext uri="{BB962C8B-B14F-4D97-AF65-F5344CB8AC3E}">
        <p14:creationId xmlns="" xmlns:p14="http://schemas.microsoft.com/office/powerpoint/2010/main" val="379875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38329" y="411510"/>
            <a:ext cx="8229600" cy="30861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ko-KR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Phase 1. Business Understanding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347614"/>
            <a:ext cx="8075612" cy="3168352"/>
          </a:xfrm>
        </p:spPr>
        <p:txBody>
          <a:bodyPr>
            <a:normAutofit fontScale="92500" lnSpcReduction="10000"/>
          </a:bodyPr>
          <a:lstStyle/>
          <a:p>
            <a:pPr marL="182563" indent="-182563" eaLnBrk="1" hangingPunct="1"/>
            <a:r>
              <a:rPr lang="en-US" altLang="ko-KR" sz="2200" b="1" dirty="0">
                <a:solidFill>
                  <a:srgbClr val="007FDE"/>
                </a:solidFill>
              </a:rPr>
              <a:t>Determine data mining goals</a:t>
            </a:r>
          </a:p>
          <a:p>
            <a:pPr marL="182563" indent="-182563" eaLnBrk="1" hangingPunct="1">
              <a:buFontTx/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given the information on a patient (age, gender, smoke and clinical variables). predict which is the probability to develop lung cancer</a:t>
            </a:r>
            <a:endParaRPr lang="en-US" altLang="ko-KR" sz="1800" b="1" dirty="0"/>
          </a:p>
          <a:p>
            <a:pPr marL="182563" indent="-182563" eaLnBrk="1" hangingPunct="1"/>
            <a:endParaRPr lang="en-US" altLang="ko-KR" sz="2200" b="1" dirty="0" smtClean="0">
              <a:solidFill>
                <a:srgbClr val="007FDE"/>
              </a:solidFill>
            </a:endParaRPr>
          </a:p>
          <a:p>
            <a:pPr marL="182563" indent="-182563" eaLnBrk="1" hangingPunct="1"/>
            <a:endParaRPr lang="en-US" altLang="ko-KR" sz="2200" b="1" dirty="0" smtClean="0">
              <a:solidFill>
                <a:srgbClr val="007FDE"/>
              </a:solidFill>
            </a:endParaRPr>
          </a:p>
          <a:p>
            <a:pPr marL="182563" indent="-182563" eaLnBrk="1" hangingPunct="1"/>
            <a:r>
              <a:rPr lang="en-US" altLang="ko-KR" sz="2200" b="1" dirty="0" smtClean="0">
                <a:solidFill>
                  <a:srgbClr val="007FDE"/>
                </a:solidFill>
              </a:rPr>
              <a:t>Produce </a:t>
            </a:r>
            <a:r>
              <a:rPr lang="en-US" altLang="ko-KR" sz="2200" b="1" dirty="0">
                <a:solidFill>
                  <a:srgbClr val="007FDE"/>
                </a:solidFill>
              </a:rPr>
              <a:t>project plan</a:t>
            </a:r>
          </a:p>
          <a:p>
            <a:pPr marL="182563" indent="-182563" eaLnBrk="1" hangingPunct="1">
              <a:buFontTx/>
              <a:buNone/>
            </a:pPr>
            <a:r>
              <a:rPr lang="en-US" altLang="ko-KR" sz="1800" dirty="0"/>
              <a:t> </a:t>
            </a:r>
            <a:r>
              <a:rPr lang="en-US" altLang="ko-KR" sz="1800" b="1" dirty="0" smtClean="0"/>
              <a:t>Objective, </a:t>
            </a:r>
            <a:r>
              <a:rPr lang="en-US" altLang="ko-KR" sz="1800" b="1" dirty="0" err="1" smtClean="0"/>
              <a:t>Workpackages</a:t>
            </a:r>
            <a:r>
              <a:rPr lang="en-US" altLang="ko-KR" sz="1800" b="1" dirty="0" smtClean="0"/>
              <a:t>, milestones, deliverable, cost, risks, </a:t>
            </a:r>
            <a:r>
              <a:rPr lang="en-US" altLang="ko-KR" sz="1800" b="1" dirty="0" err="1" smtClean="0"/>
              <a:t>gantt</a:t>
            </a:r>
            <a:r>
              <a:rPr lang="en-US" altLang="ko-KR" sz="1800" b="1" dirty="0" smtClean="0"/>
              <a:t> chart, ….</a:t>
            </a:r>
            <a:endParaRPr lang="en-US" altLang="ko-KR" sz="1800" b="1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338328" y="843558"/>
            <a:ext cx="8410135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Can </a:t>
            </a:r>
            <a:r>
              <a:rPr kumimoji="0" lang="es-E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</a:t>
            </a: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identify</a:t>
            </a: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patients</a:t>
            </a: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who</a:t>
            </a: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may</a:t>
            </a: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</a:t>
            </a: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more </a:t>
            </a:r>
            <a:r>
              <a:rPr kumimoji="0" lang="es-E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prone</a:t>
            </a: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</a:t>
            </a: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develop</a:t>
            </a: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lung</a:t>
            </a: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cancer</a:t>
            </a: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b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403648" y="2427734"/>
          <a:ext cx="6840759" cy="1059176"/>
        </p:xfrm>
        <a:graphic>
          <a:graphicData uri="http://schemas.openxmlformats.org/drawingml/2006/table">
            <a:tbl>
              <a:tblPr/>
              <a:tblGrid>
                <a:gridCol w="684075"/>
                <a:gridCol w="1074977"/>
                <a:gridCol w="1856777"/>
                <a:gridCol w="879527"/>
                <a:gridCol w="2345403"/>
              </a:tblGrid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Goal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Attributes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Indicator of success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Dataset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Business 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goal </a:t>
                      </a: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it 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helps to achieve (%)</a:t>
                      </a:r>
                      <a:endParaRPr lang="es-E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9875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Project plan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38328" y="1093281"/>
            <a:ext cx="4593712" cy="3819906"/>
          </a:xfrm>
        </p:spPr>
        <p:txBody>
          <a:bodyPr>
            <a:normAutofit/>
          </a:bodyPr>
          <a:lstStyle/>
          <a:p>
            <a:pPr lvl="1"/>
            <a:r>
              <a:rPr lang="en-GB" sz="2400" b="1" dirty="0" smtClean="0"/>
              <a:t>Scope</a:t>
            </a:r>
          </a:p>
          <a:p>
            <a:pPr lvl="1"/>
            <a:r>
              <a:rPr lang="en-GB" sz="2400" b="1" dirty="0" smtClean="0"/>
              <a:t>Business </a:t>
            </a:r>
            <a:r>
              <a:rPr lang="en-GB" sz="2400" b="1" dirty="0" smtClean="0"/>
              <a:t>goal</a:t>
            </a:r>
            <a:endParaRPr lang="es-ES" sz="2400" b="1" dirty="0" smtClean="0"/>
          </a:p>
          <a:p>
            <a:pPr lvl="1"/>
            <a:r>
              <a:rPr lang="en-GB" sz="2400" b="1" dirty="0" smtClean="0"/>
              <a:t>Data </a:t>
            </a:r>
            <a:r>
              <a:rPr lang="en-GB" sz="2400" b="1" dirty="0" smtClean="0"/>
              <a:t>Mining  goals</a:t>
            </a:r>
            <a:endParaRPr lang="es-ES" sz="2400" b="1" dirty="0" smtClean="0"/>
          </a:p>
          <a:p>
            <a:pPr lvl="1"/>
            <a:r>
              <a:rPr lang="es-ES" sz="2400" b="1" dirty="0" err="1" smtClean="0"/>
              <a:t>Workpackages</a:t>
            </a:r>
            <a:endParaRPr lang="es-ES" sz="2400" b="1" dirty="0" smtClean="0"/>
          </a:p>
          <a:p>
            <a:pPr lvl="1"/>
            <a:r>
              <a:rPr lang="es-ES" sz="2400" b="1" dirty="0" smtClean="0"/>
              <a:t>Gantt Chart</a:t>
            </a:r>
          </a:p>
          <a:p>
            <a:pPr lvl="1"/>
            <a:r>
              <a:rPr lang="es-ES" sz="2400" b="1" dirty="0" err="1" smtClean="0"/>
              <a:t>Budget</a:t>
            </a:r>
            <a:endParaRPr lang="es-ES" sz="2400" b="1" dirty="0" smtClean="0"/>
          </a:p>
          <a:p>
            <a:pPr lvl="1"/>
            <a:r>
              <a:rPr lang="es-ES" sz="2400" b="1" dirty="0" err="1" smtClean="0"/>
              <a:t>Risk</a:t>
            </a:r>
            <a:r>
              <a:rPr lang="es-ES" sz="2400" b="1" dirty="0" smtClean="0"/>
              <a:t> plan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38329" y="627534"/>
            <a:ext cx="8229600" cy="30861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ko-KR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Phase 2. Data Understanding</a:t>
            </a:r>
          </a:p>
        </p:txBody>
      </p:sp>
      <p:sp>
        <p:nvSpPr>
          <p:cNvPr id="17416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1325" indent="-258763" eaLnBrk="1" hangingPunct="1"/>
            <a:endParaRPr lang="en-US" altLang="ko-KR" sz="2600" b="1" dirty="0"/>
          </a:p>
          <a:p>
            <a:pPr marL="441325" indent="-258763" eaLnBrk="1" hangingPunct="1">
              <a:buFontTx/>
              <a:buNone/>
            </a:pPr>
            <a:endParaRPr lang="en-US" altLang="ko-KR" sz="2600" b="1" dirty="0">
              <a:solidFill>
                <a:srgbClr val="CC0000"/>
              </a:solidFill>
            </a:endParaRPr>
          </a:p>
          <a:p>
            <a:pPr marL="441325" indent="-258763" eaLnBrk="1" hangingPunct="1"/>
            <a:endParaRPr lang="en-US" altLang="ko-KR" sz="2600" b="1" dirty="0"/>
          </a:p>
        </p:txBody>
      </p:sp>
      <p:pic>
        <p:nvPicPr>
          <p:cNvPr id="17417" name="Picture 8"/>
          <p:cNvPicPr>
            <a:picLocks noGrp="1" noChangeAspect="1" noChangeArrowheads="1"/>
          </p:cNvPicPr>
          <p:nvPr>
            <p:ph type="body" sz="half" idx="4294967295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256"/>
          <a:stretch>
            <a:fillRect/>
          </a:stretch>
        </p:blipFill>
        <p:spPr>
          <a:xfrm>
            <a:off x="6664077" y="1203598"/>
            <a:ext cx="2084387" cy="1555750"/>
          </a:xfrm>
          <a:prstGeom prst="rect">
            <a:avLst/>
          </a:prstGeom>
          <a:noFill/>
        </p:spPr>
      </p:pic>
      <p:sp>
        <p:nvSpPr>
          <p:cNvPr id="17418" name="Rectangle 9"/>
          <p:cNvSpPr>
            <a:spLocks noChangeArrowheads="1"/>
          </p:cNvSpPr>
          <p:nvPr/>
        </p:nvSpPr>
        <p:spPr bwMode="auto">
          <a:xfrm>
            <a:off x="7740651" y="1491854"/>
            <a:ext cx="504825" cy="163115"/>
          </a:xfrm>
          <a:prstGeom prst="rect">
            <a:avLst/>
          </a:prstGeom>
          <a:noFill/>
          <a:ln w="635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/>
            <a:endParaRPr lang="en-US" altLang="es-ES"/>
          </a:p>
        </p:txBody>
      </p:sp>
      <p:sp>
        <p:nvSpPr>
          <p:cNvPr id="17419" name="Rectangle 17"/>
          <p:cNvSpPr>
            <a:spLocks noChangeArrowheads="1"/>
          </p:cNvSpPr>
          <p:nvPr/>
        </p:nvSpPr>
        <p:spPr bwMode="auto">
          <a:xfrm>
            <a:off x="222537" y="1203598"/>
            <a:ext cx="6653719" cy="326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76213" indent="-176213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1254125" indent="-26670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2214563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262255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3030538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3487738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944938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4402138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859338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/>
            <a:endParaRPr lang="en-US" altLang="ko-KR" sz="800" dirty="0"/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r>
              <a:rPr lang="en-US" altLang="ko-KR" sz="1800" dirty="0">
                <a:solidFill>
                  <a:srgbClr val="007FDE"/>
                </a:solidFill>
              </a:rPr>
              <a:t>Explore the Data</a:t>
            </a: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r>
              <a:rPr lang="en-US" altLang="ko-KR" sz="1800" dirty="0">
                <a:solidFill>
                  <a:srgbClr val="007FDE"/>
                </a:solidFill>
              </a:rPr>
              <a:t>Verify the Quality</a:t>
            </a: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r>
              <a:rPr lang="en-US" altLang="ko-KR" sz="1800" dirty="0">
                <a:solidFill>
                  <a:srgbClr val="007FDE"/>
                </a:solidFill>
              </a:rPr>
              <a:t>Find Outliers</a:t>
            </a:r>
          </a:p>
          <a:p>
            <a:pPr eaLnBrk="1" hangingPunct="1"/>
            <a:endParaRPr lang="en-US" altLang="ko-KR" sz="1600" b="0" dirty="0"/>
          </a:p>
          <a:p>
            <a:pPr eaLnBrk="1" hangingPunct="1">
              <a:buFontTx/>
              <a:buNone/>
            </a:pPr>
            <a:r>
              <a:rPr lang="en-US" altLang="ko-KR" sz="1600" dirty="0"/>
              <a:t>	</a:t>
            </a:r>
          </a:p>
          <a:p>
            <a:pPr eaLnBrk="1" hangingPunct="1">
              <a:buFontTx/>
              <a:buNone/>
            </a:pPr>
            <a:r>
              <a:rPr lang="en-US" altLang="ko-KR" sz="1600" dirty="0"/>
              <a:t>	Starts with an initial data collection and proceeds with activities in order </a:t>
            </a:r>
            <a:r>
              <a:rPr lang="en-US" altLang="ko-KR" sz="1600" dirty="0">
                <a:solidFill>
                  <a:srgbClr val="336699"/>
                </a:solidFill>
              </a:rPr>
              <a:t>to get familiar with the data, to identify data quality problems, to discover first insights into the data or to detect interesting subsets </a:t>
            </a:r>
            <a:r>
              <a:rPr lang="en-US" altLang="ko-KR" sz="1600" dirty="0"/>
              <a:t>to form hypotheses for hidden information.</a:t>
            </a:r>
          </a:p>
          <a:p>
            <a:pPr eaLnBrk="1" hangingPunct="1">
              <a:buFontTx/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="" xmlns:p14="http://schemas.microsoft.com/office/powerpoint/2010/main" val="29563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ko-KR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Phase 2. Data Understanding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200151"/>
            <a:ext cx="8075612" cy="3394472"/>
          </a:xfrm>
        </p:spPr>
        <p:txBody>
          <a:bodyPr>
            <a:normAutofit fontScale="62500" lnSpcReduction="20000"/>
          </a:bodyPr>
          <a:lstStyle/>
          <a:p>
            <a:pPr marL="182563" indent="-182563" eaLnBrk="1" hangingPunct="1"/>
            <a:r>
              <a:rPr lang="en-US" altLang="ko-KR" sz="2200" b="1" dirty="0">
                <a:solidFill>
                  <a:srgbClr val="007FDE"/>
                </a:solidFill>
              </a:rPr>
              <a:t>Collect initial data</a:t>
            </a:r>
          </a:p>
          <a:p>
            <a:pPr marL="182563" indent="-182563" eaLnBrk="1" hangingPunct="1">
              <a:buFontTx/>
              <a:buNone/>
            </a:pPr>
            <a:r>
              <a:rPr lang="en-US" altLang="ko-KR" sz="1800" b="1" dirty="0"/>
              <a:t> - </a:t>
            </a:r>
            <a:r>
              <a:rPr lang="en-US" altLang="ko-KR" sz="1800" b="1" dirty="0">
                <a:solidFill>
                  <a:srgbClr val="336699"/>
                </a:solidFill>
              </a:rPr>
              <a:t>acquire within the project the data listed </a:t>
            </a:r>
            <a:r>
              <a:rPr lang="en-US" altLang="ko-KR" sz="1800" b="1" dirty="0"/>
              <a:t>in the project resources</a:t>
            </a:r>
          </a:p>
          <a:p>
            <a:pPr marL="182563" indent="-182563" eaLnBrk="1" hangingPunct="1">
              <a:buFontTx/>
              <a:buNone/>
            </a:pPr>
            <a:r>
              <a:rPr lang="en-US" altLang="ko-KR" sz="1800" b="1" dirty="0"/>
              <a:t> - includes data loading if necessary for data understanding</a:t>
            </a:r>
          </a:p>
          <a:p>
            <a:pPr marL="182563" indent="-182563" eaLnBrk="1" hangingPunct="1">
              <a:buFontTx/>
              <a:buNone/>
            </a:pPr>
            <a:r>
              <a:rPr lang="en-US" altLang="ko-KR" sz="1800" b="1" dirty="0"/>
              <a:t> - possibly </a:t>
            </a:r>
            <a:r>
              <a:rPr lang="en-US" altLang="ko-KR" sz="1800" b="1" dirty="0">
                <a:solidFill>
                  <a:srgbClr val="336699"/>
                </a:solidFill>
              </a:rPr>
              <a:t>leads to initial data preparation steps</a:t>
            </a:r>
          </a:p>
          <a:p>
            <a:pPr marL="182563" indent="-182563" eaLnBrk="1" hangingPunct="1">
              <a:buFontTx/>
              <a:buNone/>
            </a:pPr>
            <a:r>
              <a:rPr lang="en-US" altLang="ko-KR" sz="1800" b="1" dirty="0"/>
              <a:t> - if acquiring multiple data sources, integration is an additional issue, either here or in the later data preparation phase</a:t>
            </a:r>
          </a:p>
          <a:p>
            <a:pPr marL="182563" indent="-182563" eaLnBrk="1" hangingPunct="1">
              <a:buFontTx/>
              <a:buNone/>
            </a:pPr>
            <a:endParaRPr lang="en-US" altLang="ko-KR" sz="1000" b="1" dirty="0"/>
          </a:p>
          <a:p>
            <a:pPr marL="182563" indent="-182563" eaLnBrk="1" hangingPunct="1"/>
            <a:r>
              <a:rPr lang="en-US" altLang="ko-KR" sz="2200" b="1" dirty="0">
                <a:solidFill>
                  <a:srgbClr val="007FDE"/>
                </a:solidFill>
              </a:rPr>
              <a:t>Describe data</a:t>
            </a:r>
          </a:p>
          <a:p>
            <a:pPr marL="182563" indent="-182563" eaLnBrk="1" hangingPunct="1">
              <a:buFontTx/>
              <a:buNone/>
            </a:pPr>
            <a:r>
              <a:rPr lang="en-US" altLang="ko-KR" sz="1800" b="1" dirty="0"/>
              <a:t> - </a:t>
            </a:r>
            <a:r>
              <a:rPr lang="en-US" altLang="ko-KR" sz="1800" b="1" dirty="0">
                <a:solidFill>
                  <a:srgbClr val="336699"/>
                </a:solidFill>
              </a:rPr>
              <a:t>examine the “gross” or “surface” properties of the acquired data</a:t>
            </a:r>
          </a:p>
          <a:p>
            <a:pPr marL="182563" indent="-182563" eaLnBrk="1" hangingPunct="1">
              <a:buFontTx/>
              <a:buNone/>
            </a:pPr>
            <a:r>
              <a:rPr lang="en-US" altLang="ko-KR" sz="1800" b="1" dirty="0">
                <a:solidFill>
                  <a:srgbClr val="336699"/>
                </a:solidFill>
              </a:rPr>
              <a:t> - report on the results</a:t>
            </a:r>
          </a:p>
        </p:txBody>
      </p:sp>
    </p:spTree>
    <p:extLst>
      <p:ext uri="{BB962C8B-B14F-4D97-AF65-F5344CB8AC3E}">
        <p14:creationId xmlns="" xmlns:p14="http://schemas.microsoft.com/office/powerpoint/2010/main" val="153621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s-ES" altLang="es-ES" sz="2800" dirty="0" err="1" smtClean="0"/>
              <a:t>Collect</a:t>
            </a:r>
            <a:r>
              <a:rPr lang="es-ES" altLang="es-ES" sz="2800" dirty="0" smtClean="0"/>
              <a:t> </a:t>
            </a:r>
            <a:r>
              <a:rPr lang="es-ES" altLang="es-ES" sz="2800" dirty="0" err="1" smtClean="0"/>
              <a:t>initial</a:t>
            </a:r>
            <a:r>
              <a:rPr lang="es-ES" altLang="es-ES" sz="2800" dirty="0" smtClean="0"/>
              <a:t> data</a:t>
            </a:r>
          </a:p>
          <a:p>
            <a:pPr lvl="1"/>
            <a:r>
              <a:rPr lang="es-ES" altLang="es-ES" sz="2600" dirty="0" err="1" smtClean="0"/>
              <a:t>List</a:t>
            </a:r>
            <a:r>
              <a:rPr lang="es-ES" altLang="es-ES" sz="2600" dirty="0" smtClean="0"/>
              <a:t> </a:t>
            </a:r>
            <a:r>
              <a:rPr lang="es-ES" altLang="es-ES" sz="2600" dirty="0" err="1" smtClean="0"/>
              <a:t>all</a:t>
            </a:r>
            <a:r>
              <a:rPr lang="es-ES" altLang="es-ES" sz="2600" dirty="0" smtClean="0"/>
              <a:t> </a:t>
            </a:r>
            <a:r>
              <a:rPr lang="es-ES" altLang="es-ES" sz="2600" dirty="0" err="1" smtClean="0"/>
              <a:t>the</a:t>
            </a:r>
            <a:r>
              <a:rPr lang="es-ES" altLang="es-ES" sz="2600" dirty="0" smtClean="0"/>
              <a:t> </a:t>
            </a:r>
            <a:r>
              <a:rPr lang="es-ES" altLang="es-ES" sz="2600" dirty="0" err="1" smtClean="0"/>
              <a:t>datasources</a:t>
            </a:r>
            <a:endParaRPr lang="es-ES" altLang="es-ES" sz="2600" dirty="0" smtClean="0"/>
          </a:p>
          <a:p>
            <a:pPr eaLnBrk="1" hangingPunct="1"/>
            <a:r>
              <a:rPr lang="es-ES" altLang="es-ES" sz="2800" dirty="0" smtClean="0"/>
              <a:t>Describe data</a:t>
            </a:r>
            <a:endParaRPr lang="es-ES" altLang="es-ES" sz="2800" dirty="0" smtClean="0"/>
          </a:p>
          <a:p>
            <a:pPr lvl="1"/>
            <a:r>
              <a:rPr lang="es-ES" altLang="es-ES" sz="2600" dirty="0" err="1" smtClean="0"/>
              <a:t>How</a:t>
            </a:r>
            <a:r>
              <a:rPr lang="es-ES" altLang="es-ES" sz="2600" dirty="0" smtClean="0"/>
              <a:t> </a:t>
            </a:r>
            <a:r>
              <a:rPr lang="es-ES" altLang="es-ES" sz="2600" dirty="0"/>
              <a:t>do  </a:t>
            </a:r>
            <a:r>
              <a:rPr lang="es-ES" altLang="es-ES" sz="2600" dirty="0" err="1"/>
              <a:t>we</a:t>
            </a:r>
            <a:r>
              <a:rPr lang="es-ES" altLang="es-ES" sz="2600" dirty="0"/>
              <a:t>  describe data ?</a:t>
            </a:r>
          </a:p>
          <a:p>
            <a:pPr lvl="2"/>
            <a:r>
              <a:rPr lang="es-ES" altLang="es-ES" sz="2400" dirty="0"/>
              <a:t>In natural </a:t>
            </a:r>
            <a:r>
              <a:rPr lang="es-ES" altLang="es-ES" sz="2400" dirty="0" err="1"/>
              <a:t>language</a:t>
            </a:r>
            <a:r>
              <a:rPr lang="es-ES" altLang="es-ES" sz="2400" dirty="0"/>
              <a:t> ?</a:t>
            </a:r>
          </a:p>
          <a:p>
            <a:pPr lvl="2"/>
            <a:r>
              <a:rPr lang="es-ES" altLang="es-ES" dirty="0" smtClean="0"/>
              <a:t>Describe </a:t>
            </a:r>
            <a:r>
              <a:rPr lang="es-ES" altLang="es-ES" dirty="0" err="1"/>
              <a:t>every</a:t>
            </a:r>
            <a:r>
              <a:rPr lang="es-ES" altLang="es-ES" dirty="0"/>
              <a:t> </a:t>
            </a:r>
            <a:r>
              <a:rPr lang="es-ES" altLang="es-ES" dirty="0" err="1"/>
              <a:t>file</a:t>
            </a:r>
            <a:endParaRPr lang="es-ES" altLang="es-ES" dirty="0"/>
          </a:p>
          <a:p>
            <a:pPr lvl="3"/>
            <a:r>
              <a:rPr lang="es-ES" altLang="es-ES" sz="1800" dirty="0" err="1"/>
              <a:t>For</a:t>
            </a:r>
            <a:r>
              <a:rPr lang="es-ES" altLang="es-ES" sz="1800" dirty="0"/>
              <a:t> </a:t>
            </a:r>
            <a:r>
              <a:rPr lang="es-ES" altLang="es-ES" sz="1800" dirty="0" err="1"/>
              <a:t>each</a:t>
            </a:r>
            <a:r>
              <a:rPr lang="es-ES" altLang="es-ES" sz="1800" dirty="0"/>
              <a:t>  </a:t>
            </a:r>
            <a:r>
              <a:rPr lang="es-ES" altLang="es-ES" sz="1800" dirty="0" err="1"/>
              <a:t>file</a:t>
            </a:r>
            <a:r>
              <a:rPr lang="es-ES" altLang="es-ES" sz="1800" dirty="0"/>
              <a:t>/</a:t>
            </a:r>
            <a:r>
              <a:rPr lang="es-ES" altLang="es-ES" sz="1800" dirty="0" err="1"/>
              <a:t>table</a:t>
            </a:r>
            <a:r>
              <a:rPr lang="es-ES" altLang="es-ES" sz="1800" dirty="0"/>
              <a:t>:</a:t>
            </a:r>
          </a:p>
          <a:p>
            <a:pPr lvl="4"/>
            <a:r>
              <a:rPr lang="es-ES" altLang="es-ES" dirty="0"/>
              <a:t>Describe </a:t>
            </a:r>
            <a:r>
              <a:rPr lang="es-ES" altLang="es-ES" dirty="0" err="1"/>
              <a:t>every</a:t>
            </a:r>
            <a:r>
              <a:rPr lang="es-ES" altLang="es-ES" dirty="0"/>
              <a:t> variable: </a:t>
            </a:r>
            <a:r>
              <a:rPr lang="es-ES" altLang="es-ES" dirty="0" err="1"/>
              <a:t>type</a:t>
            </a:r>
            <a:r>
              <a:rPr lang="es-ES" altLang="es-ES" dirty="0"/>
              <a:t>, </a:t>
            </a:r>
            <a:r>
              <a:rPr lang="es-ES" altLang="es-ES" dirty="0" err="1"/>
              <a:t>possible</a:t>
            </a:r>
            <a:r>
              <a:rPr lang="es-ES" altLang="es-ES" dirty="0"/>
              <a:t> </a:t>
            </a:r>
            <a:r>
              <a:rPr lang="es-ES" altLang="es-ES" dirty="0" err="1"/>
              <a:t>values</a:t>
            </a:r>
            <a:r>
              <a:rPr lang="es-ES" altLang="es-ES" dirty="0"/>
              <a:t>, </a:t>
            </a:r>
            <a:r>
              <a:rPr lang="es-ES" altLang="es-ES" dirty="0" err="1"/>
              <a:t>max</a:t>
            </a:r>
            <a:r>
              <a:rPr lang="es-ES" altLang="es-ES" dirty="0"/>
              <a:t>, min, </a:t>
            </a:r>
            <a:r>
              <a:rPr lang="es-ES" altLang="es-ES" dirty="0" err="1"/>
              <a:t>avrg</a:t>
            </a:r>
            <a:r>
              <a:rPr lang="es-ES" altLang="es-ES" dirty="0"/>
              <a:t>, .. </a:t>
            </a:r>
            <a:r>
              <a:rPr lang="es-ES" altLang="es-ES" dirty="0" err="1"/>
              <a:t>Distribution</a:t>
            </a:r>
            <a:r>
              <a:rPr lang="es-ES" altLang="es-ES" dirty="0"/>
              <a:t>, </a:t>
            </a:r>
            <a:r>
              <a:rPr lang="es-ES" altLang="es-ES" dirty="0" err="1"/>
              <a:t>how</a:t>
            </a:r>
            <a:r>
              <a:rPr lang="es-ES" altLang="es-ES" dirty="0"/>
              <a:t> </a:t>
            </a:r>
            <a:r>
              <a:rPr lang="es-ES" altLang="es-ES" dirty="0" err="1"/>
              <a:t>it</a:t>
            </a:r>
            <a:r>
              <a:rPr lang="es-ES" altLang="es-ES" dirty="0"/>
              <a:t> </a:t>
            </a:r>
            <a:r>
              <a:rPr lang="es-ES" altLang="es-ES" dirty="0" err="1"/>
              <a:t>is</a:t>
            </a:r>
            <a:r>
              <a:rPr lang="es-ES" altLang="es-ES" dirty="0"/>
              <a:t> </a:t>
            </a:r>
            <a:r>
              <a:rPr lang="es-ES" altLang="es-ES" dirty="0" err="1"/>
              <a:t>obtained</a:t>
            </a:r>
            <a:r>
              <a:rPr lang="es-ES" altLang="es-ES" dirty="0"/>
              <a:t>, </a:t>
            </a:r>
            <a:r>
              <a:rPr lang="es-ES" altLang="es-ES" dirty="0" err="1"/>
              <a:t>meaning</a:t>
            </a:r>
            <a:r>
              <a:rPr lang="es-ES" altLang="es-ES" dirty="0"/>
              <a:t>,</a:t>
            </a:r>
          </a:p>
          <a:p>
            <a:pPr lvl="4"/>
            <a:r>
              <a:rPr lang="es-ES" altLang="es-ES" dirty="0"/>
              <a:t>Describe </a:t>
            </a:r>
            <a:r>
              <a:rPr lang="es-ES" altLang="es-ES" dirty="0" err="1"/>
              <a:t>for</a:t>
            </a:r>
            <a:r>
              <a:rPr lang="es-ES" altLang="es-ES" dirty="0"/>
              <a:t> </a:t>
            </a:r>
            <a:r>
              <a:rPr lang="es-ES" altLang="es-ES" dirty="0" err="1"/>
              <a:t>each</a:t>
            </a:r>
            <a:r>
              <a:rPr lang="es-ES" altLang="es-ES" dirty="0"/>
              <a:t> variable  </a:t>
            </a:r>
            <a:r>
              <a:rPr lang="es-ES" altLang="es-ES" dirty="0" err="1"/>
              <a:t>it</a:t>
            </a:r>
            <a:r>
              <a:rPr lang="es-ES" altLang="es-ES" dirty="0"/>
              <a:t> </a:t>
            </a:r>
            <a:r>
              <a:rPr lang="es-ES" altLang="es-ES" dirty="0" err="1"/>
              <a:t>later</a:t>
            </a:r>
            <a:r>
              <a:rPr lang="es-ES" altLang="es-ES" dirty="0"/>
              <a:t> </a:t>
            </a:r>
            <a:r>
              <a:rPr lang="es-ES" altLang="es-ES" dirty="0" err="1"/>
              <a:t>usage</a:t>
            </a:r>
            <a:r>
              <a:rPr lang="es-ES" altLang="es-ES" dirty="0"/>
              <a:t>: has </a:t>
            </a:r>
            <a:r>
              <a:rPr lang="es-ES" altLang="es-ES" dirty="0" err="1"/>
              <a:t>to</a:t>
            </a:r>
            <a:r>
              <a:rPr lang="es-ES" altLang="es-ES" dirty="0"/>
              <a:t> </a:t>
            </a:r>
            <a:r>
              <a:rPr lang="es-ES" altLang="es-ES" dirty="0" err="1"/>
              <a:t>be</a:t>
            </a:r>
            <a:r>
              <a:rPr lang="es-ES" altLang="es-ES" dirty="0"/>
              <a:t> </a:t>
            </a:r>
            <a:r>
              <a:rPr lang="es-ES" altLang="es-ES" dirty="0" err="1"/>
              <a:t>normalized</a:t>
            </a:r>
            <a:r>
              <a:rPr lang="es-ES" altLang="es-ES" dirty="0"/>
              <a:t>, </a:t>
            </a:r>
            <a:r>
              <a:rPr lang="es-ES" altLang="es-ES" dirty="0" err="1"/>
              <a:t>preprocessed</a:t>
            </a:r>
            <a:r>
              <a:rPr lang="es-ES" altLang="es-ES" dirty="0"/>
              <a:t>, </a:t>
            </a:r>
            <a:r>
              <a:rPr lang="es-ES" altLang="es-ES" dirty="0" err="1"/>
              <a:t>or</a:t>
            </a:r>
            <a:r>
              <a:rPr lang="es-ES" altLang="es-ES" dirty="0"/>
              <a:t> can </a:t>
            </a:r>
            <a:r>
              <a:rPr lang="es-ES" altLang="es-ES" dirty="0" err="1"/>
              <a:t>it</a:t>
            </a:r>
            <a:r>
              <a:rPr lang="es-ES" altLang="es-ES" dirty="0"/>
              <a:t> </a:t>
            </a:r>
            <a:r>
              <a:rPr lang="es-ES" altLang="es-ES" dirty="0" err="1"/>
              <a:t>be</a:t>
            </a:r>
            <a:r>
              <a:rPr lang="es-ES" altLang="es-ES" dirty="0"/>
              <a:t> </a:t>
            </a:r>
            <a:r>
              <a:rPr lang="es-ES" altLang="es-ES" dirty="0" err="1"/>
              <a:t>used</a:t>
            </a:r>
            <a:r>
              <a:rPr lang="es-ES" altLang="es-ES" dirty="0"/>
              <a:t>  as </a:t>
            </a:r>
            <a:r>
              <a:rPr lang="es-ES" altLang="es-ES" dirty="0" err="1"/>
              <a:t>it</a:t>
            </a:r>
            <a:r>
              <a:rPr lang="es-ES" altLang="es-ES" dirty="0"/>
              <a:t> </a:t>
            </a:r>
            <a:r>
              <a:rPr lang="es-ES" altLang="es-ES" dirty="0" err="1"/>
              <a:t>is</a:t>
            </a:r>
            <a:r>
              <a:rPr lang="es-ES" altLang="es-ES" dirty="0"/>
              <a:t> ? </a:t>
            </a:r>
          </a:p>
          <a:p>
            <a:pPr lvl="3" eaLnBrk="1" hangingPunct="1">
              <a:buFontTx/>
              <a:buNone/>
            </a:pPr>
            <a:endParaRPr lang="es-ES" altLang="es-ES" sz="1800" dirty="0"/>
          </a:p>
          <a:p>
            <a:pPr eaLnBrk="1" hangingPunct="1"/>
            <a:endParaRPr lang="en-US" altLang="es-ES" sz="28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38329" y="757955"/>
            <a:ext cx="8229600" cy="3086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Phase 2. Data Understanding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873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How</a:t>
            </a:r>
            <a:r>
              <a:rPr lang="es-ES" dirty="0" smtClean="0"/>
              <a:t> can data </a:t>
            </a:r>
            <a:r>
              <a:rPr lang="es-ES" dirty="0" err="1" smtClean="0"/>
              <a:t>science</a:t>
            </a:r>
            <a:r>
              <a:rPr lang="es-ES" dirty="0" smtClean="0"/>
              <a:t> </a:t>
            </a:r>
            <a:r>
              <a:rPr lang="es-ES" dirty="0" err="1" smtClean="0"/>
              <a:t>help</a:t>
            </a:r>
            <a:r>
              <a:rPr lang="es-ES" dirty="0" smtClean="0"/>
              <a:t> ?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8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 smtClean="0"/>
              <a:t>Which</a:t>
            </a:r>
            <a:r>
              <a:rPr lang="es-ES" dirty="0" smtClean="0"/>
              <a:t> </a:t>
            </a:r>
            <a:r>
              <a:rPr lang="es-ES" dirty="0" err="1" smtClean="0"/>
              <a:t>patients</a:t>
            </a:r>
            <a:r>
              <a:rPr lang="es-ES" dirty="0" smtClean="0"/>
              <a:t>?</a:t>
            </a:r>
          </a:p>
          <a:p>
            <a:r>
              <a:rPr lang="es-ES" dirty="0" err="1" smtClean="0"/>
              <a:t>Which</a:t>
            </a:r>
            <a:r>
              <a:rPr lang="es-ES" dirty="0" smtClean="0"/>
              <a:t> </a:t>
            </a:r>
            <a:r>
              <a:rPr lang="es-ES" dirty="0" err="1" smtClean="0"/>
              <a:t>treatments</a:t>
            </a:r>
            <a:r>
              <a:rPr lang="es-ES" dirty="0" smtClean="0"/>
              <a:t>?</a:t>
            </a:r>
          </a:p>
          <a:p>
            <a:r>
              <a:rPr lang="es-ES" dirty="0" err="1" smtClean="0"/>
              <a:t>Which</a:t>
            </a:r>
            <a:r>
              <a:rPr lang="es-ES" dirty="0" smtClean="0"/>
              <a:t> </a:t>
            </a:r>
            <a:r>
              <a:rPr lang="es-ES" dirty="0" err="1" smtClean="0"/>
              <a:t>procedure</a:t>
            </a:r>
            <a:r>
              <a:rPr lang="es-ES" dirty="0" smtClean="0"/>
              <a:t>?</a:t>
            </a:r>
          </a:p>
          <a:p>
            <a:r>
              <a:rPr lang="es-ES" dirty="0" err="1" smtClean="0"/>
              <a:t>Which</a:t>
            </a:r>
            <a:r>
              <a:rPr lang="es-ES" dirty="0" smtClean="0"/>
              <a:t> </a:t>
            </a:r>
            <a:r>
              <a:rPr lang="es-ES" dirty="0" err="1" smtClean="0"/>
              <a:t>disease</a:t>
            </a:r>
            <a:r>
              <a:rPr lang="es-ES" dirty="0" smtClean="0"/>
              <a:t>?</a:t>
            </a:r>
          </a:p>
          <a:p>
            <a:r>
              <a:rPr lang="es-ES" dirty="0" err="1" smtClean="0"/>
              <a:t>Which</a:t>
            </a:r>
            <a:r>
              <a:rPr lang="es-ES" dirty="0" smtClean="0"/>
              <a:t>….. </a:t>
            </a:r>
          </a:p>
          <a:p>
            <a:r>
              <a:rPr lang="es-ES" dirty="0" smtClean="0"/>
              <a:t>WHICH PROBLEM?</a:t>
            </a:r>
          </a:p>
          <a:p>
            <a:endParaRPr lang="es-ES" dirty="0"/>
          </a:p>
        </p:txBody>
      </p:sp>
      <p:pic>
        <p:nvPicPr>
          <p:cNvPr id="1027" name="Picture 3" descr="C:\Users\Ernestina\AppData\Local\Microsoft\Windows\Temporary Internet Files\Content.IE5\BSS2BM34\pensativos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35646"/>
            <a:ext cx="3695898" cy="29975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Collect</a:t>
            </a:r>
            <a:r>
              <a:rPr lang="es-ES" dirty="0" smtClean="0"/>
              <a:t> and describe data </a:t>
            </a:r>
            <a:r>
              <a:rPr lang="es-ES" dirty="0" err="1" smtClean="0"/>
              <a:t>example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65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0098" y="1997710"/>
            <a:ext cx="7345680" cy="201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75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7507" y="1093788"/>
            <a:ext cx="5570861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Collect</a:t>
            </a:r>
            <a:r>
              <a:rPr lang="es-ES" dirty="0" smtClean="0"/>
              <a:t> and describe data </a:t>
            </a:r>
            <a:r>
              <a:rPr lang="es-ES" dirty="0" err="1" smtClean="0"/>
              <a:t>example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38329" y="627534"/>
            <a:ext cx="8229600" cy="30861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ko-KR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Phase 2. Data Understanding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338328" y="1093281"/>
            <a:ext cx="4377688" cy="3819906"/>
          </a:xfrm>
        </p:spPr>
        <p:txBody>
          <a:bodyPr>
            <a:normAutofit fontScale="62500" lnSpcReduction="20000"/>
          </a:bodyPr>
          <a:lstStyle/>
          <a:p>
            <a:pPr marL="274638" indent="-274638" eaLnBrk="1" hangingPunct="1"/>
            <a:r>
              <a:rPr lang="en-US" altLang="ko-KR" sz="2200" b="1" dirty="0">
                <a:solidFill>
                  <a:srgbClr val="007FDE"/>
                </a:solidFill>
              </a:rPr>
              <a:t>Explore data</a:t>
            </a:r>
          </a:p>
          <a:p>
            <a:pPr marL="274638" indent="-274638" eaLnBrk="1" hangingPunct="1">
              <a:buFontTx/>
              <a:buNone/>
            </a:pPr>
            <a:r>
              <a:rPr lang="en-US" altLang="ko-KR" sz="1800" b="1" dirty="0"/>
              <a:t> - </a:t>
            </a:r>
            <a:r>
              <a:rPr lang="en-US" altLang="ko-KR" sz="1800" b="1" dirty="0">
                <a:solidFill>
                  <a:srgbClr val="336699"/>
                </a:solidFill>
              </a:rPr>
              <a:t>tackles the data mining questions</a:t>
            </a:r>
            <a:r>
              <a:rPr lang="en-US" altLang="ko-KR" sz="1800" b="1" dirty="0"/>
              <a:t>, which can be addressed </a:t>
            </a:r>
            <a:r>
              <a:rPr lang="en-US" altLang="ko-KR" sz="1800" b="1" dirty="0">
                <a:solidFill>
                  <a:srgbClr val="336699"/>
                </a:solidFill>
              </a:rPr>
              <a:t>using querying, visualization and reporting</a:t>
            </a:r>
            <a:r>
              <a:rPr lang="en-US" altLang="ko-KR" sz="1800" b="1" dirty="0"/>
              <a:t> including:</a:t>
            </a:r>
          </a:p>
          <a:p>
            <a:pPr marL="274638" indent="-274638" eaLnBrk="1" hangingPunct="1">
              <a:buFontTx/>
              <a:buNone/>
            </a:pPr>
            <a:r>
              <a:rPr lang="en-US" altLang="ko-KR" sz="1800" b="1" dirty="0"/>
              <a:t>	   distribution of key attributes, results of simple aggregations</a:t>
            </a:r>
          </a:p>
          <a:p>
            <a:pPr marL="274638" indent="-274638" eaLnBrk="1" hangingPunct="1">
              <a:buFontTx/>
              <a:buNone/>
            </a:pPr>
            <a:r>
              <a:rPr lang="en-US" altLang="ko-KR" sz="1800" b="1" dirty="0"/>
              <a:t>	   relations between pairs or small numbers of attributes</a:t>
            </a:r>
          </a:p>
          <a:p>
            <a:pPr marL="274638" indent="-274638" eaLnBrk="1" hangingPunct="1">
              <a:buFontTx/>
              <a:buNone/>
            </a:pPr>
            <a:r>
              <a:rPr lang="en-US" altLang="ko-KR" sz="1800" b="1" dirty="0"/>
              <a:t>	   properties of significant sub-populations, simple statistical analyses</a:t>
            </a:r>
          </a:p>
          <a:p>
            <a:pPr marL="274638" indent="-274638" eaLnBrk="1" hangingPunct="1">
              <a:buFontTx/>
              <a:buNone/>
            </a:pPr>
            <a:r>
              <a:rPr lang="en-US" altLang="ko-KR" sz="1800" b="1" dirty="0"/>
              <a:t> - </a:t>
            </a:r>
            <a:r>
              <a:rPr lang="en-US" altLang="ko-KR" sz="1800" b="1" dirty="0">
                <a:solidFill>
                  <a:srgbClr val="336699"/>
                </a:solidFill>
              </a:rPr>
              <a:t>may address directly the data mining goals</a:t>
            </a:r>
          </a:p>
          <a:p>
            <a:pPr marL="274638" indent="-274638" eaLnBrk="1" hangingPunct="1">
              <a:buFontTx/>
              <a:buNone/>
            </a:pPr>
            <a:r>
              <a:rPr lang="en-US" altLang="ko-KR" sz="1800" b="1" dirty="0"/>
              <a:t> - may contribute to or refine the data description and quality reports</a:t>
            </a:r>
          </a:p>
          <a:p>
            <a:pPr marL="274638" indent="-274638" eaLnBrk="1" hangingPunct="1">
              <a:buFontTx/>
              <a:buNone/>
            </a:pPr>
            <a:r>
              <a:rPr lang="en-US" altLang="ko-KR" sz="1800" b="1" dirty="0"/>
              <a:t> - may feed into the transformation and other data preparation </a:t>
            </a:r>
            <a:r>
              <a:rPr lang="en-US" altLang="ko-KR" sz="1800" b="1" dirty="0" smtClean="0"/>
              <a:t>needed</a:t>
            </a:r>
            <a:endParaRPr lang="en-US" altLang="ko-KR" sz="18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076056" y="1131590"/>
            <a:ext cx="3744416" cy="3819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638" marR="0" lvl="0" indent="-274638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Verify data quality</a:t>
            </a:r>
          </a:p>
          <a:p>
            <a:pPr marL="274638" marR="0" lvl="0" indent="-274638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examine the quality of the data, addressing questions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such as:</a:t>
            </a:r>
          </a:p>
          <a:p>
            <a:pPr marL="274638" marR="0" lvl="0" indent="-274638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“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the data complete?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”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Are there missing values in the data?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024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38329" y="627534"/>
            <a:ext cx="8229600" cy="30861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ko-KR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Explore data</a:t>
            </a:r>
            <a:endParaRPr lang="en-US" altLang="ko-KR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750664"/>
            <a:ext cx="4400550" cy="419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7024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6341" y="1093788"/>
            <a:ext cx="6493193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ko-KR" sz="28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Explore data</a:t>
            </a:r>
            <a:endParaRPr lang="en-US" altLang="ko-KR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38329" y="411510"/>
            <a:ext cx="8229600" cy="30861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ko-KR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Phase 3. Data Preparation</a:t>
            </a:r>
          </a:p>
        </p:txBody>
      </p:sp>
      <p:sp>
        <p:nvSpPr>
          <p:cNvPr id="21512" name="Rectangle 7"/>
          <p:cNvSpPr>
            <a:spLocks noGrp="1" noChangeArrowheads="1"/>
          </p:cNvSpPr>
          <p:nvPr>
            <p:ph idx="1"/>
          </p:nvPr>
        </p:nvSpPr>
        <p:spPr>
          <a:xfrm>
            <a:off x="683568" y="1093281"/>
            <a:ext cx="7884360" cy="3819906"/>
          </a:xfrm>
        </p:spPr>
        <p:txBody>
          <a:bodyPr>
            <a:normAutofit fontScale="70000" lnSpcReduction="20000"/>
          </a:bodyPr>
          <a:lstStyle/>
          <a:p>
            <a:pPr marL="166688" indent="-166688" eaLnBrk="1" hangingPunct="1"/>
            <a:r>
              <a:rPr lang="en-US" altLang="ko-KR" sz="2600" b="1" dirty="0"/>
              <a:t>Takes usually </a:t>
            </a:r>
            <a:r>
              <a:rPr lang="en-US" altLang="ko-KR" sz="2600" b="1" dirty="0">
                <a:solidFill>
                  <a:srgbClr val="0070C0"/>
                </a:solidFill>
              </a:rPr>
              <a:t>over 90% of the time</a:t>
            </a:r>
          </a:p>
          <a:p>
            <a:pPr marL="166688" indent="-166688" eaLnBrk="1" hangingPunct="1">
              <a:buFontTx/>
              <a:buNone/>
            </a:pPr>
            <a:r>
              <a:rPr lang="en-US" altLang="ko-KR" sz="2600" b="1" dirty="0">
                <a:solidFill>
                  <a:srgbClr val="0070C0"/>
                </a:solidFill>
              </a:rPr>
              <a:t>		- </a:t>
            </a:r>
            <a:r>
              <a:rPr lang="en-US" altLang="ko-KR" sz="2000" b="1" dirty="0">
                <a:solidFill>
                  <a:srgbClr val="0070C0"/>
                </a:solidFill>
              </a:rPr>
              <a:t>Collection</a:t>
            </a:r>
          </a:p>
          <a:p>
            <a:pPr marL="166688" indent="-166688" eaLnBrk="1" hangingPunct="1">
              <a:buFontTx/>
              <a:buNone/>
            </a:pPr>
            <a:r>
              <a:rPr lang="en-US" altLang="ko-KR" sz="2000" b="1" dirty="0">
                <a:solidFill>
                  <a:srgbClr val="0070C0"/>
                </a:solidFill>
              </a:rPr>
              <a:t>		- Assessment</a:t>
            </a:r>
          </a:p>
          <a:p>
            <a:pPr marL="166688" indent="-166688" eaLnBrk="1" hangingPunct="1">
              <a:buFontTx/>
              <a:buNone/>
            </a:pPr>
            <a:r>
              <a:rPr lang="en-US" altLang="ko-KR" sz="2000" b="1" dirty="0">
                <a:solidFill>
                  <a:srgbClr val="0070C0"/>
                </a:solidFill>
              </a:rPr>
              <a:t>		- Consolidation</a:t>
            </a:r>
            <a:r>
              <a:rPr lang="en-US" altLang="ko-KR" sz="2000" b="1" dirty="0">
                <a:solidFill>
                  <a:srgbClr val="CC0000"/>
                </a:solidFill>
              </a:rPr>
              <a:t> </a:t>
            </a:r>
            <a:r>
              <a:rPr lang="en-US" altLang="ko-KR" sz="2000" b="1" dirty="0"/>
              <a:t>and</a:t>
            </a:r>
            <a:r>
              <a:rPr lang="en-US" altLang="ko-KR" sz="2000" b="1" dirty="0">
                <a:solidFill>
                  <a:srgbClr val="CC0000"/>
                </a:solidFill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</a:rPr>
              <a:t>Cleaning</a:t>
            </a:r>
          </a:p>
          <a:p>
            <a:pPr marL="166688" indent="-166688" eaLnBrk="1" hangingPunct="1">
              <a:buFontTx/>
              <a:buNone/>
            </a:pPr>
            <a:r>
              <a:rPr lang="en-US" altLang="ko-KR" sz="2000" b="1" dirty="0">
                <a:solidFill>
                  <a:srgbClr val="0070C0"/>
                </a:solidFill>
              </a:rPr>
              <a:t>		- Data selection</a:t>
            </a:r>
          </a:p>
          <a:p>
            <a:pPr marL="166688" indent="-166688" eaLnBrk="1" hangingPunct="1">
              <a:buFontTx/>
              <a:buNone/>
            </a:pPr>
            <a:r>
              <a:rPr lang="en-US" altLang="ko-KR" sz="2000" b="1" dirty="0">
                <a:solidFill>
                  <a:srgbClr val="0070C0"/>
                </a:solidFill>
              </a:rPr>
              <a:t>		- Transformations</a:t>
            </a:r>
          </a:p>
          <a:p>
            <a:pPr marL="166688" indent="-166688" eaLnBrk="1" hangingPunct="1">
              <a:buFontTx/>
              <a:buNone/>
            </a:pPr>
            <a:endParaRPr lang="en-US" altLang="ko-KR" sz="2000" b="1" dirty="0">
              <a:solidFill>
                <a:srgbClr val="CC0000"/>
              </a:solidFill>
            </a:endParaRPr>
          </a:p>
          <a:p>
            <a:pPr marL="346075" lvl="1" indent="0" eaLnBrk="1" hangingPunct="1">
              <a:buClr>
                <a:schemeClr val="tx1"/>
              </a:buClr>
              <a:buFontTx/>
              <a:buNone/>
            </a:pPr>
            <a:r>
              <a:rPr lang="en-US" altLang="ko-KR" sz="1800" b="1" dirty="0"/>
              <a:t>Covers </a:t>
            </a:r>
            <a:r>
              <a:rPr lang="en-US" altLang="ko-KR" sz="1800" b="1" dirty="0">
                <a:solidFill>
                  <a:srgbClr val="0070C0"/>
                </a:solidFill>
              </a:rPr>
              <a:t>all activities to construct the final dataset </a:t>
            </a:r>
            <a:r>
              <a:rPr lang="en-US" altLang="ko-KR" sz="1800" b="1" dirty="0"/>
              <a:t>from the initial raw data. Data preparation tasks are </a:t>
            </a:r>
            <a:r>
              <a:rPr lang="en-US" altLang="ko-KR" sz="1800" b="1" dirty="0">
                <a:solidFill>
                  <a:srgbClr val="0070C0"/>
                </a:solidFill>
              </a:rPr>
              <a:t>likely to be performed multiple times </a:t>
            </a:r>
            <a:r>
              <a:rPr lang="en-US" altLang="ko-KR" sz="1800" b="1" dirty="0"/>
              <a:t>and </a:t>
            </a:r>
            <a:r>
              <a:rPr lang="en-US" altLang="ko-KR" sz="1800" b="1" dirty="0">
                <a:solidFill>
                  <a:srgbClr val="0070C0"/>
                </a:solidFill>
              </a:rPr>
              <a:t>not in any prescribed order</a:t>
            </a:r>
            <a:r>
              <a:rPr lang="en-US" altLang="ko-KR" sz="1800" b="1" dirty="0"/>
              <a:t>. Tasks include </a:t>
            </a:r>
            <a:r>
              <a:rPr lang="en-US" altLang="ko-KR" sz="1800" b="1" dirty="0">
                <a:solidFill>
                  <a:srgbClr val="0070C0"/>
                </a:solidFill>
              </a:rPr>
              <a:t>table, record and attribute selection as well as transformation and cleaning of data for modeling tools</a:t>
            </a:r>
            <a:r>
              <a:rPr lang="en-US" altLang="ko-KR" sz="1800" b="1" dirty="0"/>
              <a:t>.</a:t>
            </a:r>
          </a:p>
          <a:p>
            <a:pPr marL="346075" lvl="1" indent="0" eaLnBrk="1" hangingPunct="1">
              <a:buClr>
                <a:schemeClr val="tx1"/>
              </a:buClr>
            </a:pPr>
            <a:endParaRPr lang="en-US" altLang="ko-KR" sz="1800" b="1" dirty="0">
              <a:solidFill>
                <a:srgbClr val="CC0000"/>
              </a:solidFill>
            </a:endParaRPr>
          </a:p>
        </p:txBody>
      </p:sp>
      <p:sp>
        <p:nvSpPr>
          <p:cNvPr id="21506" name="6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/>
            <a:fld id="{6FBE04BA-ACDD-4670-B29C-938A8482C8E5}" type="slidenum">
              <a:rPr lang="en-US" altLang="ko-KR" b="0">
                <a:solidFill>
                  <a:schemeClr val="tx1"/>
                </a:solidFill>
              </a:rPr>
              <a:pPr eaLnBrk="1" hangingPunct="1"/>
              <a:t>35</a:t>
            </a:fld>
            <a:endParaRPr lang="en-US" altLang="ko-KR" b="0">
              <a:solidFill>
                <a:schemeClr val="tx1"/>
              </a:solidFill>
            </a:endParaRPr>
          </a:p>
        </p:txBody>
      </p:sp>
      <p:pic>
        <p:nvPicPr>
          <p:cNvPr id="21513" name="Picture 8"/>
          <p:cNvPicPr>
            <a:picLocks noGrp="1" noChangeAspect="1" noChangeArrowheads="1"/>
          </p:cNvPicPr>
          <p:nvPr>
            <p:ph type="body" sz="half" idx="4294967295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256"/>
          <a:stretch>
            <a:fillRect/>
          </a:stretch>
        </p:blipFill>
        <p:spPr>
          <a:xfrm>
            <a:off x="7059613" y="1276350"/>
            <a:ext cx="2084387" cy="1555750"/>
          </a:xfrm>
          <a:prstGeom prst="rect">
            <a:avLst/>
          </a:prstGeom>
          <a:noFill/>
        </p:spPr>
      </p:pic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7956551" y="1815704"/>
            <a:ext cx="504825" cy="163115"/>
          </a:xfrm>
          <a:prstGeom prst="rect">
            <a:avLst/>
          </a:prstGeom>
          <a:noFill/>
          <a:ln w="635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/>
            <a:endParaRPr lang="en-US" altLang="es-ES"/>
          </a:p>
        </p:txBody>
      </p:sp>
    </p:spTree>
    <p:extLst>
      <p:ext uri="{BB962C8B-B14F-4D97-AF65-F5344CB8AC3E}">
        <p14:creationId xmlns="" xmlns:p14="http://schemas.microsoft.com/office/powerpoint/2010/main" val="42287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38329" y="483518"/>
            <a:ext cx="8229600" cy="50405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Phase 3. Data Preparation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65113" indent="-265113" eaLnBrk="1" hangingPunct="1"/>
            <a:r>
              <a:rPr lang="en-US" altLang="ko-KR" sz="2200" b="1" dirty="0">
                <a:solidFill>
                  <a:srgbClr val="00B0F0"/>
                </a:solidFill>
              </a:rPr>
              <a:t>Select data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1800" dirty="0"/>
              <a:t> - </a:t>
            </a:r>
            <a:r>
              <a:rPr lang="en-US" altLang="ko-KR" sz="1800" b="1" dirty="0">
                <a:solidFill>
                  <a:srgbClr val="0070C0"/>
                </a:solidFill>
              </a:rPr>
              <a:t>decide on the data to be used </a:t>
            </a:r>
            <a:r>
              <a:rPr lang="en-US" altLang="ko-KR" sz="1800" b="1" dirty="0"/>
              <a:t>for analysis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1800" b="1" dirty="0"/>
              <a:t> - criteria include relevance to the </a:t>
            </a:r>
            <a:r>
              <a:rPr lang="en-US" altLang="ko-KR" sz="1800" b="1" dirty="0">
                <a:solidFill>
                  <a:srgbClr val="0070C0"/>
                </a:solidFill>
              </a:rPr>
              <a:t>data mining goals, quality and technical constraints</a:t>
            </a:r>
            <a:r>
              <a:rPr lang="en-US" altLang="ko-KR" sz="1800" b="1" dirty="0"/>
              <a:t> such as limits on data volume or data types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1800" b="1" dirty="0"/>
              <a:t> - covers selection of attributes as well as selection of records in a table</a:t>
            </a:r>
          </a:p>
          <a:p>
            <a:pPr marL="265113" indent="-265113" eaLnBrk="1" hangingPunct="1">
              <a:buFontTx/>
              <a:buNone/>
            </a:pPr>
            <a:endParaRPr lang="en-US" altLang="ko-KR" sz="1000" b="1" dirty="0"/>
          </a:p>
          <a:p>
            <a:pPr marL="265113" indent="-265113" eaLnBrk="1" hangingPunct="1"/>
            <a:r>
              <a:rPr lang="en-US" altLang="ko-KR" sz="2200" b="1" dirty="0">
                <a:solidFill>
                  <a:srgbClr val="00B0F0"/>
                </a:solidFill>
              </a:rPr>
              <a:t>Clean data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1800" b="1" dirty="0"/>
              <a:t> - </a:t>
            </a:r>
            <a:r>
              <a:rPr lang="en-US" altLang="ko-KR" sz="1800" b="1" dirty="0">
                <a:solidFill>
                  <a:srgbClr val="0070C0"/>
                </a:solidFill>
              </a:rPr>
              <a:t>raise the data quality to the level required </a:t>
            </a:r>
            <a:r>
              <a:rPr lang="en-US" altLang="ko-KR" sz="1800" b="1" dirty="0"/>
              <a:t>by the selected analysis techniques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1800" b="1" dirty="0"/>
              <a:t> - may involve </a:t>
            </a:r>
            <a:r>
              <a:rPr lang="en-US" altLang="ko-KR" sz="1800" b="1" dirty="0">
                <a:solidFill>
                  <a:srgbClr val="0070C0"/>
                </a:solidFill>
              </a:rPr>
              <a:t>selection of clean subsets of the data, the insertion of suitable defaults </a:t>
            </a:r>
            <a:r>
              <a:rPr lang="en-US" altLang="ko-KR" sz="1800" b="1" dirty="0"/>
              <a:t>or </a:t>
            </a:r>
            <a:r>
              <a:rPr lang="en-US" altLang="ko-KR" sz="1800" b="1" dirty="0">
                <a:solidFill>
                  <a:srgbClr val="0070C0"/>
                </a:solidFill>
              </a:rPr>
              <a:t>more ambitious techniques such as the estimation of missing data </a:t>
            </a:r>
            <a:r>
              <a:rPr lang="en-US" altLang="ko-KR" sz="1800" b="1" dirty="0"/>
              <a:t>by modeling</a:t>
            </a:r>
          </a:p>
        </p:txBody>
      </p:sp>
    </p:spTree>
    <p:extLst>
      <p:ext uri="{BB962C8B-B14F-4D97-AF65-F5344CB8AC3E}">
        <p14:creationId xmlns="" xmlns:p14="http://schemas.microsoft.com/office/powerpoint/2010/main" val="2297861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Phase 3. Data </a:t>
            </a:r>
            <a:r>
              <a:rPr lang="en-US" altLang="ko-KR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Preparation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38328" y="1779661"/>
            <a:ext cx="8229600" cy="3133525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Decide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variables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</a:t>
            </a:r>
            <a:r>
              <a:rPr lang="es-ES" dirty="0" err="1" smtClean="0"/>
              <a:t>used</a:t>
            </a:r>
            <a:endParaRPr lang="es-ES" dirty="0" smtClean="0"/>
          </a:p>
          <a:p>
            <a:r>
              <a:rPr lang="es-ES" dirty="0" err="1" smtClean="0"/>
              <a:t>Pay</a:t>
            </a:r>
            <a:r>
              <a:rPr lang="es-ES" dirty="0" smtClean="0"/>
              <a:t> </a:t>
            </a:r>
            <a:r>
              <a:rPr lang="es-ES" dirty="0" err="1" smtClean="0"/>
              <a:t>special</a:t>
            </a:r>
            <a:r>
              <a:rPr lang="es-ES" dirty="0" smtClean="0"/>
              <a:t> </a:t>
            </a:r>
            <a:r>
              <a:rPr lang="es-ES" dirty="0" err="1" smtClean="0"/>
              <a:t>attention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:</a:t>
            </a:r>
          </a:p>
          <a:p>
            <a:pPr lvl="1"/>
            <a:r>
              <a:rPr lang="es-ES" dirty="0" err="1" smtClean="0"/>
              <a:t>Irrelevant</a:t>
            </a:r>
            <a:r>
              <a:rPr lang="es-ES" dirty="0" smtClean="0"/>
              <a:t> </a:t>
            </a:r>
            <a:r>
              <a:rPr lang="es-ES" dirty="0" err="1" smtClean="0"/>
              <a:t>features</a:t>
            </a:r>
            <a:endParaRPr lang="es-ES" dirty="0" smtClean="0"/>
          </a:p>
          <a:p>
            <a:pPr lvl="1"/>
            <a:r>
              <a:rPr lang="es-ES" dirty="0" err="1" smtClean="0"/>
              <a:t>Null</a:t>
            </a:r>
            <a:r>
              <a:rPr lang="es-ES" dirty="0" smtClean="0"/>
              <a:t> </a:t>
            </a:r>
            <a:r>
              <a:rPr lang="es-ES" dirty="0" err="1" smtClean="0"/>
              <a:t>values</a:t>
            </a:r>
            <a:r>
              <a:rPr lang="es-ES" dirty="0" smtClean="0"/>
              <a:t>:</a:t>
            </a:r>
          </a:p>
          <a:p>
            <a:pPr lvl="2"/>
            <a:r>
              <a:rPr lang="es-ES" dirty="0" smtClean="0"/>
              <a:t>NA</a:t>
            </a:r>
          </a:p>
          <a:p>
            <a:pPr lvl="2"/>
            <a:r>
              <a:rPr lang="es-ES" dirty="0" smtClean="0"/>
              <a:t>99999</a:t>
            </a:r>
          </a:p>
          <a:p>
            <a:pPr lvl="2"/>
            <a:r>
              <a:rPr lang="es-ES" dirty="0" smtClean="0"/>
              <a:t>A1: do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smoke</a:t>
            </a:r>
            <a:endParaRPr lang="es-ES" dirty="0" smtClean="0"/>
          </a:p>
          <a:p>
            <a:pPr lvl="2"/>
            <a:r>
              <a:rPr lang="es-ES" dirty="0" smtClean="0"/>
              <a:t>A2: </a:t>
            </a:r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many</a:t>
            </a:r>
            <a:r>
              <a:rPr lang="es-ES" dirty="0" smtClean="0"/>
              <a:t> </a:t>
            </a:r>
            <a:r>
              <a:rPr lang="es-ES" dirty="0" err="1" smtClean="0"/>
              <a:t>cigarrettes</a:t>
            </a:r>
            <a:r>
              <a:rPr lang="es-ES" dirty="0" smtClean="0"/>
              <a:t> ? (in </a:t>
            </a:r>
            <a:r>
              <a:rPr lang="es-ES" dirty="0" err="1" smtClean="0"/>
              <a:t>the</a:t>
            </a:r>
            <a:r>
              <a:rPr lang="es-ES" dirty="0" smtClean="0"/>
              <a:t> case of A1=No A2 </a:t>
            </a:r>
            <a:r>
              <a:rPr lang="es-ES" dirty="0" err="1" smtClean="0"/>
              <a:t>will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</a:t>
            </a:r>
            <a:r>
              <a:rPr lang="es-ES" dirty="0" err="1" smtClean="0"/>
              <a:t>null</a:t>
            </a:r>
            <a:r>
              <a:rPr lang="es-ES" dirty="0" smtClean="0"/>
              <a:t>..)</a:t>
            </a:r>
          </a:p>
          <a:p>
            <a:pPr lvl="1"/>
            <a:r>
              <a:rPr lang="es-ES" dirty="0" err="1" smtClean="0"/>
              <a:t>Outliers</a:t>
            </a:r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90729" y="1255028"/>
            <a:ext cx="8229600" cy="3086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Select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 data</a:t>
            </a: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38329" y="483518"/>
            <a:ext cx="8229600" cy="30861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Phase 3. Data Preparation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338328" y="915566"/>
            <a:ext cx="8229600" cy="1478469"/>
          </a:xfrm>
        </p:spPr>
        <p:txBody>
          <a:bodyPr>
            <a:normAutofit/>
          </a:bodyPr>
          <a:lstStyle/>
          <a:p>
            <a:pPr marL="265113" indent="-265113" eaLnBrk="1" hangingPunct="1"/>
            <a:r>
              <a:rPr lang="en-US" altLang="ko-KR" sz="2200" b="1" dirty="0">
                <a:solidFill>
                  <a:srgbClr val="00B0F0"/>
                </a:solidFill>
              </a:rPr>
              <a:t>Construct data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1800" dirty="0"/>
              <a:t> </a:t>
            </a:r>
            <a:r>
              <a:rPr lang="en-US" altLang="ko-KR" sz="1800" b="1" dirty="0"/>
              <a:t>- </a:t>
            </a:r>
            <a:r>
              <a:rPr lang="en-US" altLang="ko-KR" sz="1800" b="1" dirty="0">
                <a:solidFill>
                  <a:srgbClr val="007FDE"/>
                </a:solidFill>
              </a:rPr>
              <a:t>constructive data preparation operations such as the production of derived attributes, entire new records or transformed values </a:t>
            </a:r>
            <a:r>
              <a:rPr lang="en-US" altLang="ko-KR" sz="1800" b="1" dirty="0"/>
              <a:t>for existing attributes</a:t>
            </a:r>
          </a:p>
          <a:p>
            <a:pPr marL="265113" indent="-265113" eaLnBrk="1" hangingPunct="1">
              <a:buFontTx/>
              <a:buNone/>
            </a:pPr>
            <a:endParaRPr lang="en-US" altLang="ko-KR" sz="1000" b="1" dirty="0"/>
          </a:p>
          <a:p>
            <a:pPr marL="265113" indent="-265113" eaLnBrk="1" hangingPunct="1"/>
            <a:endParaRPr lang="en-US" altLang="ko-KR" sz="2200" b="1" dirty="0" smtClean="0">
              <a:solidFill>
                <a:srgbClr val="00B0F0"/>
              </a:solidFill>
            </a:endParaRPr>
          </a:p>
          <a:p>
            <a:pPr marL="265113" indent="-265113" eaLnBrk="1" hangingPunct="1"/>
            <a:endParaRPr lang="en-US" altLang="ko-KR" sz="2200" b="1" dirty="0" smtClean="0">
              <a:solidFill>
                <a:srgbClr val="00B0F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0560" y="2283718"/>
            <a:ext cx="5415696" cy="115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505301"/>
            <a:ext cx="5400600" cy="144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55339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38329" y="483518"/>
            <a:ext cx="8229600" cy="30861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Phase 3. Data Preparation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338328" y="1093281"/>
            <a:ext cx="8229600" cy="1406461"/>
          </a:xfrm>
        </p:spPr>
        <p:txBody>
          <a:bodyPr>
            <a:normAutofit/>
          </a:bodyPr>
          <a:lstStyle/>
          <a:p>
            <a:pPr marL="265113" indent="-265113" eaLnBrk="1" hangingPunct="1"/>
            <a:r>
              <a:rPr lang="en-US" altLang="ko-KR" sz="2200" b="1" dirty="0" smtClean="0">
                <a:solidFill>
                  <a:srgbClr val="00B0F0"/>
                </a:solidFill>
              </a:rPr>
              <a:t>Integrate data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1800" b="1" dirty="0" smtClean="0"/>
              <a:t>  - methods whereby </a:t>
            </a:r>
            <a:r>
              <a:rPr lang="en-US" altLang="ko-KR" sz="1800" b="1" dirty="0" smtClean="0">
                <a:solidFill>
                  <a:srgbClr val="007FDE"/>
                </a:solidFill>
              </a:rPr>
              <a:t>information is combined from multiple tables or records to create new records or values</a:t>
            </a:r>
          </a:p>
          <a:p>
            <a:pPr marL="265113" indent="-265113" eaLnBrk="1" hangingPunct="1">
              <a:buFontTx/>
              <a:buNone/>
            </a:pPr>
            <a:endParaRPr lang="en-US" altLang="ko-KR" sz="1000" b="1" dirty="0" smtClean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69654"/>
            <a:ext cx="78295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5533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Ask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interesting</a:t>
            </a:r>
            <a:r>
              <a:rPr lang="es-ES" dirty="0" smtClean="0"/>
              <a:t> </a:t>
            </a:r>
            <a:r>
              <a:rPr lang="es-ES" dirty="0" err="1" smtClean="0"/>
              <a:t>question</a:t>
            </a:r>
            <a:r>
              <a:rPr lang="es-ES" dirty="0" smtClean="0"/>
              <a:t> (I)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Most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time </a:t>
            </a:r>
            <a:r>
              <a:rPr lang="es-ES" dirty="0" err="1" smtClean="0"/>
              <a:t>we</a:t>
            </a:r>
            <a:r>
              <a:rPr lang="es-ES" dirty="0" smtClean="0"/>
              <a:t> do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know</a:t>
            </a:r>
            <a:r>
              <a:rPr lang="es-ES" dirty="0" smtClean="0"/>
              <a:t> </a:t>
            </a: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are </a:t>
            </a:r>
            <a:r>
              <a:rPr lang="es-ES" dirty="0" err="1" smtClean="0"/>
              <a:t>looking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Drugs</a:t>
            </a:r>
            <a:r>
              <a:rPr lang="es-ES" dirty="0" smtClean="0"/>
              <a:t> </a:t>
            </a:r>
            <a:r>
              <a:rPr lang="es-ES" dirty="0" err="1" smtClean="0"/>
              <a:t>side</a:t>
            </a:r>
            <a:r>
              <a:rPr lang="es-ES" dirty="0" smtClean="0"/>
              <a:t> </a:t>
            </a:r>
            <a:r>
              <a:rPr lang="es-ES" dirty="0" err="1" smtClean="0"/>
              <a:t>effects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groups</a:t>
            </a:r>
            <a:r>
              <a:rPr lang="es-ES" dirty="0" smtClean="0"/>
              <a:t> of </a:t>
            </a:r>
            <a:r>
              <a:rPr lang="es-ES" dirty="0" err="1" smtClean="0"/>
              <a:t>patients</a:t>
            </a:r>
            <a:r>
              <a:rPr lang="es-ES" dirty="0" smtClean="0"/>
              <a:t>?</a:t>
            </a:r>
          </a:p>
          <a:p>
            <a:r>
              <a:rPr lang="es-ES" dirty="0" err="1" smtClean="0"/>
              <a:t>Groups</a:t>
            </a:r>
            <a:r>
              <a:rPr lang="es-ES" dirty="0" smtClean="0"/>
              <a:t> of </a:t>
            </a:r>
            <a:r>
              <a:rPr lang="es-ES" dirty="0" err="1" smtClean="0"/>
              <a:t>patients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respond</a:t>
            </a:r>
            <a:r>
              <a:rPr lang="es-ES" dirty="0" smtClean="0"/>
              <a:t> </a:t>
            </a:r>
            <a:r>
              <a:rPr lang="es-ES" dirty="0" err="1" smtClean="0"/>
              <a:t>better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a </a:t>
            </a:r>
            <a:r>
              <a:rPr lang="es-ES" dirty="0" err="1" smtClean="0"/>
              <a:t>treatment</a:t>
            </a:r>
            <a:r>
              <a:rPr lang="es-ES" dirty="0" smtClean="0"/>
              <a:t>?</a:t>
            </a:r>
          </a:p>
          <a:p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does</a:t>
            </a:r>
            <a:r>
              <a:rPr lang="es-ES" dirty="0" smtClean="0"/>
              <a:t> </a:t>
            </a:r>
            <a:r>
              <a:rPr lang="es-ES" dirty="0" err="1" smtClean="0"/>
              <a:t>better</a:t>
            </a:r>
            <a:r>
              <a:rPr lang="es-ES" dirty="0" smtClean="0"/>
              <a:t> mean ?</a:t>
            </a:r>
          </a:p>
          <a:p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a </a:t>
            </a:r>
            <a:r>
              <a:rPr lang="es-ES" dirty="0" err="1" smtClean="0"/>
              <a:t>group</a:t>
            </a:r>
            <a:r>
              <a:rPr lang="es-ES" dirty="0" smtClean="0"/>
              <a:t> of </a:t>
            </a:r>
            <a:r>
              <a:rPr lang="es-ES" dirty="0" err="1" smtClean="0"/>
              <a:t>patients</a:t>
            </a:r>
            <a:r>
              <a:rPr lang="es-ES" dirty="0" smtClean="0"/>
              <a:t> ? Similar </a:t>
            </a:r>
            <a:r>
              <a:rPr lang="es-ES" dirty="0" err="1" smtClean="0"/>
              <a:t>according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which</a:t>
            </a:r>
            <a:r>
              <a:rPr lang="es-ES" dirty="0" smtClean="0"/>
              <a:t> </a:t>
            </a:r>
            <a:r>
              <a:rPr lang="es-ES" dirty="0" err="1" smtClean="0"/>
              <a:t>features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F77D-FFDF-4038-A955-DBB676371064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38329" y="483518"/>
            <a:ext cx="8229600" cy="30861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Phase 3. Data Preparation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5113" indent="-265113" eaLnBrk="1" hangingPunct="1">
              <a:buNone/>
            </a:pPr>
            <a:r>
              <a:rPr lang="en-US" altLang="ko-KR" sz="2200" b="1" dirty="0" smtClean="0">
                <a:solidFill>
                  <a:srgbClr val="00B0F0"/>
                </a:solidFill>
              </a:rPr>
              <a:t>Format data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1800" b="1" dirty="0" smtClean="0"/>
              <a:t> - formatting transformations refer to </a:t>
            </a:r>
            <a:r>
              <a:rPr lang="en-US" altLang="ko-KR" sz="1800" b="1" dirty="0" smtClean="0">
                <a:solidFill>
                  <a:srgbClr val="007FDE"/>
                </a:solidFill>
              </a:rPr>
              <a:t>primarily syntactic modifications made to the data that do not change its meaning</a:t>
            </a:r>
            <a:r>
              <a:rPr lang="en-US" altLang="ko-KR" sz="1800" b="1" dirty="0" smtClean="0"/>
              <a:t>, but might be required by the modeling tool:</a:t>
            </a:r>
          </a:p>
          <a:p>
            <a:pPr marL="501651" lvl="1" indent="-265113"/>
            <a:r>
              <a:rPr lang="en-US" altLang="ko-KR" sz="1600" b="1" dirty="0" smtClean="0"/>
              <a:t>Null Imputation</a:t>
            </a:r>
          </a:p>
          <a:p>
            <a:pPr marL="501651" lvl="1" indent="-265113"/>
            <a:r>
              <a:rPr lang="en-US" altLang="ko-KR" sz="1600" b="1" dirty="0" err="1" smtClean="0"/>
              <a:t>Discretization</a:t>
            </a:r>
            <a:endParaRPr lang="en-US" altLang="ko-KR" sz="1600" b="1" dirty="0" smtClean="0"/>
          </a:p>
          <a:p>
            <a:pPr marL="501651" lvl="1" indent="-265113"/>
            <a:r>
              <a:rPr lang="en-US" altLang="ko-KR" sz="1600" b="1" dirty="0" smtClean="0"/>
              <a:t>From categorical to numerical</a:t>
            </a:r>
            <a:endParaRPr lang="en-US" altLang="ko-KR" sz="1600" b="1" dirty="0"/>
          </a:p>
        </p:txBody>
      </p:sp>
    </p:spTree>
    <p:extLst>
      <p:ext uri="{BB962C8B-B14F-4D97-AF65-F5344CB8AC3E}">
        <p14:creationId xmlns="" xmlns:p14="http://schemas.microsoft.com/office/powerpoint/2010/main" val="38553399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Título"/>
          <p:cNvSpPr>
            <a:spLocks noGrp="1"/>
          </p:cNvSpPr>
          <p:nvPr>
            <p:ph type="title"/>
          </p:nvPr>
        </p:nvSpPr>
        <p:spPr>
          <a:xfrm>
            <a:off x="338329" y="555526"/>
            <a:ext cx="8229600" cy="44564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" altLang="es-ES" dirty="0"/>
              <a:t>Data </a:t>
            </a:r>
            <a:r>
              <a:rPr lang="es-ES" altLang="es-ES" dirty="0" err="1"/>
              <a:t>preparation</a:t>
            </a:r>
            <a:endParaRPr lang="en-US" altLang="es-ES" dirty="0"/>
          </a:p>
        </p:txBody>
      </p:sp>
      <p:sp>
        <p:nvSpPr>
          <p:cNvPr id="2457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ES" sz="2800" dirty="0"/>
              <a:t>Role of  </a:t>
            </a:r>
            <a:r>
              <a:rPr lang="es-ES" altLang="es-ES" sz="2800" dirty="0" err="1"/>
              <a:t>persons</a:t>
            </a:r>
            <a:endParaRPr lang="es-ES" altLang="es-ES" sz="2800" dirty="0"/>
          </a:p>
          <a:p>
            <a:pPr eaLnBrk="1" hangingPunct="1"/>
            <a:r>
              <a:rPr lang="es-ES" altLang="es-ES" sz="2800" dirty="0" err="1"/>
              <a:t>How</a:t>
            </a:r>
            <a:r>
              <a:rPr lang="es-ES" altLang="es-ES" sz="2800" dirty="0"/>
              <a:t> do </a:t>
            </a:r>
            <a:r>
              <a:rPr lang="es-ES" altLang="es-ES" sz="2800" dirty="0" err="1"/>
              <a:t>you</a:t>
            </a:r>
            <a:r>
              <a:rPr lang="es-ES" altLang="es-ES" sz="2800" dirty="0"/>
              <a:t> describe </a:t>
            </a:r>
            <a:r>
              <a:rPr lang="es-ES" altLang="es-ES" sz="2800" dirty="0" err="1"/>
              <a:t>each</a:t>
            </a:r>
            <a:r>
              <a:rPr lang="es-ES" altLang="es-ES" sz="2800" dirty="0"/>
              <a:t>  </a:t>
            </a:r>
            <a:r>
              <a:rPr lang="es-ES" altLang="es-ES" sz="2800" dirty="0" err="1"/>
              <a:t>step</a:t>
            </a:r>
            <a:r>
              <a:rPr lang="es-ES" altLang="es-ES" sz="2800" dirty="0"/>
              <a:t>? </a:t>
            </a:r>
          </a:p>
          <a:p>
            <a:pPr lvl="1" eaLnBrk="1" hangingPunct="1"/>
            <a:r>
              <a:rPr lang="es-ES" altLang="es-ES" sz="2400" dirty="0"/>
              <a:t>Standard: has </a:t>
            </a:r>
            <a:r>
              <a:rPr lang="es-ES" altLang="es-ES" sz="2400" dirty="0" err="1"/>
              <a:t>to</a:t>
            </a:r>
            <a:r>
              <a:rPr lang="es-ES" altLang="es-ES" sz="2400" dirty="0"/>
              <a:t> </a:t>
            </a:r>
            <a:r>
              <a:rPr lang="es-ES" altLang="es-ES" sz="2400" dirty="0" err="1"/>
              <a:t>be</a:t>
            </a:r>
            <a:r>
              <a:rPr lang="es-ES" altLang="es-ES" sz="2400" dirty="0"/>
              <a:t> </a:t>
            </a:r>
            <a:r>
              <a:rPr lang="es-ES" altLang="es-ES" sz="2400" dirty="0" err="1"/>
              <a:t>understand</a:t>
            </a:r>
            <a:endParaRPr lang="es-ES" altLang="es-ES" sz="2400" dirty="0"/>
          </a:p>
          <a:p>
            <a:pPr lvl="1" eaLnBrk="1" hangingPunct="1"/>
            <a:r>
              <a:rPr lang="es-ES" altLang="es-ES" sz="2400" dirty="0" err="1"/>
              <a:t>It</a:t>
            </a:r>
            <a:r>
              <a:rPr lang="es-ES" altLang="es-ES" sz="2400" dirty="0"/>
              <a:t> </a:t>
            </a:r>
            <a:r>
              <a:rPr lang="es-ES" altLang="es-ES" sz="2400" dirty="0" err="1"/>
              <a:t>is</a:t>
            </a:r>
            <a:r>
              <a:rPr lang="es-ES" altLang="es-ES" sz="2400" dirty="0"/>
              <a:t> </a:t>
            </a:r>
            <a:r>
              <a:rPr lang="es-ES" altLang="es-ES" sz="2400" dirty="0" err="1"/>
              <a:t>required</a:t>
            </a:r>
            <a:r>
              <a:rPr lang="es-ES" altLang="es-ES" sz="2400" dirty="0"/>
              <a:t> </a:t>
            </a:r>
            <a:r>
              <a:rPr lang="es-ES" altLang="es-ES" sz="2400" dirty="0" err="1"/>
              <a:t>that</a:t>
            </a:r>
            <a:r>
              <a:rPr lang="es-ES" altLang="es-ES" sz="2400" dirty="0"/>
              <a:t> </a:t>
            </a:r>
            <a:r>
              <a:rPr lang="es-ES" altLang="es-ES" sz="2400" dirty="0" err="1"/>
              <a:t>each</a:t>
            </a:r>
            <a:r>
              <a:rPr lang="es-ES" altLang="es-ES" sz="2400" dirty="0"/>
              <a:t>  </a:t>
            </a:r>
            <a:r>
              <a:rPr lang="es-ES" altLang="es-ES" sz="2400" dirty="0" err="1"/>
              <a:t>transformation</a:t>
            </a:r>
            <a:r>
              <a:rPr lang="es-ES" altLang="es-ES" sz="2400" dirty="0"/>
              <a:t> </a:t>
            </a:r>
            <a:r>
              <a:rPr lang="es-ES" altLang="es-ES" sz="2400" dirty="0" err="1"/>
              <a:t>to</a:t>
            </a:r>
            <a:r>
              <a:rPr lang="es-ES" altLang="es-ES" sz="2400" dirty="0"/>
              <a:t> data </a:t>
            </a:r>
            <a:r>
              <a:rPr lang="es-ES" altLang="es-ES" sz="2400" dirty="0" err="1"/>
              <a:t>is</a:t>
            </a:r>
            <a:r>
              <a:rPr lang="es-ES" altLang="es-ES" sz="2400" dirty="0"/>
              <a:t> </a:t>
            </a:r>
            <a:r>
              <a:rPr lang="es-ES" altLang="es-ES" sz="2400" dirty="0" err="1"/>
              <a:t>reported</a:t>
            </a:r>
            <a:endParaRPr lang="es-ES" altLang="es-ES" sz="2400" dirty="0"/>
          </a:p>
          <a:p>
            <a:pPr lvl="1" eaLnBrk="1" hangingPunct="1"/>
            <a:r>
              <a:rPr lang="es-ES" altLang="es-ES" sz="2400" dirty="0"/>
              <a:t>Data </a:t>
            </a:r>
            <a:r>
              <a:rPr lang="es-ES" altLang="es-ES" sz="2400" dirty="0" err="1"/>
              <a:t>analysis</a:t>
            </a:r>
            <a:r>
              <a:rPr lang="es-ES" altLang="es-ES" sz="2400" dirty="0"/>
              <a:t> </a:t>
            </a:r>
            <a:r>
              <a:rPr lang="es-ES" altLang="es-ES" sz="2400" dirty="0" err="1"/>
              <a:t>after</a:t>
            </a:r>
            <a:r>
              <a:rPr lang="es-ES" altLang="es-ES" sz="2400" dirty="0"/>
              <a:t> </a:t>
            </a:r>
            <a:r>
              <a:rPr lang="es-ES" altLang="es-ES" sz="2400" dirty="0" err="1"/>
              <a:t>preparation</a:t>
            </a:r>
            <a:endParaRPr lang="es-ES" altLang="es-ES" sz="2400" dirty="0"/>
          </a:p>
          <a:p>
            <a:pPr lvl="2" eaLnBrk="1" hangingPunct="1"/>
            <a:r>
              <a:rPr lang="es-ES" altLang="es-ES" sz="2000" dirty="0"/>
              <a:t>Describe  </a:t>
            </a:r>
            <a:r>
              <a:rPr lang="es-ES" altLang="es-ES" sz="2000" dirty="0" err="1"/>
              <a:t>each</a:t>
            </a:r>
            <a:r>
              <a:rPr lang="es-ES" altLang="es-ES" sz="2000" dirty="0"/>
              <a:t> atribute and </a:t>
            </a:r>
            <a:r>
              <a:rPr lang="es-ES" altLang="es-ES" sz="2000" dirty="0" err="1"/>
              <a:t>table</a:t>
            </a:r>
            <a:r>
              <a:rPr lang="es-ES" altLang="es-ES" sz="2000" dirty="0"/>
              <a:t> </a:t>
            </a:r>
            <a:r>
              <a:rPr lang="es-ES" altLang="es-ES" sz="2000" dirty="0" err="1"/>
              <a:t>after</a:t>
            </a:r>
            <a:r>
              <a:rPr lang="es-ES" altLang="es-ES" sz="2000" dirty="0"/>
              <a:t> </a:t>
            </a:r>
            <a:r>
              <a:rPr lang="es-ES" altLang="es-ES" sz="2000" dirty="0" err="1"/>
              <a:t>preparation</a:t>
            </a:r>
            <a:r>
              <a:rPr lang="es-ES" altLang="es-ES" sz="2000" dirty="0"/>
              <a:t>. </a:t>
            </a:r>
          </a:p>
          <a:p>
            <a:pPr lvl="2" eaLnBrk="1" hangingPunct="1"/>
            <a:r>
              <a:rPr lang="es-ES" altLang="es-ES" sz="2000" dirty="0" err="1"/>
              <a:t>Analyze</a:t>
            </a:r>
            <a:r>
              <a:rPr lang="es-ES" altLang="es-ES" sz="2000" dirty="0"/>
              <a:t> new </a:t>
            </a:r>
            <a:r>
              <a:rPr lang="es-ES" altLang="es-ES" sz="2000" dirty="0" err="1"/>
              <a:t>distribution</a:t>
            </a:r>
            <a:r>
              <a:rPr lang="es-ES" altLang="es-ES" sz="2000" dirty="0"/>
              <a:t> of  </a:t>
            </a:r>
            <a:r>
              <a:rPr lang="es-ES" altLang="es-ES" sz="2000" dirty="0" err="1"/>
              <a:t>values</a:t>
            </a:r>
            <a:endParaRPr lang="en-US" altLang="es-ES" sz="2000" dirty="0"/>
          </a:p>
        </p:txBody>
      </p:sp>
    </p:spTree>
    <p:extLst>
      <p:ext uri="{BB962C8B-B14F-4D97-AF65-F5344CB8AC3E}">
        <p14:creationId xmlns="" xmlns:p14="http://schemas.microsoft.com/office/powerpoint/2010/main" val="27844017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555526"/>
            <a:ext cx="8229600" cy="52463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Phase 4. Modeling</a:t>
            </a:r>
          </a:p>
        </p:txBody>
      </p:sp>
      <p:sp>
        <p:nvSpPr>
          <p:cNvPr id="25608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41325" indent="-258763" eaLnBrk="1" hangingPunct="1">
              <a:buClr>
                <a:schemeClr val="tx1"/>
              </a:buClr>
            </a:pPr>
            <a:r>
              <a:rPr lang="en-US" altLang="ko-KR" sz="1400" b="1" dirty="0">
                <a:solidFill>
                  <a:srgbClr val="00B0F0"/>
                </a:solidFill>
              </a:rPr>
              <a:t>Select the modeling technique</a:t>
            </a:r>
          </a:p>
          <a:p>
            <a:pPr marL="441325" indent="-258763" eaLnBrk="1" hangingPunct="1">
              <a:buClr>
                <a:schemeClr val="tx1"/>
              </a:buClr>
              <a:buFontTx/>
              <a:buNone/>
            </a:pPr>
            <a:r>
              <a:rPr lang="en-US" altLang="ko-KR" sz="1400" b="1" dirty="0"/>
              <a:t>		</a:t>
            </a:r>
            <a:r>
              <a:rPr lang="en-US" altLang="ko-KR" sz="1200" b="1" dirty="0"/>
              <a:t>(based upon the data mining objective)</a:t>
            </a:r>
          </a:p>
          <a:p>
            <a:pPr marL="441325" indent="-258763" eaLnBrk="1" hangingPunct="1">
              <a:buClr>
                <a:schemeClr val="tx1"/>
              </a:buClr>
            </a:pPr>
            <a:r>
              <a:rPr lang="en-US" altLang="ko-KR" sz="1400" b="1" dirty="0">
                <a:solidFill>
                  <a:srgbClr val="00B0F0"/>
                </a:solidFill>
              </a:rPr>
              <a:t>Build model</a:t>
            </a:r>
          </a:p>
          <a:p>
            <a:pPr marL="441325" indent="-258763" eaLnBrk="1" hangingPunct="1">
              <a:buClr>
                <a:schemeClr val="tx1"/>
              </a:buClr>
              <a:buFontTx/>
              <a:buNone/>
            </a:pPr>
            <a:r>
              <a:rPr lang="en-US" altLang="ko-KR" sz="1400" b="1" dirty="0"/>
              <a:t>		(</a:t>
            </a:r>
            <a:r>
              <a:rPr lang="en-US" altLang="ko-KR" sz="1200" b="1" dirty="0"/>
              <a:t>Parameter settings)</a:t>
            </a:r>
          </a:p>
          <a:p>
            <a:pPr marL="441325" indent="-258763" eaLnBrk="1" hangingPunct="1">
              <a:buClr>
                <a:schemeClr val="tx1"/>
              </a:buClr>
            </a:pPr>
            <a:r>
              <a:rPr lang="en-US" altLang="ko-KR" sz="1400" b="1" dirty="0">
                <a:solidFill>
                  <a:srgbClr val="00B0F0"/>
                </a:solidFill>
              </a:rPr>
              <a:t>Assess model </a:t>
            </a:r>
            <a:r>
              <a:rPr lang="en-US" altLang="ko-KR" sz="1400" b="1" dirty="0"/>
              <a:t>(rank the models)</a:t>
            </a:r>
          </a:p>
          <a:p>
            <a:pPr marL="441325" indent="-258763" eaLnBrk="1" hangingPunct="1">
              <a:buFontTx/>
              <a:buNone/>
            </a:pPr>
            <a:r>
              <a:rPr lang="en-US" altLang="ko-KR" sz="1400" dirty="0"/>
              <a:t>	</a:t>
            </a:r>
            <a:r>
              <a:rPr lang="en-US" altLang="ko-KR" sz="1050" b="1" dirty="0">
                <a:solidFill>
                  <a:srgbClr val="336699"/>
                </a:solidFill>
              </a:rPr>
              <a:t>Various modeling techniques are selected and applied</a:t>
            </a:r>
            <a:r>
              <a:rPr lang="en-US" altLang="ko-KR" sz="1050" b="1" dirty="0"/>
              <a:t> and their parameters are calibrated to optimal values. Some techniques have specific </a:t>
            </a:r>
            <a:r>
              <a:rPr lang="en-US" altLang="ko-KR" sz="1000" b="1" dirty="0"/>
              <a:t>requirements</a:t>
            </a:r>
            <a:r>
              <a:rPr lang="en-US" altLang="ko-KR" sz="1050" b="1" dirty="0"/>
              <a:t> on the form of data. Therefore, </a:t>
            </a:r>
            <a:r>
              <a:rPr lang="en-US" altLang="ko-KR" sz="1050" b="1" dirty="0">
                <a:solidFill>
                  <a:srgbClr val="336699"/>
                </a:solidFill>
              </a:rPr>
              <a:t>stepping back to the data preparation phase is often necessary</a:t>
            </a:r>
            <a:r>
              <a:rPr lang="en-US" altLang="ko-KR" sz="1050" b="1" dirty="0"/>
              <a:t>.</a:t>
            </a:r>
          </a:p>
          <a:p>
            <a:pPr marL="441325" indent="-258763" eaLnBrk="1" hangingPunct="1"/>
            <a:endParaRPr lang="en-US" altLang="ko-KR" sz="1050" b="1" dirty="0">
              <a:solidFill>
                <a:srgbClr val="CC0000"/>
              </a:solidFill>
            </a:endParaRPr>
          </a:p>
          <a:p>
            <a:pPr marL="441325" indent="-258763" eaLnBrk="1" hangingPunct="1">
              <a:buFontTx/>
              <a:buNone/>
            </a:pPr>
            <a:endParaRPr lang="en-US" altLang="ko-KR" sz="1200" dirty="0"/>
          </a:p>
          <a:p>
            <a:pPr marL="441325" indent="-258763" eaLnBrk="1" hangingPunct="1">
              <a:buFontTx/>
              <a:buNone/>
            </a:pPr>
            <a:r>
              <a:rPr lang="en-US" altLang="ko-KR" sz="1200" b="1" dirty="0"/>
              <a:t>	</a:t>
            </a:r>
          </a:p>
          <a:p>
            <a:pPr marL="441325" indent="-258763" eaLnBrk="1" hangingPunct="1">
              <a:buFontTx/>
              <a:buNone/>
            </a:pPr>
            <a:r>
              <a:rPr lang="en-US" altLang="ko-KR" sz="1200" b="1" dirty="0"/>
              <a:t>	</a:t>
            </a:r>
          </a:p>
        </p:txBody>
      </p:sp>
      <p:sp>
        <p:nvSpPr>
          <p:cNvPr id="25602" name="6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/>
            <a:fld id="{9DDC20DF-0E96-499C-B068-B067A75FE3F5}" type="slidenum">
              <a:rPr lang="en-US" altLang="ko-KR" b="0">
                <a:solidFill>
                  <a:schemeClr val="tx1"/>
                </a:solidFill>
              </a:rPr>
              <a:pPr eaLnBrk="1" hangingPunct="1"/>
              <a:t>42</a:t>
            </a:fld>
            <a:endParaRPr lang="en-US" altLang="ko-KR" b="0">
              <a:solidFill>
                <a:schemeClr val="tx1"/>
              </a:solidFill>
            </a:endParaRPr>
          </a:p>
        </p:txBody>
      </p:sp>
      <p:pic>
        <p:nvPicPr>
          <p:cNvPr id="25609" name="Picture 8"/>
          <p:cNvPicPr>
            <a:picLocks noGrp="1" noChangeAspect="1" noChangeArrowheads="1"/>
          </p:cNvPicPr>
          <p:nvPr>
            <p:ph type="body" sz="half" idx="4294967295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256"/>
          <a:stretch>
            <a:fillRect/>
          </a:stretch>
        </p:blipFill>
        <p:spPr>
          <a:xfrm>
            <a:off x="7059613" y="1222375"/>
            <a:ext cx="2084387" cy="1555750"/>
          </a:xfrm>
          <a:prstGeom prst="rect">
            <a:avLst/>
          </a:prstGeom>
          <a:noFill/>
        </p:spPr>
      </p:pic>
      <p:sp>
        <p:nvSpPr>
          <p:cNvPr id="25610" name="Rectangle 9"/>
          <p:cNvSpPr>
            <a:spLocks noChangeArrowheads="1"/>
          </p:cNvSpPr>
          <p:nvPr/>
        </p:nvSpPr>
        <p:spPr bwMode="auto">
          <a:xfrm>
            <a:off x="8461376" y="2026900"/>
            <a:ext cx="504825" cy="163116"/>
          </a:xfrm>
          <a:prstGeom prst="rect">
            <a:avLst/>
          </a:prstGeom>
          <a:noFill/>
          <a:ln w="635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/>
            <a:endParaRPr lang="en-US" altLang="es-ES"/>
          </a:p>
        </p:txBody>
      </p:sp>
    </p:spTree>
    <p:extLst>
      <p:ext uri="{BB962C8B-B14F-4D97-AF65-F5344CB8AC3E}">
        <p14:creationId xmlns="" xmlns:p14="http://schemas.microsoft.com/office/powerpoint/2010/main" val="2523133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38329" y="555526"/>
            <a:ext cx="8229600" cy="50405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Phase 4. Modeling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65113" indent="-265113" eaLnBrk="1" hangingPunct="1"/>
            <a:r>
              <a:rPr lang="en-US" altLang="ko-KR" sz="2200" b="1" dirty="0">
                <a:solidFill>
                  <a:srgbClr val="007FDE"/>
                </a:solidFill>
              </a:rPr>
              <a:t>Select modeling technique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1800" dirty="0"/>
              <a:t> </a:t>
            </a:r>
            <a:r>
              <a:rPr lang="en-US" altLang="ko-KR" sz="1800" b="1" dirty="0"/>
              <a:t>- </a:t>
            </a:r>
            <a:r>
              <a:rPr lang="en-US" altLang="ko-KR" sz="1800" b="1" dirty="0">
                <a:solidFill>
                  <a:srgbClr val="336699"/>
                </a:solidFill>
              </a:rPr>
              <a:t>select the actual modeling technique that is to be used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1800" b="1" dirty="0"/>
              <a:t>  ex) decision tree, neural network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1800" b="1" dirty="0"/>
              <a:t> - if multiple techniques are applied, perform this task for each techniques separately</a:t>
            </a:r>
          </a:p>
          <a:p>
            <a:pPr marL="265113" indent="-265113" eaLnBrk="1" hangingPunct="1">
              <a:buFontTx/>
              <a:buNone/>
            </a:pPr>
            <a:endParaRPr lang="en-US" altLang="ko-KR" sz="1000" b="1" dirty="0"/>
          </a:p>
          <a:p>
            <a:pPr marL="265113" indent="-265113" eaLnBrk="1" hangingPunct="1"/>
            <a:r>
              <a:rPr lang="en-US" altLang="ko-KR" sz="2200" b="1" dirty="0">
                <a:solidFill>
                  <a:srgbClr val="007FDE"/>
                </a:solidFill>
              </a:rPr>
              <a:t>Generate test design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1800" b="1" dirty="0"/>
              <a:t> - </a:t>
            </a:r>
            <a:r>
              <a:rPr lang="en-US" altLang="ko-KR" sz="1800" b="1" dirty="0">
                <a:solidFill>
                  <a:srgbClr val="336699"/>
                </a:solidFill>
              </a:rPr>
              <a:t>before actually building a model, generate a procedure or mechanism to test the model’s quality and validity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1800" b="1" dirty="0"/>
              <a:t>  ex) In classification, it is common to use error rates as quality measures for data mining models. Therefore, typically separate the dataset  into train and test set, </a:t>
            </a:r>
            <a:r>
              <a:rPr lang="en-US" altLang="ko-KR" sz="1800" b="1" dirty="0">
                <a:solidFill>
                  <a:srgbClr val="336699"/>
                </a:solidFill>
              </a:rPr>
              <a:t>build the model on the train set and estimate its quality on the separate test set </a:t>
            </a:r>
          </a:p>
        </p:txBody>
      </p:sp>
    </p:spTree>
    <p:extLst>
      <p:ext uri="{BB962C8B-B14F-4D97-AF65-F5344CB8AC3E}">
        <p14:creationId xmlns="" xmlns:p14="http://schemas.microsoft.com/office/powerpoint/2010/main" val="24182980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38329" y="555526"/>
            <a:ext cx="8229600" cy="43204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Phase 4. Modeling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951310"/>
            <a:ext cx="8075612" cy="3394472"/>
          </a:xfrm>
        </p:spPr>
        <p:txBody>
          <a:bodyPr>
            <a:normAutofit fontScale="62500" lnSpcReduction="20000"/>
          </a:bodyPr>
          <a:lstStyle/>
          <a:p>
            <a:pPr marL="265113" indent="-265113" eaLnBrk="1" hangingPunct="1"/>
            <a:r>
              <a:rPr lang="en-US" altLang="ko-KR" sz="2200" b="1" dirty="0">
                <a:solidFill>
                  <a:srgbClr val="007FDE"/>
                </a:solidFill>
              </a:rPr>
              <a:t>Build model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1800" dirty="0"/>
              <a:t> </a:t>
            </a:r>
            <a:r>
              <a:rPr lang="en-US" altLang="ko-KR" sz="1800" b="1" dirty="0"/>
              <a:t>- </a:t>
            </a:r>
            <a:r>
              <a:rPr lang="en-US" altLang="ko-KR" sz="1800" b="1" dirty="0">
                <a:solidFill>
                  <a:srgbClr val="336699"/>
                </a:solidFill>
              </a:rPr>
              <a:t>run the modeling tool on the prepared dataset to create one or more models</a:t>
            </a:r>
          </a:p>
          <a:p>
            <a:pPr marL="265113" indent="-265113" eaLnBrk="1" hangingPunct="1">
              <a:buFontTx/>
              <a:buNone/>
            </a:pPr>
            <a:endParaRPr lang="en-US" altLang="ko-KR" sz="1000" b="1" dirty="0">
              <a:solidFill>
                <a:srgbClr val="CC0000"/>
              </a:solidFill>
            </a:endParaRPr>
          </a:p>
          <a:p>
            <a:pPr marL="265113" indent="-265113" eaLnBrk="1" hangingPunct="1"/>
            <a:r>
              <a:rPr lang="en-US" altLang="ko-KR" sz="2200" b="1" dirty="0">
                <a:solidFill>
                  <a:srgbClr val="007FDE"/>
                </a:solidFill>
              </a:rPr>
              <a:t>Assess model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1800" b="1" dirty="0"/>
              <a:t> - </a:t>
            </a:r>
            <a:r>
              <a:rPr lang="en-US" altLang="ko-KR" sz="1800" b="1" dirty="0">
                <a:solidFill>
                  <a:srgbClr val="336699"/>
                </a:solidFill>
              </a:rPr>
              <a:t>interprets the models </a:t>
            </a:r>
            <a:r>
              <a:rPr lang="en-US" altLang="ko-KR" sz="1800" b="1" dirty="0"/>
              <a:t>according to his domain knowledge, the data mining success criteria and the desired test design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1800" b="1" dirty="0"/>
              <a:t> </a:t>
            </a:r>
            <a:r>
              <a:rPr lang="en-US" altLang="ko-KR" sz="1800" b="1" dirty="0">
                <a:solidFill>
                  <a:srgbClr val="336699"/>
                </a:solidFill>
              </a:rPr>
              <a:t>- judges the success of the application of modeling and discovery techniques </a:t>
            </a:r>
            <a:r>
              <a:rPr lang="en-US" altLang="ko-KR" sz="1800" b="1" dirty="0"/>
              <a:t>more technically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1800" b="1" dirty="0"/>
              <a:t> - contacts business analysts and domain experts later in order to </a:t>
            </a:r>
            <a:r>
              <a:rPr lang="en-US" altLang="ko-KR" sz="1800" b="1" dirty="0">
                <a:solidFill>
                  <a:srgbClr val="336699"/>
                </a:solidFill>
              </a:rPr>
              <a:t>discuss the data mining results in the business context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1800" b="1" dirty="0"/>
              <a:t> - </a:t>
            </a:r>
            <a:r>
              <a:rPr lang="en-US" altLang="ko-KR" sz="1800" b="1" dirty="0">
                <a:solidFill>
                  <a:srgbClr val="336699"/>
                </a:solidFill>
              </a:rPr>
              <a:t>only consider models </a:t>
            </a:r>
            <a:r>
              <a:rPr lang="en-US" altLang="ko-KR" sz="1800" b="1" dirty="0"/>
              <a:t>whereas the evaluation phase also takes into account all other results that were produced in the course of the project </a:t>
            </a:r>
          </a:p>
        </p:txBody>
      </p:sp>
    </p:spTree>
    <p:extLst>
      <p:ext uri="{BB962C8B-B14F-4D97-AF65-F5344CB8AC3E}">
        <p14:creationId xmlns="" xmlns:p14="http://schemas.microsoft.com/office/powerpoint/2010/main" val="13510492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338329" y="555526"/>
            <a:ext cx="8229600" cy="50405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Phase 5. Evaluation</a:t>
            </a:r>
          </a:p>
        </p:txBody>
      </p:sp>
      <p:sp>
        <p:nvSpPr>
          <p:cNvPr id="28680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41325" indent="-258763" eaLnBrk="1" hangingPunct="1">
              <a:buClr>
                <a:schemeClr val="tx1"/>
              </a:buClr>
            </a:pPr>
            <a:r>
              <a:rPr lang="en-US" altLang="ko-KR" sz="2400" b="1" dirty="0">
                <a:solidFill>
                  <a:srgbClr val="007FDE"/>
                </a:solidFill>
              </a:rPr>
              <a:t>Evaluation of model</a:t>
            </a:r>
          </a:p>
          <a:p>
            <a:pPr marL="441325" indent="-258763" eaLnBrk="1" hangingPunct="1">
              <a:buClr>
                <a:schemeClr val="tx1"/>
              </a:buClr>
              <a:buFontTx/>
              <a:buNone/>
            </a:pPr>
            <a:r>
              <a:rPr lang="en-US" altLang="ko-KR" b="1" dirty="0"/>
              <a:t>	- </a:t>
            </a:r>
            <a:r>
              <a:rPr lang="en-US" altLang="ko-KR" sz="2000" b="1" dirty="0"/>
              <a:t>how well it performed on test data</a:t>
            </a:r>
          </a:p>
          <a:p>
            <a:pPr marL="441325" indent="-258763" eaLnBrk="1" hangingPunct="1">
              <a:buClr>
                <a:schemeClr val="tx1"/>
              </a:buClr>
            </a:pPr>
            <a:r>
              <a:rPr lang="en-US" altLang="ko-KR" sz="2400" b="1" dirty="0">
                <a:solidFill>
                  <a:srgbClr val="007FDE"/>
                </a:solidFill>
              </a:rPr>
              <a:t>Methods and criteria</a:t>
            </a:r>
          </a:p>
          <a:p>
            <a:pPr marL="441325" indent="-258763" eaLnBrk="1" hangingPunct="1">
              <a:buClr>
                <a:schemeClr val="tx1"/>
              </a:buClr>
              <a:buFontTx/>
              <a:buNone/>
            </a:pPr>
            <a:r>
              <a:rPr lang="en-US" altLang="ko-KR" sz="2400" b="1" dirty="0"/>
              <a:t>	- </a:t>
            </a:r>
            <a:r>
              <a:rPr lang="en-US" altLang="ko-KR" sz="2000" b="1" dirty="0"/>
              <a:t>depend on model type</a:t>
            </a:r>
          </a:p>
          <a:p>
            <a:pPr marL="441325" indent="-258763" eaLnBrk="1" hangingPunct="1">
              <a:buClr>
                <a:schemeClr val="tx1"/>
              </a:buClr>
            </a:pPr>
            <a:r>
              <a:rPr lang="en-US" altLang="ko-KR" sz="2400" b="1" dirty="0">
                <a:solidFill>
                  <a:srgbClr val="007FDE"/>
                </a:solidFill>
              </a:rPr>
              <a:t>Interpretation of model</a:t>
            </a:r>
          </a:p>
          <a:p>
            <a:pPr marL="441325" indent="-258763" eaLnBrk="1" hangingPunct="1">
              <a:buFontTx/>
              <a:buNone/>
            </a:pPr>
            <a:r>
              <a:rPr lang="en-US" altLang="ko-KR" b="1" dirty="0"/>
              <a:t>  - </a:t>
            </a:r>
            <a:r>
              <a:rPr lang="en-US" altLang="ko-KR" sz="2000" b="1" dirty="0"/>
              <a:t>important or not, easy or hard depends on algorithm</a:t>
            </a:r>
          </a:p>
          <a:p>
            <a:pPr marL="441325" indent="-258763" eaLnBrk="1" hangingPunct="1">
              <a:buFontTx/>
              <a:buNone/>
            </a:pPr>
            <a:r>
              <a:rPr lang="en-US" altLang="ko-KR" sz="1800" dirty="0"/>
              <a:t>	</a:t>
            </a:r>
            <a:r>
              <a:rPr lang="en-US" altLang="ko-KR" sz="1800" b="1" dirty="0"/>
              <a:t>Thoroughly </a:t>
            </a:r>
            <a:r>
              <a:rPr lang="en-US" altLang="ko-KR" sz="1800" b="1" dirty="0">
                <a:solidFill>
                  <a:srgbClr val="336699"/>
                </a:solidFill>
              </a:rPr>
              <a:t>evaluate the model </a:t>
            </a:r>
            <a:r>
              <a:rPr lang="en-US" altLang="ko-KR" sz="1800" b="1" dirty="0"/>
              <a:t>and </a:t>
            </a:r>
            <a:r>
              <a:rPr lang="en-US" altLang="ko-KR" sz="1800" b="1" dirty="0">
                <a:solidFill>
                  <a:srgbClr val="336699"/>
                </a:solidFill>
              </a:rPr>
              <a:t>review the steps executed to construct the model </a:t>
            </a:r>
            <a:r>
              <a:rPr lang="en-US" altLang="ko-KR" sz="1800" b="1" dirty="0"/>
              <a:t>to be certain it</a:t>
            </a:r>
            <a:r>
              <a:rPr lang="en-US" altLang="ko-KR" sz="1800" b="1" dirty="0">
                <a:solidFill>
                  <a:srgbClr val="CC0000"/>
                </a:solidFill>
              </a:rPr>
              <a:t> </a:t>
            </a:r>
            <a:r>
              <a:rPr lang="en-US" altLang="ko-KR" sz="1800" b="1" dirty="0">
                <a:solidFill>
                  <a:srgbClr val="336699"/>
                </a:solidFill>
              </a:rPr>
              <a:t>properly achieves the business objectives</a:t>
            </a:r>
            <a:r>
              <a:rPr lang="en-US" altLang="ko-KR" sz="1800" b="1" dirty="0"/>
              <a:t>. A key objective is </a:t>
            </a:r>
            <a:r>
              <a:rPr lang="en-US" altLang="ko-KR" sz="1800" b="1" dirty="0">
                <a:solidFill>
                  <a:srgbClr val="336699"/>
                </a:solidFill>
              </a:rPr>
              <a:t>to determine if there is some important business issue that has not been sufficiently considered</a:t>
            </a:r>
            <a:r>
              <a:rPr lang="en-US" altLang="ko-KR" sz="1800" b="1" dirty="0"/>
              <a:t>. At the end of this phase, </a:t>
            </a:r>
            <a:r>
              <a:rPr lang="en-US" altLang="ko-KR" sz="1800" b="1" dirty="0">
                <a:solidFill>
                  <a:srgbClr val="336699"/>
                </a:solidFill>
              </a:rPr>
              <a:t>a decision on the use of the data mining results should be reached</a:t>
            </a:r>
          </a:p>
          <a:p>
            <a:pPr marL="906463" lvl="1" eaLnBrk="1" hangingPunct="1"/>
            <a:endParaRPr lang="en-US" altLang="ko-KR" sz="2000" b="1" dirty="0"/>
          </a:p>
          <a:p>
            <a:pPr marL="441325" indent="-258763" eaLnBrk="1" hangingPunct="1">
              <a:buFontTx/>
              <a:buNone/>
            </a:pPr>
            <a:r>
              <a:rPr lang="en-US" altLang="ko-KR" sz="2000" b="1" dirty="0"/>
              <a:t>	</a:t>
            </a:r>
          </a:p>
          <a:p>
            <a:pPr marL="441325" indent="-258763" eaLnBrk="1" hangingPunct="1">
              <a:buFontTx/>
              <a:buNone/>
            </a:pPr>
            <a:endParaRPr lang="en-US" altLang="ko-KR" sz="2000" b="1" dirty="0">
              <a:solidFill>
                <a:srgbClr val="CC0000"/>
              </a:solidFill>
            </a:endParaRPr>
          </a:p>
        </p:txBody>
      </p:sp>
      <p:sp>
        <p:nvSpPr>
          <p:cNvPr id="28674" name="6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/>
            <a:fld id="{C1A678A0-2BDA-4B33-ABC0-80244E3A1753}" type="slidenum">
              <a:rPr lang="en-US" altLang="ko-KR" b="0">
                <a:solidFill>
                  <a:schemeClr val="tx1"/>
                </a:solidFill>
              </a:rPr>
              <a:pPr eaLnBrk="1" hangingPunct="1"/>
              <a:t>45</a:t>
            </a:fld>
            <a:endParaRPr lang="en-US" altLang="ko-KR" b="0">
              <a:solidFill>
                <a:schemeClr val="tx1"/>
              </a:solidFill>
            </a:endParaRPr>
          </a:p>
        </p:txBody>
      </p:sp>
      <p:pic>
        <p:nvPicPr>
          <p:cNvPr id="28681" name="Picture 8"/>
          <p:cNvPicPr>
            <a:picLocks noGrp="1" noChangeAspect="1" noChangeArrowheads="1"/>
          </p:cNvPicPr>
          <p:nvPr>
            <p:ph type="body" sz="half" idx="4294967295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256"/>
          <a:stretch>
            <a:fillRect/>
          </a:stretch>
        </p:blipFill>
        <p:spPr>
          <a:xfrm>
            <a:off x="7059613" y="1222375"/>
            <a:ext cx="2084387" cy="1555750"/>
          </a:xfrm>
          <a:prstGeom prst="rect">
            <a:avLst/>
          </a:prstGeom>
          <a:noFill/>
        </p:spPr>
      </p:pic>
      <p:sp>
        <p:nvSpPr>
          <p:cNvPr id="28682" name="Rectangle 9"/>
          <p:cNvSpPr>
            <a:spLocks noChangeArrowheads="1"/>
          </p:cNvSpPr>
          <p:nvPr/>
        </p:nvSpPr>
        <p:spPr bwMode="auto">
          <a:xfrm>
            <a:off x="7380289" y="2463404"/>
            <a:ext cx="504825" cy="163115"/>
          </a:xfrm>
          <a:prstGeom prst="rect">
            <a:avLst/>
          </a:prstGeom>
          <a:noFill/>
          <a:ln w="635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/>
            <a:endParaRPr lang="en-US" altLang="es-ES"/>
          </a:p>
        </p:txBody>
      </p:sp>
    </p:spTree>
    <p:extLst>
      <p:ext uri="{BB962C8B-B14F-4D97-AF65-F5344CB8AC3E}">
        <p14:creationId xmlns="" xmlns:p14="http://schemas.microsoft.com/office/powerpoint/2010/main" val="3288648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338329" y="627534"/>
            <a:ext cx="8229600" cy="50405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Phase 5. Evaluation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65113" indent="-265113" eaLnBrk="1" hangingPunct="1"/>
            <a:r>
              <a:rPr lang="en-US" altLang="ko-KR" sz="2400" b="1" dirty="0">
                <a:solidFill>
                  <a:srgbClr val="00B0F0"/>
                </a:solidFill>
              </a:rPr>
              <a:t>Evaluate results</a:t>
            </a:r>
          </a:p>
          <a:p>
            <a:pPr marL="265113" indent="-265113" eaLnBrk="1" hangingPunct="1">
              <a:buFontTx/>
              <a:buNone/>
            </a:pPr>
            <a:endParaRPr lang="en-US" altLang="ko-KR" sz="1000" b="1" dirty="0">
              <a:solidFill>
                <a:srgbClr val="006600"/>
              </a:solidFill>
            </a:endParaRPr>
          </a:p>
          <a:p>
            <a:pPr marL="265113" indent="-265113" eaLnBrk="1" hangingPunct="1">
              <a:buFontTx/>
              <a:buNone/>
            </a:pPr>
            <a:r>
              <a:rPr lang="en-US" altLang="ko-KR" sz="2000" b="1" dirty="0"/>
              <a:t> - </a:t>
            </a:r>
            <a:r>
              <a:rPr lang="en-US" altLang="ko-KR" sz="2000" b="1" dirty="0">
                <a:solidFill>
                  <a:srgbClr val="007FDE"/>
                </a:solidFill>
              </a:rPr>
              <a:t>assesses the degree to which the model meets the business objectives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2000" b="1" dirty="0">
                <a:solidFill>
                  <a:srgbClr val="007FDE"/>
                </a:solidFill>
              </a:rPr>
              <a:t> - seeks to determine if there is some business reason why this model is deficient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2000" b="1" dirty="0"/>
              <a:t> - test the model(s) on test applications in the real application if time and budget constraints permit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2000" b="1" dirty="0"/>
              <a:t> - also </a:t>
            </a:r>
            <a:r>
              <a:rPr lang="en-US" altLang="ko-KR" sz="2000" b="1" dirty="0">
                <a:solidFill>
                  <a:srgbClr val="007FDE"/>
                </a:solidFill>
              </a:rPr>
              <a:t>assesses other data mining results generated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2000" b="1" dirty="0">
                <a:solidFill>
                  <a:srgbClr val="007FDE"/>
                </a:solidFill>
              </a:rPr>
              <a:t> - unveil additional challenges, information or hints for future directions</a:t>
            </a:r>
          </a:p>
          <a:p>
            <a:pPr marL="265113" indent="-265113" eaLnBrk="1" hangingPunct="1">
              <a:buFontTx/>
              <a:buNone/>
            </a:pPr>
            <a:endParaRPr lang="en-US" altLang="ko-KR" sz="2000" b="1" dirty="0"/>
          </a:p>
        </p:txBody>
      </p:sp>
    </p:spTree>
    <p:extLst>
      <p:ext uri="{BB962C8B-B14F-4D97-AF65-F5344CB8AC3E}">
        <p14:creationId xmlns="" xmlns:p14="http://schemas.microsoft.com/office/powerpoint/2010/main" val="24410248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38329" y="627534"/>
            <a:ext cx="8229600" cy="30861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Phase 5. Evaluation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65113" indent="-265113" eaLnBrk="1" hangingPunct="1"/>
            <a:r>
              <a:rPr lang="en-US" altLang="ko-KR" sz="2200" b="1" dirty="0">
                <a:solidFill>
                  <a:srgbClr val="007FDE"/>
                </a:solidFill>
              </a:rPr>
              <a:t>Review process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1800" dirty="0"/>
              <a:t> </a:t>
            </a:r>
            <a:r>
              <a:rPr lang="en-US" altLang="ko-KR" sz="1800" b="1" dirty="0"/>
              <a:t>- </a:t>
            </a:r>
            <a:r>
              <a:rPr lang="en-US" altLang="ko-KR" sz="1800" b="1" dirty="0">
                <a:solidFill>
                  <a:srgbClr val="007FDE"/>
                </a:solidFill>
              </a:rPr>
              <a:t>do a more thorough review of the data mining engagement </a:t>
            </a:r>
            <a:r>
              <a:rPr lang="en-US" altLang="ko-KR" sz="1800" b="1" dirty="0"/>
              <a:t>in order to determine if there is any important factor or task that has somehow been overlooked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1800" b="1" dirty="0"/>
              <a:t> - </a:t>
            </a:r>
            <a:r>
              <a:rPr lang="en-US" altLang="ko-KR" sz="1800" b="1" dirty="0">
                <a:solidFill>
                  <a:srgbClr val="007FDE"/>
                </a:solidFill>
              </a:rPr>
              <a:t>review the quality assurance issues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1800" b="1" dirty="0"/>
              <a:t>  ex) </a:t>
            </a:r>
            <a:r>
              <a:rPr lang="en-US" altLang="ko-KR" sz="1800" b="1" dirty="0">
                <a:latin typeface="Arial" panose="020B0604020202020204" pitchFamily="34" charset="0"/>
              </a:rPr>
              <a:t>“</a:t>
            </a:r>
            <a:r>
              <a:rPr lang="en-US" altLang="ko-KR" sz="1800" b="1" dirty="0"/>
              <a:t>Did we correctly build the model?</a:t>
            </a:r>
            <a:r>
              <a:rPr lang="en-US" altLang="ko-KR" sz="1800" b="1" dirty="0">
                <a:latin typeface="Arial" panose="020B0604020202020204" pitchFamily="34" charset="0"/>
              </a:rPr>
              <a:t>”</a:t>
            </a:r>
            <a:endParaRPr lang="en-US" altLang="ko-KR" sz="1800" b="1" dirty="0"/>
          </a:p>
          <a:p>
            <a:pPr marL="265113" indent="-265113" eaLnBrk="1" hangingPunct="1">
              <a:buFontTx/>
              <a:buNone/>
            </a:pPr>
            <a:endParaRPr lang="en-US" altLang="ko-KR" sz="1000" b="1" dirty="0"/>
          </a:p>
          <a:p>
            <a:pPr marL="265113" indent="-265113" eaLnBrk="1" hangingPunct="1"/>
            <a:r>
              <a:rPr lang="en-US" altLang="ko-KR" sz="2200" b="1" dirty="0">
                <a:solidFill>
                  <a:srgbClr val="007FDE"/>
                </a:solidFill>
              </a:rPr>
              <a:t>Determine next steps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1800" b="1" dirty="0"/>
              <a:t> - </a:t>
            </a:r>
            <a:r>
              <a:rPr lang="en-US" altLang="ko-KR" sz="1800" b="1" dirty="0">
                <a:solidFill>
                  <a:srgbClr val="007FDE"/>
                </a:solidFill>
              </a:rPr>
              <a:t>decides how to proceed at this stage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1800" b="1" dirty="0">
                <a:solidFill>
                  <a:srgbClr val="007FDE"/>
                </a:solidFill>
              </a:rPr>
              <a:t> - decides whether to finish the project and move on to deployment </a:t>
            </a:r>
            <a:r>
              <a:rPr lang="en-US" altLang="ko-KR" sz="1800" b="1" dirty="0"/>
              <a:t>if appropriate or </a:t>
            </a:r>
            <a:r>
              <a:rPr lang="en-US" altLang="ko-KR" sz="1800" b="1" dirty="0">
                <a:solidFill>
                  <a:srgbClr val="007FDE"/>
                </a:solidFill>
              </a:rPr>
              <a:t>whether to initiate further iterations or set up new data mining projects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1800" b="1" dirty="0"/>
              <a:t> - include </a:t>
            </a:r>
            <a:r>
              <a:rPr lang="en-US" altLang="ko-KR" sz="1800" b="1" dirty="0">
                <a:solidFill>
                  <a:srgbClr val="007FDE"/>
                </a:solidFill>
              </a:rPr>
              <a:t>analyses of remaining resources and budget that influences the decisions</a:t>
            </a:r>
          </a:p>
        </p:txBody>
      </p:sp>
    </p:spTree>
    <p:extLst>
      <p:ext uri="{BB962C8B-B14F-4D97-AF65-F5344CB8AC3E}">
        <p14:creationId xmlns="" xmlns:p14="http://schemas.microsoft.com/office/powerpoint/2010/main" val="32124816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38329" y="483518"/>
            <a:ext cx="8229600" cy="30861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Phase 6. Deployment</a:t>
            </a:r>
          </a:p>
        </p:txBody>
      </p:sp>
      <p:sp>
        <p:nvSpPr>
          <p:cNvPr id="31752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74638" indent="-92075" eaLnBrk="1" hangingPunct="1"/>
            <a:r>
              <a:rPr lang="en-US" altLang="ko-KR" sz="2100" b="1" dirty="0"/>
              <a:t> Determine </a:t>
            </a:r>
            <a:r>
              <a:rPr lang="en-US" altLang="ko-KR" sz="2100" b="1" dirty="0">
                <a:solidFill>
                  <a:srgbClr val="007FDE"/>
                </a:solidFill>
              </a:rPr>
              <a:t>how</a:t>
            </a:r>
            <a:r>
              <a:rPr lang="en-US" altLang="ko-KR" sz="2100" b="1" dirty="0"/>
              <a:t> the results need to be utilized</a:t>
            </a:r>
          </a:p>
          <a:p>
            <a:pPr marL="274638" indent="-92075" eaLnBrk="1" hangingPunct="1">
              <a:buClr>
                <a:schemeClr val="tx1"/>
              </a:buClr>
            </a:pPr>
            <a:r>
              <a:rPr lang="en-US" altLang="ko-KR" sz="2200" b="1" dirty="0">
                <a:solidFill>
                  <a:srgbClr val="CC0000"/>
                </a:solidFill>
              </a:rPr>
              <a:t> </a:t>
            </a:r>
            <a:r>
              <a:rPr lang="en-US" altLang="ko-KR" sz="2200" b="1" dirty="0">
                <a:solidFill>
                  <a:srgbClr val="007FDE"/>
                </a:solidFill>
              </a:rPr>
              <a:t>Who</a:t>
            </a:r>
            <a:r>
              <a:rPr lang="en-US" altLang="ko-KR" sz="2200" b="1" dirty="0"/>
              <a:t> needs to use them?</a:t>
            </a:r>
          </a:p>
          <a:p>
            <a:pPr marL="274638" indent="-92075" eaLnBrk="1" hangingPunct="1">
              <a:buClr>
                <a:schemeClr val="tx1"/>
              </a:buClr>
            </a:pPr>
            <a:r>
              <a:rPr lang="en-US" altLang="ko-KR" sz="2200" b="1" dirty="0">
                <a:solidFill>
                  <a:srgbClr val="CC0000"/>
                </a:solidFill>
              </a:rPr>
              <a:t> </a:t>
            </a:r>
            <a:r>
              <a:rPr lang="en-US" altLang="ko-KR" sz="2200" b="1" dirty="0">
                <a:solidFill>
                  <a:srgbClr val="007FDE"/>
                </a:solidFill>
              </a:rPr>
              <a:t>How often </a:t>
            </a:r>
            <a:r>
              <a:rPr lang="en-US" altLang="ko-KR" sz="2200" b="1" dirty="0"/>
              <a:t>do they need to be used</a:t>
            </a:r>
          </a:p>
          <a:p>
            <a:pPr marL="274638" indent="-92075" eaLnBrk="1" hangingPunct="1"/>
            <a:endParaRPr lang="en-US" altLang="ko-KR" sz="600" b="1" dirty="0"/>
          </a:p>
          <a:p>
            <a:pPr marL="274638" indent="-92075" eaLnBrk="1" hangingPunct="1"/>
            <a:r>
              <a:rPr lang="en-US" altLang="ko-KR" sz="2200" b="1" dirty="0"/>
              <a:t> Deploy Data Mining results by</a:t>
            </a:r>
          </a:p>
          <a:p>
            <a:pPr marL="274638" indent="-92075" eaLnBrk="1" hangingPunct="1">
              <a:buFontTx/>
              <a:buNone/>
            </a:pPr>
            <a:r>
              <a:rPr lang="en-US" altLang="ko-KR" dirty="0"/>
              <a:t>	</a:t>
            </a:r>
            <a:r>
              <a:rPr lang="en-US" altLang="ko-KR" sz="1700" b="1" dirty="0"/>
              <a:t>Scoring a database, utilizing results as business rules, </a:t>
            </a:r>
          </a:p>
          <a:p>
            <a:pPr marL="274638" indent="-92075" eaLnBrk="1" hangingPunct="1">
              <a:buFontTx/>
              <a:buNone/>
            </a:pPr>
            <a:r>
              <a:rPr lang="en-US" altLang="ko-KR" sz="1700" b="1" dirty="0"/>
              <a:t>	interactive scoring on-line</a:t>
            </a:r>
          </a:p>
          <a:p>
            <a:pPr marL="274638" indent="-92075" eaLnBrk="1" hangingPunct="1">
              <a:buFontTx/>
              <a:buNone/>
            </a:pPr>
            <a:endParaRPr lang="en-US" altLang="ko-KR" sz="600" b="1" dirty="0"/>
          </a:p>
          <a:p>
            <a:pPr marL="274638" indent="-92075" eaLnBrk="1" hangingPunct="1">
              <a:buFontTx/>
              <a:buNone/>
            </a:pPr>
            <a:r>
              <a:rPr lang="en-US" altLang="ko-KR" sz="1800" dirty="0"/>
              <a:t> </a:t>
            </a:r>
            <a:r>
              <a:rPr lang="en-US" altLang="ko-KR" sz="1800" b="1" dirty="0"/>
              <a:t>The knowledge gained will need to </a:t>
            </a:r>
            <a:r>
              <a:rPr lang="en-US" altLang="ko-KR" sz="1800" b="1" dirty="0">
                <a:solidFill>
                  <a:srgbClr val="007FDE"/>
                </a:solidFill>
              </a:rPr>
              <a:t>be organized and presented in a way that the customer can use it</a:t>
            </a:r>
            <a:r>
              <a:rPr lang="en-US" altLang="ko-KR" sz="1800" b="1" dirty="0"/>
              <a:t>. However, </a:t>
            </a:r>
            <a:r>
              <a:rPr lang="en-US" altLang="ko-KR" sz="1800" b="1" dirty="0">
                <a:solidFill>
                  <a:srgbClr val="007FDE"/>
                </a:solidFill>
              </a:rPr>
              <a:t>depending on the requirements</a:t>
            </a:r>
            <a:r>
              <a:rPr lang="en-US" altLang="ko-KR" sz="1800" b="1" dirty="0"/>
              <a:t>, the deployment phase can be as simple as generating a report or as complex as implementing a repeatable data mining process across the enterprise.</a:t>
            </a:r>
          </a:p>
          <a:p>
            <a:pPr marL="274638" indent="-92075" eaLnBrk="1" hangingPunct="1">
              <a:buFontTx/>
              <a:buNone/>
            </a:pPr>
            <a:endParaRPr lang="en-US" altLang="ko-KR" sz="1700" b="1" dirty="0"/>
          </a:p>
          <a:p>
            <a:pPr marL="274638" indent="-92075" eaLnBrk="1" hangingPunct="1">
              <a:buFontTx/>
              <a:buNone/>
            </a:pPr>
            <a:endParaRPr lang="en-US" altLang="ko-KR" sz="1700" b="1" dirty="0">
              <a:solidFill>
                <a:srgbClr val="CC0000"/>
              </a:solidFill>
            </a:endParaRPr>
          </a:p>
        </p:txBody>
      </p:sp>
      <p:sp>
        <p:nvSpPr>
          <p:cNvPr id="31746" name="6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/>
            <a:fld id="{F50AAD1B-1348-4603-A2A7-BCCB8BBE2D83}" type="slidenum">
              <a:rPr lang="en-US" altLang="ko-KR" b="0">
                <a:solidFill>
                  <a:schemeClr val="tx1"/>
                </a:solidFill>
              </a:rPr>
              <a:pPr eaLnBrk="1" hangingPunct="1"/>
              <a:t>48</a:t>
            </a:fld>
            <a:endParaRPr lang="en-US" altLang="ko-KR" b="0">
              <a:solidFill>
                <a:schemeClr val="tx1"/>
              </a:solidFill>
            </a:endParaRPr>
          </a:p>
        </p:txBody>
      </p:sp>
      <p:pic>
        <p:nvPicPr>
          <p:cNvPr id="31753" name="Picture 8"/>
          <p:cNvPicPr>
            <a:picLocks noGrp="1" noChangeAspect="1" noChangeArrowheads="1"/>
          </p:cNvPicPr>
          <p:nvPr>
            <p:ph type="body" sz="half" idx="4294967295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256"/>
          <a:stretch>
            <a:fillRect/>
          </a:stretch>
        </p:blipFill>
        <p:spPr>
          <a:xfrm>
            <a:off x="6664077" y="1227138"/>
            <a:ext cx="2084387" cy="1557337"/>
          </a:xfrm>
          <a:prstGeom prst="rect">
            <a:avLst/>
          </a:prstGeom>
          <a:noFill/>
        </p:spPr>
      </p:pic>
      <p:sp>
        <p:nvSpPr>
          <p:cNvPr id="31754" name="Rectangle 9"/>
          <p:cNvSpPr>
            <a:spLocks noChangeArrowheads="1"/>
          </p:cNvSpPr>
          <p:nvPr/>
        </p:nvSpPr>
        <p:spPr bwMode="auto">
          <a:xfrm>
            <a:off x="6804026" y="1924050"/>
            <a:ext cx="504825" cy="163116"/>
          </a:xfrm>
          <a:prstGeom prst="rect">
            <a:avLst/>
          </a:prstGeom>
          <a:noFill/>
          <a:ln w="635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/>
            <a:endParaRPr lang="en-US" altLang="es-ES"/>
          </a:p>
        </p:txBody>
      </p:sp>
    </p:spTree>
    <p:extLst>
      <p:ext uri="{BB962C8B-B14F-4D97-AF65-F5344CB8AC3E}">
        <p14:creationId xmlns="" xmlns:p14="http://schemas.microsoft.com/office/powerpoint/2010/main" val="35696285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8329" y="555526"/>
            <a:ext cx="8229600" cy="30861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Phase 6. Deployment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65113" indent="-265113" eaLnBrk="1" hangingPunct="1"/>
            <a:r>
              <a:rPr lang="en-US" altLang="ko-KR" sz="2200" b="1" dirty="0">
                <a:solidFill>
                  <a:srgbClr val="007FDE"/>
                </a:solidFill>
              </a:rPr>
              <a:t>Plan deployment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1800" dirty="0"/>
              <a:t> </a:t>
            </a:r>
            <a:r>
              <a:rPr lang="en-US" altLang="ko-KR" sz="1800" b="1" dirty="0"/>
              <a:t>- in order to deploy the data mining result(s) into the business, </a:t>
            </a:r>
            <a:r>
              <a:rPr lang="en-US" altLang="ko-KR" sz="1800" b="1" dirty="0">
                <a:solidFill>
                  <a:srgbClr val="0070C0"/>
                </a:solidFill>
              </a:rPr>
              <a:t>takes the evaluation results and concludes a strategy for deployment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1800" b="1" dirty="0">
                <a:solidFill>
                  <a:srgbClr val="0070C0"/>
                </a:solidFill>
              </a:rPr>
              <a:t> - document the procedure </a:t>
            </a:r>
            <a:r>
              <a:rPr lang="en-US" altLang="ko-KR" sz="1800" b="1" dirty="0"/>
              <a:t>for later deployment</a:t>
            </a:r>
          </a:p>
          <a:p>
            <a:pPr marL="265113" indent="-265113" eaLnBrk="1" hangingPunct="1">
              <a:buFontTx/>
              <a:buNone/>
            </a:pPr>
            <a:endParaRPr lang="en-US" altLang="ko-KR" sz="1000" b="1" dirty="0"/>
          </a:p>
          <a:p>
            <a:pPr marL="265113" indent="-265113" eaLnBrk="1" hangingPunct="1"/>
            <a:r>
              <a:rPr lang="en-US" altLang="ko-KR" sz="2200" b="1" dirty="0">
                <a:solidFill>
                  <a:srgbClr val="007FDE"/>
                </a:solidFill>
              </a:rPr>
              <a:t>Plan monitoring and maintenance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1800" b="1" dirty="0"/>
              <a:t> - important if the data mining results become part of the day-to-day business and it environment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1800" b="1" dirty="0"/>
              <a:t> - </a:t>
            </a:r>
            <a:r>
              <a:rPr lang="en-US" altLang="ko-KR" sz="1800" b="1" dirty="0">
                <a:solidFill>
                  <a:srgbClr val="0070C0"/>
                </a:solidFill>
              </a:rPr>
              <a:t>helps to avoid unnecessarily long periods of incorrect usage of data mining results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1800" b="1" dirty="0"/>
              <a:t> - needs a detailed on monitoring process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1800" b="1" dirty="0"/>
              <a:t> - takes into account the specific type of deployment</a:t>
            </a:r>
          </a:p>
        </p:txBody>
      </p:sp>
    </p:spTree>
    <p:extLst>
      <p:ext uri="{BB962C8B-B14F-4D97-AF65-F5344CB8AC3E}">
        <p14:creationId xmlns="" xmlns:p14="http://schemas.microsoft.com/office/powerpoint/2010/main" val="259540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Ask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interesting</a:t>
            </a:r>
            <a:r>
              <a:rPr lang="es-ES" dirty="0" smtClean="0"/>
              <a:t> </a:t>
            </a:r>
            <a:r>
              <a:rPr lang="es-ES" dirty="0" err="1" smtClean="0"/>
              <a:t>question</a:t>
            </a:r>
            <a:r>
              <a:rPr lang="es-ES" dirty="0" smtClean="0"/>
              <a:t> (</a:t>
            </a:r>
            <a:r>
              <a:rPr lang="es-ES" dirty="0" smtClean="0"/>
              <a:t>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We</a:t>
            </a:r>
            <a:r>
              <a:rPr lang="es-ES" dirty="0" smtClean="0"/>
              <a:t> can </a:t>
            </a:r>
            <a:r>
              <a:rPr lang="es-ES" dirty="0" err="1" smtClean="0"/>
              <a:t>make</a:t>
            </a:r>
            <a:r>
              <a:rPr lang="es-ES" dirty="0" smtClean="0"/>
              <a:t> </a:t>
            </a:r>
            <a:r>
              <a:rPr lang="es-ES" dirty="0" err="1" smtClean="0"/>
              <a:t>many</a:t>
            </a:r>
            <a:r>
              <a:rPr lang="es-ES" dirty="0" smtClean="0"/>
              <a:t> </a:t>
            </a:r>
            <a:r>
              <a:rPr lang="es-ES" dirty="0" err="1" smtClean="0"/>
              <a:t>questions</a:t>
            </a:r>
            <a:r>
              <a:rPr lang="es-ES" dirty="0" smtClean="0"/>
              <a:t> </a:t>
            </a:r>
            <a:r>
              <a:rPr lang="es-ES" dirty="0" err="1" smtClean="0"/>
              <a:t>but</a:t>
            </a:r>
            <a:r>
              <a:rPr lang="es-ES" dirty="0" smtClean="0"/>
              <a:t> </a:t>
            </a:r>
          </a:p>
          <a:p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answer</a:t>
            </a:r>
            <a:r>
              <a:rPr lang="es-ES" dirty="0" smtClean="0"/>
              <a:t> </a:t>
            </a:r>
            <a:r>
              <a:rPr lang="es-ES" dirty="0" err="1" smtClean="0"/>
              <a:t>helps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objetive?</a:t>
            </a:r>
          </a:p>
          <a:p>
            <a:pPr lvl="1"/>
            <a:r>
              <a:rPr lang="es-ES" dirty="0" err="1" smtClean="0"/>
              <a:t>Decrease</a:t>
            </a:r>
            <a:r>
              <a:rPr lang="es-ES" dirty="0" smtClean="0"/>
              <a:t> </a:t>
            </a:r>
            <a:r>
              <a:rPr lang="es-ES" dirty="0" err="1" smtClean="0"/>
              <a:t>mortality</a:t>
            </a:r>
            <a:endParaRPr lang="es-ES" dirty="0" smtClean="0"/>
          </a:p>
          <a:p>
            <a:pPr lvl="1"/>
            <a:r>
              <a:rPr lang="es-ES" dirty="0" err="1" smtClean="0"/>
              <a:t>Decrease</a:t>
            </a:r>
            <a:r>
              <a:rPr lang="es-ES" dirty="0" smtClean="0"/>
              <a:t> </a:t>
            </a:r>
            <a:r>
              <a:rPr lang="es-ES" dirty="0" err="1" smtClean="0"/>
              <a:t>leave</a:t>
            </a:r>
            <a:r>
              <a:rPr lang="es-ES" dirty="0" smtClean="0"/>
              <a:t> </a:t>
            </a:r>
            <a:r>
              <a:rPr lang="es-ES" dirty="0" err="1" smtClean="0"/>
              <a:t>days</a:t>
            </a:r>
            <a:endParaRPr lang="es-ES" dirty="0" smtClean="0"/>
          </a:p>
          <a:p>
            <a:pPr lvl="1"/>
            <a:r>
              <a:rPr lang="es-ES" dirty="0" err="1" smtClean="0"/>
              <a:t>Increase</a:t>
            </a:r>
            <a:r>
              <a:rPr lang="es-ES" dirty="0" smtClean="0"/>
              <a:t> </a:t>
            </a:r>
            <a:r>
              <a:rPr lang="es-ES" dirty="0" err="1" smtClean="0"/>
              <a:t>productivity</a:t>
            </a:r>
            <a:endParaRPr lang="es-ES" dirty="0" smtClean="0"/>
          </a:p>
          <a:p>
            <a:pPr lvl="1"/>
            <a:r>
              <a:rPr lang="es-ES" dirty="0" err="1" smtClean="0"/>
              <a:t>Improve</a:t>
            </a:r>
            <a:r>
              <a:rPr lang="es-ES" dirty="0" smtClean="0"/>
              <a:t> </a:t>
            </a:r>
            <a:r>
              <a:rPr lang="es-ES" dirty="0" err="1" smtClean="0"/>
              <a:t>patient</a:t>
            </a:r>
            <a:r>
              <a:rPr lang="es-ES" dirty="0" smtClean="0"/>
              <a:t> </a:t>
            </a:r>
            <a:r>
              <a:rPr lang="es-ES" dirty="0" err="1" smtClean="0"/>
              <a:t>satisfaction</a:t>
            </a:r>
            <a:endParaRPr lang="es-ES" dirty="0" smtClean="0"/>
          </a:p>
          <a:p>
            <a:pPr lvl="1"/>
            <a:r>
              <a:rPr lang="es-ES" dirty="0" smtClean="0"/>
              <a:t>…</a:t>
            </a:r>
          </a:p>
          <a:p>
            <a:pPr lvl="1"/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need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establish</a:t>
            </a:r>
            <a:r>
              <a:rPr lang="es-ES" dirty="0" smtClean="0"/>
              <a:t> </a:t>
            </a:r>
            <a:r>
              <a:rPr lang="es-ES" dirty="0" err="1" smtClean="0"/>
              <a:t>goals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map</a:t>
            </a:r>
            <a:r>
              <a:rPr lang="es-ES" dirty="0" smtClean="0"/>
              <a:t> </a:t>
            </a:r>
            <a:r>
              <a:rPr lang="es-ES" dirty="0" err="1" smtClean="0"/>
              <a:t>business</a:t>
            </a:r>
            <a:r>
              <a:rPr lang="es-ES" dirty="0" smtClean="0"/>
              <a:t> </a:t>
            </a:r>
            <a:r>
              <a:rPr lang="es-ES" dirty="0" err="1" smtClean="0"/>
              <a:t>objectives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38329" y="483518"/>
            <a:ext cx="8229600" cy="30861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Phase 6. Deployment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65113" indent="-265113" eaLnBrk="1" hangingPunct="1"/>
            <a:r>
              <a:rPr lang="en-US" altLang="ko-KR" sz="2200" b="1" dirty="0">
                <a:solidFill>
                  <a:srgbClr val="007FDE"/>
                </a:solidFill>
              </a:rPr>
              <a:t>Produce final report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1800" dirty="0"/>
              <a:t> </a:t>
            </a:r>
            <a:r>
              <a:rPr lang="en-US" altLang="ko-KR" sz="1800" b="1" dirty="0"/>
              <a:t>- the project leader and his team </a:t>
            </a:r>
            <a:r>
              <a:rPr lang="en-US" altLang="ko-KR" sz="1800" b="1" dirty="0">
                <a:solidFill>
                  <a:srgbClr val="0070C0"/>
                </a:solidFill>
              </a:rPr>
              <a:t>write up a final report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1800" b="1" dirty="0"/>
              <a:t> - may be only a summary of the project and its experiences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1800" b="1" dirty="0"/>
              <a:t> - may be a final and comprehensive presentation of the data mining result(s)</a:t>
            </a:r>
          </a:p>
          <a:p>
            <a:pPr marL="265113" indent="-265113" eaLnBrk="1" hangingPunct="1">
              <a:buFontTx/>
              <a:buNone/>
            </a:pPr>
            <a:endParaRPr lang="en-US" altLang="ko-KR" sz="1800" b="1" dirty="0"/>
          </a:p>
          <a:p>
            <a:pPr marL="265113" indent="-265113" eaLnBrk="1" hangingPunct="1"/>
            <a:r>
              <a:rPr lang="en-US" altLang="ko-KR" sz="2200" b="1" dirty="0">
                <a:solidFill>
                  <a:srgbClr val="007FDE"/>
                </a:solidFill>
              </a:rPr>
              <a:t>Review project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1800" b="1" dirty="0"/>
              <a:t> - </a:t>
            </a:r>
            <a:r>
              <a:rPr lang="en-US" altLang="ko-KR" sz="1800" b="1" dirty="0">
                <a:solidFill>
                  <a:srgbClr val="0070C0"/>
                </a:solidFill>
              </a:rPr>
              <a:t>assess what went right and what went wrong, what was done well and what needs to be improved</a:t>
            </a:r>
          </a:p>
        </p:txBody>
      </p:sp>
      <p:sp>
        <p:nvSpPr>
          <p:cNvPr id="33794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CC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/>
            <a:fld id="{FAA46C1F-89D3-40AC-99D0-45C2D03FBDD4}" type="slidenum">
              <a:rPr lang="en-US" altLang="ko-KR" b="0">
                <a:solidFill>
                  <a:schemeClr val="tx1"/>
                </a:solidFill>
              </a:rPr>
              <a:pPr eaLnBrk="1" hangingPunct="1"/>
              <a:t>50</a:t>
            </a:fld>
            <a:endParaRPr lang="en-US" altLang="ko-KR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82054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38329" y="483518"/>
            <a:ext cx="8229600" cy="57606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ko-KR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Summary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59657"/>
            <a:ext cx="8075612" cy="3131344"/>
          </a:xfrm>
        </p:spPr>
        <p:txBody>
          <a:bodyPr>
            <a:noAutofit/>
          </a:bodyPr>
          <a:lstStyle/>
          <a:p>
            <a:pPr marL="265113" indent="-265113" eaLnBrk="1" hangingPunct="1">
              <a:buClr>
                <a:schemeClr val="tx1"/>
              </a:buClr>
            </a:pPr>
            <a:r>
              <a:rPr lang="en-US" altLang="ko-KR" sz="1600" b="1" dirty="0">
                <a:solidFill>
                  <a:srgbClr val="00B0F0"/>
                </a:solidFill>
              </a:rPr>
              <a:t>Why CRISP-DM?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1600" dirty="0"/>
              <a:t>	</a:t>
            </a:r>
            <a:r>
              <a:rPr lang="en-US" altLang="ko-KR" sz="1200" b="1" dirty="0"/>
              <a:t>The data mining process </a:t>
            </a:r>
            <a:r>
              <a:rPr lang="en-US" altLang="ko-KR" sz="1200" b="1" dirty="0">
                <a:solidFill>
                  <a:srgbClr val="336699"/>
                </a:solidFill>
              </a:rPr>
              <a:t>must be reliable and repeatable by people with little data mining skills</a:t>
            </a:r>
          </a:p>
          <a:p>
            <a:pPr marL="265113" indent="-265113" eaLnBrk="1" hangingPunct="1"/>
            <a:endParaRPr lang="en-US" altLang="ko-KR" sz="800" dirty="0"/>
          </a:p>
          <a:p>
            <a:pPr marL="265113" indent="-265113" eaLnBrk="1" hangingPunct="1">
              <a:buFontTx/>
              <a:buNone/>
            </a:pPr>
            <a:r>
              <a:rPr lang="en-US" altLang="ko-KR" sz="1200" b="1" dirty="0"/>
              <a:t>	CRISP-DM </a:t>
            </a:r>
            <a:r>
              <a:rPr lang="en-US" altLang="ko-KR" sz="1200" b="1" dirty="0">
                <a:solidFill>
                  <a:srgbClr val="336699"/>
                </a:solidFill>
              </a:rPr>
              <a:t>provides a uniform framework </a:t>
            </a:r>
            <a:r>
              <a:rPr lang="en-US" altLang="ko-KR" sz="1200" b="1" dirty="0"/>
              <a:t>for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1200" b="1" dirty="0"/>
              <a:t> 		- guidelines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1200" b="1" dirty="0"/>
              <a:t> 		- experience documentation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1200" b="1" dirty="0"/>
              <a:t>	CRISP-DM is </a:t>
            </a:r>
            <a:r>
              <a:rPr lang="en-US" altLang="ko-KR" sz="1200" b="1" dirty="0">
                <a:solidFill>
                  <a:srgbClr val="336699"/>
                </a:solidFill>
              </a:rPr>
              <a:t>flexible to account for differences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1200" b="1" dirty="0"/>
              <a:t>		- Different business/agency problems</a:t>
            </a:r>
          </a:p>
          <a:p>
            <a:pPr marL="265113" indent="-265113" eaLnBrk="1" hangingPunct="1">
              <a:buFontTx/>
              <a:buNone/>
            </a:pPr>
            <a:r>
              <a:rPr lang="en-US" altLang="ko-KR" sz="1200" b="1" dirty="0"/>
              <a:t>		- Different data</a:t>
            </a:r>
          </a:p>
          <a:p>
            <a:pPr marL="265113" indent="-265113" eaLnBrk="1" hangingPunct="1">
              <a:buFontTx/>
              <a:buNone/>
            </a:pPr>
            <a:endParaRPr lang="en-US" altLang="ko-KR" sz="1200" b="1" dirty="0"/>
          </a:p>
        </p:txBody>
      </p:sp>
    </p:spTree>
    <p:extLst>
      <p:ext uri="{BB962C8B-B14F-4D97-AF65-F5344CB8AC3E}">
        <p14:creationId xmlns="" xmlns:p14="http://schemas.microsoft.com/office/powerpoint/2010/main" val="26400527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Hands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Now that people live longer, older </a:t>
            </a:r>
            <a:r>
              <a:rPr lang="en-US" i="1" dirty="0" smtClean="0"/>
              <a:t>adults need </a:t>
            </a:r>
            <a:r>
              <a:rPr lang="en-US" i="1" dirty="0" smtClean="0"/>
              <a:t>to live better and independently (i.e. without disability). Avoiding disability </a:t>
            </a:r>
            <a:r>
              <a:rPr lang="en-US" i="1" dirty="0" smtClean="0"/>
              <a:t>in older </a:t>
            </a:r>
            <a:r>
              <a:rPr lang="en-US" i="1" dirty="0" smtClean="0"/>
              <a:t>adults has a potential impact on over 13 million of EU citizens and an </a:t>
            </a:r>
            <a:r>
              <a:rPr lang="en-US" i="1" dirty="0" smtClean="0"/>
              <a:t>economic </a:t>
            </a:r>
            <a:r>
              <a:rPr lang="en-US" i="1" dirty="0" smtClean="0"/>
              <a:t>impact of 1,500 million </a:t>
            </a:r>
            <a:r>
              <a:rPr lang="en-US" i="1" dirty="0" err="1" smtClean="0"/>
              <a:t>euros</a:t>
            </a:r>
            <a:r>
              <a:rPr lang="en-US" i="1" dirty="0" smtClean="0"/>
              <a:t> per </a:t>
            </a:r>
            <a:r>
              <a:rPr lang="en-US" i="1" dirty="0" smtClean="0"/>
              <a:t>year.</a:t>
            </a:r>
          </a:p>
          <a:p>
            <a:r>
              <a:rPr lang="en-US" i="1" dirty="0" smtClean="0"/>
              <a:t>The </a:t>
            </a:r>
            <a:r>
              <a:rPr lang="en-US" i="1" dirty="0" smtClean="0"/>
              <a:t>prevention of disability </a:t>
            </a:r>
            <a:r>
              <a:rPr lang="en-US" i="1" dirty="0" smtClean="0"/>
              <a:t>has become </a:t>
            </a:r>
            <a:r>
              <a:rPr lang="en-US" i="1" dirty="0" smtClean="0"/>
              <a:t>the most challenging concern for current Health Care providers. </a:t>
            </a:r>
            <a:r>
              <a:rPr lang="en-US" i="1" dirty="0" smtClean="0"/>
              <a:t>Disability cannot </a:t>
            </a:r>
            <a:r>
              <a:rPr lang="en-US" i="1" dirty="0" smtClean="0"/>
              <a:t>be reversed, but it is preceded, sometimes by several years, by a </a:t>
            </a:r>
            <a:r>
              <a:rPr lang="en-US" i="1" dirty="0" smtClean="0"/>
              <a:t>known frailty </a:t>
            </a:r>
            <a:r>
              <a:rPr lang="en-US" i="1" dirty="0" smtClean="0"/>
              <a:t>syndrome, which can be reversed, and thus prevented from worsening and </a:t>
            </a:r>
            <a:r>
              <a:rPr lang="en-US" i="1" dirty="0" smtClean="0"/>
              <a:t>its progression </a:t>
            </a:r>
            <a:r>
              <a:rPr lang="en-US" i="1" dirty="0" smtClean="0"/>
              <a:t>monitored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Frailty </a:t>
            </a:r>
            <a:r>
              <a:rPr lang="en-US" i="1" dirty="0" smtClean="0"/>
              <a:t>is characterized by a decreasing capacity to </a:t>
            </a:r>
            <a:r>
              <a:rPr lang="en-US" i="1" dirty="0" smtClean="0"/>
              <a:t>respond to </a:t>
            </a:r>
            <a:r>
              <a:rPr lang="en-US" i="1" dirty="0" smtClean="0"/>
              <a:t>demands, caused by diminishing functional reserve. The prevalence of frailty </a:t>
            </a:r>
            <a:r>
              <a:rPr lang="en-US" i="1" dirty="0" smtClean="0"/>
              <a:t>in people </a:t>
            </a:r>
            <a:r>
              <a:rPr lang="en-US" i="1" dirty="0" smtClean="0"/>
              <a:t>65+ ranges from 7% to 16.3</a:t>
            </a:r>
            <a:r>
              <a:rPr lang="en-US" i="1" dirty="0" smtClean="0"/>
              <a:t>%, increasing </a:t>
            </a:r>
            <a:r>
              <a:rPr lang="en-US" i="1" dirty="0" smtClean="0"/>
              <a:t>with age, and it is the main </a:t>
            </a:r>
            <a:r>
              <a:rPr lang="en-US" i="1" dirty="0" smtClean="0"/>
              <a:t>risk factor </a:t>
            </a:r>
            <a:r>
              <a:rPr lang="en-US" i="1" dirty="0" smtClean="0"/>
              <a:t>for disability. </a:t>
            </a:r>
            <a:endParaRPr lang="en-US" i="1" dirty="0" smtClean="0"/>
          </a:p>
          <a:p>
            <a:r>
              <a:rPr lang="en-US" i="1" dirty="0" smtClean="0"/>
              <a:t>Frailty </a:t>
            </a:r>
            <a:r>
              <a:rPr lang="en-US" i="1" dirty="0" smtClean="0"/>
              <a:t>assessment is a key tool for the prevention </a:t>
            </a:r>
            <a:r>
              <a:rPr lang="en-US" i="1" dirty="0" smtClean="0"/>
              <a:t>of disability: Identify people </a:t>
            </a:r>
            <a:r>
              <a:rPr lang="en-US" i="1" dirty="0" smtClean="0"/>
              <a:t>at risk.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>
          <a:xfrm>
            <a:off x="683568" y="1131590"/>
            <a:ext cx="7088832" cy="3097510"/>
          </a:xfrm>
        </p:spPr>
        <p:txBody>
          <a:bodyPr>
            <a:normAutofit/>
          </a:bodyPr>
          <a:lstStyle/>
          <a:p>
            <a:pPr algn="l"/>
            <a:r>
              <a:rPr lang="es-ES" dirty="0" err="1" smtClean="0">
                <a:latin typeface="Arial Black" pitchFamily="34" charset="0"/>
                <a:hlinkClick r:id="rId2"/>
              </a:rPr>
              <a:t>Information</a:t>
            </a:r>
            <a:r>
              <a:rPr lang="es-ES" dirty="0" smtClean="0">
                <a:latin typeface="Arial Black" pitchFamily="34" charset="0"/>
                <a:hlinkClick r:id="rId2"/>
              </a:rPr>
              <a:t> </a:t>
            </a:r>
            <a:r>
              <a:rPr lang="es-ES" dirty="0" err="1" smtClean="0">
                <a:latin typeface="Arial Black" pitchFamily="34" charset="0"/>
                <a:hlinkClick r:id="rId2"/>
              </a:rPr>
              <a:t>for</a:t>
            </a:r>
            <a:r>
              <a:rPr lang="es-ES" dirty="0" smtClean="0">
                <a:latin typeface="Arial Black" pitchFamily="34" charset="0"/>
                <a:hlinkClick r:id="rId2"/>
              </a:rPr>
              <a:t> </a:t>
            </a:r>
            <a:r>
              <a:rPr lang="es-ES" dirty="0" err="1" smtClean="0">
                <a:latin typeface="Arial Black" pitchFamily="34" charset="0"/>
                <a:hlinkClick r:id="rId2"/>
              </a:rPr>
              <a:t>solving</a:t>
            </a:r>
            <a:r>
              <a:rPr lang="es-ES" dirty="0" smtClean="0">
                <a:latin typeface="Arial Black" pitchFamily="34" charset="0"/>
                <a:hlinkClick r:id="rId2"/>
              </a:rPr>
              <a:t> </a:t>
            </a:r>
            <a:r>
              <a:rPr lang="es-ES" dirty="0" err="1" smtClean="0">
                <a:latin typeface="Arial Black" pitchFamily="34" charset="0"/>
                <a:hlinkClick r:id="rId2"/>
              </a:rPr>
              <a:t>the</a:t>
            </a:r>
            <a:r>
              <a:rPr lang="es-ES" dirty="0" smtClean="0">
                <a:latin typeface="Arial Black" pitchFamily="34" charset="0"/>
                <a:hlinkClick r:id="rId2"/>
              </a:rPr>
              <a:t> </a:t>
            </a:r>
            <a:r>
              <a:rPr lang="es-ES" dirty="0" err="1" smtClean="0">
                <a:latin typeface="Arial Black" pitchFamily="34" charset="0"/>
                <a:hlinkClick r:id="rId2"/>
              </a:rPr>
              <a:t>problem</a:t>
            </a:r>
            <a:r>
              <a:rPr lang="es-ES" dirty="0" smtClean="0">
                <a:latin typeface="Arial Black" pitchFamily="34" charset="0"/>
                <a:hlinkClick r:id="rId2"/>
              </a:rPr>
              <a:t> </a:t>
            </a:r>
            <a:r>
              <a:rPr lang="es-ES" dirty="0" err="1" smtClean="0">
                <a:latin typeface="Arial Black" pitchFamily="34" charset="0"/>
                <a:hlinkClick r:id="rId2"/>
              </a:rPr>
              <a:t>an</a:t>
            </a:r>
            <a:r>
              <a:rPr lang="es-ES" dirty="0" smtClean="0">
                <a:latin typeface="Arial Black" pitchFamily="34" charset="0"/>
                <a:hlinkClick r:id="rId2"/>
              </a:rPr>
              <a:t> </a:t>
            </a:r>
            <a:r>
              <a:rPr lang="es-ES" dirty="0" err="1" smtClean="0">
                <a:latin typeface="Arial Black" pitchFamily="34" charset="0"/>
                <a:hlinkClick r:id="rId2"/>
              </a:rPr>
              <a:t>knowing</a:t>
            </a:r>
            <a:r>
              <a:rPr lang="es-ES" dirty="0" smtClean="0">
                <a:latin typeface="Arial Black" pitchFamily="34" charset="0"/>
                <a:hlinkClick r:id="rId2"/>
              </a:rPr>
              <a:t> </a:t>
            </a:r>
            <a:r>
              <a:rPr lang="es-ES" dirty="0" err="1" smtClean="0">
                <a:latin typeface="Arial Black" pitchFamily="34" charset="0"/>
                <a:hlinkClick r:id="rId2"/>
              </a:rPr>
              <a:t>the</a:t>
            </a:r>
            <a:r>
              <a:rPr lang="es-ES" dirty="0" smtClean="0">
                <a:latin typeface="Arial Black" pitchFamily="34" charset="0"/>
                <a:hlinkClick r:id="rId2"/>
              </a:rPr>
              <a:t> </a:t>
            </a:r>
            <a:r>
              <a:rPr lang="es-ES" dirty="0" err="1" smtClean="0">
                <a:latin typeface="Arial Black" pitchFamily="34" charset="0"/>
                <a:hlinkClick r:id="rId2"/>
              </a:rPr>
              <a:t>datasets</a:t>
            </a:r>
            <a:r>
              <a:rPr lang="es-ES" dirty="0" smtClean="0">
                <a:latin typeface="Arial Black" pitchFamily="34" charset="0"/>
                <a:hlinkClick r:id="rId2"/>
              </a:rPr>
              <a:t> </a:t>
            </a:r>
            <a:r>
              <a:rPr lang="es-ES" dirty="0" err="1" smtClean="0">
                <a:latin typeface="Arial Black" pitchFamily="34" charset="0"/>
                <a:hlinkClick r:id="rId2"/>
              </a:rPr>
              <a:t>to</a:t>
            </a:r>
            <a:r>
              <a:rPr lang="es-ES" dirty="0" smtClean="0">
                <a:latin typeface="Arial Black" pitchFamily="34" charset="0"/>
                <a:hlinkClick r:id="rId2"/>
              </a:rPr>
              <a:t> </a:t>
            </a:r>
            <a:r>
              <a:rPr lang="es-ES" dirty="0" err="1" smtClean="0">
                <a:latin typeface="Arial Black" pitchFamily="34" charset="0"/>
                <a:hlinkClick r:id="rId2"/>
              </a:rPr>
              <a:t>be</a:t>
            </a:r>
            <a:r>
              <a:rPr lang="es-ES" dirty="0" smtClean="0">
                <a:latin typeface="Arial Black" pitchFamily="34" charset="0"/>
                <a:hlinkClick r:id="rId2"/>
              </a:rPr>
              <a:t> </a:t>
            </a:r>
            <a:r>
              <a:rPr lang="es-ES" dirty="0" err="1" smtClean="0">
                <a:latin typeface="Arial Black" pitchFamily="34" charset="0"/>
                <a:hlinkClick r:id="rId2"/>
              </a:rPr>
              <a:t>used</a:t>
            </a:r>
            <a:r>
              <a:rPr lang="es-ES" dirty="0" smtClean="0">
                <a:hlinkClick r:id="rId2"/>
              </a:rPr>
              <a:t>:</a:t>
            </a:r>
          </a:p>
          <a:p>
            <a:pPr algn="l"/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https://www.ncbi.nlm.nih.gov/pubmed/27886869</a:t>
            </a:r>
          </a:p>
          <a:p>
            <a:pPr algn="l"/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://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www.ncbi.nlm.nih.gov/pubmed/22159772</a:t>
            </a:r>
            <a:endParaRPr lang="es-E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http://www.sciencedirect.com/science/article/pii/S1525861017302232?via%3Dihub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55576" y="1059582"/>
            <a:ext cx="7772400" cy="1568749"/>
          </a:xfrm>
        </p:spPr>
        <p:txBody>
          <a:bodyPr>
            <a:normAutofit/>
          </a:bodyPr>
          <a:lstStyle/>
          <a:p>
            <a:pPr algn="l"/>
            <a:r>
              <a:rPr lang="es-ES" sz="3600" dirty="0" err="1" smtClean="0"/>
              <a:t>How</a:t>
            </a:r>
            <a:r>
              <a:rPr lang="es-ES" sz="3600" dirty="0" smtClean="0"/>
              <a:t> do </a:t>
            </a:r>
            <a:r>
              <a:rPr lang="es-ES" sz="3600" dirty="0" err="1" smtClean="0"/>
              <a:t>we</a:t>
            </a:r>
            <a:r>
              <a:rPr lang="es-ES" sz="3600" dirty="0" smtClean="0"/>
              <a:t> </a:t>
            </a:r>
            <a:r>
              <a:rPr lang="es-ES" sz="3600" dirty="0" err="1" smtClean="0"/>
              <a:t>translate</a:t>
            </a:r>
            <a:r>
              <a:rPr lang="es-ES" sz="3600" dirty="0" smtClean="0"/>
              <a:t> </a:t>
            </a:r>
            <a:r>
              <a:rPr lang="es-ES" sz="3600" dirty="0" err="1" smtClean="0"/>
              <a:t>this</a:t>
            </a:r>
            <a:r>
              <a:rPr lang="es-ES" sz="3600" dirty="0" smtClean="0"/>
              <a:t> </a:t>
            </a:r>
            <a:r>
              <a:rPr lang="es-ES" sz="3600" dirty="0" err="1" smtClean="0"/>
              <a:t>problem</a:t>
            </a:r>
            <a:r>
              <a:rPr lang="es-ES" sz="3600" dirty="0" smtClean="0"/>
              <a:t> </a:t>
            </a:r>
            <a:r>
              <a:rPr lang="es-ES" sz="3600" dirty="0" err="1" smtClean="0"/>
              <a:t>into</a:t>
            </a:r>
            <a:r>
              <a:rPr lang="es-ES" sz="3600" dirty="0" smtClean="0"/>
              <a:t> a data </a:t>
            </a:r>
            <a:r>
              <a:rPr lang="es-ES" sz="3600" dirty="0" err="1" smtClean="0"/>
              <a:t>science</a:t>
            </a:r>
            <a:r>
              <a:rPr lang="es-ES" sz="3600" dirty="0" smtClean="0"/>
              <a:t> </a:t>
            </a:r>
            <a:r>
              <a:rPr lang="es-ES" sz="3600" dirty="0" err="1" smtClean="0"/>
              <a:t>problem</a:t>
            </a:r>
            <a:r>
              <a:rPr lang="es-ES" sz="3600" dirty="0" smtClean="0"/>
              <a:t>?</a:t>
            </a:r>
            <a:endParaRPr lang="es-ES" sz="3600" dirty="0"/>
          </a:p>
        </p:txBody>
      </p:sp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>
          <a:xfrm>
            <a:off x="683568" y="2914650"/>
            <a:ext cx="7088832" cy="131445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groups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make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proposal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(5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pages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max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Ask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interesting</a:t>
            </a:r>
            <a:r>
              <a:rPr lang="es-ES" dirty="0" smtClean="0"/>
              <a:t> </a:t>
            </a:r>
            <a:r>
              <a:rPr lang="es-ES" dirty="0" err="1" smtClean="0"/>
              <a:t>question</a:t>
            </a:r>
            <a:r>
              <a:rPr lang="es-ES" dirty="0" smtClean="0"/>
              <a:t> (</a:t>
            </a:r>
            <a:r>
              <a:rPr lang="es-ES" dirty="0" smtClean="0"/>
              <a:t>III)</a:t>
            </a:r>
            <a:r>
              <a:rPr lang="es-ES" dirty="0" smtClean="0"/>
              <a:t>  </a:t>
            </a:r>
            <a:r>
              <a:rPr lang="es-ES" sz="2000" dirty="0" err="1" smtClean="0"/>
              <a:t>by</a:t>
            </a:r>
            <a:r>
              <a:rPr lang="es-ES" sz="2000" dirty="0" smtClean="0"/>
              <a:t> </a:t>
            </a:r>
            <a:r>
              <a:rPr lang="es-ES" sz="2000" dirty="0" err="1" smtClean="0"/>
              <a:t>Ryan</a:t>
            </a:r>
            <a:r>
              <a:rPr lang="es-ES" sz="2000" dirty="0" smtClean="0"/>
              <a:t> Fox </a:t>
            </a:r>
            <a:r>
              <a:rPr lang="es-ES" sz="2000" dirty="0" err="1" smtClean="0"/>
              <a:t>Squire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38328" y="1419621"/>
            <a:ext cx="8229600" cy="3493565"/>
          </a:xfrm>
        </p:spPr>
        <p:txBody>
          <a:bodyPr/>
          <a:lstStyle/>
          <a:p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tools</a:t>
            </a:r>
            <a:r>
              <a:rPr lang="es-ES" dirty="0" smtClean="0"/>
              <a:t> do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need</a:t>
            </a:r>
            <a:r>
              <a:rPr lang="es-ES" dirty="0" smtClean="0"/>
              <a:t> at </a:t>
            </a:r>
            <a:r>
              <a:rPr lang="es-ES" dirty="0" err="1" smtClean="0"/>
              <a:t>these</a:t>
            </a:r>
            <a:r>
              <a:rPr lang="es-ES" dirty="0" smtClean="0"/>
              <a:t> </a:t>
            </a:r>
            <a:r>
              <a:rPr lang="es-ES" dirty="0" err="1" smtClean="0"/>
              <a:t>stage</a:t>
            </a:r>
            <a:r>
              <a:rPr lang="es-ES" dirty="0" smtClean="0"/>
              <a:t> ?</a:t>
            </a:r>
          </a:p>
          <a:p>
            <a:pPr lvl="1"/>
            <a:r>
              <a:rPr lang="en-US" dirty="0" smtClean="0"/>
              <a:t>your </a:t>
            </a:r>
            <a:r>
              <a:rPr lang="en-US" dirty="0" smtClean="0"/>
              <a:t>brain, talking to experts, experience</a:t>
            </a:r>
          </a:p>
          <a:p>
            <a:endParaRPr lang="es-ES" dirty="0" smtClean="0"/>
          </a:p>
          <a:p>
            <a:r>
              <a:rPr lang="es-ES" dirty="0" err="1" smtClean="0"/>
              <a:t>What</a:t>
            </a:r>
            <a:r>
              <a:rPr lang="es-ES" dirty="0" smtClean="0"/>
              <a:t> are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skills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Data </a:t>
            </a:r>
            <a:r>
              <a:rPr lang="es-ES" dirty="0" err="1" smtClean="0"/>
              <a:t>Scientist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require</a:t>
            </a:r>
            <a:r>
              <a:rPr lang="es-ES" dirty="0" smtClean="0"/>
              <a:t>?</a:t>
            </a:r>
          </a:p>
          <a:p>
            <a:pPr lvl="1"/>
            <a:r>
              <a:rPr lang="en-US" dirty="0" smtClean="0"/>
              <a:t>science</a:t>
            </a:r>
            <a:r>
              <a:rPr lang="en-US" dirty="0" smtClean="0"/>
              <a:t>, domain expertise, curiosity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Lets</a:t>
            </a:r>
            <a:r>
              <a:rPr lang="es-ES" dirty="0" smtClean="0"/>
              <a:t> do </a:t>
            </a:r>
            <a:r>
              <a:rPr lang="es-ES" dirty="0" err="1" smtClean="0"/>
              <a:t>it</a:t>
            </a:r>
            <a:r>
              <a:rPr lang="es-ES" dirty="0" smtClean="0"/>
              <a:t> (I)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pt-BR" dirty="0" smtClean="0"/>
              <a:t>Is </a:t>
            </a:r>
            <a:r>
              <a:rPr lang="pt-BR" dirty="0" err="1" smtClean="0"/>
              <a:t>there</a:t>
            </a:r>
            <a:r>
              <a:rPr lang="pt-BR" dirty="0" smtClean="0"/>
              <a:t> </a:t>
            </a:r>
            <a:r>
              <a:rPr lang="pt-BR" dirty="0" err="1" smtClean="0"/>
              <a:t>any</a:t>
            </a:r>
            <a:r>
              <a:rPr lang="pt-BR" dirty="0" smtClean="0"/>
              <a:t> </a:t>
            </a:r>
            <a:r>
              <a:rPr lang="pt-BR" dirty="0" err="1" smtClean="0"/>
              <a:t>clinical</a:t>
            </a:r>
            <a:r>
              <a:rPr lang="pt-BR" dirty="0" smtClean="0"/>
              <a:t> </a:t>
            </a:r>
            <a:r>
              <a:rPr lang="pt-BR" dirty="0" err="1" smtClean="0"/>
              <a:t>or</a:t>
            </a:r>
            <a:r>
              <a:rPr lang="pt-BR" dirty="0" smtClean="0"/>
              <a:t> </a:t>
            </a:r>
            <a:r>
              <a:rPr lang="pt-BR" dirty="0" err="1" smtClean="0"/>
              <a:t>radiological</a:t>
            </a:r>
            <a:r>
              <a:rPr lang="pt-BR" dirty="0" smtClean="0"/>
              <a:t> </a:t>
            </a:r>
            <a:r>
              <a:rPr lang="pt-BR" dirty="0" err="1" smtClean="0"/>
              <a:t>pattern</a:t>
            </a:r>
            <a:r>
              <a:rPr lang="pt-BR" dirty="0" smtClean="0"/>
              <a:t> </a:t>
            </a:r>
            <a:r>
              <a:rPr lang="pt-BR" dirty="0" err="1" smtClean="0"/>
              <a:t>associated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response</a:t>
            </a:r>
            <a:r>
              <a:rPr lang="pt-BR" dirty="0" smtClean="0"/>
              <a:t> to </a:t>
            </a:r>
            <a:r>
              <a:rPr lang="pt-BR" dirty="0" err="1" smtClean="0"/>
              <a:t>immune</a:t>
            </a:r>
            <a:r>
              <a:rPr lang="pt-BR" dirty="0" smtClean="0"/>
              <a:t> </a:t>
            </a:r>
            <a:r>
              <a:rPr lang="pt-BR" dirty="0" err="1" smtClean="0"/>
              <a:t>therapy</a:t>
            </a:r>
            <a:r>
              <a:rPr lang="pt-BR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s-ES" dirty="0" smtClean="0"/>
              <a:t>Can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identify</a:t>
            </a:r>
            <a:r>
              <a:rPr lang="es-ES" dirty="0" smtClean="0"/>
              <a:t> </a:t>
            </a:r>
            <a:r>
              <a:rPr lang="es-ES" dirty="0" err="1" smtClean="0"/>
              <a:t>fast</a:t>
            </a:r>
            <a:r>
              <a:rPr lang="es-ES" dirty="0" smtClean="0"/>
              <a:t> </a:t>
            </a:r>
            <a:r>
              <a:rPr lang="es-ES" dirty="0" err="1" smtClean="0"/>
              <a:t>progressive</a:t>
            </a:r>
            <a:r>
              <a:rPr lang="es-ES" dirty="0" smtClean="0"/>
              <a:t> </a:t>
            </a:r>
            <a:r>
              <a:rPr lang="es-ES" dirty="0" err="1" smtClean="0"/>
              <a:t>patients</a:t>
            </a:r>
            <a:r>
              <a:rPr lang="es-ES" dirty="0" smtClean="0"/>
              <a:t> and </a:t>
            </a:r>
            <a:r>
              <a:rPr lang="es-ES" dirty="0" err="1" smtClean="0"/>
              <a:t>avoid</a:t>
            </a:r>
            <a:r>
              <a:rPr lang="es-ES" dirty="0" smtClean="0"/>
              <a:t> </a:t>
            </a:r>
            <a:r>
              <a:rPr lang="es-ES" dirty="0" err="1" smtClean="0"/>
              <a:t>unnecessary</a:t>
            </a:r>
            <a:r>
              <a:rPr lang="es-ES" dirty="0" smtClean="0"/>
              <a:t> </a:t>
            </a:r>
            <a:r>
              <a:rPr lang="es-ES" dirty="0" err="1" smtClean="0"/>
              <a:t>treatments</a:t>
            </a:r>
            <a:r>
              <a:rPr lang="es-ES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s-ES" dirty="0" smtClean="0"/>
              <a:t>Are </a:t>
            </a:r>
            <a:r>
              <a:rPr lang="es-ES" dirty="0" err="1" smtClean="0"/>
              <a:t>there</a:t>
            </a:r>
            <a:r>
              <a:rPr lang="es-ES" dirty="0" smtClean="0"/>
              <a:t> </a:t>
            </a:r>
            <a:r>
              <a:rPr lang="es-ES" dirty="0" err="1" smtClean="0"/>
              <a:t>specific</a:t>
            </a:r>
            <a:r>
              <a:rPr lang="es-ES" dirty="0" smtClean="0"/>
              <a:t> </a:t>
            </a:r>
            <a:r>
              <a:rPr lang="es-ES" dirty="0" err="1" smtClean="0"/>
              <a:t>patterns</a:t>
            </a:r>
            <a:r>
              <a:rPr lang="es-ES" dirty="0" smtClean="0"/>
              <a:t> in </a:t>
            </a:r>
            <a:r>
              <a:rPr lang="es-ES" dirty="0" err="1" smtClean="0"/>
              <a:t>long</a:t>
            </a:r>
            <a:r>
              <a:rPr lang="es-ES" dirty="0" smtClean="0"/>
              <a:t> </a:t>
            </a:r>
            <a:r>
              <a:rPr lang="es-ES" dirty="0" err="1" smtClean="0"/>
              <a:t>surviving</a:t>
            </a:r>
            <a:r>
              <a:rPr lang="es-ES" dirty="0" smtClean="0"/>
              <a:t> </a:t>
            </a:r>
            <a:r>
              <a:rPr lang="es-ES" dirty="0" err="1" smtClean="0"/>
              <a:t>patients</a:t>
            </a:r>
            <a:r>
              <a:rPr lang="es-ES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s-ES" dirty="0" smtClean="0"/>
              <a:t>Are </a:t>
            </a:r>
            <a:r>
              <a:rPr lang="es-ES" dirty="0" err="1" smtClean="0"/>
              <a:t>there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unknown</a:t>
            </a:r>
            <a:r>
              <a:rPr lang="es-ES" dirty="0" smtClean="0"/>
              <a:t> </a:t>
            </a:r>
            <a:r>
              <a:rPr lang="es-ES" dirty="0" err="1" smtClean="0"/>
              <a:t>epidemiological</a:t>
            </a:r>
            <a:r>
              <a:rPr lang="es-ES" dirty="0" smtClean="0"/>
              <a:t> </a:t>
            </a:r>
            <a:r>
              <a:rPr lang="es-ES" dirty="0" err="1" smtClean="0"/>
              <a:t>factors</a:t>
            </a:r>
            <a:r>
              <a:rPr lang="es-ES" dirty="0" smtClean="0"/>
              <a:t> </a:t>
            </a:r>
            <a:r>
              <a:rPr lang="es-ES" dirty="0" err="1" smtClean="0"/>
              <a:t>associated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tumors</a:t>
            </a:r>
            <a:r>
              <a:rPr lang="es-ES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s-ES" dirty="0" smtClean="0"/>
              <a:t> </a:t>
            </a:r>
            <a:r>
              <a:rPr lang="es-ES" dirty="0" err="1" smtClean="0"/>
              <a:t>Does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personal </a:t>
            </a:r>
            <a:r>
              <a:rPr lang="es-ES" dirty="0" err="1" smtClean="0"/>
              <a:t>background</a:t>
            </a:r>
            <a:r>
              <a:rPr lang="es-ES" dirty="0" smtClean="0"/>
              <a:t> of a </a:t>
            </a:r>
            <a:r>
              <a:rPr lang="es-ES" dirty="0" err="1" smtClean="0"/>
              <a:t>patient</a:t>
            </a:r>
            <a:r>
              <a:rPr lang="es-ES" dirty="0" smtClean="0"/>
              <a:t> </a:t>
            </a:r>
            <a:r>
              <a:rPr lang="es-ES" dirty="0" err="1" smtClean="0"/>
              <a:t>influence</a:t>
            </a:r>
            <a:r>
              <a:rPr lang="es-ES" dirty="0" smtClean="0"/>
              <a:t> in </a:t>
            </a:r>
            <a:r>
              <a:rPr lang="es-ES" dirty="0" err="1" smtClean="0"/>
              <a:t>lung</a:t>
            </a:r>
            <a:r>
              <a:rPr lang="es-ES" dirty="0" smtClean="0"/>
              <a:t> </a:t>
            </a:r>
            <a:r>
              <a:rPr lang="es-ES" dirty="0" err="1" smtClean="0"/>
              <a:t>cancer</a:t>
            </a:r>
            <a:r>
              <a:rPr lang="es-ES" dirty="0" smtClean="0"/>
              <a:t>?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Lets</a:t>
            </a:r>
            <a:r>
              <a:rPr lang="es-ES" dirty="0" smtClean="0"/>
              <a:t> do </a:t>
            </a:r>
            <a:r>
              <a:rPr lang="es-ES" dirty="0" err="1" smtClean="0"/>
              <a:t>it</a:t>
            </a:r>
            <a:r>
              <a:rPr lang="es-ES" dirty="0" smtClean="0"/>
              <a:t> (II)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s-ES" dirty="0" smtClean="0"/>
              <a:t>Can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identify</a:t>
            </a:r>
            <a:r>
              <a:rPr lang="es-ES" dirty="0" smtClean="0"/>
              <a:t> </a:t>
            </a:r>
            <a:r>
              <a:rPr lang="es-ES" dirty="0" err="1" smtClean="0"/>
              <a:t>populations</a:t>
            </a:r>
            <a:r>
              <a:rPr lang="es-ES" dirty="0" smtClean="0"/>
              <a:t> </a:t>
            </a:r>
            <a:r>
              <a:rPr lang="es-ES" dirty="0" err="1" smtClean="0"/>
              <a:t>candidate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lung</a:t>
            </a:r>
            <a:r>
              <a:rPr lang="es-ES" dirty="0" smtClean="0"/>
              <a:t> </a:t>
            </a:r>
            <a:r>
              <a:rPr lang="es-ES" dirty="0" err="1" smtClean="0"/>
              <a:t>cancer</a:t>
            </a:r>
            <a:r>
              <a:rPr lang="es-ES" dirty="0" smtClean="0"/>
              <a:t> </a:t>
            </a:r>
            <a:r>
              <a:rPr lang="es-ES" dirty="0" err="1" smtClean="0"/>
              <a:t>screening</a:t>
            </a:r>
            <a:r>
              <a:rPr lang="es-ES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s-ES" dirty="0" smtClean="0"/>
              <a:t>Can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identify</a:t>
            </a:r>
            <a:r>
              <a:rPr lang="es-ES" dirty="0" smtClean="0"/>
              <a:t> </a:t>
            </a:r>
            <a:r>
              <a:rPr lang="es-ES" dirty="0" err="1" smtClean="0"/>
              <a:t>patients</a:t>
            </a:r>
            <a:r>
              <a:rPr lang="es-ES" dirty="0" smtClean="0"/>
              <a:t> </a:t>
            </a:r>
            <a:r>
              <a:rPr lang="es-ES" dirty="0" err="1" smtClean="0"/>
              <a:t>who</a:t>
            </a:r>
            <a:r>
              <a:rPr lang="es-ES" dirty="0" smtClean="0"/>
              <a:t> </a:t>
            </a:r>
            <a:r>
              <a:rPr lang="es-ES" dirty="0" err="1" smtClean="0"/>
              <a:t>may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more </a:t>
            </a:r>
            <a:r>
              <a:rPr lang="es-ES" dirty="0" err="1" smtClean="0"/>
              <a:t>prone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develop</a:t>
            </a:r>
            <a:r>
              <a:rPr lang="es-ES" dirty="0" smtClean="0"/>
              <a:t> </a:t>
            </a:r>
            <a:r>
              <a:rPr lang="es-ES" dirty="0" err="1" smtClean="0"/>
              <a:t>lung</a:t>
            </a:r>
            <a:r>
              <a:rPr lang="es-ES" dirty="0" smtClean="0"/>
              <a:t> </a:t>
            </a:r>
            <a:r>
              <a:rPr lang="es-ES" dirty="0" err="1" smtClean="0"/>
              <a:t>cancer</a:t>
            </a:r>
            <a:r>
              <a:rPr lang="es-ES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s-ES" dirty="0" err="1" smtClean="0"/>
              <a:t>Which</a:t>
            </a:r>
            <a:r>
              <a:rPr lang="es-ES" dirty="0" smtClean="0"/>
              <a:t> </a:t>
            </a:r>
            <a:r>
              <a:rPr lang="es-ES" dirty="0" err="1" smtClean="0"/>
              <a:t>diagnostic</a:t>
            </a:r>
            <a:r>
              <a:rPr lang="es-ES" dirty="0" smtClean="0"/>
              <a:t> </a:t>
            </a:r>
            <a:r>
              <a:rPr lang="es-ES" dirty="0" err="1" smtClean="0"/>
              <a:t>tests</a:t>
            </a:r>
            <a:r>
              <a:rPr lang="es-ES" dirty="0" smtClean="0"/>
              <a:t> are more </a:t>
            </a:r>
            <a:r>
              <a:rPr lang="es-ES" dirty="0" err="1" smtClean="0"/>
              <a:t>useful</a:t>
            </a:r>
            <a:r>
              <a:rPr lang="es-ES" dirty="0" smtClean="0"/>
              <a:t>? Are </a:t>
            </a:r>
            <a:r>
              <a:rPr lang="es-ES" dirty="0" err="1" smtClean="0"/>
              <a:t>the</a:t>
            </a:r>
            <a:r>
              <a:rPr lang="es-ES" dirty="0" smtClean="0"/>
              <a:t> non </a:t>
            </a:r>
            <a:r>
              <a:rPr lang="es-ES" dirty="0" err="1" smtClean="0"/>
              <a:t>useful</a:t>
            </a:r>
            <a:r>
              <a:rPr lang="es-ES" dirty="0" smtClean="0"/>
              <a:t> </a:t>
            </a:r>
            <a:r>
              <a:rPr lang="es-ES" dirty="0" err="1" smtClean="0"/>
              <a:t>diagnostic</a:t>
            </a:r>
            <a:r>
              <a:rPr lang="es-ES" dirty="0" smtClean="0"/>
              <a:t> </a:t>
            </a:r>
            <a:r>
              <a:rPr lang="es-ES" dirty="0" err="1" smtClean="0"/>
              <a:t>tests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could</a:t>
            </a:r>
            <a:r>
              <a:rPr lang="es-ES" dirty="0" smtClean="0"/>
              <a:t> </a:t>
            </a:r>
            <a:r>
              <a:rPr lang="es-ES" dirty="0" err="1" smtClean="0"/>
              <a:t>avoid</a:t>
            </a:r>
            <a:r>
              <a:rPr lang="es-ES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s-ES" dirty="0" smtClean="0"/>
              <a:t>Are </a:t>
            </a:r>
            <a:r>
              <a:rPr lang="es-ES" dirty="0" err="1" smtClean="0"/>
              <a:t>there</a:t>
            </a:r>
            <a:r>
              <a:rPr lang="es-ES" dirty="0" smtClean="0"/>
              <a:t> </a:t>
            </a:r>
            <a:r>
              <a:rPr lang="es-ES" dirty="0" err="1" smtClean="0"/>
              <a:t>drugs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a more </a:t>
            </a:r>
            <a:r>
              <a:rPr lang="es-ES" dirty="0" err="1" smtClean="0"/>
              <a:t>toxic</a:t>
            </a:r>
            <a:r>
              <a:rPr lang="es-ES" dirty="0" smtClean="0"/>
              <a:t> </a:t>
            </a:r>
            <a:r>
              <a:rPr lang="es-ES" dirty="0" err="1" smtClean="0"/>
              <a:t>profile</a:t>
            </a:r>
            <a:r>
              <a:rPr lang="es-ES" dirty="0" smtClean="0"/>
              <a:t> </a:t>
            </a:r>
            <a:r>
              <a:rPr lang="es-ES" dirty="0" err="1" smtClean="0"/>
              <a:t>than</a:t>
            </a:r>
            <a:r>
              <a:rPr lang="es-ES" dirty="0" smtClean="0"/>
              <a:t> </a:t>
            </a:r>
            <a:r>
              <a:rPr lang="es-ES" dirty="0" err="1" smtClean="0"/>
              <a:t>others</a:t>
            </a:r>
            <a:r>
              <a:rPr lang="es-ES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toxicity</a:t>
            </a:r>
            <a:r>
              <a:rPr lang="es-ES" dirty="0" smtClean="0"/>
              <a:t> </a:t>
            </a:r>
            <a:r>
              <a:rPr lang="es-ES" dirty="0" err="1" smtClean="0"/>
              <a:t>related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more </a:t>
            </a:r>
            <a:r>
              <a:rPr lang="es-ES" dirty="0" err="1" smtClean="0"/>
              <a:t>factors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than</a:t>
            </a:r>
            <a:r>
              <a:rPr lang="es-ES" dirty="0" smtClean="0"/>
              <a:t> </a:t>
            </a:r>
            <a:r>
              <a:rPr lang="es-ES" dirty="0" err="1" smtClean="0"/>
              <a:t>drugs</a:t>
            </a:r>
            <a:r>
              <a:rPr lang="es-ES" dirty="0" smtClean="0"/>
              <a:t> </a:t>
            </a:r>
            <a:r>
              <a:rPr lang="es-ES" dirty="0" err="1" smtClean="0"/>
              <a:t>itself</a:t>
            </a:r>
            <a:r>
              <a:rPr lang="es-ES" dirty="0" smtClean="0"/>
              <a:t>?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400" dirty="0" err="1" smtClean="0"/>
              <a:t>Mapping</a:t>
            </a:r>
            <a:r>
              <a:rPr lang="es-ES" sz="2400" dirty="0" smtClean="0"/>
              <a:t> </a:t>
            </a:r>
            <a:r>
              <a:rPr lang="es-ES" sz="2400" dirty="0" err="1" smtClean="0"/>
              <a:t>business</a:t>
            </a:r>
            <a:r>
              <a:rPr lang="es-ES" sz="2400" dirty="0" smtClean="0"/>
              <a:t> </a:t>
            </a:r>
            <a:r>
              <a:rPr lang="es-ES" sz="2400" dirty="0" err="1" smtClean="0"/>
              <a:t>questions</a:t>
            </a:r>
            <a:r>
              <a:rPr lang="es-ES" sz="2400" dirty="0" smtClean="0"/>
              <a:t> </a:t>
            </a:r>
            <a:r>
              <a:rPr lang="es-ES" sz="2400" dirty="0" err="1" smtClean="0"/>
              <a:t>into</a:t>
            </a:r>
            <a:r>
              <a:rPr lang="es-ES" sz="2400" dirty="0" smtClean="0"/>
              <a:t> data </a:t>
            </a:r>
            <a:r>
              <a:rPr lang="es-ES" sz="2400" dirty="0" err="1" smtClean="0"/>
              <a:t>science</a:t>
            </a:r>
            <a:r>
              <a:rPr lang="es-ES" sz="2400" dirty="0" smtClean="0"/>
              <a:t> </a:t>
            </a:r>
            <a:r>
              <a:rPr lang="es-ES" sz="2400" dirty="0" err="1" smtClean="0"/>
              <a:t>questions</a:t>
            </a:r>
            <a:endParaRPr lang="es-E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38328" y="1275605"/>
            <a:ext cx="8229600" cy="3637581"/>
          </a:xfrm>
        </p:spPr>
        <p:txBody>
          <a:bodyPr>
            <a:normAutofit/>
          </a:bodyPr>
          <a:lstStyle/>
          <a:p>
            <a:r>
              <a:rPr lang="es-ES" sz="2000" dirty="0" err="1" smtClean="0"/>
              <a:t>Customers</a:t>
            </a:r>
            <a:r>
              <a:rPr lang="es-ES" sz="2000" dirty="0" smtClean="0"/>
              <a:t> </a:t>
            </a:r>
            <a:r>
              <a:rPr lang="es-ES" sz="2000" dirty="0" err="1" smtClean="0"/>
              <a:t>have</a:t>
            </a:r>
            <a:r>
              <a:rPr lang="es-ES" sz="2000" dirty="0" smtClean="0"/>
              <a:t> real </a:t>
            </a:r>
            <a:r>
              <a:rPr lang="es-ES" sz="2000" dirty="0" err="1" smtClean="0"/>
              <a:t>problems</a:t>
            </a:r>
            <a:r>
              <a:rPr lang="es-ES" sz="2000" dirty="0" smtClean="0"/>
              <a:t> in </a:t>
            </a:r>
            <a:r>
              <a:rPr lang="es-ES" sz="2000" dirty="0" err="1" smtClean="0"/>
              <a:t>their</a:t>
            </a:r>
            <a:r>
              <a:rPr lang="es-ES" sz="2000" dirty="0" smtClean="0"/>
              <a:t> </a:t>
            </a:r>
            <a:r>
              <a:rPr lang="es-ES" sz="2000" dirty="0" err="1" smtClean="0"/>
              <a:t>business</a:t>
            </a:r>
            <a:endParaRPr lang="es-ES" sz="2000" dirty="0" smtClean="0"/>
          </a:p>
          <a:p>
            <a:r>
              <a:rPr lang="es-ES" sz="2000" dirty="0" err="1" smtClean="0"/>
              <a:t>They</a:t>
            </a:r>
            <a:r>
              <a:rPr lang="es-ES" sz="2000" dirty="0" smtClean="0"/>
              <a:t> are </a:t>
            </a:r>
            <a:r>
              <a:rPr lang="es-ES" sz="2000" dirty="0" err="1" smtClean="0"/>
              <a:t>not</a:t>
            </a:r>
            <a:r>
              <a:rPr lang="es-ES" sz="2000" dirty="0" smtClean="0"/>
              <a:t> data </a:t>
            </a:r>
            <a:r>
              <a:rPr lang="es-ES" sz="2000" dirty="0" err="1" smtClean="0"/>
              <a:t>science</a:t>
            </a:r>
            <a:r>
              <a:rPr lang="es-ES" sz="2000" dirty="0" smtClean="0"/>
              <a:t> </a:t>
            </a:r>
            <a:r>
              <a:rPr lang="es-ES" sz="2000" dirty="0" err="1" smtClean="0"/>
              <a:t>related</a:t>
            </a:r>
            <a:endParaRPr lang="es-ES" sz="2000" dirty="0" smtClean="0"/>
          </a:p>
          <a:p>
            <a:r>
              <a:rPr lang="es-ES" sz="2000" dirty="0" err="1" smtClean="0"/>
              <a:t>We</a:t>
            </a:r>
            <a:r>
              <a:rPr lang="es-ES" sz="2000" dirty="0" smtClean="0"/>
              <a:t> </a:t>
            </a:r>
            <a:r>
              <a:rPr lang="es-ES" sz="2000" dirty="0" err="1" smtClean="0"/>
              <a:t>need</a:t>
            </a:r>
            <a:r>
              <a:rPr lang="es-ES" sz="2000" dirty="0" smtClean="0"/>
              <a:t> </a:t>
            </a:r>
            <a:r>
              <a:rPr lang="es-ES" sz="2000" dirty="0" err="1" smtClean="0"/>
              <a:t>to</a:t>
            </a:r>
            <a:r>
              <a:rPr lang="es-ES" sz="2000" dirty="0" smtClean="0"/>
              <a:t> </a:t>
            </a:r>
            <a:r>
              <a:rPr lang="es-ES" sz="2000" dirty="0" err="1" smtClean="0"/>
              <a:t>transform</a:t>
            </a:r>
            <a:r>
              <a:rPr lang="es-ES" sz="2000" dirty="0" smtClean="0"/>
              <a:t>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interesting</a:t>
            </a:r>
            <a:r>
              <a:rPr lang="es-ES" sz="2000" dirty="0" smtClean="0"/>
              <a:t> </a:t>
            </a:r>
            <a:r>
              <a:rPr lang="es-ES" sz="2000" dirty="0" err="1" smtClean="0"/>
              <a:t>questions</a:t>
            </a:r>
            <a:r>
              <a:rPr lang="es-ES" sz="2000" dirty="0" smtClean="0"/>
              <a:t> in data </a:t>
            </a:r>
            <a:r>
              <a:rPr lang="es-ES" sz="2000" dirty="0" err="1" smtClean="0"/>
              <a:t>science</a:t>
            </a:r>
            <a:r>
              <a:rPr lang="es-ES" sz="2000" dirty="0" smtClean="0"/>
              <a:t> </a:t>
            </a:r>
            <a:r>
              <a:rPr lang="es-ES" sz="2000" dirty="0" err="1" smtClean="0"/>
              <a:t>interesting</a:t>
            </a:r>
            <a:r>
              <a:rPr lang="es-ES" sz="2000" dirty="0" smtClean="0"/>
              <a:t> </a:t>
            </a:r>
            <a:r>
              <a:rPr lang="es-ES" sz="2000" dirty="0" err="1" smtClean="0"/>
              <a:t>problems</a:t>
            </a:r>
            <a:endParaRPr lang="es-ES" sz="2000" dirty="0" smtClean="0"/>
          </a:p>
          <a:p>
            <a:r>
              <a:rPr lang="es-ES" sz="2000" dirty="0" err="1" smtClean="0"/>
              <a:t>We</a:t>
            </a:r>
            <a:r>
              <a:rPr lang="es-ES" sz="2000" dirty="0" smtClean="0"/>
              <a:t> </a:t>
            </a:r>
            <a:r>
              <a:rPr lang="es-ES" sz="2000" dirty="0" err="1" smtClean="0"/>
              <a:t>have</a:t>
            </a:r>
            <a:r>
              <a:rPr lang="es-ES" sz="2000" dirty="0" smtClean="0"/>
              <a:t> </a:t>
            </a:r>
            <a:r>
              <a:rPr lang="es-ES" sz="2000" dirty="0" err="1" smtClean="0"/>
              <a:t>to</a:t>
            </a:r>
            <a:r>
              <a:rPr lang="es-ES" sz="2000" dirty="0" smtClean="0"/>
              <a:t> </a:t>
            </a:r>
            <a:r>
              <a:rPr lang="es-ES" sz="2000" dirty="0" err="1" smtClean="0"/>
              <a:t>be</a:t>
            </a:r>
            <a:r>
              <a:rPr lang="es-ES" sz="2000" dirty="0" smtClean="0"/>
              <a:t> </a:t>
            </a:r>
            <a:r>
              <a:rPr lang="es-ES" sz="2000" dirty="0" err="1" smtClean="0"/>
              <a:t>able</a:t>
            </a:r>
            <a:r>
              <a:rPr lang="es-ES" sz="2000" dirty="0" smtClean="0"/>
              <a:t> </a:t>
            </a:r>
            <a:r>
              <a:rPr lang="es-ES" sz="2000" dirty="0" err="1" smtClean="0"/>
              <a:t>to</a:t>
            </a:r>
            <a:r>
              <a:rPr lang="es-ES" sz="2000" dirty="0" smtClean="0"/>
              <a:t> plan </a:t>
            </a:r>
            <a:r>
              <a:rPr lang="es-ES" sz="2000" dirty="0" err="1" smtClean="0"/>
              <a:t>how</a:t>
            </a:r>
            <a:r>
              <a:rPr lang="es-ES" sz="2000" dirty="0" smtClean="0"/>
              <a:t> </a:t>
            </a:r>
            <a:r>
              <a:rPr lang="es-ES" sz="2000" dirty="0" err="1" smtClean="0"/>
              <a:t>to</a:t>
            </a:r>
            <a:r>
              <a:rPr lang="es-ES" sz="2000" dirty="0" smtClean="0"/>
              <a:t> </a:t>
            </a:r>
            <a:r>
              <a:rPr lang="es-ES" sz="2000" dirty="0" err="1" smtClean="0"/>
              <a:t>solve</a:t>
            </a:r>
            <a:r>
              <a:rPr lang="es-ES" sz="2000" dirty="0" smtClean="0"/>
              <a:t> </a:t>
            </a:r>
            <a:r>
              <a:rPr lang="es-ES" sz="2000" dirty="0" err="1" smtClean="0"/>
              <a:t>it</a:t>
            </a:r>
            <a:r>
              <a:rPr lang="es-ES" sz="2000" dirty="0" smtClean="0"/>
              <a:t> </a:t>
            </a:r>
            <a:r>
              <a:rPr lang="es-ES" sz="2000" dirty="0" err="1" smtClean="0"/>
              <a:t>if</a:t>
            </a:r>
            <a:r>
              <a:rPr lang="es-ES" sz="2000" dirty="0" smtClean="0"/>
              <a:t> </a:t>
            </a:r>
            <a:r>
              <a:rPr lang="es-ES" sz="2000" dirty="0" err="1" smtClean="0"/>
              <a:t>feasible</a:t>
            </a:r>
            <a:r>
              <a:rPr lang="es-ES" sz="2000" dirty="0" smtClean="0"/>
              <a:t> and </a:t>
            </a:r>
            <a:r>
              <a:rPr lang="es-ES" sz="2000" dirty="0" err="1" smtClean="0"/>
              <a:t>which</a:t>
            </a:r>
            <a:r>
              <a:rPr lang="es-ES" sz="2000" dirty="0" smtClean="0"/>
              <a:t> </a:t>
            </a:r>
            <a:r>
              <a:rPr lang="es-ES" sz="2000" dirty="0" err="1" smtClean="0"/>
              <a:t>is</a:t>
            </a:r>
            <a:r>
              <a:rPr lang="es-ES" sz="2000" dirty="0" smtClean="0"/>
              <a:t>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cost</a:t>
            </a:r>
            <a:r>
              <a:rPr lang="es-ES" sz="2000" dirty="0" smtClean="0"/>
              <a:t>?</a:t>
            </a:r>
          </a:p>
          <a:p>
            <a:pPr algn="ctr">
              <a:buNone/>
            </a:pPr>
            <a:r>
              <a:rPr lang="es-ES" sz="3200" b="1" dirty="0" err="1" smtClean="0"/>
              <a:t>The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solution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is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hidden</a:t>
            </a:r>
            <a:r>
              <a:rPr lang="es-ES" sz="3200" b="1" dirty="0" smtClean="0"/>
              <a:t> in DATA!!!</a:t>
            </a:r>
            <a:endParaRPr lang="es-ES" sz="3200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64375</TotalTime>
  <Words>2640</Words>
  <Application>Microsoft Office PowerPoint</Application>
  <PresentationFormat>Presentación en pantalla (16:9)</PresentationFormat>
  <Paragraphs>476</Paragraphs>
  <Slides>54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54</vt:i4>
      </vt:variant>
    </vt:vector>
  </HeadingPairs>
  <TitlesOfParts>
    <vt:vector size="55" baseType="lpstr">
      <vt:lpstr>1_Capital</vt:lpstr>
      <vt:lpstr>The process of Knowledge Discovery</vt:lpstr>
      <vt:lpstr>Facing a real problem</vt:lpstr>
      <vt:lpstr>How can data science help ?</vt:lpstr>
      <vt:lpstr>Ask an interesting question (I)</vt:lpstr>
      <vt:lpstr>Ask an interesting question (II)</vt:lpstr>
      <vt:lpstr>Ask an interesting question (III)  by Ryan Fox Squire</vt:lpstr>
      <vt:lpstr>Lets do it (I)</vt:lpstr>
      <vt:lpstr>Lets do it (II)</vt:lpstr>
      <vt:lpstr>Mapping business questions into data science questions</vt:lpstr>
      <vt:lpstr>We need data !!</vt:lpstr>
      <vt:lpstr>Get the data</vt:lpstr>
      <vt:lpstr>Explore the data</vt:lpstr>
      <vt:lpstr>Example: Can we identify patients who may be more prone to develop lung cancer? </vt:lpstr>
      <vt:lpstr>Explore data</vt:lpstr>
      <vt:lpstr>Obtain models from the data</vt:lpstr>
      <vt:lpstr>Evaluate and communicate</vt:lpstr>
      <vt:lpstr>Diapositiva 17</vt:lpstr>
      <vt:lpstr>CRISP-DM: Overview</vt:lpstr>
      <vt:lpstr>CRISP-DM: Phases</vt:lpstr>
      <vt:lpstr>Phases and Tasks</vt:lpstr>
      <vt:lpstr>Phase 1. Business Understanding</vt:lpstr>
      <vt:lpstr>Phase 1. Business Understanding</vt:lpstr>
      <vt:lpstr>Can we identify patients who may be more prone to develop lung cancer? </vt:lpstr>
      <vt:lpstr>Phase 1. Business Understanding</vt:lpstr>
      <vt:lpstr>Phase 1. Business Understanding</vt:lpstr>
      <vt:lpstr>Project plan</vt:lpstr>
      <vt:lpstr>Phase 2. Data Understanding</vt:lpstr>
      <vt:lpstr>Phase 2. Data Understanding</vt:lpstr>
      <vt:lpstr>Diapositiva 29</vt:lpstr>
      <vt:lpstr>Collect and describe data example</vt:lpstr>
      <vt:lpstr>Collect and describe data example</vt:lpstr>
      <vt:lpstr>Phase 2. Data Understanding</vt:lpstr>
      <vt:lpstr>Explore data</vt:lpstr>
      <vt:lpstr>Explore data</vt:lpstr>
      <vt:lpstr>Phase 3. Data Preparation</vt:lpstr>
      <vt:lpstr>Phase 3. Data Preparation</vt:lpstr>
      <vt:lpstr>Phase 3. Data Preparation</vt:lpstr>
      <vt:lpstr>Phase 3. Data Preparation</vt:lpstr>
      <vt:lpstr>Phase 3. Data Preparation</vt:lpstr>
      <vt:lpstr>Phase 3. Data Preparation</vt:lpstr>
      <vt:lpstr>Data preparation</vt:lpstr>
      <vt:lpstr>Phase 4. Modeling</vt:lpstr>
      <vt:lpstr>Phase 4. Modeling</vt:lpstr>
      <vt:lpstr>Phase 4. Modeling</vt:lpstr>
      <vt:lpstr>Phase 5. Evaluation</vt:lpstr>
      <vt:lpstr>Phase 5. Evaluation</vt:lpstr>
      <vt:lpstr>Phase 5. Evaluation</vt:lpstr>
      <vt:lpstr>Phase 6. Deployment</vt:lpstr>
      <vt:lpstr>Phase 6. Deployment</vt:lpstr>
      <vt:lpstr>Phase 6. Deployment</vt:lpstr>
      <vt:lpstr>Summary</vt:lpstr>
      <vt:lpstr>Hands on it</vt:lpstr>
      <vt:lpstr>Diapositiva 53</vt:lpstr>
      <vt:lpstr>How do we translate this problem into a data science problem?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paez</dc:creator>
  <cp:lastModifiedBy>Ernestina</cp:lastModifiedBy>
  <cp:revision>797</cp:revision>
  <cp:lastPrinted>2016-09-09T16:43:27Z</cp:lastPrinted>
  <dcterms:created xsi:type="dcterms:W3CDTF">2005-06-07T15:07:30Z</dcterms:created>
  <dcterms:modified xsi:type="dcterms:W3CDTF">2017-09-26T16:42:55Z</dcterms:modified>
</cp:coreProperties>
</file>