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70" r:id="rId2"/>
    <p:sldId id="267" r:id="rId3"/>
    <p:sldId id="258" r:id="rId4"/>
    <p:sldId id="275" r:id="rId5"/>
    <p:sldId id="276" r:id="rId6"/>
    <p:sldId id="268" r:id="rId7"/>
    <p:sldId id="261" r:id="rId8"/>
    <p:sldId id="278" r:id="rId9"/>
    <p:sldId id="279" r:id="rId10"/>
    <p:sldId id="269" r:id="rId11"/>
    <p:sldId id="265" r:id="rId12"/>
    <p:sldId id="277" r:id="rId13"/>
    <p:sldId id="271" r:id="rId14"/>
    <p:sldId id="272" r:id="rId15"/>
    <p:sldId id="273" r:id="rId16"/>
    <p:sldId id="274" r:id="rId17"/>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8EC753-F2B8-457D-BFFE-6EA410644CEA}" type="datetimeFigureOut">
              <a:rPr lang="es-VE" smtClean="0"/>
              <a:t>13/4/2017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8E7089B-54F2-4875-87F5-433D7F40F519}" type="slidenum">
              <a:rPr lang="es-VE" smtClean="0"/>
              <a:t>‹Nº›</a:t>
            </a:fld>
            <a:endParaRPr lang="es-V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7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E8EC753-F2B8-457D-BFFE-6EA410644CEA}" type="datetimeFigureOut">
              <a:rPr lang="es-VE" smtClean="0"/>
              <a:t>13/4/2017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408450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E8EC753-F2B8-457D-BFFE-6EA410644CEA}" type="datetimeFigureOut">
              <a:rPr lang="es-VE" smtClean="0"/>
              <a:t>13/4/2017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363460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E8EC753-F2B8-457D-BFFE-6EA410644CEA}" type="datetimeFigureOut">
              <a:rPr lang="es-VE" smtClean="0"/>
              <a:t>13/4/2017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49492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E8EC753-F2B8-457D-BFFE-6EA410644CEA}" type="datetimeFigureOut">
              <a:rPr lang="es-VE" smtClean="0"/>
              <a:t>13/4/2017</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8E7089B-54F2-4875-87F5-433D7F40F519}" type="slidenum">
              <a:rPr lang="es-VE" smtClean="0"/>
              <a:t>‹Nº›</a:t>
            </a:fld>
            <a:endParaRPr lang="es-V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1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E8EC753-F2B8-457D-BFFE-6EA410644CEA}" type="datetimeFigureOut">
              <a:rPr lang="es-VE" smtClean="0"/>
              <a:t>13/4/2017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128549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E8EC753-F2B8-457D-BFFE-6EA410644CEA}" type="datetimeFigureOut">
              <a:rPr lang="es-VE" smtClean="0"/>
              <a:t>13/4/2017</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285154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E8EC753-F2B8-457D-BFFE-6EA410644CEA}" type="datetimeFigureOut">
              <a:rPr lang="es-VE" smtClean="0"/>
              <a:t>13/4/2017</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134641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8EC753-F2B8-457D-BFFE-6EA410644CEA}" type="datetimeFigureOut">
              <a:rPr lang="es-VE" smtClean="0"/>
              <a:t>13/4/2017</a:t>
            </a:fld>
            <a:endParaRPr lang="es-V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VE"/>
          </a:p>
        </p:txBody>
      </p:sp>
      <p:sp>
        <p:nvSpPr>
          <p:cNvPr id="9" name="Slide Number Placeholder 8"/>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410286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8EC753-F2B8-457D-BFFE-6EA410644CEA}" type="datetimeFigureOut">
              <a:rPr lang="es-VE" smtClean="0"/>
              <a:t>13/4/2017</a:t>
            </a:fld>
            <a:endParaRPr lang="es-V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V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E7089B-54F2-4875-87F5-433D7F40F519}" type="slidenum">
              <a:rPr lang="es-VE" smtClean="0"/>
              <a:t>‹Nº›</a:t>
            </a:fld>
            <a:endParaRPr lang="es-VE"/>
          </a:p>
        </p:txBody>
      </p:sp>
    </p:spTree>
    <p:extLst>
      <p:ext uri="{BB962C8B-B14F-4D97-AF65-F5344CB8AC3E}">
        <p14:creationId xmlns:p14="http://schemas.microsoft.com/office/powerpoint/2010/main" val="25563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E8EC753-F2B8-457D-BFFE-6EA410644CEA}" type="datetimeFigureOut">
              <a:rPr lang="es-VE" smtClean="0"/>
              <a:t>13/4/2017</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88E7089B-54F2-4875-87F5-433D7F40F519}" type="slidenum">
              <a:rPr lang="es-VE" smtClean="0"/>
              <a:t>‹Nº›</a:t>
            </a:fld>
            <a:endParaRPr lang="es-VE"/>
          </a:p>
        </p:txBody>
      </p:sp>
    </p:spTree>
    <p:extLst>
      <p:ext uri="{BB962C8B-B14F-4D97-AF65-F5344CB8AC3E}">
        <p14:creationId xmlns:p14="http://schemas.microsoft.com/office/powerpoint/2010/main" val="158695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E8EC753-F2B8-457D-BFFE-6EA410644CEA}" type="datetimeFigureOut">
              <a:rPr lang="es-VE" smtClean="0"/>
              <a:t>13/4/2017</a:t>
            </a:fld>
            <a:endParaRPr lang="es-V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V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8E7089B-54F2-4875-87F5-433D7F40F519}" type="slidenum">
              <a:rPr lang="es-VE" smtClean="0"/>
              <a:t>‹Nº›</a:t>
            </a:fld>
            <a:endParaRPr lang="es-V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54996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600" b="1" dirty="0" smtClean="0">
                <a:solidFill>
                  <a:srgbClr val="FF0000"/>
                </a:solidFill>
              </a:rPr>
              <a:t>TEMA: </a:t>
            </a:r>
            <a:r>
              <a:rPr lang="es-PE" sz="3600" dirty="0"/>
              <a:t>Conceptos </a:t>
            </a:r>
            <a:r>
              <a:rPr lang="es-PE" sz="3600" dirty="0" smtClean="0"/>
              <a:t>preliminares de planificación</a:t>
            </a:r>
            <a:r>
              <a:rPr lang="es-PE" sz="3600" dirty="0"/>
              <a:t>, organización, dirección y control. Tipos de recursos 	</a:t>
            </a:r>
            <a:endParaRPr lang="es-PE" sz="3600" b="1" dirty="0">
              <a:solidFill>
                <a:srgbClr val="FF0000"/>
              </a:solidFill>
            </a:endParaRPr>
          </a:p>
        </p:txBody>
      </p:sp>
      <p:sp>
        <p:nvSpPr>
          <p:cNvPr id="3" name="2 Marcador de contenido"/>
          <p:cNvSpPr>
            <a:spLocks noGrp="1"/>
          </p:cNvSpPr>
          <p:nvPr>
            <p:ph idx="1"/>
          </p:nvPr>
        </p:nvSpPr>
        <p:spPr/>
        <p:txBody>
          <a:bodyPr>
            <a:normAutofit/>
          </a:bodyPr>
          <a:lstStyle/>
          <a:p>
            <a:pPr marL="0" indent="0">
              <a:buNone/>
            </a:pPr>
            <a:r>
              <a:rPr lang="es-PE" b="1" dirty="0" smtClean="0"/>
              <a:t>Objetivo:</a:t>
            </a:r>
          </a:p>
          <a:p>
            <a:pPr algn="just"/>
            <a:r>
              <a:rPr lang="es-PE" dirty="0" smtClean="0"/>
              <a:t>Analizar los casos presentados y discusión de cada caso, para comprender los aspectos que involucran una Gestión Empresarial.</a:t>
            </a:r>
          </a:p>
          <a:p>
            <a:pPr marL="0" indent="0">
              <a:buNone/>
            </a:pPr>
            <a:r>
              <a:rPr lang="es-PE" b="1" dirty="0" smtClean="0"/>
              <a:t>Consigna</a:t>
            </a:r>
          </a:p>
          <a:p>
            <a:pPr algn="just"/>
            <a:r>
              <a:rPr lang="es-PE" dirty="0" smtClean="0"/>
              <a:t>Luego de </a:t>
            </a:r>
            <a:r>
              <a:rPr lang="es-PE" dirty="0" smtClean="0"/>
              <a:t>Analizar INDIVIDUALMENTE, discutir en grupo y </a:t>
            </a:r>
            <a:r>
              <a:rPr lang="es-PE" dirty="0" smtClean="0"/>
              <a:t>responder cada una de las preguntas que se proponen.</a:t>
            </a:r>
          </a:p>
          <a:p>
            <a:pPr algn="just"/>
            <a:r>
              <a:rPr lang="es-PE" dirty="0" smtClean="0"/>
              <a:t>Presentar al docente en formato digital, sus respuestas</a:t>
            </a:r>
          </a:p>
          <a:p>
            <a:endParaRPr lang="es-PE" dirty="0"/>
          </a:p>
        </p:txBody>
      </p:sp>
    </p:spTree>
    <p:extLst>
      <p:ext uri="{BB962C8B-B14F-4D97-AF65-F5344CB8AC3E}">
        <p14:creationId xmlns:p14="http://schemas.microsoft.com/office/powerpoint/2010/main" val="1515495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  </a:t>
            </a:r>
            <a:endParaRPr lang="es-VE" dirty="0"/>
          </a:p>
        </p:txBody>
      </p:sp>
      <p:sp>
        <p:nvSpPr>
          <p:cNvPr id="3" name="2 Marcador de contenido"/>
          <p:cNvSpPr>
            <a:spLocks noGrp="1"/>
          </p:cNvSpPr>
          <p:nvPr>
            <p:ph idx="1"/>
          </p:nvPr>
        </p:nvSpPr>
        <p:spPr/>
        <p:txBody>
          <a:bodyPr/>
          <a:lstStyle/>
          <a:p>
            <a:endParaRPr lang="es-VE" dirty="0" smtClean="0"/>
          </a:p>
          <a:p>
            <a:endParaRPr lang="es-VE" dirty="0"/>
          </a:p>
          <a:p>
            <a:pPr algn="ctr"/>
            <a:r>
              <a:rPr lang="es-VE" sz="8800" dirty="0" smtClean="0"/>
              <a:t>Caso 3 </a:t>
            </a:r>
            <a:endParaRPr lang="es-VE" sz="8800" dirty="0"/>
          </a:p>
        </p:txBody>
      </p:sp>
    </p:spTree>
    <p:extLst>
      <p:ext uri="{BB962C8B-B14F-4D97-AF65-F5344CB8AC3E}">
        <p14:creationId xmlns:p14="http://schemas.microsoft.com/office/powerpoint/2010/main" val="847596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b="1" smtClean="0"/>
              <a:t>CASO </a:t>
            </a:r>
            <a:r>
              <a:rPr lang="es-ES_tradnl" b="1"/>
              <a:t>PRACTICO Nº3</a:t>
            </a:r>
            <a:endParaRPr lang="es-VE" dirty="0"/>
          </a:p>
        </p:txBody>
      </p:sp>
      <p:sp>
        <p:nvSpPr>
          <p:cNvPr id="3" name="2 Marcador de contenido"/>
          <p:cNvSpPr>
            <a:spLocks noGrp="1"/>
          </p:cNvSpPr>
          <p:nvPr>
            <p:ph idx="1"/>
          </p:nvPr>
        </p:nvSpPr>
        <p:spPr>
          <a:xfrm>
            <a:off x="817367" y="2276872"/>
            <a:ext cx="7543801" cy="2160240"/>
          </a:xfrm>
        </p:spPr>
        <p:txBody>
          <a:bodyPr>
            <a:normAutofit/>
          </a:bodyPr>
          <a:lstStyle/>
          <a:p>
            <a:pPr marL="0" indent="0">
              <a:buNone/>
            </a:pPr>
            <a:r>
              <a:rPr lang="es-ES_tradnl" dirty="0"/>
              <a:t> </a:t>
            </a:r>
            <a:r>
              <a:rPr lang="es-ES_tradnl" sz="1800" dirty="0" smtClean="0"/>
              <a:t>Usted </a:t>
            </a:r>
            <a:r>
              <a:rPr lang="es-ES_tradnl" sz="1800" dirty="0"/>
              <a:t>ha sido asignado a un importante proyecto, bajo su responsabilidad tiene un grupo de jóvenes ejecutivos prometedores, aunque ellos nunca se les ha asignado un proyecto de ese tipo, usted cree firmemente que poseen las habilidades para hacer bien el trabajo;  al no tener la experiencia, se presentan los primeros problemas el equipo no coincidían en días, horario, ni lugar, ya que cada uno tiene obligaciones que cumplir adicionalmente, inicialmente no se logra una comunicación fluida, y se empiezan a crear subgrupos de acuerdo a amistades, dificultando la unidad del equipo. </a:t>
            </a:r>
            <a:endParaRPr lang="es-VE" sz="1800" dirty="0"/>
          </a:p>
        </p:txBody>
      </p:sp>
    </p:spTree>
    <p:extLst>
      <p:ext uri="{BB962C8B-B14F-4D97-AF65-F5344CB8AC3E}">
        <p14:creationId xmlns:p14="http://schemas.microsoft.com/office/powerpoint/2010/main" val="3091635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Resolver</a:t>
            </a:r>
            <a:endParaRPr lang="es-PE" dirty="0"/>
          </a:p>
        </p:txBody>
      </p:sp>
      <p:sp>
        <p:nvSpPr>
          <p:cNvPr id="3" name="Marcador de contenido 2"/>
          <p:cNvSpPr>
            <a:spLocks noGrp="1"/>
          </p:cNvSpPr>
          <p:nvPr>
            <p:ph idx="1"/>
          </p:nvPr>
        </p:nvSpPr>
        <p:spPr>
          <a:xfrm>
            <a:off x="822959" y="3068960"/>
            <a:ext cx="7543801" cy="1223226"/>
          </a:xfrm>
        </p:spPr>
        <p:txBody>
          <a:bodyPr/>
          <a:lstStyle/>
          <a:p>
            <a:pPr marL="0" indent="0">
              <a:buNone/>
            </a:pPr>
            <a:r>
              <a:rPr lang="es-ES_tradnl" dirty="0"/>
              <a:t>¿Usted como líder del proyecto indique: Qué hacer para poder llevar a cabo el proyecto a feliz término?.</a:t>
            </a:r>
          </a:p>
          <a:p>
            <a:pPr marL="0" indent="0">
              <a:buNone/>
            </a:pPr>
            <a:r>
              <a:rPr lang="es-ES_tradnl" dirty="0"/>
              <a:t>¿Qué haría si su personal deserta del proyecto?</a:t>
            </a:r>
            <a:endParaRPr lang="es-VE" dirty="0"/>
          </a:p>
          <a:p>
            <a:endParaRPr lang="es-PE" dirty="0"/>
          </a:p>
        </p:txBody>
      </p:sp>
    </p:spTree>
    <p:extLst>
      <p:ext uri="{BB962C8B-B14F-4D97-AF65-F5344CB8AC3E}">
        <p14:creationId xmlns:p14="http://schemas.microsoft.com/office/powerpoint/2010/main" val="291082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  </a:t>
            </a:r>
            <a:endParaRPr lang="es-VE" dirty="0"/>
          </a:p>
        </p:txBody>
      </p:sp>
      <p:sp>
        <p:nvSpPr>
          <p:cNvPr id="3" name="2 Marcador de contenido"/>
          <p:cNvSpPr>
            <a:spLocks noGrp="1"/>
          </p:cNvSpPr>
          <p:nvPr>
            <p:ph idx="1"/>
          </p:nvPr>
        </p:nvSpPr>
        <p:spPr/>
        <p:txBody>
          <a:bodyPr/>
          <a:lstStyle/>
          <a:p>
            <a:endParaRPr lang="es-VE" dirty="0" smtClean="0"/>
          </a:p>
          <a:p>
            <a:endParaRPr lang="es-VE" dirty="0"/>
          </a:p>
          <a:p>
            <a:pPr algn="ctr"/>
            <a:r>
              <a:rPr lang="es-VE" sz="8800" dirty="0" smtClean="0"/>
              <a:t>MISCELANEA </a:t>
            </a:r>
            <a:endParaRPr lang="es-VE" sz="8800" dirty="0"/>
          </a:p>
        </p:txBody>
      </p:sp>
    </p:spTree>
    <p:extLst>
      <p:ext uri="{BB962C8B-B14F-4D97-AF65-F5344CB8AC3E}">
        <p14:creationId xmlns:p14="http://schemas.microsoft.com/office/powerpoint/2010/main" val="262749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23728" y="404664"/>
            <a:ext cx="5549241" cy="719170"/>
          </a:xfrm>
        </p:spPr>
        <p:txBody>
          <a:bodyPr>
            <a:normAutofit fontScale="32500" lnSpcReduction="20000"/>
          </a:bodyPr>
          <a:lstStyle/>
          <a:p>
            <a:endParaRPr lang="es-VE" dirty="0" smtClean="0"/>
          </a:p>
          <a:p>
            <a:pPr algn="ctr"/>
            <a:r>
              <a:rPr lang="es-VE" sz="8800" dirty="0" smtClean="0"/>
              <a:t>MISCELANEA </a:t>
            </a:r>
            <a:endParaRPr lang="es-VE" sz="8800" dirty="0"/>
          </a:p>
        </p:txBody>
      </p:sp>
      <p:graphicFrame>
        <p:nvGraphicFramePr>
          <p:cNvPr id="5" name="Tabla 4"/>
          <p:cNvGraphicFramePr>
            <a:graphicFrameLocks noGrp="1"/>
          </p:cNvGraphicFramePr>
          <p:nvPr>
            <p:extLst>
              <p:ext uri="{D42A27DB-BD31-4B8C-83A1-F6EECF244321}">
                <p14:modId xmlns:p14="http://schemas.microsoft.com/office/powerpoint/2010/main" val="2818983137"/>
              </p:ext>
            </p:extLst>
          </p:nvPr>
        </p:nvGraphicFramePr>
        <p:xfrm>
          <a:off x="1308634" y="4005064"/>
          <a:ext cx="6912770" cy="1612308"/>
        </p:xfrm>
        <a:graphic>
          <a:graphicData uri="http://schemas.openxmlformats.org/drawingml/2006/table">
            <a:tbl>
              <a:tblPr firstRow="1" bandRow="1">
                <a:tableStyleId>{5C22544A-7EE6-4342-B048-85BDC9FD1C3A}</a:tableStyleId>
              </a:tblPr>
              <a:tblGrid>
                <a:gridCol w="1382554">
                  <a:extLst>
                    <a:ext uri="{9D8B030D-6E8A-4147-A177-3AD203B41FA5}">
                      <a16:colId xmlns:a16="http://schemas.microsoft.com/office/drawing/2014/main" val="20000"/>
                    </a:ext>
                  </a:extLst>
                </a:gridCol>
                <a:gridCol w="1382554">
                  <a:extLst>
                    <a:ext uri="{9D8B030D-6E8A-4147-A177-3AD203B41FA5}">
                      <a16:colId xmlns:a16="http://schemas.microsoft.com/office/drawing/2014/main" val="20001"/>
                    </a:ext>
                  </a:extLst>
                </a:gridCol>
                <a:gridCol w="1382554">
                  <a:extLst>
                    <a:ext uri="{9D8B030D-6E8A-4147-A177-3AD203B41FA5}">
                      <a16:colId xmlns:a16="http://schemas.microsoft.com/office/drawing/2014/main" val="20002"/>
                    </a:ext>
                  </a:extLst>
                </a:gridCol>
                <a:gridCol w="1382554">
                  <a:extLst>
                    <a:ext uri="{9D8B030D-6E8A-4147-A177-3AD203B41FA5}">
                      <a16:colId xmlns:a16="http://schemas.microsoft.com/office/drawing/2014/main" val="20003"/>
                    </a:ext>
                  </a:extLst>
                </a:gridCol>
                <a:gridCol w="1382554">
                  <a:extLst>
                    <a:ext uri="{9D8B030D-6E8A-4147-A177-3AD203B41FA5}">
                      <a16:colId xmlns:a16="http://schemas.microsoft.com/office/drawing/2014/main" val="20004"/>
                    </a:ext>
                  </a:extLst>
                </a:gridCol>
              </a:tblGrid>
              <a:tr h="403077">
                <a:tc>
                  <a:txBody>
                    <a:bodyPr/>
                    <a:lstStyle/>
                    <a:p>
                      <a:r>
                        <a:rPr lang="es-PE" dirty="0" smtClean="0"/>
                        <a:t>CASO1</a:t>
                      </a:r>
                      <a:endParaRPr lang="es-ES" dirty="0"/>
                    </a:p>
                  </a:txBody>
                  <a:tcPr/>
                </a:tc>
                <a:tc>
                  <a:txBody>
                    <a:bodyPr/>
                    <a:lstStyle/>
                    <a:p>
                      <a:r>
                        <a:rPr lang="es-PE" dirty="0" smtClean="0"/>
                        <a:t>P</a:t>
                      </a:r>
                      <a:endParaRPr lang="es-ES" dirty="0"/>
                    </a:p>
                  </a:txBody>
                  <a:tcPr/>
                </a:tc>
                <a:tc>
                  <a:txBody>
                    <a:bodyPr/>
                    <a:lstStyle/>
                    <a:p>
                      <a:r>
                        <a:rPr lang="es-PE" dirty="0" smtClean="0"/>
                        <a:t>O</a:t>
                      </a:r>
                      <a:endParaRPr lang="es-ES" dirty="0"/>
                    </a:p>
                  </a:txBody>
                  <a:tcPr/>
                </a:tc>
                <a:tc>
                  <a:txBody>
                    <a:bodyPr/>
                    <a:lstStyle/>
                    <a:p>
                      <a:r>
                        <a:rPr lang="es-PE" dirty="0" smtClean="0"/>
                        <a:t>D</a:t>
                      </a:r>
                      <a:endParaRPr lang="es-ES" dirty="0"/>
                    </a:p>
                  </a:txBody>
                  <a:tcPr/>
                </a:tc>
                <a:tc>
                  <a:txBody>
                    <a:bodyPr/>
                    <a:lstStyle/>
                    <a:p>
                      <a:r>
                        <a:rPr lang="es-PE" dirty="0" smtClean="0"/>
                        <a:t>C</a:t>
                      </a:r>
                      <a:endParaRPr lang="es-ES" dirty="0"/>
                    </a:p>
                  </a:txBody>
                  <a:tcPr/>
                </a:tc>
                <a:extLst>
                  <a:ext uri="{0D108BD9-81ED-4DB2-BD59-A6C34878D82A}">
                    <a16:rowId xmlns:a16="http://schemas.microsoft.com/office/drawing/2014/main" val="10000"/>
                  </a:ext>
                </a:extLst>
              </a:tr>
              <a:tr h="403077">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0001"/>
                  </a:ext>
                </a:extLst>
              </a:tr>
              <a:tr h="403077">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0002"/>
                  </a:ext>
                </a:extLst>
              </a:tr>
              <a:tr h="403077">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10003"/>
                  </a:ext>
                </a:extLst>
              </a:tr>
            </a:tbl>
          </a:graphicData>
        </a:graphic>
      </p:graphicFrame>
      <p:pic>
        <p:nvPicPr>
          <p:cNvPr id="6" name="Imagen 5"/>
          <p:cNvPicPr>
            <a:picLocks noChangeAspect="1"/>
          </p:cNvPicPr>
          <p:nvPr/>
        </p:nvPicPr>
        <p:blipFill>
          <a:blip r:embed="rId2"/>
          <a:stretch>
            <a:fillRect/>
          </a:stretch>
        </p:blipFill>
        <p:spPr>
          <a:xfrm>
            <a:off x="251520" y="1786559"/>
            <a:ext cx="8567192" cy="929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p:cNvSpPr txBox="1"/>
          <p:nvPr/>
        </p:nvSpPr>
        <p:spPr>
          <a:xfrm>
            <a:off x="1308634" y="2941381"/>
            <a:ext cx="7128792" cy="646331"/>
          </a:xfrm>
          <a:prstGeom prst="rect">
            <a:avLst/>
          </a:prstGeom>
          <a:noFill/>
        </p:spPr>
        <p:txBody>
          <a:bodyPr wrap="square" rtlCol="0">
            <a:spAutoFit/>
          </a:bodyPr>
          <a:lstStyle/>
          <a:p>
            <a:r>
              <a:rPr lang="es-PE" dirty="0" smtClean="0"/>
              <a:t>Complete la tabla describiendo qué situaciones corresponden a cada fase de la Gestión Empresarial (Planeación, Organización, Dirección y Control)</a:t>
            </a:r>
            <a:endParaRPr lang="es-ES" dirty="0"/>
          </a:p>
        </p:txBody>
      </p:sp>
    </p:spTree>
    <p:extLst>
      <p:ext uri="{BB962C8B-B14F-4D97-AF65-F5344CB8AC3E}">
        <p14:creationId xmlns:p14="http://schemas.microsoft.com/office/powerpoint/2010/main" val="3309797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665424103"/>
              </p:ext>
            </p:extLst>
          </p:nvPr>
        </p:nvGraphicFramePr>
        <p:xfrm>
          <a:off x="1115616" y="2060848"/>
          <a:ext cx="6912770" cy="1612308"/>
        </p:xfrm>
        <a:graphic>
          <a:graphicData uri="http://schemas.openxmlformats.org/drawingml/2006/table">
            <a:tbl>
              <a:tblPr firstRow="1" bandRow="1">
                <a:tableStyleId>{5C22544A-7EE6-4342-B048-85BDC9FD1C3A}</a:tableStyleId>
              </a:tblPr>
              <a:tblGrid>
                <a:gridCol w="1382554">
                  <a:extLst>
                    <a:ext uri="{9D8B030D-6E8A-4147-A177-3AD203B41FA5}">
                      <a16:colId xmlns:a16="http://schemas.microsoft.com/office/drawing/2014/main" val="20000"/>
                    </a:ext>
                  </a:extLst>
                </a:gridCol>
                <a:gridCol w="1382554">
                  <a:extLst>
                    <a:ext uri="{9D8B030D-6E8A-4147-A177-3AD203B41FA5}">
                      <a16:colId xmlns:a16="http://schemas.microsoft.com/office/drawing/2014/main" val="20001"/>
                    </a:ext>
                  </a:extLst>
                </a:gridCol>
                <a:gridCol w="1382554">
                  <a:extLst>
                    <a:ext uri="{9D8B030D-6E8A-4147-A177-3AD203B41FA5}">
                      <a16:colId xmlns:a16="http://schemas.microsoft.com/office/drawing/2014/main" val="20002"/>
                    </a:ext>
                  </a:extLst>
                </a:gridCol>
                <a:gridCol w="1382554">
                  <a:extLst>
                    <a:ext uri="{9D8B030D-6E8A-4147-A177-3AD203B41FA5}">
                      <a16:colId xmlns:a16="http://schemas.microsoft.com/office/drawing/2014/main" val="20003"/>
                    </a:ext>
                  </a:extLst>
                </a:gridCol>
                <a:gridCol w="1382554">
                  <a:extLst>
                    <a:ext uri="{9D8B030D-6E8A-4147-A177-3AD203B41FA5}">
                      <a16:colId xmlns:a16="http://schemas.microsoft.com/office/drawing/2014/main" val="20004"/>
                    </a:ext>
                  </a:extLst>
                </a:gridCol>
              </a:tblGrid>
              <a:tr h="403077">
                <a:tc>
                  <a:txBody>
                    <a:bodyPr/>
                    <a:lstStyle/>
                    <a:p>
                      <a:r>
                        <a:rPr lang="es-PE" dirty="0" smtClean="0"/>
                        <a:t>CASO2</a:t>
                      </a:r>
                      <a:endParaRPr lang="es-ES" dirty="0"/>
                    </a:p>
                  </a:txBody>
                  <a:tcPr/>
                </a:tc>
                <a:tc>
                  <a:txBody>
                    <a:bodyPr/>
                    <a:lstStyle/>
                    <a:p>
                      <a:r>
                        <a:rPr lang="es-PE" dirty="0" smtClean="0"/>
                        <a:t>P</a:t>
                      </a:r>
                      <a:endParaRPr lang="es-ES" dirty="0"/>
                    </a:p>
                  </a:txBody>
                  <a:tcPr/>
                </a:tc>
                <a:tc>
                  <a:txBody>
                    <a:bodyPr/>
                    <a:lstStyle/>
                    <a:p>
                      <a:r>
                        <a:rPr lang="es-PE" dirty="0" smtClean="0"/>
                        <a:t>O</a:t>
                      </a:r>
                      <a:endParaRPr lang="es-ES" dirty="0"/>
                    </a:p>
                  </a:txBody>
                  <a:tcPr/>
                </a:tc>
                <a:tc>
                  <a:txBody>
                    <a:bodyPr/>
                    <a:lstStyle/>
                    <a:p>
                      <a:r>
                        <a:rPr lang="es-PE" dirty="0" smtClean="0"/>
                        <a:t>D</a:t>
                      </a:r>
                      <a:endParaRPr lang="es-ES" dirty="0"/>
                    </a:p>
                  </a:txBody>
                  <a:tcPr/>
                </a:tc>
                <a:tc>
                  <a:txBody>
                    <a:bodyPr/>
                    <a:lstStyle/>
                    <a:p>
                      <a:r>
                        <a:rPr lang="es-PE" dirty="0" smtClean="0"/>
                        <a:t>C</a:t>
                      </a:r>
                      <a:endParaRPr lang="es-ES" dirty="0"/>
                    </a:p>
                  </a:txBody>
                  <a:tcPr/>
                </a:tc>
                <a:extLst>
                  <a:ext uri="{0D108BD9-81ED-4DB2-BD59-A6C34878D82A}">
                    <a16:rowId xmlns:a16="http://schemas.microsoft.com/office/drawing/2014/main" val="10000"/>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a:p>
                  </a:txBody>
                  <a:tcPr/>
                </a:tc>
                <a:extLst>
                  <a:ext uri="{0D108BD9-81ED-4DB2-BD59-A6C34878D82A}">
                    <a16:rowId xmlns:a16="http://schemas.microsoft.com/office/drawing/2014/main" val="10001"/>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0002"/>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433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4232625982"/>
              </p:ext>
            </p:extLst>
          </p:nvPr>
        </p:nvGraphicFramePr>
        <p:xfrm>
          <a:off x="1115616" y="2060848"/>
          <a:ext cx="6912770" cy="1612308"/>
        </p:xfrm>
        <a:graphic>
          <a:graphicData uri="http://schemas.openxmlformats.org/drawingml/2006/table">
            <a:tbl>
              <a:tblPr firstRow="1" bandRow="1">
                <a:tableStyleId>{5C22544A-7EE6-4342-B048-85BDC9FD1C3A}</a:tableStyleId>
              </a:tblPr>
              <a:tblGrid>
                <a:gridCol w="1382554">
                  <a:extLst>
                    <a:ext uri="{9D8B030D-6E8A-4147-A177-3AD203B41FA5}">
                      <a16:colId xmlns:a16="http://schemas.microsoft.com/office/drawing/2014/main" val="20000"/>
                    </a:ext>
                  </a:extLst>
                </a:gridCol>
                <a:gridCol w="1382554">
                  <a:extLst>
                    <a:ext uri="{9D8B030D-6E8A-4147-A177-3AD203B41FA5}">
                      <a16:colId xmlns:a16="http://schemas.microsoft.com/office/drawing/2014/main" val="20001"/>
                    </a:ext>
                  </a:extLst>
                </a:gridCol>
                <a:gridCol w="1382554">
                  <a:extLst>
                    <a:ext uri="{9D8B030D-6E8A-4147-A177-3AD203B41FA5}">
                      <a16:colId xmlns:a16="http://schemas.microsoft.com/office/drawing/2014/main" val="20002"/>
                    </a:ext>
                  </a:extLst>
                </a:gridCol>
                <a:gridCol w="1382554">
                  <a:extLst>
                    <a:ext uri="{9D8B030D-6E8A-4147-A177-3AD203B41FA5}">
                      <a16:colId xmlns:a16="http://schemas.microsoft.com/office/drawing/2014/main" val="20003"/>
                    </a:ext>
                  </a:extLst>
                </a:gridCol>
                <a:gridCol w="1382554">
                  <a:extLst>
                    <a:ext uri="{9D8B030D-6E8A-4147-A177-3AD203B41FA5}">
                      <a16:colId xmlns:a16="http://schemas.microsoft.com/office/drawing/2014/main" val="20004"/>
                    </a:ext>
                  </a:extLst>
                </a:gridCol>
              </a:tblGrid>
              <a:tr h="403077">
                <a:tc>
                  <a:txBody>
                    <a:bodyPr/>
                    <a:lstStyle/>
                    <a:p>
                      <a:r>
                        <a:rPr lang="es-PE" dirty="0" smtClean="0"/>
                        <a:t>CASO3</a:t>
                      </a:r>
                      <a:endParaRPr lang="es-ES" dirty="0"/>
                    </a:p>
                  </a:txBody>
                  <a:tcPr/>
                </a:tc>
                <a:tc>
                  <a:txBody>
                    <a:bodyPr/>
                    <a:lstStyle/>
                    <a:p>
                      <a:r>
                        <a:rPr lang="es-PE" dirty="0" smtClean="0"/>
                        <a:t>P</a:t>
                      </a:r>
                      <a:endParaRPr lang="es-ES" dirty="0"/>
                    </a:p>
                  </a:txBody>
                  <a:tcPr/>
                </a:tc>
                <a:tc>
                  <a:txBody>
                    <a:bodyPr/>
                    <a:lstStyle/>
                    <a:p>
                      <a:r>
                        <a:rPr lang="es-PE" dirty="0" smtClean="0"/>
                        <a:t>O</a:t>
                      </a:r>
                      <a:endParaRPr lang="es-ES" dirty="0"/>
                    </a:p>
                  </a:txBody>
                  <a:tcPr/>
                </a:tc>
                <a:tc>
                  <a:txBody>
                    <a:bodyPr/>
                    <a:lstStyle/>
                    <a:p>
                      <a:r>
                        <a:rPr lang="es-PE" dirty="0" smtClean="0"/>
                        <a:t>D</a:t>
                      </a:r>
                      <a:endParaRPr lang="es-ES" dirty="0"/>
                    </a:p>
                  </a:txBody>
                  <a:tcPr/>
                </a:tc>
                <a:tc>
                  <a:txBody>
                    <a:bodyPr/>
                    <a:lstStyle/>
                    <a:p>
                      <a:r>
                        <a:rPr lang="es-PE" dirty="0" smtClean="0"/>
                        <a:t>C</a:t>
                      </a:r>
                      <a:endParaRPr lang="es-ES" dirty="0"/>
                    </a:p>
                  </a:txBody>
                  <a:tcPr/>
                </a:tc>
                <a:extLst>
                  <a:ext uri="{0D108BD9-81ED-4DB2-BD59-A6C34878D82A}">
                    <a16:rowId xmlns:a16="http://schemas.microsoft.com/office/drawing/2014/main" val="10000"/>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a:p>
                  </a:txBody>
                  <a:tcPr/>
                </a:tc>
                <a:extLst>
                  <a:ext uri="{0D108BD9-81ED-4DB2-BD59-A6C34878D82A}">
                    <a16:rowId xmlns:a16="http://schemas.microsoft.com/office/drawing/2014/main" val="10001"/>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0002"/>
                  </a:ext>
                </a:extLst>
              </a:tr>
              <a:tr h="403077">
                <a:tc>
                  <a:txBody>
                    <a:bodyPr/>
                    <a:lstStyle/>
                    <a:p>
                      <a:r>
                        <a:rPr lang="es-PE" dirty="0" smtClean="0"/>
                        <a:t>..</a:t>
                      </a:r>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029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    </a:t>
            </a:r>
            <a:endParaRPr lang="es-VE" dirty="0"/>
          </a:p>
        </p:txBody>
      </p:sp>
      <p:sp>
        <p:nvSpPr>
          <p:cNvPr id="3" name="2 Marcador de contenido"/>
          <p:cNvSpPr>
            <a:spLocks noGrp="1"/>
          </p:cNvSpPr>
          <p:nvPr>
            <p:ph idx="1"/>
          </p:nvPr>
        </p:nvSpPr>
        <p:spPr/>
        <p:txBody>
          <a:bodyPr>
            <a:normAutofit/>
          </a:bodyPr>
          <a:lstStyle/>
          <a:p>
            <a:pPr algn="ctr"/>
            <a:endParaRPr lang="es-VE" sz="8800" dirty="0" smtClean="0"/>
          </a:p>
          <a:p>
            <a:pPr marL="0" indent="0" algn="ctr">
              <a:buNone/>
            </a:pPr>
            <a:r>
              <a:rPr lang="es-VE" sz="8800" dirty="0" smtClean="0"/>
              <a:t>Caso 1 </a:t>
            </a:r>
            <a:endParaRPr lang="es-VE" sz="8800" dirty="0"/>
          </a:p>
        </p:txBody>
      </p:sp>
    </p:spTree>
    <p:extLst>
      <p:ext uri="{BB962C8B-B14F-4D97-AF65-F5344CB8AC3E}">
        <p14:creationId xmlns:p14="http://schemas.microsoft.com/office/powerpoint/2010/main" val="138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0648"/>
            <a:ext cx="7543800" cy="548679"/>
          </a:xfrm>
        </p:spPr>
        <p:txBody>
          <a:bodyPr>
            <a:normAutofit/>
          </a:bodyPr>
          <a:lstStyle/>
          <a:p>
            <a:r>
              <a:rPr lang="es-ES_tradnl" sz="2400" b="1" dirty="0"/>
              <a:t>CASO </a:t>
            </a:r>
            <a:r>
              <a:rPr lang="es-ES_tradnl" sz="2400" b="1" dirty="0" smtClean="0"/>
              <a:t>PRACTICO Nº1</a:t>
            </a:r>
            <a:endParaRPr lang="es-VE" dirty="0"/>
          </a:p>
        </p:txBody>
      </p:sp>
      <p:sp>
        <p:nvSpPr>
          <p:cNvPr id="3" name="2 Marcador de contenido"/>
          <p:cNvSpPr>
            <a:spLocks noGrp="1"/>
          </p:cNvSpPr>
          <p:nvPr>
            <p:ph idx="1"/>
          </p:nvPr>
        </p:nvSpPr>
        <p:spPr>
          <a:xfrm>
            <a:off x="467544" y="2204864"/>
            <a:ext cx="8229600" cy="3384376"/>
          </a:xfrm>
        </p:spPr>
        <p:txBody>
          <a:bodyPr>
            <a:normAutofit fontScale="40000" lnSpcReduction="20000"/>
          </a:bodyPr>
          <a:lstStyle/>
          <a:p>
            <a:pPr marL="0" indent="0" algn="just">
              <a:buNone/>
            </a:pPr>
            <a:r>
              <a:rPr lang="es-ES_tradnl" b="1" dirty="0"/>
              <a:t> </a:t>
            </a:r>
            <a:r>
              <a:rPr lang="es-ES_tradnl" sz="5600" dirty="0" smtClean="0"/>
              <a:t>La </a:t>
            </a:r>
            <a:r>
              <a:rPr lang="es-ES_tradnl" sz="5600" dirty="0"/>
              <a:t>actitud inadecuada ante el trabajo y el equipo, que muestra un jefe de sección de un departamento de una conocida empresa del sector de </a:t>
            </a:r>
            <a:r>
              <a:rPr lang="es-ES_tradnl" sz="5600" dirty="0" smtClean="0"/>
              <a:t>la distribución</a:t>
            </a:r>
            <a:r>
              <a:rPr lang="es-ES_tradnl" sz="5600" dirty="0"/>
              <a:t>, plantea graves problemas dentro del departamento, adicionalmente no ha cubierto los objetivos económicos este trimestre, y todo coincide con la llegada de un nuevo Director al centro. </a:t>
            </a:r>
            <a:endParaRPr lang="es-VE" sz="5600" dirty="0"/>
          </a:p>
          <a:p>
            <a:pPr marL="0" indent="0">
              <a:buNone/>
            </a:pPr>
            <a:r>
              <a:rPr lang="es-ES_tradnl" sz="5600" dirty="0"/>
              <a:t> </a:t>
            </a:r>
            <a:endParaRPr lang="es-VE" sz="5600" dirty="0"/>
          </a:p>
          <a:p>
            <a:pPr marL="0" indent="0" algn="just">
              <a:buNone/>
            </a:pPr>
            <a:r>
              <a:rPr lang="es-ES_tradnl" sz="5600" dirty="0"/>
              <a:t>Su jefe inmediato le ha pedido varias veces que realizara un cambio en si estrategia comercial, cosa que él se niega a hacer, mostrando rebeldía ante el jefe y el nuevo director. Todo eso hace que la situación se vuelva insoportable; decide tener una reunión con él para aclarar ambas posturas, y tomar una decisión que darle al Director, ya que tiene clara la </a:t>
            </a:r>
            <a:r>
              <a:rPr lang="es-ES_tradnl" sz="5600" dirty="0" smtClean="0"/>
              <a:t>suya: </a:t>
            </a:r>
            <a:r>
              <a:rPr lang="es-ES_tradnl" sz="5600" dirty="0"/>
              <a:t>“Despido”. </a:t>
            </a:r>
            <a:endParaRPr lang="es-VE" sz="5600" dirty="0"/>
          </a:p>
        </p:txBody>
      </p:sp>
    </p:spTree>
    <p:extLst>
      <p:ext uri="{BB962C8B-B14F-4D97-AF65-F5344CB8AC3E}">
        <p14:creationId xmlns:p14="http://schemas.microsoft.com/office/powerpoint/2010/main" val="375044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0648"/>
            <a:ext cx="7543800" cy="548679"/>
          </a:xfrm>
        </p:spPr>
        <p:txBody>
          <a:bodyPr>
            <a:normAutofit/>
          </a:bodyPr>
          <a:lstStyle/>
          <a:p>
            <a:r>
              <a:rPr lang="es-ES_tradnl" sz="2400" b="1" dirty="0"/>
              <a:t>CASO </a:t>
            </a:r>
            <a:r>
              <a:rPr lang="es-ES_tradnl" sz="2400" b="1" dirty="0" smtClean="0"/>
              <a:t>PRACTICO Nº1</a:t>
            </a:r>
            <a:endParaRPr lang="es-VE" dirty="0"/>
          </a:p>
        </p:txBody>
      </p:sp>
      <p:sp>
        <p:nvSpPr>
          <p:cNvPr id="3" name="2 Marcador de contenido"/>
          <p:cNvSpPr>
            <a:spLocks noGrp="1"/>
          </p:cNvSpPr>
          <p:nvPr>
            <p:ph idx="1"/>
          </p:nvPr>
        </p:nvSpPr>
        <p:spPr>
          <a:xfrm>
            <a:off x="467544" y="1916832"/>
            <a:ext cx="8229600" cy="4248472"/>
          </a:xfrm>
        </p:spPr>
        <p:txBody>
          <a:bodyPr>
            <a:normAutofit fontScale="40000" lnSpcReduction="20000"/>
          </a:bodyPr>
          <a:lstStyle/>
          <a:p>
            <a:pPr marL="0" indent="0">
              <a:buNone/>
            </a:pPr>
            <a:r>
              <a:rPr lang="es-ES_tradnl" b="1" dirty="0"/>
              <a:t> </a:t>
            </a:r>
            <a:r>
              <a:rPr lang="es-ES_tradnl" sz="5600" dirty="0"/>
              <a:t> </a:t>
            </a:r>
            <a:r>
              <a:rPr lang="es-ES_tradnl" sz="5600" dirty="0" smtClean="0"/>
              <a:t>Después de casi 4 horas de reunión con él, se entera de que este veterano en mando comercial, comenzó en la compañía como “Profesional Estrella”. Sin embargo la compañía no ha cumplido las expectativas que él tenía cuando llegó, y está ocupando el mismo puesto que cuando empezó, con una diferencia: ahora está menos reconocido. </a:t>
            </a:r>
            <a:endParaRPr lang="es-VE" sz="5600" dirty="0" smtClean="0"/>
          </a:p>
          <a:p>
            <a:pPr marL="0" indent="0">
              <a:buNone/>
            </a:pPr>
            <a:r>
              <a:rPr lang="es-ES_tradnl" sz="5600" dirty="0" smtClean="0"/>
              <a:t> La impresión que él tiene es que está desaprovechado, que ha sido engañado, y lo que es peor, que nadie valora su esfuerzo inicial y lo mucho que aportó a la compañía cuando llegó. Está desplazado del lugar donde él y su familia desean vivir, lo que hace que sus relaciones familiares sean tensas, ya que no les gusta esa ciudad y no se han adaptado a ella; y la relación con su equipo de trabajo es critica, le tienen miedo. </a:t>
            </a:r>
            <a:endParaRPr lang="es-VE" sz="5600" dirty="0" smtClean="0"/>
          </a:p>
        </p:txBody>
      </p:sp>
    </p:spTree>
    <p:extLst>
      <p:ext uri="{BB962C8B-B14F-4D97-AF65-F5344CB8AC3E}">
        <p14:creationId xmlns:p14="http://schemas.microsoft.com/office/powerpoint/2010/main" val="3531614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Resolver:</a:t>
            </a:r>
            <a:endParaRPr lang="es-PE" dirty="0"/>
          </a:p>
        </p:txBody>
      </p:sp>
      <p:sp>
        <p:nvSpPr>
          <p:cNvPr id="3" name="Marcador de contenido 2"/>
          <p:cNvSpPr>
            <a:spLocks noGrp="1"/>
          </p:cNvSpPr>
          <p:nvPr>
            <p:ph idx="1"/>
          </p:nvPr>
        </p:nvSpPr>
        <p:spPr>
          <a:xfrm>
            <a:off x="822959" y="2996952"/>
            <a:ext cx="7543801" cy="2087322"/>
          </a:xfrm>
        </p:spPr>
        <p:txBody>
          <a:bodyPr>
            <a:normAutofit lnSpcReduction="10000"/>
          </a:bodyPr>
          <a:lstStyle/>
          <a:p>
            <a:pPr marL="0" indent="0" algn="just">
              <a:buNone/>
            </a:pPr>
            <a:r>
              <a:rPr lang="es-ES_tradnl" dirty="0"/>
              <a:t> 1¿De acuerdo al caso planteado diga que elementos de la gestión empresarial están fallando?</a:t>
            </a:r>
            <a:endParaRPr lang="es-VE" dirty="0"/>
          </a:p>
          <a:p>
            <a:pPr marL="0" lvl="0" indent="0" algn="just">
              <a:buNone/>
            </a:pPr>
            <a:r>
              <a:rPr lang="es-ES_tradnl" dirty="0"/>
              <a:t>2¿Qué razones pueden llevar a “arrastrar” un problema, y no comentarlo con el jefe hasta que éste pregunta?</a:t>
            </a:r>
            <a:endParaRPr lang="es-VE" dirty="0"/>
          </a:p>
          <a:p>
            <a:pPr marL="0" lvl="0" indent="0" algn="just">
              <a:buNone/>
            </a:pPr>
            <a:r>
              <a:rPr lang="es-ES_tradnl" dirty="0"/>
              <a:t>3¿Basados en el contenido de la unidad (elementos Gerencial), usted como Director del centro que decisión tomaría?</a:t>
            </a:r>
            <a:endParaRPr lang="es-VE" dirty="0"/>
          </a:p>
        </p:txBody>
      </p:sp>
    </p:spTree>
    <p:extLst>
      <p:ext uri="{BB962C8B-B14F-4D97-AF65-F5344CB8AC3E}">
        <p14:creationId xmlns:p14="http://schemas.microsoft.com/office/powerpoint/2010/main" val="284193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  </a:t>
            </a:r>
            <a:endParaRPr lang="es-VE" dirty="0"/>
          </a:p>
        </p:txBody>
      </p:sp>
      <p:sp>
        <p:nvSpPr>
          <p:cNvPr id="3" name="2 Marcador de contenido"/>
          <p:cNvSpPr>
            <a:spLocks noGrp="1"/>
          </p:cNvSpPr>
          <p:nvPr>
            <p:ph idx="1"/>
          </p:nvPr>
        </p:nvSpPr>
        <p:spPr/>
        <p:txBody>
          <a:bodyPr/>
          <a:lstStyle/>
          <a:p>
            <a:pPr algn="ctr"/>
            <a:endParaRPr lang="es-VE" dirty="0" smtClean="0"/>
          </a:p>
          <a:p>
            <a:pPr marL="0" indent="0" algn="ctr">
              <a:buNone/>
            </a:pPr>
            <a:endParaRPr lang="es-VE" dirty="0" smtClean="0"/>
          </a:p>
          <a:p>
            <a:pPr marL="0" indent="0" algn="ctr">
              <a:buNone/>
            </a:pPr>
            <a:r>
              <a:rPr lang="es-VE" sz="8800" dirty="0" smtClean="0"/>
              <a:t>Caso 2 </a:t>
            </a:r>
          </a:p>
          <a:p>
            <a:pPr algn="ctr"/>
            <a:endParaRPr lang="es-VE" dirty="0"/>
          </a:p>
        </p:txBody>
      </p:sp>
    </p:spTree>
    <p:extLst>
      <p:ext uri="{BB962C8B-B14F-4D97-AF65-F5344CB8AC3E}">
        <p14:creationId xmlns:p14="http://schemas.microsoft.com/office/powerpoint/2010/main" val="1288415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286605"/>
            <a:ext cx="7543800" cy="478100"/>
          </a:xfrm>
        </p:spPr>
        <p:txBody>
          <a:bodyPr>
            <a:normAutofit/>
          </a:bodyPr>
          <a:lstStyle/>
          <a:p>
            <a:r>
              <a:rPr lang="es-ES_tradnl" sz="2800" b="1" dirty="0" smtClean="0"/>
              <a:t>CASO </a:t>
            </a:r>
            <a:r>
              <a:rPr lang="es-ES_tradnl" sz="2800" b="1" dirty="0"/>
              <a:t>PRACTICO </a:t>
            </a:r>
            <a:r>
              <a:rPr lang="es-ES_tradnl" sz="2800" b="1" dirty="0" smtClean="0"/>
              <a:t>Nº2</a:t>
            </a:r>
            <a:endParaRPr lang="es-VE" dirty="0"/>
          </a:p>
        </p:txBody>
      </p:sp>
      <p:sp>
        <p:nvSpPr>
          <p:cNvPr id="3" name="2 Marcador de contenido"/>
          <p:cNvSpPr>
            <a:spLocks noGrp="1"/>
          </p:cNvSpPr>
          <p:nvPr>
            <p:ph idx="1"/>
          </p:nvPr>
        </p:nvSpPr>
        <p:spPr>
          <a:xfrm>
            <a:off x="611560" y="1988840"/>
            <a:ext cx="8229600" cy="3986199"/>
          </a:xfrm>
        </p:spPr>
        <p:txBody>
          <a:bodyPr>
            <a:normAutofit fontScale="40000" lnSpcReduction="20000"/>
          </a:bodyPr>
          <a:lstStyle/>
          <a:p>
            <a:pPr marL="0" indent="0">
              <a:buNone/>
            </a:pPr>
            <a:r>
              <a:rPr lang="es-ES_tradnl" dirty="0"/>
              <a:t> </a:t>
            </a:r>
            <a:r>
              <a:rPr lang="es-ES_tradnl" sz="4800" dirty="0" smtClean="0"/>
              <a:t>El </a:t>
            </a:r>
            <a:r>
              <a:rPr lang="es-ES_tradnl" sz="4800" dirty="0"/>
              <a:t>Jefe de Sección de un Centro Comercial situado a las afueras de una gran ciudad, cuenta con 22 colaboradores. Hace unos meses me enviaron a una persona nueva para cubrir un puesto en el que son necesarias unas habilidades básicas de atención al cliente, y de trabajo en equipo. Se trata de un hombre de mediana edad. A las pocas semanas de su incorporación, algunos integrantes del equipo (no todos) hacían lo posible para no trabajar con él, ponían excusas y se pasaban la pelota de unos a otros. </a:t>
            </a:r>
            <a:endParaRPr lang="es-VE" sz="4800" dirty="0"/>
          </a:p>
          <a:p>
            <a:pPr marL="0" indent="0">
              <a:buNone/>
            </a:pPr>
            <a:r>
              <a:rPr lang="es-ES_tradnl" sz="4800" dirty="0"/>
              <a:t> </a:t>
            </a:r>
            <a:endParaRPr lang="es-VE" sz="4800" dirty="0"/>
          </a:p>
          <a:p>
            <a:pPr marL="0" indent="0">
              <a:buNone/>
            </a:pPr>
            <a:r>
              <a:rPr lang="es-ES_tradnl" sz="4800" dirty="0"/>
              <a:t>A los dos meses la situación se volvió especialmente evidente, y el jefe decidió hablar con una de las chicas implicadas. Está admitió que no le gustaba trabajar con él, que sentía que la trataba mal. No podía explicarme el por qué, no era nada objetivamente explicable, si no más bien su actitud en general… Comentó que lo habían hablado entre las demás chicas, y todas estaban de acuerdo en que la actitud de este  hacia las mujeres era desagradable. También sospechaba que bebía, y cuando lo hacía era todavía peor. </a:t>
            </a:r>
            <a:endParaRPr lang="es-VE" sz="4800" dirty="0"/>
          </a:p>
          <a:p>
            <a:pPr marL="0" indent="0">
              <a:buNone/>
            </a:pPr>
            <a:r>
              <a:rPr lang="es-ES_tradnl" sz="4800" dirty="0"/>
              <a:t> </a:t>
            </a:r>
            <a:endParaRPr lang="es-VE" sz="4800" dirty="0"/>
          </a:p>
          <a:p>
            <a:endParaRPr lang="es-VE" sz="4800" dirty="0"/>
          </a:p>
        </p:txBody>
      </p:sp>
    </p:spTree>
    <p:extLst>
      <p:ext uri="{BB962C8B-B14F-4D97-AF65-F5344CB8AC3E}">
        <p14:creationId xmlns:p14="http://schemas.microsoft.com/office/powerpoint/2010/main" val="129915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286605"/>
            <a:ext cx="7543800" cy="478100"/>
          </a:xfrm>
        </p:spPr>
        <p:txBody>
          <a:bodyPr>
            <a:normAutofit/>
          </a:bodyPr>
          <a:lstStyle/>
          <a:p>
            <a:r>
              <a:rPr lang="es-ES_tradnl" sz="2800" b="1" dirty="0" smtClean="0"/>
              <a:t>CASO </a:t>
            </a:r>
            <a:r>
              <a:rPr lang="es-ES_tradnl" sz="2800" b="1" dirty="0"/>
              <a:t>PRACTICO </a:t>
            </a:r>
            <a:r>
              <a:rPr lang="es-ES_tradnl" sz="2800" b="1" dirty="0" smtClean="0"/>
              <a:t>Nº2</a:t>
            </a:r>
            <a:endParaRPr lang="es-VE" dirty="0"/>
          </a:p>
        </p:txBody>
      </p:sp>
      <p:sp>
        <p:nvSpPr>
          <p:cNvPr id="3" name="2 Marcador de contenido"/>
          <p:cNvSpPr>
            <a:spLocks noGrp="1"/>
          </p:cNvSpPr>
          <p:nvPr>
            <p:ph idx="1"/>
          </p:nvPr>
        </p:nvSpPr>
        <p:spPr>
          <a:xfrm>
            <a:off x="480060" y="1916832"/>
            <a:ext cx="8229600" cy="3914191"/>
          </a:xfrm>
        </p:spPr>
        <p:txBody>
          <a:bodyPr>
            <a:normAutofit fontScale="40000" lnSpcReduction="20000"/>
          </a:bodyPr>
          <a:lstStyle/>
          <a:p>
            <a:pPr marL="0" indent="0">
              <a:buNone/>
            </a:pPr>
            <a:r>
              <a:rPr lang="es-ES_tradnl" sz="4800" dirty="0" smtClean="0"/>
              <a:t>El </a:t>
            </a:r>
            <a:r>
              <a:rPr lang="es-ES_tradnl" sz="4800" dirty="0"/>
              <a:t>jefe se preparó para hablar con él, era una situación delicada. Lo llamo al despacho, le pregunto qué tal se encontraba en su nuevo trabajo, cómo se veía de integrado en el equipo, entre otras cosas.  Todas sus respuestas fueron positivas. Para centrar el tema, le pregunto qué tal se encontraba con las chicas del equipo en general, su respuesta fue de nuevo positiva. Como no ponía ningún  conflicto, tuvo que ir al grano. Le explico que las mujeres tenían la sensación de que a él no le gustaba trabajar con ellas por su actitud, y le pregunté si tenía algún problema con las mujeres en general. De nuevo su respuesta fue que no tenía ningún problema con las mujeres, que incluso estaba felizmente casado, y que no entendía por qué se quejaban. Al ver que no entraba en ello, </a:t>
            </a:r>
            <a:r>
              <a:rPr lang="es-ES_tradnl" sz="4800" dirty="0" smtClean="0"/>
              <a:t>decidió </a:t>
            </a:r>
            <a:r>
              <a:rPr lang="es-ES_tradnl" sz="4800" dirty="0"/>
              <a:t>concluir diciendo que lo pensara, que podía ser que no se diera cuenta, pero que tenía que cambiar su actitud hacia ellas.</a:t>
            </a:r>
            <a:endParaRPr lang="es-VE" sz="4800" dirty="0"/>
          </a:p>
          <a:p>
            <a:pPr marL="0" indent="0">
              <a:buNone/>
            </a:pPr>
            <a:r>
              <a:rPr lang="es-ES_tradnl" sz="4800" dirty="0"/>
              <a:t> </a:t>
            </a:r>
            <a:r>
              <a:rPr lang="es-ES_tradnl" sz="4800" dirty="0" smtClean="0"/>
              <a:t>A </a:t>
            </a:r>
            <a:r>
              <a:rPr lang="es-ES_tradnl" sz="4800" dirty="0"/>
              <a:t>la semana siguiente, hablo con las chicas, y comentaron que había cambiado mucho. A los cuatro meses le enviaron a otro centro, del cual le despidieron al año por robo. </a:t>
            </a:r>
            <a:endParaRPr lang="es-VE" sz="4800" dirty="0"/>
          </a:p>
          <a:p>
            <a:pPr marL="0" indent="0">
              <a:buNone/>
            </a:pPr>
            <a:endParaRPr lang="es-VE" sz="4800" dirty="0"/>
          </a:p>
        </p:txBody>
      </p:sp>
    </p:spTree>
    <p:extLst>
      <p:ext uri="{BB962C8B-B14F-4D97-AF65-F5344CB8AC3E}">
        <p14:creationId xmlns:p14="http://schemas.microsoft.com/office/powerpoint/2010/main" val="4144160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0060" y="1988841"/>
            <a:ext cx="8229600" cy="3744416"/>
          </a:xfrm>
        </p:spPr>
        <p:txBody>
          <a:bodyPr>
            <a:normAutofit fontScale="62500" lnSpcReduction="20000"/>
          </a:bodyPr>
          <a:lstStyle/>
          <a:p>
            <a:pPr marL="0" indent="0">
              <a:buNone/>
            </a:pPr>
            <a:r>
              <a:rPr lang="es-ES_tradnl" sz="4800" dirty="0" smtClean="0"/>
              <a:t>Preguntas</a:t>
            </a:r>
            <a:r>
              <a:rPr lang="es-ES_tradnl" sz="4800" dirty="0"/>
              <a:t>:</a:t>
            </a:r>
            <a:endParaRPr lang="es-VE" sz="4800" dirty="0"/>
          </a:p>
          <a:p>
            <a:pPr marL="0" lvl="0" indent="0">
              <a:buNone/>
            </a:pPr>
            <a:r>
              <a:rPr lang="es-ES_tradnl" sz="4800" dirty="0" smtClean="0"/>
              <a:t>1¿Se </a:t>
            </a:r>
            <a:r>
              <a:rPr lang="es-ES_tradnl" sz="4800" dirty="0"/>
              <a:t>llegó a la raíz del problema con la conversación que se mantuvo con el empleado?</a:t>
            </a:r>
            <a:endParaRPr lang="es-VE" sz="4800" dirty="0"/>
          </a:p>
          <a:p>
            <a:pPr marL="0" lvl="0" indent="0">
              <a:buNone/>
            </a:pPr>
            <a:r>
              <a:rPr lang="es-ES_tradnl" sz="4800" dirty="0" smtClean="0"/>
              <a:t>2¿Hay </a:t>
            </a:r>
            <a:r>
              <a:rPr lang="es-ES_tradnl" sz="4800" dirty="0"/>
              <a:t>un problema de Liderazgo? </a:t>
            </a:r>
            <a:endParaRPr lang="es-VE" sz="4800" dirty="0"/>
          </a:p>
          <a:p>
            <a:pPr marL="0" lvl="0" indent="0">
              <a:buNone/>
            </a:pPr>
            <a:r>
              <a:rPr lang="es-ES_tradnl" sz="4800" dirty="0" smtClean="0"/>
              <a:t>3¿Cuando </a:t>
            </a:r>
            <a:r>
              <a:rPr lang="es-ES_tradnl" sz="4800" dirty="0"/>
              <a:t>hay verdadero trabajo en equipo, delegación e implicación, la comunicación fluye en todas direcciones? ¿Qué fallo? </a:t>
            </a:r>
            <a:endParaRPr lang="es-VE" sz="4800" dirty="0"/>
          </a:p>
          <a:p>
            <a:pPr marL="0" lvl="0" indent="0">
              <a:buNone/>
            </a:pPr>
            <a:r>
              <a:rPr lang="es-ES_tradnl" sz="4800" dirty="0" smtClean="0"/>
              <a:t>4¿Qué </a:t>
            </a:r>
            <a:r>
              <a:rPr lang="es-ES_tradnl" sz="4800" dirty="0"/>
              <a:t>elementos gerenciales están fallando en la empresa y porque?</a:t>
            </a:r>
            <a:endParaRPr lang="es-VE" sz="4800" dirty="0"/>
          </a:p>
          <a:p>
            <a:endParaRPr lang="es-VE" sz="4800" dirty="0"/>
          </a:p>
        </p:txBody>
      </p:sp>
      <p:sp>
        <p:nvSpPr>
          <p:cNvPr id="4" name="Título 3"/>
          <p:cNvSpPr>
            <a:spLocks noGrp="1"/>
          </p:cNvSpPr>
          <p:nvPr>
            <p:ph type="title"/>
          </p:nvPr>
        </p:nvSpPr>
        <p:spPr/>
        <p:txBody>
          <a:bodyPr/>
          <a:lstStyle/>
          <a:p>
            <a:r>
              <a:rPr lang="es-PE" dirty="0" smtClean="0"/>
              <a:t>Resolver</a:t>
            </a:r>
            <a:endParaRPr lang="es-PE" dirty="0"/>
          </a:p>
        </p:txBody>
      </p:sp>
    </p:spTree>
    <p:extLst>
      <p:ext uri="{BB962C8B-B14F-4D97-AF65-F5344CB8AC3E}">
        <p14:creationId xmlns:p14="http://schemas.microsoft.com/office/powerpoint/2010/main" val="96330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156</TotalTime>
  <Words>416</Words>
  <Application>Microsoft Office PowerPoint</Application>
  <PresentationFormat>Presentación en pantalla (4:3)</PresentationFormat>
  <Paragraphs>75</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Calibri</vt:lpstr>
      <vt:lpstr>Calibri Light</vt:lpstr>
      <vt:lpstr>Retrospección</vt:lpstr>
      <vt:lpstr>TEMA: Conceptos preliminares de planificación, organización, dirección y control. Tipos de recursos  </vt:lpstr>
      <vt:lpstr>    </vt:lpstr>
      <vt:lpstr>CASO PRACTICO Nº1</vt:lpstr>
      <vt:lpstr>CASO PRACTICO Nº1</vt:lpstr>
      <vt:lpstr>Resolver:</vt:lpstr>
      <vt:lpstr>  </vt:lpstr>
      <vt:lpstr>CASO PRACTICO Nº2</vt:lpstr>
      <vt:lpstr>CASO PRACTICO Nº2</vt:lpstr>
      <vt:lpstr>Resolver</vt:lpstr>
      <vt:lpstr>  </vt:lpstr>
      <vt:lpstr>CASO PRACTICO Nº3</vt:lpstr>
      <vt:lpstr>Resolver</vt:lpstr>
      <vt:lpstr>  </vt:lpstr>
      <vt:lpstr>Presentación de PowerPoint</vt:lpstr>
      <vt:lpstr>Presentación de PowerPoint</vt:lpstr>
      <vt:lpstr>Presentación de PowerPoint</vt:lpstr>
    </vt:vector>
  </TitlesOfParts>
  <Company>AV 8 CON CALLE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INVERSIONES EDY.M C.A</dc:creator>
  <cp:lastModifiedBy>Windows User</cp:lastModifiedBy>
  <cp:revision>24</cp:revision>
  <dcterms:created xsi:type="dcterms:W3CDTF">2013-07-07T23:52:30Z</dcterms:created>
  <dcterms:modified xsi:type="dcterms:W3CDTF">2017-04-13T16:43:09Z</dcterms:modified>
</cp:coreProperties>
</file>