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Lst>
  <p:notesMasterIdLst>
    <p:notesMasterId r:id="rId17"/>
  </p:notesMasterIdLst>
  <p:handoutMasterIdLst>
    <p:handoutMasterId r:id="rId18"/>
  </p:handoutMasterIdLst>
  <p:sldIdLst>
    <p:sldId id="797" r:id="rId5"/>
    <p:sldId id="754" r:id="rId6"/>
    <p:sldId id="761" r:id="rId7"/>
    <p:sldId id="791" r:id="rId8"/>
    <p:sldId id="792" r:id="rId9"/>
    <p:sldId id="793" r:id="rId10"/>
    <p:sldId id="258" r:id="rId11"/>
    <p:sldId id="794" r:id="rId12"/>
    <p:sldId id="267" r:id="rId13"/>
    <p:sldId id="795" r:id="rId14"/>
    <p:sldId id="796" r:id="rId15"/>
    <p:sldId id="755" r:id="rId16"/>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DC1"/>
    <a:srgbClr val="B3B3B3"/>
    <a:srgbClr val="6E6E6E"/>
    <a:srgbClr val="0071C5"/>
    <a:srgbClr val="4A4A4A"/>
    <a:srgbClr val="0C34BD"/>
    <a:srgbClr val="5D1682"/>
    <a:srgbClr val="008564"/>
    <a:srgbClr val="4D4D4D"/>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48082-ABCE-40D3-BF52-16AAA82B422C}" v="20462" dt="2018-08-30T13:27:30.868"/>
    <p1510:client id="{D7D7A6A5-16EE-4995-86A6-7004E433CA23}" v="12618" dt="2018-08-31T07:15:39.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9" autoAdjust="0"/>
    <p:restoredTop sz="92832" autoAdjust="0"/>
  </p:normalViewPr>
  <p:slideViewPr>
    <p:cSldViewPr snapToGrid="0">
      <p:cViewPr varScale="1">
        <p:scale>
          <a:sx n="117" d="100"/>
          <a:sy n="117" d="100"/>
        </p:scale>
        <p:origin x="990" y="102"/>
      </p:cViewPr>
      <p:guideLst>
        <p:guide orient="horz" pos="1316"/>
        <p:guide orient="horz" pos="3050"/>
        <p:guide orient="horz" pos="3189"/>
        <p:guide pos="5455"/>
        <p:guide orient="horz" pos="975"/>
        <p:guide pos="3456"/>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85" d="100"/>
          <a:sy n="85" d="100"/>
        </p:scale>
        <p:origin x="384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10/14/2020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‹nº›</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18003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a:t>
            </a:fld>
            <a:endParaRPr lang="en-US" dirty="0"/>
          </a:p>
        </p:txBody>
      </p:sp>
    </p:spTree>
    <p:extLst>
      <p:ext uri="{BB962C8B-B14F-4D97-AF65-F5344CB8AC3E}">
        <p14:creationId xmlns:p14="http://schemas.microsoft.com/office/powerpoint/2010/main" val="112657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NLP has been in use long before Deep Learning appeared on the AI and ML scene.  Prior to DL, NLP models would implement algorithms such as Hidden Markov Models, Conditional Random Forests and other types of Probabilistic Graphical Models.  These are still very useful choices, especially for simple tasks and/or when only a small amount of data is available.</a:t>
            </a:r>
          </a:p>
          <a:p>
            <a:r>
              <a:rPr lang="en-US" dirty="0"/>
              <a:t>A key consideration in the use of NLP is how to represent the input to the algorithm.  In classical machine learning we regularly talk about ‘features’ which are the way we encode various domain-specific concepts to numeric form which the algorithms can handle.</a:t>
            </a:r>
          </a:p>
          <a:p>
            <a:r>
              <a:rPr lang="en-US" dirty="0"/>
              <a:t>The most common way to represent words is by making each word a stand-alone feature. This is called the Bag-of-Words (</a:t>
            </a:r>
            <a:r>
              <a:rPr lang="en-US" dirty="0" err="1"/>
              <a:t>BoW</a:t>
            </a:r>
            <a:r>
              <a:rPr lang="en-US" dirty="0"/>
              <a:t>) representation. </a:t>
            </a:r>
          </a:p>
          <a:p>
            <a:r>
              <a:rPr lang="en-US" dirty="0"/>
              <a:t>In this example, we count the number of times each word appears in our text (a single sentence) and make that the value of the feature.</a:t>
            </a:r>
          </a:p>
          <a:p>
            <a:r>
              <a:rPr lang="en-US" dirty="0"/>
              <a:t>There are various ways of counting the words:</a:t>
            </a:r>
          </a:p>
          <a:p>
            <a:pPr marL="171450" indent="-171450">
              <a:buFont typeface="Arial" panose="020B0604020202020204" pitchFamily="34" charset="0"/>
              <a:buChar char="•"/>
            </a:pPr>
            <a:r>
              <a:rPr lang="en-US" dirty="0"/>
              <a:t>Binary – A feature will have the value of 1 if the word appears in the text, or 0 otherwise</a:t>
            </a:r>
          </a:p>
          <a:p>
            <a:pPr marL="171450" indent="-171450">
              <a:buFont typeface="Arial" panose="020B0604020202020204" pitchFamily="34" charset="0"/>
              <a:buChar char="•"/>
            </a:pPr>
            <a:r>
              <a:rPr lang="en-US" dirty="0"/>
              <a:t>Count – A feature will have the number of times the word appears in the text as its value, 0 otherwise</a:t>
            </a:r>
          </a:p>
          <a:p>
            <a:pPr marL="171450" indent="-171450" rtl="0">
              <a:buFont typeface="Arial" panose="020B0604020202020204" pitchFamily="34" charset="0"/>
              <a:buChar char="•"/>
            </a:pPr>
            <a:r>
              <a:rPr lang="en-US" dirty="0"/>
              <a:t>Term Frequency/Inverse Document Frequency – The value of the feature will be a ratio of how unique a word is in a single document vs. how unique it is in the entire corpus of documents.  Obviously, for common words such as </a:t>
            </a:r>
            <a:r>
              <a:rPr lang="en-US" i="1" dirty="0"/>
              <a:t>the</a:t>
            </a:r>
            <a:r>
              <a:rPr lang="en-US" i="0" dirty="0"/>
              <a:t>, </a:t>
            </a:r>
            <a:r>
              <a:rPr lang="en-US" i="1" dirty="0"/>
              <a:t>in, </a:t>
            </a:r>
            <a:r>
              <a:rPr lang="en-US" i="0" dirty="0"/>
              <a:t>etc. (known as </a:t>
            </a:r>
            <a:r>
              <a:rPr lang="en-US" i="1" dirty="0"/>
              <a:t>stop words), </a:t>
            </a:r>
            <a:r>
              <a:rPr lang="en-US" i="0" dirty="0"/>
              <a:t>the TF-IDF score will be low.  For more unique words – for instance, domain-specific terms – the score will be higher.</a:t>
            </a:r>
          </a:p>
          <a:p>
            <a:pPr marL="171450" indent="-171450" rtl="0">
              <a:buFont typeface="Arial" panose="020B0604020202020204" pitchFamily="34" charset="0"/>
              <a:buChar char="•"/>
            </a:pPr>
            <a:endParaRPr lang="en-US" i="0" dirty="0"/>
          </a:p>
          <a:p>
            <a:pPr marL="0" indent="0" rtl="0">
              <a:buFont typeface="Arial" panose="020B0604020202020204" pitchFamily="34" charset="0"/>
              <a:buNone/>
            </a:pPr>
            <a:r>
              <a:rPr lang="en-US" i="0" dirty="0"/>
              <a:t>Note that by using </a:t>
            </a:r>
            <a:r>
              <a:rPr lang="en-US" i="0" dirty="0" err="1"/>
              <a:t>BoW</a:t>
            </a:r>
            <a:r>
              <a:rPr lang="en-US" i="0" dirty="0"/>
              <a:t>, we are throwing away information – namely, the order of words in our text.  This often works, but may lead to reduced accuracy of the model.</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dirty="0"/>
          </a:p>
        </p:txBody>
      </p:sp>
    </p:spTree>
    <p:extLst>
      <p:ext uri="{BB962C8B-B14F-4D97-AF65-F5344CB8AC3E}">
        <p14:creationId xmlns:p14="http://schemas.microsoft.com/office/powerpoint/2010/main" val="84200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There are several issues with the </a:t>
            </a:r>
            <a:r>
              <a:rPr lang="en-US" dirty="0" err="1"/>
              <a:t>BoW</a:t>
            </a:r>
            <a:r>
              <a:rPr lang="en-US" dirty="0"/>
              <a:t> representation:</a:t>
            </a:r>
          </a:p>
          <a:p>
            <a:pPr marL="228600" indent="-228600">
              <a:buAutoNum type="arabicPeriod"/>
            </a:pPr>
            <a:r>
              <a:rPr lang="en-US" dirty="0"/>
              <a:t>Sparse Input – As we saw in the previous example, each word is a feature.  Hence, when providing this data to a model, we need to let it know that we mean feature number 1 in the </a:t>
            </a:r>
            <a:r>
              <a:rPr lang="en-US" dirty="0" err="1"/>
              <a:t>BoW</a:t>
            </a:r>
            <a:r>
              <a:rPr lang="en-US" dirty="0"/>
              <a:t> table which is </a:t>
            </a:r>
            <a:r>
              <a:rPr lang="en-US" i="1" dirty="0"/>
              <a:t>cat, </a:t>
            </a:r>
            <a:r>
              <a:rPr lang="en-US" i="0" dirty="0"/>
              <a:t>and not feature number 2 which is </a:t>
            </a:r>
            <a:r>
              <a:rPr lang="en-US" i="1" dirty="0"/>
              <a:t>dog</a:t>
            </a:r>
            <a:r>
              <a:rPr lang="en-US" i="0" dirty="0"/>
              <a:t>.  We do this by performing a </a:t>
            </a:r>
            <a:r>
              <a:rPr lang="en-US" i="1" dirty="0"/>
              <a:t>1-hot</a:t>
            </a:r>
            <a:r>
              <a:rPr lang="en-US" i="0" dirty="0"/>
              <a:t> encoding on the numbers:  we create a vector with the size of the entire vocabulary.  We then give the  index we want the value 1 while all others are given the value 0.  So </a:t>
            </a:r>
            <a:r>
              <a:rPr lang="en-US" i="1" dirty="0"/>
              <a:t>cat</a:t>
            </a:r>
            <a:r>
              <a:rPr lang="en-US" i="0" dirty="0"/>
              <a:t> will be the vector (1,0,0,…,|V|), </a:t>
            </a:r>
            <a:r>
              <a:rPr lang="en-US" i="1" dirty="0"/>
              <a:t>dog</a:t>
            </a:r>
            <a:r>
              <a:rPr lang="en-US" i="0" dirty="0"/>
              <a:t> will be (0,1,0,0,…,|V|), etc.  For a large vocabulary (i.e., |V| is large) this means that much of the input data will be sparse – that is, have the value 0.   The impact of sparseness is that the number of features (words) will potentially be much larger than the number of examples we have which will almost certainly lead to overfitting. </a:t>
            </a:r>
          </a:p>
          <a:p>
            <a:pPr marL="228600" indent="-228600">
              <a:buAutoNum type="arabicPeriod"/>
            </a:pPr>
            <a:r>
              <a:rPr lang="en-US" i="0" dirty="0"/>
              <a:t>No semantic generalization – In this example, </a:t>
            </a:r>
            <a:r>
              <a:rPr lang="en-US" i="1" dirty="0"/>
              <a:t>dog</a:t>
            </a:r>
            <a:r>
              <a:rPr lang="en-US" i="0" dirty="0"/>
              <a:t> is feature #1 while </a:t>
            </a:r>
            <a:r>
              <a:rPr lang="en-US" i="1" dirty="0"/>
              <a:t>cat</a:t>
            </a:r>
            <a:r>
              <a:rPr lang="en-US" i="0" dirty="0"/>
              <a:t> is #2.  Note that this is completely arbitrary.  In particular, this means that we cannot </a:t>
            </a:r>
            <a:r>
              <a:rPr lang="en-US" i="1" dirty="0"/>
              <a:t>generalize</a:t>
            </a:r>
            <a:r>
              <a:rPr lang="en-US" i="0" dirty="0"/>
              <a:t>.  In other words, the model is unable to apply knowledge that it learned about cats to dogs as it is completely unaware that the two are related (both are animals, have 4 legs and a tail, etc.).  Ideally we would have liked a model that deals with animals to understand the similarities as well as the differences between animals </a:t>
            </a:r>
            <a:r>
              <a:rPr lang="en-US" i="1" dirty="0"/>
              <a:t>before</a:t>
            </a:r>
            <a:r>
              <a:rPr lang="en-US" i="0" dirty="0"/>
              <a:t> it dealt with our specific task.  Putting it somewhat figuratively, we would have liked the model to show some innate intelligence.</a:t>
            </a:r>
          </a:p>
          <a:p>
            <a:pPr marL="0" indent="0">
              <a:buNone/>
            </a:pPr>
            <a:endParaRPr lang="en-US" i="0" dirty="0"/>
          </a:p>
          <a:p>
            <a:pPr marL="0" indent="0">
              <a:buNone/>
            </a:pPr>
            <a:r>
              <a:rPr lang="en-US" i="0" dirty="0"/>
              <a:t>The result of these two problems lead to the fact that an NLP model using </a:t>
            </a:r>
            <a:r>
              <a:rPr lang="en-US" i="0" dirty="0" err="1"/>
              <a:t>BoW</a:t>
            </a:r>
            <a:r>
              <a:rPr lang="en-US" i="0" dirty="0"/>
              <a:t> representations would require a lot of data, but still may provide low accuracy.</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dirty="0"/>
          </a:p>
        </p:txBody>
      </p:sp>
    </p:spTree>
    <p:extLst>
      <p:ext uri="{BB962C8B-B14F-4D97-AF65-F5344CB8AC3E}">
        <p14:creationId xmlns:p14="http://schemas.microsoft.com/office/powerpoint/2010/main" val="10408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dirty="0"/>
          </a:p>
        </p:txBody>
      </p:sp>
    </p:spTree>
    <p:extLst>
      <p:ext uri="{BB962C8B-B14F-4D97-AF65-F5344CB8AC3E}">
        <p14:creationId xmlns:p14="http://schemas.microsoft.com/office/powerpoint/2010/main" val="118511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insight into how to represent textual data (specifically, individual words or </a:t>
            </a:r>
            <a:r>
              <a:rPr lang="en-US" i="1" dirty="0"/>
              <a:t>lexemes</a:t>
            </a:r>
            <a:r>
              <a:rPr lang="en-US" i="0" dirty="0"/>
              <a:t>) to an algorithm comes from Linguistics.  In 1957, Firth proposed his Distributional Hypothesis.  In simple words, the DH means that similar words tend to appear in the same places.</a:t>
            </a:r>
          </a:p>
          <a:p>
            <a:r>
              <a:rPr lang="en-US" i="0" dirty="0"/>
              <a:t>In this example, given a set of </a:t>
            </a:r>
            <a:r>
              <a:rPr lang="en-US" i="1" dirty="0"/>
              <a:t>context words</a:t>
            </a:r>
            <a:r>
              <a:rPr lang="en-US" i="0" dirty="0"/>
              <a:t> that appear before and after a </a:t>
            </a:r>
            <a:r>
              <a:rPr lang="en-US" i="1" dirty="0"/>
              <a:t>target word</a:t>
            </a:r>
            <a:r>
              <a:rPr lang="en-US" i="0" dirty="0"/>
              <a:t> (colored in either green or red), we see that the appropriate target words are all animals.  Obviously, the word </a:t>
            </a:r>
            <a:r>
              <a:rPr lang="en-US" i="1" dirty="0"/>
              <a:t>quickly</a:t>
            </a:r>
            <a:r>
              <a:rPr lang="en-US" i="0" dirty="0"/>
              <a:t> does not fit into the context, primarily because it is an adverb while the context stipulates a noun (or a phrase that acts as a noun, aptly named a </a:t>
            </a:r>
            <a:r>
              <a:rPr lang="en-US" i="1" dirty="0"/>
              <a:t>noun phrase).  </a:t>
            </a:r>
            <a:r>
              <a:rPr lang="en-US" i="0" dirty="0"/>
              <a:t>However, the word </a:t>
            </a:r>
            <a:r>
              <a:rPr lang="en-US" i="1" dirty="0"/>
              <a:t>pen</a:t>
            </a:r>
            <a:r>
              <a:rPr lang="en-US" i="0" dirty="0"/>
              <a:t> – which is a noun – would also not be appropriate in this context.  This time the reason is </a:t>
            </a:r>
            <a:r>
              <a:rPr lang="en-US" i="1" dirty="0"/>
              <a:t>semantic</a:t>
            </a:r>
            <a:r>
              <a:rPr lang="en-US" i="0" dirty="0"/>
              <a:t> rather than syntactic – and it is this property of the DH that we would like to exploit in giving our input representation a-priori ‘intelligence’.</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dirty="0"/>
          </a:p>
        </p:txBody>
      </p:sp>
    </p:spTree>
    <p:extLst>
      <p:ext uri="{BB962C8B-B14F-4D97-AF65-F5344CB8AC3E}">
        <p14:creationId xmlns:p14="http://schemas.microsoft.com/office/powerpoint/2010/main" val="414574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What do ‘good’ embeddings look like?</a:t>
            </a:r>
          </a:p>
          <a:p>
            <a:pPr marL="228600" indent="-228600">
              <a:buAutoNum type="arabicPeriod"/>
            </a:pPr>
            <a:r>
              <a:rPr lang="en-US" dirty="0"/>
              <a:t>They are dense – In fact, embeddings are essentially factor models.  As such, each component of the embedding vector represents some quantity of a (latent) feature.  We typically do not know what that feature represents.  However, we will have very few – if any – zeros that will cause a sparse input.</a:t>
            </a:r>
          </a:p>
          <a:p>
            <a:pPr marL="228600" indent="-228600">
              <a:buAutoNum type="arabicPeriod"/>
            </a:pPr>
            <a:r>
              <a:rPr lang="en-US" dirty="0"/>
              <a:t>They are low-dimensional – An embedding has a pre-defined dimensionality (chosen as a hyper-parameter).  We saw earlier that in the </a:t>
            </a:r>
            <a:r>
              <a:rPr lang="en-US" dirty="0" err="1"/>
              <a:t>BoW</a:t>
            </a:r>
            <a:r>
              <a:rPr lang="en-US" dirty="0"/>
              <a:t> representation we needed |V| inputs for each word, so that the total size of input is |V| * n where n is the number of words we use as input.  With embeddings, our input size will be d * n, where d is typically between 50 and 300.  Considering the fact that large text corpora are often much larger than 300 words this means that we have a large savings in input size – which we saw can lead to better accuracy achieved on a smaller total number of data instances.</a:t>
            </a:r>
          </a:p>
          <a:p>
            <a:pPr marL="228600" indent="-228600">
              <a:buAutoNum type="arabicPeriod"/>
            </a:pPr>
            <a:r>
              <a:rPr lang="en-US" dirty="0"/>
              <a:t>They embed domain semantics – This property is probably the most surprising, but also the most useful.  When properly trained, embeddings learn about the meaning of their domain.  In the first example, we see that subtracting the embedding (vector) of </a:t>
            </a:r>
            <a:r>
              <a:rPr lang="en-US" i="1" dirty="0"/>
              <a:t>man</a:t>
            </a:r>
            <a:r>
              <a:rPr lang="en-US" i="0" dirty="0"/>
              <a:t> from that of </a:t>
            </a:r>
            <a:r>
              <a:rPr lang="en-US" i="1" dirty="0"/>
              <a:t>king</a:t>
            </a:r>
            <a:r>
              <a:rPr lang="en-US" i="0" dirty="0"/>
              <a:t>, and following that with the addition of the embedding of </a:t>
            </a:r>
            <a:r>
              <a:rPr lang="en-US" i="1" dirty="0"/>
              <a:t>woman</a:t>
            </a:r>
            <a:r>
              <a:rPr lang="en-US" i="0" dirty="0"/>
              <a:t>, we get the approximate value of the embedding of </a:t>
            </a:r>
            <a:r>
              <a:rPr lang="en-US" i="1" dirty="0"/>
              <a:t>queen.</a:t>
            </a:r>
            <a:r>
              <a:rPr lang="en-US" i="0" dirty="0"/>
              <a:t>  In essence, the model has learned the semantic notion of </a:t>
            </a:r>
            <a:r>
              <a:rPr lang="en-US" i="1" dirty="0"/>
              <a:t>gender</a:t>
            </a:r>
            <a:r>
              <a:rPr lang="en-US" i="0" dirty="0"/>
              <a:t>.  In the second example, the model learned the concept of </a:t>
            </a:r>
            <a:r>
              <a:rPr lang="en-US" i="1" dirty="0"/>
              <a:t>capital city</a:t>
            </a:r>
            <a:r>
              <a:rPr lang="en-US" i="0" dirty="0"/>
              <a:t>.  Note that this exactly the a-priori ‘intelligence’ we discussed earlier!</a:t>
            </a:r>
          </a:p>
          <a:p>
            <a:pPr marL="228600" indent="-228600">
              <a:buAutoNum type="arabicPeriod"/>
            </a:pPr>
            <a:r>
              <a:rPr lang="en-US" i="0" dirty="0"/>
              <a:t>Generalize easily – Finally, by virtue of the model having understood semantic concepts inherent in our domain, we can train on (the embeddings of) </a:t>
            </a:r>
            <a:r>
              <a:rPr lang="en-US" i="1" dirty="0"/>
              <a:t>cat, dog, elephant, </a:t>
            </a:r>
            <a:r>
              <a:rPr lang="en-US" i="0" dirty="0"/>
              <a:t>etc. and have the model ‘understand’ that we mean animals.  When we then present the model with the previously-unseen value of (the embedding of) </a:t>
            </a:r>
            <a:r>
              <a:rPr lang="en-US" i="1" dirty="0"/>
              <a:t>sheep</a:t>
            </a:r>
            <a:r>
              <a:rPr lang="en-US" i="0" dirty="0"/>
              <a:t> we can receive the correct answer.</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34864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embeddings have been trained, they can be used as the input for NLP tasks such as classification or recommendation.  </a:t>
            </a:r>
          </a:p>
          <a:p>
            <a:r>
              <a:rPr lang="en-US" dirty="0"/>
              <a:t>In this example, we compare the input size in the </a:t>
            </a:r>
            <a:r>
              <a:rPr lang="en-US" dirty="0" err="1"/>
              <a:t>BoW</a:t>
            </a:r>
            <a:r>
              <a:rPr lang="en-US" dirty="0"/>
              <a:t> representation vs. the embeddings representation:</a:t>
            </a:r>
          </a:p>
          <a:p>
            <a:r>
              <a:rPr lang="en-US" dirty="0"/>
              <a:t>In the former case, we have n words * |V| (size of vocabulary) input neurons. For large vocabularies, this can easily outnumber – by a large margin – the number of input neurons required for d (embedding dimensionality) * n words.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424357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question now is how to implement an algorithm that generates word embeddings.  There are multiple such algorithms.  In this lab, you will work primarily with the Word2Vec algorithm that was invented by </a:t>
            </a:r>
            <a:r>
              <a:rPr lang="en-US" dirty="0" err="1"/>
              <a:t>Mikolov</a:t>
            </a:r>
            <a:r>
              <a:rPr lang="en-US" dirty="0"/>
              <a:t> et al. while at Google.</a:t>
            </a:r>
          </a:p>
          <a:p>
            <a:r>
              <a:rPr lang="en-US" dirty="0"/>
              <a:t>Word2Vec has two variants:</a:t>
            </a:r>
          </a:p>
          <a:p>
            <a:pPr marL="228600" indent="-228600">
              <a:buAutoNum type="arabicPeriod"/>
            </a:pPr>
            <a:r>
              <a:rPr lang="en-US" dirty="0"/>
              <a:t>Continuous Bag-of-Words (CBOW):  In this variant, using a number of context words, we try to predict the target word.  Notice that by summing the embedding vectors we lose the word order, hence the </a:t>
            </a:r>
            <a:r>
              <a:rPr lang="en-US" dirty="0" err="1"/>
              <a:t>BoW</a:t>
            </a:r>
            <a:r>
              <a:rPr lang="en-US" dirty="0"/>
              <a:t> name.  </a:t>
            </a:r>
          </a:p>
          <a:p>
            <a:pPr marL="228600" indent="-228600">
              <a:buAutoNum type="arabicPeriod"/>
            </a:pPr>
            <a:r>
              <a:rPr lang="en-US" dirty="0"/>
              <a:t>Skip-Gram:  In this variant we use the target word to predict each of the context words.   </a:t>
            </a:r>
          </a:p>
          <a:p>
            <a:pPr marL="228600" indent="-228600">
              <a:buAutoNum type="arabicPeriod"/>
            </a:pPr>
            <a:endParaRPr lang="en-US" dirty="0"/>
          </a:p>
          <a:p>
            <a:pPr marL="0" indent="0">
              <a:buNone/>
            </a:pPr>
            <a:r>
              <a:rPr lang="en-US" dirty="0"/>
              <a:t>Note the words marked PAD – these are padding markers, signifying that there are no actual words here.  Essentially, these are NULL markers for denoting empty context words.</a:t>
            </a:r>
          </a:p>
          <a:p>
            <a:pPr marL="228600" indent="-228600">
              <a:buAutoNum type="arabicPeriod"/>
            </a:pPr>
            <a:endParaRPr lang="en-US" dirty="0"/>
          </a:p>
          <a:p>
            <a:pPr marL="0" indent="0">
              <a:buNone/>
            </a:pPr>
            <a:r>
              <a:rPr lang="en-US" dirty="0"/>
              <a:t>A key property of the Word2Vec algorithm is that it is </a:t>
            </a:r>
            <a:r>
              <a:rPr lang="en-US" i="1" dirty="0"/>
              <a:t>unsupervised</a:t>
            </a:r>
            <a:r>
              <a:rPr lang="en-US" i="0" dirty="0"/>
              <a:t> (or more precisely, </a:t>
            </a:r>
            <a:r>
              <a:rPr lang="en-US" i="1" dirty="0"/>
              <a:t>self-supervised</a:t>
            </a:r>
            <a:r>
              <a:rPr lang="en-US" i="0" dirty="0"/>
              <a:t>).  This means that it can be trained with huge corpora and generate very useful embedding vectors.</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dirty="0"/>
          </a:p>
        </p:txBody>
      </p:sp>
    </p:spTree>
    <p:extLst>
      <p:ext uri="{BB962C8B-B14F-4D97-AF65-F5344CB8AC3E}">
        <p14:creationId xmlns:p14="http://schemas.microsoft.com/office/powerpoint/2010/main" val="13426653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accent6">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BB2B89-A188-424D-BC1A-0F1E6AAFB2FF}"/>
              </a:ext>
            </a:extLst>
          </p:cNvPr>
          <p:cNvSpPr/>
          <p:nvPr userDrawn="1"/>
        </p:nvSpPr>
        <p:spPr>
          <a:xfrm>
            <a:off x="0" y="0"/>
            <a:ext cx="10972800" cy="6172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30B93-2066-4756-9A64-95D6D6D93D58}"/>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flipV="1">
            <a:off x="42482" y="0"/>
            <a:ext cx="10930318" cy="6172200"/>
          </a:xfrm>
          <a:prstGeom prst="rect">
            <a:avLst/>
          </a:prstGeom>
        </p:spPr>
      </p:pic>
      <p:sp>
        <p:nvSpPr>
          <p:cNvPr id="11" name="Rectangle 4"/>
          <p:cNvSpPr>
            <a:spLocks noGrp="1" noChangeArrowheads="1"/>
          </p:cNvSpPr>
          <p:nvPr userDrawn="1">
            <p:ph type="subTitle" idx="1"/>
          </p:nvPr>
        </p:nvSpPr>
        <p:spPr>
          <a:xfrm>
            <a:off x="481661" y="5353031"/>
            <a:ext cx="952612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4405220"/>
            <a:ext cx="7939668" cy="982855"/>
          </a:xfrm>
        </p:spPr>
        <p:txBody>
          <a:bodyPr anchor="b">
            <a:noAutofit/>
          </a:bodyPr>
          <a:lstStyle>
            <a:lvl1pPr algn="l">
              <a:lnSpc>
                <a:spcPct val="90000"/>
              </a:lnSpc>
              <a:spcBef>
                <a:spcPts val="0"/>
              </a:spcBef>
              <a:defRPr sz="4600" b="1" cap="all" baseline="0">
                <a:solidFill>
                  <a:schemeClr val="tx1"/>
                </a:solidFill>
                <a:effectLst/>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pic>
        <p:nvPicPr>
          <p:cNvPr id="3" name="Imagem 2">
            <a:extLst>
              <a:ext uri="{FF2B5EF4-FFF2-40B4-BE49-F238E27FC236}">
                <a16:creationId xmlns:a16="http://schemas.microsoft.com/office/drawing/2014/main" id="{9C1351EA-B448-4438-AF7B-5F1EF8D0DFAE}"/>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941F-88E5-4038-BD84-1F61E0BF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76A75-3926-4B35-93B1-F23B60BBB6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59FFC-62B1-4823-9979-573BEC5B3868}"/>
              </a:ext>
            </a:extLst>
          </p:cNvPr>
          <p:cNvSpPr>
            <a:spLocks noGrp="1"/>
          </p:cNvSpPr>
          <p:nvPr>
            <p:ph type="dt" sz="half" idx="10"/>
          </p:nvPr>
        </p:nvSpPr>
        <p:spPr/>
        <p:txBody>
          <a:bodyPr/>
          <a:lstStyle/>
          <a:p>
            <a:fld id="{828D95BC-C67D-4D17-B3D5-6D69EC71ECD9}" type="datetimeFigureOut">
              <a:rPr lang="en-US" smtClean="0"/>
              <a:t>10/14/2020</a:t>
            </a:fld>
            <a:endParaRPr lang="en-US"/>
          </a:p>
        </p:txBody>
      </p:sp>
      <p:sp>
        <p:nvSpPr>
          <p:cNvPr id="5" name="Footer Placeholder 4">
            <a:extLst>
              <a:ext uri="{FF2B5EF4-FFF2-40B4-BE49-F238E27FC236}">
                <a16:creationId xmlns:a16="http://schemas.microsoft.com/office/drawing/2014/main" id="{0D08B129-3DD1-44A4-8BD7-BD1524496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759FE-F8DA-4F5A-BB2D-28EC953C5DD7}"/>
              </a:ext>
            </a:extLst>
          </p:cNvPr>
          <p:cNvSpPr>
            <a:spLocks noGrp="1"/>
          </p:cNvSpPr>
          <p:nvPr>
            <p:ph type="sldNum" sz="quarter" idx="12"/>
          </p:nvPr>
        </p:nvSpPr>
        <p:spPr/>
        <p:txBody>
          <a:bodyPr/>
          <a:lstStyle/>
          <a:p>
            <a:fld id="{465D9BD7-5D9B-4048-BB53-4B228B0E9A57}" type="slidenum">
              <a:rPr lang="en-US" smtClean="0"/>
              <a:t>‹nº›</a:t>
            </a:fld>
            <a:endParaRPr lang="en-US"/>
          </a:p>
        </p:txBody>
      </p:sp>
      <p:pic>
        <p:nvPicPr>
          <p:cNvPr id="8" name="Imagem 7">
            <a:extLst>
              <a:ext uri="{FF2B5EF4-FFF2-40B4-BE49-F238E27FC236}">
                <a16:creationId xmlns:a16="http://schemas.microsoft.com/office/drawing/2014/main" id="{4C14ADD1-F00B-4D73-BB74-3959D8140275}"/>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30532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2">
            <a:duotone>
              <a:prstClr val="black"/>
              <a:schemeClr val="accent6">
                <a:lumMod val="75000"/>
                <a:alpha val="0"/>
                <a:tint val="45000"/>
                <a:satMod val="400000"/>
              </a:schemeClr>
            </a:duotone>
            <a:extLst>
              <a:ext uri="{BEBA8EAE-BF5A-486C-A8C5-ECC9F3942E4B}">
                <a14:imgProps xmlns:a14="http://schemas.microsoft.com/office/drawing/2010/main">
                  <a14:imgLayer r:embed="rId3">
                    <a14:imgEffect>
                      <a14:saturation sat="124000"/>
                    </a14:imgEffect>
                  </a14:imgLayer>
                </a14:imgProps>
              </a:ext>
            </a:extLst>
          </a:blip>
          <a:stretch>
            <a:fillRect/>
          </a:stretch>
        </p:blipFill>
        <p:spPr>
          <a:xfrm flipV="1">
            <a:off x="42483" y="0"/>
            <a:ext cx="10930317" cy="6172200"/>
          </a:xfrm>
          <a:prstGeom prst="rect">
            <a:avLst/>
          </a:prstGeom>
        </p:spPr>
      </p:pic>
      <p:sp>
        <p:nvSpPr>
          <p:cNvPr id="9" name="Retângulo 8">
            <a:extLst>
              <a:ext uri="{FF2B5EF4-FFF2-40B4-BE49-F238E27FC236}">
                <a16:creationId xmlns:a16="http://schemas.microsoft.com/office/drawing/2014/main" id="{D6CB0A5F-67E5-481A-AC15-3A530AC1D3FE}"/>
              </a:ext>
            </a:extLst>
          </p:cNvPr>
          <p:cNvSpPr/>
          <p:nvPr userDrawn="1"/>
        </p:nvSpPr>
        <p:spPr>
          <a:xfrm>
            <a:off x="4875205" y="4708986"/>
            <a:ext cx="953176" cy="11606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pic>
        <p:nvPicPr>
          <p:cNvPr id="10" name="Imagem 9">
            <a:extLst>
              <a:ext uri="{FF2B5EF4-FFF2-40B4-BE49-F238E27FC236}">
                <a16:creationId xmlns:a16="http://schemas.microsoft.com/office/drawing/2014/main" id="{D314ED47-21B6-4FE8-B48B-E5361A94114D}"/>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pic>
        <p:nvPicPr>
          <p:cNvPr id="4" name="Imagem 3">
            <a:extLst>
              <a:ext uri="{FF2B5EF4-FFF2-40B4-BE49-F238E27FC236}">
                <a16:creationId xmlns:a16="http://schemas.microsoft.com/office/drawing/2014/main" id="{26A36516-2A6A-44A8-AE25-A0E4D596B277}"/>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pic>
        <p:nvPicPr>
          <p:cNvPr id="4" name="Imagem 3">
            <a:extLst>
              <a:ext uri="{FF2B5EF4-FFF2-40B4-BE49-F238E27FC236}">
                <a16:creationId xmlns:a16="http://schemas.microsoft.com/office/drawing/2014/main" id="{543D9727-31E9-49D2-8F39-47D8E139A589}"/>
              </a:ext>
            </a:extLst>
          </p:cNvPr>
          <p:cNvPicPr>
            <a:picLocks noChangeAspect="1"/>
          </p:cNvPicPr>
          <p:nvPr userDrawn="1"/>
        </p:nvPicPr>
        <p:blipFill rotWithShape="1">
          <a:blip r:embed="rId2">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accent6">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pic>
        <p:nvPicPr>
          <p:cNvPr id="4" name="Imagem 3">
            <a:extLst>
              <a:ext uri="{FF2B5EF4-FFF2-40B4-BE49-F238E27FC236}">
                <a16:creationId xmlns:a16="http://schemas.microsoft.com/office/drawing/2014/main" id="{B766CCDB-282B-46EB-96AC-7C25A12A2213}"/>
              </a:ext>
            </a:extLst>
          </p:cNvPr>
          <p:cNvPicPr>
            <a:picLocks noChangeAspect="1"/>
          </p:cNvPicPr>
          <p:nvPr userDrawn="1"/>
        </p:nvPicPr>
        <p:blipFill rotWithShape="1">
          <a:blip r:embed="rId3">
            <a:biLevel thresh="75000"/>
            <a:extLst>
              <a:ext uri="{28A0092B-C50C-407E-A947-70E740481C1C}">
                <a14:useLocalDpi xmlns:a14="http://schemas.microsoft.com/office/drawing/2010/main" val="0"/>
              </a:ext>
            </a:extLst>
          </a:blip>
          <a:srcRect t="23650" b="24668"/>
          <a:stretch/>
        </p:blipFill>
        <p:spPr>
          <a:xfrm>
            <a:off x="10053101" y="5531742"/>
            <a:ext cx="630675" cy="230258"/>
          </a:xfrm>
          <a:prstGeom prst="rect">
            <a:avLst/>
          </a:prstGeom>
        </p:spPr>
      </p:pic>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‹nº›</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9"/>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5" r:id="rId2"/>
    <p:sldLayoutId id="2147483896" r:id="rId3"/>
    <p:sldLayoutId id="2147483981" r:id="rId4"/>
    <p:sldLayoutId id="2147483971" r:id="rId5"/>
    <p:sldLayoutId id="2147483988" r:id="rId6"/>
    <p:sldLayoutId id="2147483969" r:id="rId7"/>
    <p:sldLayoutId id="2147483989" r:id="rId8"/>
    <p:sldLayoutId id="2147483919" r:id="rId9"/>
    <p:sldLayoutId id="2147483990" r:id="rId10"/>
    <p:sldLayoutId id="2147483954" r:id="rId11"/>
    <p:sldLayoutId id="2147483984" r:id="rId12"/>
    <p:sldLayoutId id="2147483898" r:id="rId13"/>
    <p:sldLayoutId id="2147483926" r:id="rId14"/>
    <p:sldLayoutId id="2147483899" r:id="rId15"/>
    <p:sldLayoutId id="2147483901" r:id="rId16"/>
    <p:sldLayoutId id="21474839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301.378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03DA8287-C62B-4F24-BE3C-CD67A0D194BA}"/>
              </a:ext>
            </a:extLst>
          </p:cNvPr>
          <p:cNvSpPr txBox="1"/>
          <p:nvPr/>
        </p:nvSpPr>
        <p:spPr>
          <a:xfrm>
            <a:off x="275620" y="3347357"/>
            <a:ext cx="7945816" cy="1754326"/>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sz="3600" dirty="0">
                <a:solidFill>
                  <a:schemeClr val="accent6">
                    <a:lumMod val="50000"/>
                  </a:schemeClr>
                </a:solidFill>
                <a:latin typeface="+mj-lt"/>
              </a:rPr>
              <a:t>Fundamentos de </a:t>
            </a:r>
            <a:r>
              <a:rPr lang="pt-BR" sz="3600" dirty="0" err="1">
                <a:solidFill>
                  <a:schemeClr val="accent6">
                    <a:lumMod val="50000"/>
                  </a:schemeClr>
                </a:solidFill>
                <a:latin typeface="+mj-lt"/>
              </a:rPr>
              <a:t>Deep</a:t>
            </a:r>
            <a:r>
              <a:rPr lang="pt-BR" sz="3600" dirty="0">
                <a:solidFill>
                  <a:schemeClr val="accent6">
                    <a:lumMod val="50000"/>
                  </a:schemeClr>
                </a:solidFill>
                <a:latin typeface="+mj-lt"/>
              </a:rPr>
              <a:t> Learning para Processamento de Linguagem Natural </a:t>
            </a:r>
          </a:p>
          <a:p>
            <a:r>
              <a:rPr lang="pt-BR" sz="3600" dirty="0">
                <a:solidFill>
                  <a:schemeClr val="accent6">
                    <a:lumMod val="50000"/>
                  </a:schemeClr>
                </a:solidFill>
                <a:latin typeface="+mj-lt"/>
              </a:rPr>
              <a:t>Parte 1</a:t>
            </a:r>
          </a:p>
        </p:txBody>
      </p:sp>
      <p:pic>
        <p:nvPicPr>
          <p:cNvPr id="10" name="Imagem 9">
            <a:extLst>
              <a:ext uri="{FF2B5EF4-FFF2-40B4-BE49-F238E27FC236}">
                <a16:creationId xmlns:a16="http://schemas.microsoft.com/office/drawing/2014/main" id="{FF32A10D-1BA5-4433-98B2-AF3928FA2843}"/>
              </a:ext>
            </a:extLst>
          </p:cNvPr>
          <p:cNvPicPr>
            <a:picLocks noChangeAspect="1"/>
          </p:cNvPicPr>
          <p:nvPr/>
        </p:nvPicPr>
        <p:blipFill rotWithShape="1">
          <a:blip r:embed="rId2">
            <a:biLevel thresh="75000"/>
            <a:extLst>
              <a:ext uri="{28A0092B-C50C-407E-A947-70E740481C1C}">
                <a14:useLocalDpi xmlns:a14="http://schemas.microsoft.com/office/drawing/2010/main" val="0"/>
              </a:ext>
            </a:extLst>
          </a:blip>
          <a:srcRect t="23650" b="24668"/>
          <a:stretch/>
        </p:blipFill>
        <p:spPr>
          <a:xfrm>
            <a:off x="3173918" y="510929"/>
            <a:ext cx="2034896" cy="742936"/>
          </a:xfrm>
          <a:prstGeom prst="rect">
            <a:avLst/>
          </a:prstGeom>
        </p:spPr>
      </p:pic>
      <p:sp>
        <p:nvSpPr>
          <p:cNvPr id="12" name="CaixaDeTexto 11">
            <a:extLst>
              <a:ext uri="{FF2B5EF4-FFF2-40B4-BE49-F238E27FC236}">
                <a16:creationId xmlns:a16="http://schemas.microsoft.com/office/drawing/2014/main" id="{512EE5C6-5291-45A7-B825-92AEFA0A7A8D}"/>
              </a:ext>
            </a:extLst>
          </p:cNvPr>
          <p:cNvSpPr txBox="1"/>
          <p:nvPr/>
        </p:nvSpPr>
        <p:spPr>
          <a:xfrm>
            <a:off x="275620" y="5112488"/>
            <a:ext cx="3373816" cy="369332"/>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dirty="0">
                <a:solidFill>
                  <a:schemeClr val="bg1"/>
                </a:solidFill>
                <a:latin typeface="+mj-lt"/>
              </a:rPr>
              <a:t>Dr. Cristian E. </a:t>
            </a:r>
            <a:r>
              <a:rPr lang="pt-BR" dirty="0" err="1">
                <a:solidFill>
                  <a:schemeClr val="bg1"/>
                </a:solidFill>
                <a:latin typeface="+mj-lt"/>
              </a:rPr>
              <a:t>Muñoz</a:t>
            </a:r>
            <a:r>
              <a:rPr lang="pt-BR" dirty="0">
                <a:solidFill>
                  <a:schemeClr val="bg1"/>
                </a:solidFill>
                <a:latin typeface="+mj-lt"/>
              </a:rPr>
              <a:t> </a:t>
            </a:r>
            <a:r>
              <a:rPr lang="pt-BR" dirty="0" err="1">
                <a:solidFill>
                  <a:schemeClr val="bg1"/>
                </a:solidFill>
                <a:latin typeface="+mj-lt"/>
              </a:rPr>
              <a:t>Villalobos</a:t>
            </a:r>
            <a:endParaRPr lang="pt-BR" dirty="0">
              <a:solidFill>
                <a:schemeClr val="bg1"/>
              </a:solidFill>
              <a:latin typeface="+mj-lt"/>
            </a:endParaRPr>
          </a:p>
        </p:txBody>
      </p:sp>
      <p:pic>
        <p:nvPicPr>
          <p:cNvPr id="14" name="Picture 5">
            <a:extLst>
              <a:ext uri="{FF2B5EF4-FFF2-40B4-BE49-F238E27FC236}">
                <a16:creationId xmlns:a16="http://schemas.microsoft.com/office/drawing/2014/main" id="{8C5A9CA1-1174-4CAB-A95D-1164034BD131}"/>
              </a:ext>
            </a:extLst>
          </p:cNvPr>
          <p:cNvPicPr>
            <a:picLocks noChangeAspect="1"/>
          </p:cNvPicPr>
          <p:nvPr/>
        </p:nvPicPr>
        <p:blipFill>
          <a:blip r:embed="rId3"/>
          <a:stretch>
            <a:fillRect/>
          </a:stretch>
        </p:blipFill>
        <p:spPr>
          <a:xfrm>
            <a:off x="378415" y="594038"/>
            <a:ext cx="2419970" cy="847921"/>
          </a:xfrm>
          <a:prstGeom prst="rect">
            <a:avLst/>
          </a:prstGeom>
        </p:spPr>
      </p:pic>
      <p:pic>
        <p:nvPicPr>
          <p:cNvPr id="20" name="Imagem 19">
            <a:extLst>
              <a:ext uri="{FF2B5EF4-FFF2-40B4-BE49-F238E27FC236}">
                <a16:creationId xmlns:a16="http://schemas.microsoft.com/office/drawing/2014/main" id="{5FAD555A-7EB7-468A-80EF-A71B290A6A0B}"/>
              </a:ext>
            </a:extLst>
          </p:cNvPr>
          <p:cNvPicPr>
            <a:picLocks noChangeAspect="1"/>
          </p:cNvPicPr>
          <p:nvPr/>
        </p:nvPicPr>
        <p:blipFill rotWithShape="1">
          <a:blip r:embed="rId4">
            <a:duotone>
              <a:prstClr val="black"/>
              <a:schemeClr val="accent6">
                <a:tint val="45000"/>
                <a:satMod val="400000"/>
              </a:scheme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l="8229" t="16286" r="11282" b="75202"/>
          <a:stretch/>
        </p:blipFill>
        <p:spPr>
          <a:xfrm>
            <a:off x="2979811" y="1241112"/>
            <a:ext cx="2537434" cy="189563"/>
          </a:xfrm>
          <a:prstGeom prst="rect">
            <a:avLst/>
          </a:prstGeom>
        </p:spPr>
      </p:pic>
    </p:spTree>
    <p:extLst>
      <p:ext uri="{BB962C8B-B14F-4D97-AF65-F5344CB8AC3E}">
        <p14:creationId xmlns:p14="http://schemas.microsoft.com/office/powerpoint/2010/main" val="146463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0D66-326A-478A-A63B-6E95619D0753}"/>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FECF1B97-5E23-477E-B002-18F1AD278CB0}"/>
              </a:ext>
            </a:extLst>
          </p:cNvPr>
          <p:cNvSpPr>
            <a:spLocks noGrp="1"/>
          </p:cNvSpPr>
          <p:nvPr>
            <p:ph idx="1"/>
          </p:nvPr>
        </p:nvSpPr>
        <p:spPr>
          <a:xfrm>
            <a:off x="512064" y="1752097"/>
            <a:ext cx="9948672" cy="3718925"/>
          </a:xfrm>
        </p:spPr>
        <p:txBody>
          <a:bodyPr/>
          <a:lstStyle/>
          <a:p>
            <a:r>
              <a:rPr lang="en-US" dirty="0" err="1">
                <a:hlinkClick r:id="rId3"/>
              </a:rPr>
              <a:t>Mikolov</a:t>
            </a:r>
            <a:r>
              <a:rPr lang="en-US" dirty="0">
                <a:hlinkClick r:id="rId3"/>
              </a:rPr>
              <a:t> et al., 2013</a:t>
            </a:r>
            <a:r>
              <a:rPr lang="en-US" dirty="0"/>
              <a:t> (</a:t>
            </a:r>
            <a:r>
              <a:rPr lang="en-US" dirty="0" err="1"/>
              <a:t>quando</a:t>
            </a:r>
            <a:r>
              <a:rPr lang="en-US" dirty="0"/>
              <a:t> </a:t>
            </a:r>
            <a:r>
              <a:rPr lang="en-US" dirty="0" err="1"/>
              <a:t>estava</a:t>
            </a:r>
            <a:r>
              <a:rPr lang="en-US" dirty="0"/>
              <a:t> </a:t>
            </a:r>
            <a:r>
              <a:rPr lang="en-US" dirty="0" err="1"/>
              <a:t>na</a:t>
            </a:r>
            <a:r>
              <a:rPr lang="en-US" dirty="0"/>
              <a:t> Google)</a:t>
            </a:r>
          </a:p>
          <a:p>
            <a:r>
              <a:rPr lang="en-US" dirty="0" err="1"/>
              <a:t>Modelo</a:t>
            </a:r>
            <a:r>
              <a:rPr lang="en-US" dirty="0"/>
              <a:t> Linear (</a:t>
            </a:r>
            <a:r>
              <a:rPr lang="en-US" dirty="0" err="1"/>
              <a:t>treina</a:t>
            </a:r>
            <a:r>
              <a:rPr lang="en-US" dirty="0"/>
              <a:t> </a:t>
            </a:r>
            <a:r>
              <a:rPr lang="en-US" dirty="0" err="1"/>
              <a:t>rapidamente</a:t>
            </a:r>
            <a:r>
              <a:rPr lang="en-US" dirty="0"/>
              <a:t>)</a:t>
            </a:r>
          </a:p>
          <a:p>
            <a:r>
              <a:rPr lang="pt-BR" dirty="0"/>
              <a:t>Dois modelos para treinamento de </a:t>
            </a:r>
            <a:r>
              <a:rPr lang="pt-BR" i="1" dirty="0" err="1"/>
              <a:t>embeddings</a:t>
            </a:r>
            <a:r>
              <a:rPr lang="pt-BR" dirty="0"/>
              <a:t> de forma não supervisionada :</a:t>
            </a:r>
          </a:p>
        </p:txBody>
      </p:sp>
      <p:sp>
        <p:nvSpPr>
          <p:cNvPr id="76" name="TextBox 75">
            <a:extLst>
              <a:ext uri="{FF2B5EF4-FFF2-40B4-BE49-F238E27FC236}">
                <a16:creationId xmlns:a16="http://schemas.microsoft.com/office/drawing/2014/main" id="{34D8F1B0-0DC4-48B4-9AEC-4EC62C3D8B71}"/>
              </a:ext>
            </a:extLst>
          </p:cNvPr>
          <p:cNvSpPr txBox="1"/>
          <p:nvPr/>
        </p:nvSpPr>
        <p:spPr>
          <a:xfrm>
            <a:off x="1803529" y="3057076"/>
            <a:ext cx="3163253" cy="307777"/>
          </a:xfrm>
          <a:prstGeom prst="rect">
            <a:avLst/>
          </a:prstGeom>
          <a:noFill/>
        </p:spPr>
        <p:txBody>
          <a:bodyPr wrap="square" rtlCol="0">
            <a:spAutoFit/>
          </a:bodyPr>
          <a:lstStyle/>
          <a:p>
            <a:r>
              <a:rPr lang="en-US" sz="1400" dirty="0">
                <a:solidFill>
                  <a:schemeClr val="bg1"/>
                </a:solidFill>
              </a:rPr>
              <a:t>Continuous Bag-of-Words (CBOW)</a:t>
            </a:r>
          </a:p>
        </p:txBody>
      </p:sp>
      <p:sp>
        <p:nvSpPr>
          <p:cNvPr id="77" name="TextBox 76">
            <a:extLst>
              <a:ext uri="{FF2B5EF4-FFF2-40B4-BE49-F238E27FC236}">
                <a16:creationId xmlns:a16="http://schemas.microsoft.com/office/drawing/2014/main" id="{C338BFC6-1A85-4C02-958F-3A3B308BCFDB}"/>
              </a:ext>
            </a:extLst>
          </p:cNvPr>
          <p:cNvSpPr txBox="1"/>
          <p:nvPr/>
        </p:nvSpPr>
        <p:spPr>
          <a:xfrm>
            <a:off x="7176511" y="3075850"/>
            <a:ext cx="3163253" cy="307777"/>
          </a:xfrm>
          <a:prstGeom prst="rect">
            <a:avLst/>
          </a:prstGeom>
          <a:noFill/>
        </p:spPr>
        <p:txBody>
          <a:bodyPr wrap="square" rtlCol="0">
            <a:spAutoFit/>
          </a:bodyPr>
          <a:lstStyle/>
          <a:p>
            <a:r>
              <a:rPr lang="en-US" sz="1400" dirty="0">
                <a:solidFill>
                  <a:schemeClr val="bg1"/>
                </a:solidFill>
              </a:rPr>
              <a:t>Skip-Gram</a:t>
            </a:r>
          </a:p>
        </p:txBody>
      </p:sp>
      <p:grpSp>
        <p:nvGrpSpPr>
          <p:cNvPr id="78" name="Group 77">
            <a:extLst>
              <a:ext uri="{FF2B5EF4-FFF2-40B4-BE49-F238E27FC236}">
                <a16:creationId xmlns:a16="http://schemas.microsoft.com/office/drawing/2014/main" id="{0128F785-CD37-45A6-9EC1-FC158A4A8CDD}"/>
              </a:ext>
            </a:extLst>
          </p:cNvPr>
          <p:cNvGrpSpPr/>
          <p:nvPr/>
        </p:nvGrpSpPr>
        <p:grpSpPr>
          <a:xfrm>
            <a:off x="2085031" y="3566521"/>
            <a:ext cx="2335456" cy="2257644"/>
            <a:chOff x="2432447" y="3805404"/>
            <a:chExt cx="2594951" cy="2508493"/>
          </a:xfrm>
        </p:grpSpPr>
        <p:sp>
          <p:nvSpPr>
            <p:cNvPr id="79" name="TextBox 78">
              <a:extLst>
                <a:ext uri="{FF2B5EF4-FFF2-40B4-BE49-F238E27FC236}">
                  <a16:creationId xmlns:a16="http://schemas.microsoft.com/office/drawing/2014/main" id="{D8D08876-B310-4E1B-8C75-FB85F19F4B56}"/>
                </a:ext>
              </a:extLst>
            </p:cNvPr>
            <p:cNvSpPr txBox="1"/>
            <p:nvPr/>
          </p:nvSpPr>
          <p:spPr>
            <a:xfrm>
              <a:off x="3639953" y="3805404"/>
              <a:ext cx="373134" cy="256480"/>
            </a:xfrm>
            <a:prstGeom prst="rect">
              <a:avLst/>
            </a:prstGeom>
            <a:noFill/>
          </p:spPr>
          <p:txBody>
            <a:bodyPr wrap="square" rtlCol="0">
              <a:spAutoFit/>
            </a:bodyPr>
            <a:lstStyle/>
            <a:p>
              <a:r>
                <a:rPr lang="en-US" sz="900" dirty="0">
                  <a:solidFill>
                    <a:schemeClr val="bg1"/>
                  </a:solidFill>
                </a:rPr>
                <a:t>cat</a:t>
              </a:r>
            </a:p>
          </p:txBody>
        </p:sp>
        <p:grpSp>
          <p:nvGrpSpPr>
            <p:cNvPr id="80" name="Group 79">
              <a:extLst>
                <a:ext uri="{FF2B5EF4-FFF2-40B4-BE49-F238E27FC236}">
                  <a16:creationId xmlns:a16="http://schemas.microsoft.com/office/drawing/2014/main" id="{D05AD3F4-1077-4192-80D3-22F963591B31}"/>
                </a:ext>
              </a:extLst>
            </p:cNvPr>
            <p:cNvGrpSpPr/>
            <p:nvPr/>
          </p:nvGrpSpPr>
          <p:grpSpPr>
            <a:xfrm>
              <a:off x="2432447" y="4054997"/>
              <a:ext cx="2594951" cy="2258900"/>
              <a:chOff x="1235869" y="4037137"/>
              <a:chExt cx="2594951" cy="2258900"/>
            </a:xfrm>
          </p:grpSpPr>
          <p:sp>
            <p:nvSpPr>
              <p:cNvPr id="81" name="Oval 80">
                <a:extLst>
                  <a:ext uri="{FF2B5EF4-FFF2-40B4-BE49-F238E27FC236}">
                    <a16:creationId xmlns:a16="http://schemas.microsoft.com/office/drawing/2014/main" id="{682B8160-879D-46DB-98B7-E4492B843493}"/>
                  </a:ext>
                </a:extLst>
              </p:cNvPr>
              <p:cNvSpPr/>
              <p:nvPr/>
            </p:nvSpPr>
            <p:spPr>
              <a:xfrm>
                <a:off x="1345006" y="522872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2" name="Oval 81">
                <a:extLst>
                  <a:ext uri="{FF2B5EF4-FFF2-40B4-BE49-F238E27FC236}">
                    <a16:creationId xmlns:a16="http://schemas.microsoft.com/office/drawing/2014/main" id="{39F747A3-EC1E-4C91-89FB-E570DF9C990B}"/>
                  </a:ext>
                </a:extLst>
              </p:cNvPr>
              <p:cNvSpPr/>
              <p:nvPr/>
            </p:nvSpPr>
            <p:spPr>
              <a:xfrm>
                <a:off x="1345330" y="570480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BC8234C-4B76-48B6-AA31-5DD24EE99899}"/>
                  </a:ext>
                </a:extLst>
              </p:cNvPr>
              <p:cNvSpPr/>
              <p:nvPr/>
            </p:nvSpPr>
            <p:spPr>
              <a:xfrm>
                <a:off x="2065864" y="570480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02EC659-49AF-4201-996C-23FC10D7751C}"/>
                  </a:ext>
                </a:extLst>
              </p:cNvPr>
              <p:cNvSpPr/>
              <p:nvPr/>
            </p:nvSpPr>
            <p:spPr>
              <a:xfrm>
                <a:off x="2786398" y="570534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69B1B7D0-EBA3-4273-97BD-93B2E6C8CCFC}"/>
                  </a:ext>
                </a:extLst>
              </p:cNvPr>
              <p:cNvSpPr/>
              <p:nvPr/>
            </p:nvSpPr>
            <p:spPr>
              <a:xfrm>
                <a:off x="3506932" y="5729310"/>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26D2F31E-CBBD-4E60-B722-C2F6AC22111E}"/>
                  </a:ext>
                </a:extLst>
              </p:cNvPr>
              <p:cNvSpPr txBox="1"/>
              <p:nvPr/>
            </p:nvSpPr>
            <p:spPr>
              <a:xfrm>
                <a:off x="1235869" y="6050084"/>
                <a:ext cx="492919" cy="239382"/>
              </a:xfrm>
              <a:prstGeom prst="rect">
                <a:avLst/>
              </a:prstGeom>
              <a:noFill/>
            </p:spPr>
            <p:txBody>
              <a:bodyPr wrap="square" rtlCol="0">
                <a:spAutoFit/>
              </a:bodyPr>
              <a:lstStyle/>
              <a:p>
                <a:r>
                  <a:rPr lang="en-US" sz="800" dirty="0">
                    <a:solidFill>
                      <a:schemeClr val="bg1"/>
                    </a:solidFill>
                  </a:rPr>
                  <a:t>PAD</a:t>
                </a:r>
              </a:p>
            </p:txBody>
          </p:sp>
          <p:sp>
            <p:nvSpPr>
              <p:cNvPr id="87" name="TextBox 86">
                <a:extLst>
                  <a:ext uri="{FF2B5EF4-FFF2-40B4-BE49-F238E27FC236}">
                    <a16:creationId xmlns:a16="http://schemas.microsoft.com/office/drawing/2014/main" id="{D609A87A-7572-4B19-9A64-122DCA735A3D}"/>
                  </a:ext>
                </a:extLst>
              </p:cNvPr>
              <p:cNvSpPr txBox="1"/>
              <p:nvPr/>
            </p:nvSpPr>
            <p:spPr>
              <a:xfrm>
                <a:off x="2001981" y="6056655"/>
                <a:ext cx="373134" cy="239382"/>
              </a:xfrm>
              <a:prstGeom prst="rect">
                <a:avLst/>
              </a:prstGeom>
              <a:noFill/>
            </p:spPr>
            <p:txBody>
              <a:bodyPr wrap="square" rtlCol="0">
                <a:spAutoFit/>
              </a:bodyPr>
              <a:lstStyle/>
              <a:p>
                <a:r>
                  <a:rPr lang="en-US" sz="800" dirty="0">
                    <a:solidFill>
                      <a:schemeClr val="bg1"/>
                    </a:solidFill>
                  </a:rPr>
                  <a:t>the</a:t>
                </a:r>
              </a:p>
            </p:txBody>
          </p:sp>
          <p:sp>
            <p:nvSpPr>
              <p:cNvPr id="88" name="TextBox 87">
                <a:extLst>
                  <a:ext uri="{FF2B5EF4-FFF2-40B4-BE49-F238E27FC236}">
                    <a16:creationId xmlns:a16="http://schemas.microsoft.com/office/drawing/2014/main" id="{D9DBB93A-728C-4866-AEF4-9D223D769AB9}"/>
                  </a:ext>
                </a:extLst>
              </p:cNvPr>
              <p:cNvSpPr txBox="1"/>
              <p:nvPr/>
            </p:nvSpPr>
            <p:spPr>
              <a:xfrm>
                <a:off x="2737152" y="6056655"/>
                <a:ext cx="373134" cy="239382"/>
              </a:xfrm>
              <a:prstGeom prst="rect">
                <a:avLst/>
              </a:prstGeom>
              <a:noFill/>
            </p:spPr>
            <p:txBody>
              <a:bodyPr wrap="square" rtlCol="0">
                <a:spAutoFit/>
              </a:bodyPr>
              <a:lstStyle/>
              <a:p>
                <a:r>
                  <a:rPr lang="en-US" sz="800" dirty="0">
                    <a:solidFill>
                      <a:schemeClr val="bg1"/>
                    </a:solidFill>
                  </a:rPr>
                  <a:t>sat</a:t>
                </a:r>
              </a:p>
            </p:txBody>
          </p:sp>
          <p:sp>
            <p:nvSpPr>
              <p:cNvPr id="89" name="TextBox 88">
                <a:extLst>
                  <a:ext uri="{FF2B5EF4-FFF2-40B4-BE49-F238E27FC236}">
                    <a16:creationId xmlns:a16="http://schemas.microsoft.com/office/drawing/2014/main" id="{EC9F142B-2CD3-4235-8A38-D4F599326084}"/>
                  </a:ext>
                </a:extLst>
              </p:cNvPr>
              <p:cNvSpPr txBox="1"/>
              <p:nvPr/>
            </p:nvSpPr>
            <p:spPr>
              <a:xfrm>
                <a:off x="3457686" y="6056655"/>
                <a:ext cx="373134" cy="239382"/>
              </a:xfrm>
              <a:prstGeom prst="rect">
                <a:avLst/>
              </a:prstGeom>
              <a:noFill/>
            </p:spPr>
            <p:txBody>
              <a:bodyPr wrap="square" rtlCol="0">
                <a:spAutoFit/>
              </a:bodyPr>
              <a:lstStyle/>
              <a:p>
                <a:r>
                  <a:rPr lang="en-US" sz="800" dirty="0">
                    <a:solidFill>
                      <a:schemeClr val="bg1"/>
                    </a:solidFill>
                  </a:rPr>
                  <a:t>on</a:t>
                </a:r>
              </a:p>
            </p:txBody>
          </p:sp>
          <p:sp>
            <p:nvSpPr>
              <p:cNvPr id="90" name="Oval 89">
                <a:extLst>
                  <a:ext uri="{FF2B5EF4-FFF2-40B4-BE49-F238E27FC236}">
                    <a16:creationId xmlns:a16="http://schemas.microsoft.com/office/drawing/2014/main" id="{F944A01F-CCFA-4884-BE92-71867CC4C271}"/>
                  </a:ext>
                </a:extLst>
              </p:cNvPr>
              <p:cNvSpPr/>
              <p:nvPr/>
            </p:nvSpPr>
            <p:spPr>
              <a:xfrm>
                <a:off x="2058221" y="522872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1" name="Oval 90">
                <a:extLst>
                  <a:ext uri="{FF2B5EF4-FFF2-40B4-BE49-F238E27FC236}">
                    <a16:creationId xmlns:a16="http://schemas.microsoft.com/office/drawing/2014/main" id="{6E9F6A5C-4DCC-4724-A9CD-47E5610B9C93}"/>
                  </a:ext>
                </a:extLst>
              </p:cNvPr>
              <p:cNvSpPr/>
              <p:nvPr/>
            </p:nvSpPr>
            <p:spPr>
              <a:xfrm>
                <a:off x="2797443" y="5249132"/>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2" name="Oval 91">
                <a:extLst>
                  <a:ext uri="{FF2B5EF4-FFF2-40B4-BE49-F238E27FC236}">
                    <a16:creationId xmlns:a16="http://schemas.microsoft.com/office/drawing/2014/main" id="{6B400636-F296-4F18-B033-005F8E652A78}"/>
                  </a:ext>
                </a:extLst>
              </p:cNvPr>
              <p:cNvSpPr/>
              <p:nvPr/>
            </p:nvSpPr>
            <p:spPr>
              <a:xfrm>
                <a:off x="3525295" y="5245376"/>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93" name="Straight Arrow Connector 92">
                <a:extLst>
                  <a:ext uri="{FF2B5EF4-FFF2-40B4-BE49-F238E27FC236}">
                    <a16:creationId xmlns:a16="http://schemas.microsoft.com/office/drawing/2014/main" id="{3D9FD2CF-A486-4D59-8907-7431B6DB4D18}"/>
                  </a:ext>
                </a:extLst>
              </p:cNvPr>
              <p:cNvCxnSpPr>
                <a:stCxn id="82" idx="0"/>
                <a:endCxn id="81" idx="4"/>
              </p:cNvCxnSpPr>
              <p:nvPr/>
            </p:nvCxnSpPr>
            <p:spPr>
              <a:xfrm flipH="1" flipV="1">
                <a:off x="1482328" y="5496906"/>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B5AD686-54B0-480D-9C49-B40E027C855D}"/>
                  </a:ext>
                </a:extLst>
              </p:cNvPr>
              <p:cNvCxnSpPr/>
              <p:nvPr/>
            </p:nvCxnSpPr>
            <p:spPr>
              <a:xfrm flipH="1" flipV="1">
                <a:off x="2195218" y="5496906"/>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A230221-E361-4589-9B6C-237F3AA3C689}"/>
                  </a:ext>
                </a:extLst>
              </p:cNvPr>
              <p:cNvCxnSpPr/>
              <p:nvPr/>
            </p:nvCxnSpPr>
            <p:spPr>
              <a:xfrm flipH="1" flipV="1">
                <a:off x="2923395" y="5507379"/>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4229E80-3B69-4DCC-83DF-200040CE9208}"/>
                  </a:ext>
                </a:extLst>
              </p:cNvPr>
              <p:cNvCxnSpPr/>
              <p:nvPr/>
            </p:nvCxnSpPr>
            <p:spPr>
              <a:xfrm flipH="1" flipV="1">
                <a:off x="3651572" y="5514774"/>
                <a:ext cx="324" cy="207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1FA4A13C-893D-4360-A170-9759C3633159}"/>
                  </a:ext>
                </a:extLst>
              </p:cNvPr>
              <p:cNvSpPr/>
              <p:nvPr/>
            </p:nvSpPr>
            <p:spPr>
              <a:xfrm>
                <a:off x="2496793" y="449994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t>Σ</a:t>
                </a:r>
                <a:endParaRPr lang="en-US" dirty="0"/>
              </a:p>
            </p:txBody>
          </p:sp>
          <p:cxnSp>
            <p:nvCxnSpPr>
              <p:cNvPr id="98" name="Straight Arrow Connector 97">
                <a:extLst>
                  <a:ext uri="{FF2B5EF4-FFF2-40B4-BE49-F238E27FC236}">
                    <a16:creationId xmlns:a16="http://schemas.microsoft.com/office/drawing/2014/main" id="{B652DFC5-8F9A-4901-A80B-4E0765AE9457}"/>
                  </a:ext>
                </a:extLst>
              </p:cNvPr>
              <p:cNvCxnSpPr>
                <a:stCxn id="81" idx="0"/>
                <a:endCxn id="97" idx="4"/>
              </p:cNvCxnSpPr>
              <p:nvPr/>
            </p:nvCxnSpPr>
            <p:spPr>
              <a:xfrm flipV="1">
                <a:off x="1482328" y="4768126"/>
                <a:ext cx="1151787" cy="46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D34E21A-3EC6-424B-A49F-2B1EF555348C}"/>
                  </a:ext>
                </a:extLst>
              </p:cNvPr>
              <p:cNvCxnSpPr>
                <a:cxnSpLocks/>
                <a:stCxn id="90" idx="0"/>
                <a:endCxn id="97" idx="4"/>
              </p:cNvCxnSpPr>
              <p:nvPr/>
            </p:nvCxnSpPr>
            <p:spPr>
              <a:xfrm flipV="1">
                <a:off x="2195543" y="4768126"/>
                <a:ext cx="438572" cy="460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41369DE-1F11-434A-BA1E-E513223D750D}"/>
                  </a:ext>
                </a:extLst>
              </p:cNvPr>
              <p:cNvCxnSpPr>
                <a:cxnSpLocks/>
                <a:endCxn id="97" idx="4"/>
              </p:cNvCxnSpPr>
              <p:nvPr/>
            </p:nvCxnSpPr>
            <p:spPr>
              <a:xfrm flipH="1" flipV="1">
                <a:off x="2634115" y="4768126"/>
                <a:ext cx="336136" cy="459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8E3C606-8C6D-42D6-BD1E-46EFC7BF1A38}"/>
                  </a:ext>
                </a:extLst>
              </p:cNvPr>
              <p:cNvCxnSpPr>
                <a:cxnSpLocks/>
                <a:stCxn id="92" idx="0"/>
                <a:endCxn id="97" idx="4"/>
              </p:cNvCxnSpPr>
              <p:nvPr/>
            </p:nvCxnSpPr>
            <p:spPr>
              <a:xfrm flipH="1" flipV="1">
                <a:off x="2634115" y="4768126"/>
                <a:ext cx="1028502" cy="47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F7A57EB7-2D1B-412F-B7B8-CF6E8F357266}"/>
                  </a:ext>
                </a:extLst>
              </p:cNvPr>
              <p:cNvSpPr/>
              <p:nvPr/>
            </p:nvSpPr>
            <p:spPr>
              <a:xfrm>
                <a:off x="2492621" y="4037137"/>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03" name="Straight Arrow Connector 102">
                <a:extLst>
                  <a:ext uri="{FF2B5EF4-FFF2-40B4-BE49-F238E27FC236}">
                    <a16:creationId xmlns:a16="http://schemas.microsoft.com/office/drawing/2014/main" id="{C8BDE29C-0721-4EA8-8A7B-C4BDFE5CCFAF}"/>
                  </a:ext>
                </a:extLst>
              </p:cNvPr>
              <p:cNvCxnSpPr>
                <a:stCxn id="97" idx="0"/>
                <a:endCxn id="102" idx="4"/>
              </p:cNvCxnSpPr>
              <p:nvPr/>
            </p:nvCxnSpPr>
            <p:spPr>
              <a:xfrm flipH="1" flipV="1">
                <a:off x="2629943" y="4305318"/>
                <a:ext cx="4172" cy="194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04" name="TextBox 103">
            <a:extLst>
              <a:ext uri="{FF2B5EF4-FFF2-40B4-BE49-F238E27FC236}">
                <a16:creationId xmlns:a16="http://schemas.microsoft.com/office/drawing/2014/main" id="{907DBF00-55EA-402C-A77E-806314B80160}"/>
              </a:ext>
            </a:extLst>
          </p:cNvPr>
          <p:cNvSpPr txBox="1"/>
          <p:nvPr/>
        </p:nvSpPr>
        <p:spPr>
          <a:xfrm>
            <a:off x="1093721" y="5264665"/>
            <a:ext cx="829389" cy="258532"/>
          </a:xfrm>
          <a:prstGeom prst="rect">
            <a:avLst/>
          </a:prstGeom>
          <a:noFill/>
        </p:spPr>
        <p:txBody>
          <a:bodyPr wrap="square" rtlCol="0">
            <a:spAutoFit/>
          </a:bodyPr>
          <a:lstStyle/>
          <a:p>
            <a:r>
              <a:rPr lang="en-US" sz="1080" dirty="0">
                <a:solidFill>
                  <a:srgbClr val="FF0000"/>
                </a:solidFill>
              </a:rPr>
              <a:t>1-hot (|V|)</a:t>
            </a:r>
          </a:p>
        </p:txBody>
      </p:sp>
      <p:sp>
        <p:nvSpPr>
          <p:cNvPr id="105" name="TextBox 104">
            <a:extLst>
              <a:ext uri="{FF2B5EF4-FFF2-40B4-BE49-F238E27FC236}">
                <a16:creationId xmlns:a16="http://schemas.microsoft.com/office/drawing/2014/main" id="{FC0430BA-1D6C-496F-AA95-EA2B7E94B08B}"/>
              </a:ext>
            </a:extLst>
          </p:cNvPr>
          <p:cNvSpPr txBox="1"/>
          <p:nvPr/>
        </p:nvSpPr>
        <p:spPr>
          <a:xfrm>
            <a:off x="1095504" y="4838833"/>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06" name="TextBox 105">
            <a:extLst>
              <a:ext uri="{FF2B5EF4-FFF2-40B4-BE49-F238E27FC236}">
                <a16:creationId xmlns:a16="http://schemas.microsoft.com/office/drawing/2014/main" id="{EBE8837F-E3EA-4D97-A1D5-065388088F0D}"/>
              </a:ext>
            </a:extLst>
          </p:cNvPr>
          <p:cNvSpPr txBox="1"/>
          <p:nvPr/>
        </p:nvSpPr>
        <p:spPr>
          <a:xfrm>
            <a:off x="1113726" y="4180608"/>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07" name="TextBox 106">
            <a:extLst>
              <a:ext uri="{FF2B5EF4-FFF2-40B4-BE49-F238E27FC236}">
                <a16:creationId xmlns:a16="http://schemas.microsoft.com/office/drawing/2014/main" id="{5EF0AD63-C797-425D-AAC0-1366ED34DE4C}"/>
              </a:ext>
            </a:extLst>
          </p:cNvPr>
          <p:cNvSpPr txBox="1"/>
          <p:nvPr/>
        </p:nvSpPr>
        <p:spPr>
          <a:xfrm>
            <a:off x="1113726" y="3754776"/>
            <a:ext cx="829389" cy="258532"/>
          </a:xfrm>
          <a:prstGeom prst="rect">
            <a:avLst/>
          </a:prstGeom>
          <a:noFill/>
        </p:spPr>
        <p:txBody>
          <a:bodyPr wrap="square" rtlCol="0">
            <a:spAutoFit/>
          </a:bodyPr>
          <a:lstStyle/>
          <a:p>
            <a:r>
              <a:rPr lang="en-US" sz="1080" dirty="0">
                <a:solidFill>
                  <a:srgbClr val="FF0000"/>
                </a:solidFill>
              </a:rPr>
              <a:t>1-hot (|V|)</a:t>
            </a:r>
          </a:p>
        </p:txBody>
      </p:sp>
      <p:sp>
        <p:nvSpPr>
          <p:cNvPr id="108" name="TextBox 107">
            <a:extLst>
              <a:ext uri="{FF2B5EF4-FFF2-40B4-BE49-F238E27FC236}">
                <a16:creationId xmlns:a16="http://schemas.microsoft.com/office/drawing/2014/main" id="{7131A2F0-BA51-4E72-A80B-88F7299FCD2C}"/>
              </a:ext>
            </a:extLst>
          </p:cNvPr>
          <p:cNvSpPr txBox="1"/>
          <p:nvPr/>
        </p:nvSpPr>
        <p:spPr>
          <a:xfrm>
            <a:off x="9229684" y="5264664"/>
            <a:ext cx="829389" cy="258532"/>
          </a:xfrm>
          <a:prstGeom prst="rect">
            <a:avLst/>
          </a:prstGeom>
          <a:noFill/>
        </p:spPr>
        <p:txBody>
          <a:bodyPr wrap="square" rtlCol="0">
            <a:spAutoFit/>
          </a:bodyPr>
          <a:lstStyle/>
          <a:p>
            <a:r>
              <a:rPr lang="en-US" sz="1080" dirty="0">
                <a:solidFill>
                  <a:srgbClr val="FF0000"/>
                </a:solidFill>
              </a:rPr>
              <a:t>1-hot (|V|)</a:t>
            </a:r>
          </a:p>
        </p:txBody>
      </p:sp>
      <p:sp>
        <p:nvSpPr>
          <p:cNvPr id="109" name="TextBox 108">
            <a:extLst>
              <a:ext uri="{FF2B5EF4-FFF2-40B4-BE49-F238E27FC236}">
                <a16:creationId xmlns:a16="http://schemas.microsoft.com/office/drawing/2014/main" id="{5DCFD7B8-1CFE-4856-9514-657C877D1C35}"/>
              </a:ext>
            </a:extLst>
          </p:cNvPr>
          <p:cNvSpPr txBox="1"/>
          <p:nvPr/>
        </p:nvSpPr>
        <p:spPr>
          <a:xfrm>
            <a:off x="9263137" y="4799134"/>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10" name="TextBox 109">
            <a:extLst>
              <a:ext uri="{FF2B5EF4-FFF2-40B4-BE49-F238E27FC236}">
                <a16:creationId xmlns:a16="http://schemas.microsoft.com/office/drawing/2014/main" id="{9446281F-15DE-4A2F-BD58-75E6E7D95C6B}"/>
              </a:ext>
            </a:extLst>
          </p:cNvPr>
          <p:cNvSpPr txBox="1"/>
          <p:nvPr/>
        </p:nvSpPr>
        <p:spPr>
          <a:xfrm>
            <a:off x="9229684" y="4214142"/>
            <a:ext cx="1036406" cy="258532"/>
          </a:xfrm>
          <a:prstGeom prst="rect">
            <a:avLst/>
          </a:prstGeom>
          <a:noFill/>
        </p:spPr>
        <p:txBody>
          <a:bodyPr wrap="square" rtlCol="0">
            <a:spAutoFit/>
          </a:bodyPr>
          <a:lstStyle/>
          <a:p>
            <a:r>
              <a:rPr lang="en-US" sz="1080" dirty="0">
                <a:solidFill>
                  <a:srgbClr val="FF0000"/>
                </a:solidFill>
              </a:rPr>
              <a:t>d-dimensional</a:t>
            </a:r>
          </a:p>
        </p:txBody>
      </p:sp>
      <p:sp>
        <p:nvSpPr>
          <p:cNvPr id="111" name="TextBox 110">
            <a:extLst>
              <a:ext uri="{FF2B5EF4-FFF2-40B4-BE49-F238E27FC236}">
                <a16:creationId xmlns:a16="http://schemas.microsoft.com/office/drawing/2014/main" id="{A36CEF7A-D2C5-4DBB-A62E-7679028CAD6D}"/>
              </a:ext>
            </a:extLst>
          </p:cNvPr>
          <p:cNvSpPr txBox="1"/>
          <p:nvPr/>
        </p:nvSpPr>
        <p:spPr>
          <a:xfrm>
            <a:off x="9229683" y="3753488"/>
            <a:ext cx="829389" cy="258532"/>
          </a:xfrm>
          <a:prstGeom prst="rect">
            <a:avLst/>
          </a:prstGeom>
          <a:noFill/>
        </p:spPr>
        <p:txBody>
          <a:bodyPr wrap="square" rtlCol="0">
            <a:spAutoFit/>
          </a:bodyPr>
          <a:lstStyle/>
          <a:p>
            <a:r>
              <a:rPr lang="en-US" sz="1080" dirty="0">
                <a:solidFill>
                  <a:srgbClr val="FF0000"/>
                </a:solidFill>
              </a:rPr>
              <a:t>1-hot (|V|)</a:t>
            </a:r>
          </a:p>
        </p:txBody>
      </p:sp>
      <p:grpSp>
        <p:nvGrpSpPr>
          <p:cNvPr id="112" name="Group 111">
            <a:extLst>
              <a:ext uri="{FF2B5EF4-FFF2-40B4-BE49-F238E27FC236}">
                <a16:creationId xmlns:a16="http://schemas.microsoft.com/office/drawing/2014/main" id="{5DA95767-14E3-4F09-96D1-9AA76EA8C97D}"/>
              </a:ext>
            </a:extLst>
          </p:cNvPr>
          <p:cNvGrpSpPr/>
          <p:nvPr/>
        </p:nvGrpSpPr>
        <p:grpSpPr>
          <a:xfrm>
            <a:off x="6747047" y="3574872"/>
            <a:ext cx="2084135" cy="2136750"/>
            <a:chOff x="7612465" y="3814682"/>
            <a:chExt cx="2315705" cy="2374167"/>
          </a:xfrm>
        </p:grpSpPr>
        <p:sp>
          <p:nvSpPr>
            <p:cNvPr id="113" name="Oval 112">
              <a:extLst>
                <a:ext uri="{FF2B5EF4-FFF2-40B4-BE49-F238E27FC236}">
                  <a16:creationId xmlns:a16="http://schemas.microsoft.com/office/drawing/2014/main" id="{0DC989E7-6683-49B5-85E7-234C40ABF9BA}"/>
                </a:ext>
              </a:extLst>
            </p:cNvPr>
            <p:cNvSpPr/>
            <p:nvPr/>
          </p:nvSpPr>
          <p:spPr>
            <a:xfrm>
              <a:off x="7677179" y="568510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B26735C9-9FEA-4050-B910-9C7222E3B358}"/>
                </a:ext>
              </a:extLst>
            </p:cNvPr>
            <p:cNvSpPr txBox="1"/>
            <p:nvPr/>
          </p:nvSpPr>
          <p:spPr>
            <a:xfrm>
              <a:off x="7627934" y="5942081"/>
              <a:ext cx="373134" cy="239382"/>
            </a:xfrm>
            <a:prstGeom prst="rect">
              <a:avLst/>
            </a:prstGeom>
            <a:noFill/>
          </p:spPr>
          <p:txBody>
            <a:bodyPr wrap="square" rtlCol="0">
              <a:spAutoFit/>
            </a:bodyPr>
            <a:lstStyle/>
            <a:p>
              <a:r>
                <a:rPr lang="en-US" sz="800" dirty="0">
                  <a:solidFill>
                    <a:schemeClr val="bg1"/>
                  </a:solidFill>
                </a:rPr>
                <a:t>cat</a:t>
              </a:r>
            </a:p>
          </p:txBody>
        </p:sp>
        <p:sp>
          <p:nvSpPr>
            <p:cNvPr id="115" name="Oval 114">
              <a:extLst>
                <a:ext uri="{FF2B5EF4-FFF2-40B4-BE49-F238E27FC236}">
                  <a16:creationId xmlns:a16="http://schemas.microsoft.com/office/drawing/2014/main" id="{6A6B366C-2464-4BC1-9D82-1D832A653AC0}"/>
                </a:ext>
              </a:extLst>
            </p:cNvPr>
            <p:cNvSpPr/>
            <p:nvPr/>
          </p:nvSpPr>
          <p:spPr>
            <a:xfrm>
              <a:off x="7677179" y="5203198"/>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6" name="Straight Arrow Connector 115">
              <a:extLst>
                <a:ext uri="{FF2B5EF4-FFF2-40B4-BE49-F238E27FC236}">
                  <a16:creationId xmlns:a16="http://schemas.microsoft.com/office/drawing/2014/main" id="{110DFFC1-B8CD-4289-9E9C-C9289A47D2A3}"/>
                </a:ext>
              </a:extLst>
            </p:cNvPr>
            <p:cNvCxnSpPr>
              <a:cxnSpLocks/>
              <a:stCxn id="115" idx="0"/>
              <a:endCxn id="141" idx="4"/>
            </p:cNvCxnSpPr>
            <p:nvPr/>
          </p:nvCxnSpPr>
          <p:spPr>
            <a:xfrm flipV="1">
              <a:off x="7814501" y="4813236"/>
              <a:ext cx="4614" cy="389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047D0741-2488-4AD2-9AFB-B9C877F883A1}"/>
                </a:ext>
              </a:extLst>
            </p:cNvPr>
            <p:cNvSpPr/>
            <p:nvPr/>
          </p:nvSpPr>
          <p:spPr>
            <a:xfrm>
              <a:off x="7677178" y="4045778"/>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18" name="TextBox 117">
              <a:extLst>
                <a:ext uri="{FF2B5EF4-FFF2-40B4-BE49-F238E27FC236}">
                  <a16:creationId xmlns:a16="http://schemas.microsoft.com/office/drawing/2014/main" id="{B2D698A2-E805-4771-9BCA-E46E6CE96403}"/>
                </a:ext>
              </a:extLst>
            </p:cNvPr>
            <p:cNvSpPr txBox="1"/>
            <p:nvPr/>
          </p:nvSpPr>
          <p:spPr>
            <a:xfrm>
              <a:off x="7612465" y="3814682"/>
              <a:ext cx="443887" cy="239382"/>
            </a:xfrm>
            <a:prstGeom prst="rect">
              <a:avLst/>
            </a:prstGeom>
            <a:noFill/>
          </p:spPr>
          <p:txBody>
            <a:bodyPr wrap="square" rtlCol="0">
              <a:spAutoFit/>
            </a:bodyPr>
            <a:lstStyle/>
            <a:p>
              <a:r>
                <a:rPr lang="en-US" sz="800" dirty="0">
                  <a:solidFill>
                    <a:schemeClr val="bg1"/>
                  </a:solidFill>
                </a:rPr>
                <a:t>PAD</a:t>
              </a:r>
            </a:p>
          </p:txBody>
        </p:sp>
        <p:cxnSp>
          <p:nvCxnSpPr>
            <p:cNvPr id="119" name="Straight Arrow Connector 118">
              <a:extLst>
                <a:ext uri="{FF2B5EF4-FFF2-40B4-BE49-F238E27FC236}">
                  <a16:creationId xmlns:a16="http://schemas.microsoft.com/office/drawing/2014/main" id="{7F668A02-F2A2-4267-BE80-2DE7297D52FE}"/>
                </a:ext>
              </a:extLst>
            </p:cNvPr>
            <p:cNvCxnSpPr>
              <a:stCxn id="113" idx="0"/>
              <a:endCxn id="115" idx="4"/>
            </p:cNvCxnSpPr>
            <p:nvPr/>
          </p:nvCxnSpPr>
          <p:spPr>
            <a:xfrm flipV="1">
              <a:off x="7814501" y="5471379"/>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24E20442-0BD4-4F5B-9496-F0526AAF40AA}"/>
                </a:ext>
              </a:extLst>
            </p:cNvPr>
            <p:cNvSpPr/>
            <p:nvPr/>
          </p:nvSpPr>
          <p:spPr>
            <a:xfrm>
              <a:off x="8297888" y="568265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28FB0454-0476-4ADA-A62E-25961A68CA81}"/>
                </a:ext>
              </a:extLst>
            </p:cNvPr>
            <p:cNvSpPr txBox="1"/>
            <p:nvPr/>
          </p:nvSpPr>
          <p:spPr>
            <a:xfrm>
              <a:off x="8247294" y="5937139"/>
              <a:ext cx="373134" cy="239382"/>
            </a:xfrm>
            <a:prstGeom prst="rect">
              <a:avLst/>
            </a:prstGeom>
            <a:noFill/>
          </p:spPr>
          <p:txBody>
            <a:bodyPr wrap="square" rtlCol="0">
              <a:spAutoFit/>
            </a:bodyPr>
            <a:lstStyle/>
            <a:p>
              <a:r>
                <a:rPr lang="en-US" sz="800" dirty="0">
                  <a:solidFill>
                    <a:schemeClr val="bg1"/>
                  </a:solidFill>
                </a:rPr>
                <a:t>cat</a:t>
              </a:r>
            </a:p>
          </p:txBody>
        </p:sp>
        <p:sp>
          <p:nvSpPr>
            <p:cNvPr id="122" name="Oval 121">
              <a:extLst>
                <a:ext uri="{FF2B5EF4-FFF2-40B4-BE49-F238E27FC236}">
                  <a16:creationId xmlns:a16="http://schemas.microsoft.com/office/drawing/2014/main" id="{47892173-5DC1-402F-B025-19D150EEEC7B}"/>
                </a:ext>
              </a:extLst>
            </p:cNvPr>
            <p:cNvSpPr/>
            <p:nvPr/>
          </p:nvSpPr>
          <p:spPr>
            <a:xfrm>
              <a:off x="8297887" y="5199642"/>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23" name="Straight Arrow Connector 122">
              <a:extLst>
                <a:ext uri="{FF2B5EF4-FFF2-40B4-BE49-F238E27FC236}">
                  <a16:creationId xmlns:a16="http://schemas.microsoft.com/office/drawing/2014/main" id="{41818046-559B-48BB-9BE8-592F9476E636}"/>
                </a:ext>
              </a:extLst>
            </p:cNvPr>
            <p:cNvCxnSpPr>
              <a:cxnSpLocks/>
              <a:stCxn id="122" idx="0"/>
              <a:endCxn id="142" idx="4"/>
            </p:cNvCxnSpPr>
            <p:nvPr/>
          </p:nvCxnSpPr>
          <p:spPr>
            <a:xfrm flipV="1">
              <a:off x="8435209" y="4833472"/>
              <a:ext cx="11369" cy="36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A644591E-5102-4B2A-A8EE-444BF1D58A91}"/>
                </a:ext>
              </a:extLst>
            </p:cNvPr>
            <p:cNvSpPr/>
            <p:nvPr/>
          </p:nvSpPr>
          <p:spPr>
            <a:xfrm>
              <a:off x="8297887" y="4043333"/>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25" name="Straight Arrow Connector 124">
              <a:extLst>
                <a:ext uri="{FF2B5EF4-FFF2-40B4-BE49-F238E27FC236}">
                  <a16:creationId xmlns:a16="http://schemas.microsoft.com/office/drawing/2014/main" id="{7CD3EDC8-4129-4465-A00B-FA185E0B996D}"/>
                </a:ext>
              </a:extLst>
            </p:cNvPr>
            <p:cNvCxnSpPr>
              <a:stCxn id="120" idx="0"/>
              <a:endCxn id="122" idx="4"/>
            </p:cNvCxnSpPr>
            <p:nvPr/>
          </p:nvCxnSpPr>
          <p:spPr>
            <a:xfrm flipH="1" flipV="1">
              <a:off x="8435209" y="5467823"/>
              <a:ext cx="1" cy="214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3C97373-123E-45FB-8704-A1B4677F14DC}"/>
                </a:ext>
              </a:extLst>
            </p:cNvPr>
            <p:cNvSpPr txBox="1"/>
            <p:nvPr/>
          </p:nvSpPr>
          <p:spPr>
            <a:xfrm>
              <a:off x="8247294" y="3815979"/>
              <a:ext cx="443887" cy="239382"/>
            </a:xfrm>
            <a:prstGeom prst="rect">
              <a:avLst/>
            </a:prstGeom>
            <a:noFill/>
          </p:spPr>
          <p:txBody>
            <a:bodyPr wrap="square" rtlCol="0">
              <a:spAutoFit/>
            </a:bodyPr>
            <a:lstStyle/>
            <a:p>
              <a:r>
                <a:rPr lang="en-US" sz="800" dirty="0">
                  <a:solidFill>
                    <a:schemeClr val="bg1"/>
                  </a:solidFill>
                </a:rPr>
                <a:t>the</a:t>
              </a:r>
            </a:p>
          </p:txBody>
        </p:sp>
        <p:sp>
          <p:nvSpPr>
            <p:cNvPr id="127" name="Oval 126">
              <a:extLst>
                <a:ext uri="{FF2B5EF4-FFF2-40B4-BE49-F238E27FC236}">
                  <a16:creationId xmlns:a16="http://schemas.microsoft.com/office/drawing/2014/main" id="{585C8610-E3CE-49F6-917A-A862C7E8DB6F}"/>
                </a:ext>
              </a:extLst>
            </p:cNvPr>
            <p:cNvSpPr/>
            <p:nvPr/>
          </p:nvSpPr>
          <p:spPr>
            <a:xfrm>
              <a:off x="8891086" y="5692491"/>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234CAF6F-0B16-42DE-BEA0-984A69A38F4E}"/>
                </a:ext>
              </a:extLst>
            </p:cNvPr>
            <p:cNvSpPr txBox="1"/>
            <p:nvPr/>
          </p:nvSpPr>
          <p:spPr>
            <a:xfrm>
              <a:off x="8841841" y="5949467"/>
              <a:ext cx="373134" cy="239382"/>
            </a:xfrm>
            <a:prstGeom prst="rect">
              <a:avLst/>
            </a:prstGeom>
            <a:noFill/>
          </p:spPr>
          <p:txBody>
            <a:bodyPr wrap="square" rtlCol="0">
              <a:spAutoFit/>
            </a:bodyPr>
            <a:lstStyle/>
            <a:p>
              <a:r>
                <a:rPr lang="en-US" sz="800" dirty="0">
                  <a:solidFill>
                    <a:schemeClr val="bg1"/>
                  </a:solidFill>
                </a:rPr>
                <a:t>cat</a:t>
              </a:r>
            </a:p>
          </p:txBody>
        </p:sp>
        <p:sp>
          <p:nvSpPr>
            <p:cNvPr id="129" name="Oval 128">
              <a:extLst>
                <a:ext uri="{FF2B5EF4-FFF2-40B4-BE49-F238E27FC236}">
                  <a16:creationId xmlns:a16="http://schemas.microsoft.com/office/drawing/2014/main" id="{A9D75F48-FF60-458E-A266-35C447E2ADF8}"/>
                </a:ext>
              </a:extLst>
            </p:cNvPr>
            <p:cNvSpPr/>
            <p:nvPr/>
          </p:nvSpPr>
          <p:spPr>
            <a:xfrm>
              <a:off x="8891086" y="5210585"/>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0" name="Straight Arrow Connector 129">
              <a:extLst>
                <a:ext uri="{FF2B5EF4-FFF2-40B4-BE49-F238E27FC236}">
                  <a16:creationId xmlns:a16="http://schemas.microsoft.com/office/drawing/2014/main" id="{BB0F2CED-6B3F-46B5-A79F-D0D56FA8BD34}"/>
                </a:ext>
              </a:extLst>
            </p:cNvPr>
            <p:cNvCxnSpPr>
              <a:cxnSpLocks/>
              <a:stCxn id="129" idx="0"/>
              <a:endCxn id="143" idx="4"/>
            </p:cNvCxnSpPr>
            <p:nvPr/>
          </p:nvCxnSpPr>
          <p:spPr>
            <a:xfrm flipV="1">
              <a:off x="9028408" y="4837044"/>
              <a:ext cx="3965" cy="37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526DC0BB-C7D4-4F88-AA25-3F82C5747AFE}"/>
                </a:ext>
              </a:extLst>
            </p:cNvPr>
            <p:cNvSpPr/>
            <p:nvPr/>
          </p:nvSpPr>
          <p:spPr>
            <a:xfrm>
              <a:off x="8891085" y="405316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32" name="TextBox 131">
              <a:extLst>
                <a:ext uri="{FF2B5EF4-FFF2-40B4-BE49-F238E27FC236}">
                  <a16:creationId xmlns:a16="http://schemas.microsoft.com/office/drawing/2014/main" id="{BCBA634F-026F-472F-B76E-58C9FE87F21C}"/>
                </a:ext>
              </a:extLst>
            </p:cNvPr>
            <p:cNvSpPr txBox="1"/>
            <p:nvPr/>
          </p:nvSpPr>
          <p:spPr>
            <a:xfrm>
              <a:off x="8867362" y="3822069"/>
              <a:ext cx="443887" cy="239382"/>
            </a:xfrm>
            <a:prstGeom prst="rect">
              <a:avLst/>
            </a:prstGeom>
            <a:noFill/>
          </p:spPr>
          <p:txBody>
            <a:bodyPr wrap="square" rtlCol="0">
              <a:spAutoFit/>
            </a:bodyPr>
            <a:lstStyle/>
            <a:p>
              <a:r>
                <a:rPr lang="en-US" sz="800" dirty="0">
                  <a:solidFill>
                    <a:schemeClr val="bg1"/>
                  </a:solidFill>
                </a:rPr>
                <a:t>sat</a:t>
              </a:r>
            </a:p>
          </p:txBody>
        </p:sp>
        <p:cxnSp>
          <p:nvCxnSpPr>
            <p:cNvPr id="133" name="Straight Arrow Connector 132">
              <a:extLst>
                <a:ext uri="{FF2B5EF4-FFF2-40B4-BE49-F238E27FC236}">
                  <a16:creationId xmlns:a16="http://schemas.microsoft.com/office/drawing/2014/main" id="{1C28AE55-4760-4BC6-98B2-EACA04B50074}"/>
                </a:ext>
              </a:extLst>
            </p:cNvPr>
            <p:cNvCxnSpPr>
              <a:stCxn id="127" idx="0"/>
              <a:endCxn id="129" idx="4"/>
            </p:cNvCxnSpPr>
            <p:nvPr/>
          </p:nvCxnSpPr>
          <p:spPr>
            <a:xfrm flipV="1">
              <a:off x="9028408" y="5478766"/>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590097EB-B284-4789-A613-7729B618E298}"/>
                </a:ext>
              </a:extLst>
            </p:cNvPr>
            <p:cNvSpPr/>
            <p:nvPr/>
          </p:nvSpPr>
          <p:spPr>
            <a:xfrm>
              <a:off x="9511795" y="569004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79434BE4-A7C9-4C22-99BD-39C007477FB8}"/>
                </a:ext>
              </a:extLst>
            </p:cNvPr>
            <p:cNvSpPr txBox="1"/>
            <p:nvPr/>
          </p:nvSpPr>
          <p:spPr>
            <a:xfrm>
              <a:off x="9462550" y="5927442"/>
              <a:ext cx="373134" cy="239382"/>
            </a:xfrm>
            <a:prstGeom prst="rect">
              <a:avLst/>
            </a:prstGeom>
            <a:noFill/>
          </p:spPr>
          <p:txBody>
            <a:bodyPr wrap="square" rtlCol="0">
              <a:spAutoFit/>
            </a:bodyPr>
            <a:lstStyle/>
            <a:p>
              <a:r>
                <a:rPr lang="en-US" sz="800" dirty="0">
                  <a:solidFill>
                    <a:schemeClr val="bg1"/>
                  </a:solidFill>
                </a:rPr>
                <a:t>cat</a:t>
              </a:r>
            </a:p>
          </p:txBody>
        </p:sp>
        <p:sp>
          <p:nvSpPr>
            <p:cNvPr id="136" name="Oval 135">
              <a:extLst>
                <a:ext uri="{FF2B5EF4-FFF2-40B4-BE49-F238E27FC236}">
                  <a16:creationId xmlns:a16="http://schemas.microsoft.com/office/drawing/2014/main" id="{DD0EABFB-5C67-4215-B6B8-A319AB9B5225}"/>
                </a:ext>
              </a:extLst>
            </p:cNvPr>
            <p:cNvSpPr/>
            <p:nvPr/>
          </p:nvSpPr>
          <p:spPr>
            <a:xfrm>
              <a:off x="9511795" y="5208140"/>
              <a:ext cx="274643" cy="2681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37" name="Straight Arrow Connector 136">
              <a:extLst>
                <a:ext uri="{FF2B5EF4-FFF2-40B4-BE49-F238E27FC236}">
                  <a16:creationId xmlns:a16="http://schemas.microsoft.com/office/drawing/2014/main" id="{5A95B2A3-1FE4-4D8B-B0A7-F6FCEAD7F338}"/>
                </a:ext>
              </a:extLst>
            </p:cNvPr>
            <p:cNvCxnSpPr>
              <a:cxnSpLocks/>
              <a:stCxn id="136" idx="0"/>
              <a:endCxn id="144" idx="4"/>
            </p:cNvCxnSpPr>
            <p:nvPr/>
          </p:nvCxnSpPr>
          <p:spPr>
            <a:xfrm flipV="1">
              <a:off x="9649117" y="4826330"/>
              <a:ext cx="4767" cy="38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0194B2F6-753C-49BB-8CB0-67D78D2FB165}"/>
                </a:ext>
              </a:extLst>
            </p:cNvPr>
            <p:cNvSpPr/>
            <p:nvPr/>
          </p:nvSpPr>
          <p:spPr>
            <a:xfrm>
              <a:off x="9511794" y="4050720"/>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39" name="Straight Arrow Connector 138">
              <a:extLst>
                <a:ext uri="{FF2B5EF4-FFF2-40B4-BE49-F238E27FC236}">
                  <a16:creationId xmlns:a16="http://schemas.microsoft.com/office/drawing/2014/main" id="{D77C4E26-2C19-44AB-9548-D977F7434AE3}"/>
                </a:ext>
              </a:extLst>
            </p:cNvPr>
            <p:cNvCxnSpPr>
              <a:stCxn id="134" idx="0"/>
              <a:endCxn id="136" idx="4"/>
            </p:cNvCxnSpPr>
            <p:nvPr/>
          </p:nvCxnSpPr>
          <p:spPr>
            <a:xfrm flipV="1">
              <a:off x="9649117" y="5476321"/>
              <a:ext cx="0" cy="21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0452FF70-6D0A-4125-9809-76B900F883B9}"/>
                </a:ext>
              </a:extLst>
            </p:cNvPr>
            <p:cNvSpPr txBox="1"/>
            <p:nvPr/>
          </p:nvSpPr>
          <p:spPr>
            <a:xfrm>
              <a:off x="9484283" y="3828496"/>
              <a:ext cx="443887" cy="239382"/>
            </a:xfrm>
            <a:prstGeom prst="rect">
              <a:avLst/>
            </a:prstGeom>
            <a:noFill/>
          </p:spPr>
          <p:txBody>
            <a:bodyPr wrap="square" rtlCol="0">
              <a:spAutoFit/>
            </a:bodyPr>
            <a:lstStyle/>
            <a:p>
              <a:r>
                <a:rPr lang="en-US" sz="800" dirty="0">
                  <a:solidFill>
                    <a:schemeClr val="bg1"/>
                  </a:solidFill>
                </a:rPr>
                <a:t>on</a:t>
              </a:r>
            </a:p>
          </p:txBody>
        </p:sp>
        <p:sp>
          <p:nvSpPr>
            <p:cNvPr id="141" name="Oval 140">
              <a:extLst>
                <a:ext uri="{FF2B5EF4-FFF2-40B4-BE49-F238E27FC236}">
                  <a16:creationId xmlns:a16="http://schemas.microsoft.com/office/drawing/2014/main" id="{AD0F0223-B7A4-495A-85A9-A40F76C11718}"/>
                </a:ext>
              </a:extLst>
            </p:cNvPr>
            <p:cNvSpPr/>
            <p:nvPr/>
          </p:nvSpPr>
          <p:spPr>
            <a:xfrm>
              <a:off x="7681793" y="4545055"/>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2" name="Oval 141">
              <a:extLst>
                <a:ext uri="{FF2B5EF4-FFF2-40B4-BE49-F238E27FC236}">
                  <a16:creationId xmlns:a16="http://schemas.microsoft.com/office/drawing/2014/main" id="{5F319D67-0EA8-43A6-A37A-5E3C3EE99604}"/>
                </a:ext>
              </a:extLst>
            </p:cNvPr>
            <p:cNvSpPr/>
            <p:nvPr/>
          </p:nvSpPr>
          <p:spPr>
            <a:xfrm>
              <a:off x="8309256" y="4565291"/>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3" name="Oval 142">
              <a:extLst>
                <a:ext uri="{FF2B5EF4-FFF2-40B4-BE49-F238E27FC236}">
                  <a16:creationId xmlns:a16="http://schemas.microsoft.com/office/drawing/2014/main" id="{CE83079A-A848-48F4-B753-78DED5F843EF}"/>
                </a:ext>
              </a:extLst>
            </p:cNvPr>
            <p:cNvSpPr/>
            <p:nvPr/>
          </p:nvSpPr>
          <p:spPr>
            <a:xfrm>
              <a:off x="8895051" y="4568863"/>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44" name="Oval 143">
              <a:extLst>
                <a:ext uri="{FF2B5EF4-FFF2-40B4-BE49-F238E27FC236}">
                  <a16:creationId xmlns:a16="http://schemas.microsoft.com/office/drawing/2014/main" id="{432EF64F-26F2-4C54-BEE5-D1B46C512B75}"/>
                </a:ext>
              </a:extLst>
            </p:cNvPr>
            <p:cNvSpPr/>
            <p:nvPr/>
          </p:nvSpPr>
          <p:spPr>
            <a:xfrm>
              <a:off x="9516562" y="455814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cxnSp>
          <p:nvCxnSpPr>
            <p:cNvPr id="145" name="Straight Arrow Connector 144">
              <a:extLst>
                <a:ext uri="{FF2B5EF4-FFF2-40B4-BE49-F238E27FC236}">
                  <a16:creationId xmlns:a16="http://schemas.microsoft.com/office/drawing/2014/main" id="{C09A78CC-83E5-4F71-81D4-2C26E5F6E6DC}"/>
                </a:ext>
              </a:extLst>
            </p:cNvPr>
            <p:cNvCxnSpPr>
              <a:stCxn id="141" idx="0"/>
              <a:endCxn id="117" idx="4"/>
            </p:cNvCxnSpPr>
            <p:nvPr/>
          </p:nvCxnSpPr>
          <p:spPr>
            <a:xfrm flipH="1" flipV="1">
              <a:off x="7814500" y="4313959"/>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94D040B-D4B6-461F-9593-D0432AFE0335}"/>
                </a:ext>
              </a:extLst>
            </p:cNvPr>
            <p:cNvCxnSpPr/>
            <p:nvPr/>
          </p:nvCxnSpPr>
          <p:spPr>
            <a:xfrm flipH="1" flipV="1">
              <a:off x="8431526" y="4315334"/>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339A7942-AB10-4E94-91D8-956EBEAE2A6E}"/>
                </a:ext>
              </a:extLst>
            </p:cNvPr>
            <p:cNvCxnSpPr/>
            <p:nvPr/>
          </p:nvCxnSpPr>
          <p:spPr>
            <a:xfrm flipH="1" flipV="1">
              <a:off x="9030390" y="4328519"/>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CF8D518-F960-48C6-A353-BCA52DB535A2}"/>
                </a:ext>
              </a:extLst>
            </p:cNvPr>
            <p:cNvCxnSpPr/>
            <p:nvPr/>
          </p:nvCxnSpPr>
          <p:spPr>
            <a:xfrm flipH="1" flipV="1">
              <a:off x="9644500" y="4322755"/>
              <a:ext cx="4615" cy="231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51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6" grpId="0"/>
      <p:bldP spid="77" grpId="0"/>
      <p:bldP spid="104" grpId="0"/>
      <p:bldP spid="105" grpId="0"/>
      <p:bldP spid="106" grpId="0"/>
      <p:bldP spid="107" grpId="0"/>
      <p:bldP spid="108" grpId="0"/>
      <p:bldP spid="109" grpId="0"/>
      <p:bldP spid="110" grpId="0"/>
      <p:bldP spid="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5327-B19A-4BC2-9212-205CA6AEFC7F}"/>
              </a:ext>
            </a:extLst>
          </p:cNvPr>
          <p:cNvSpPr>
            <a:spLocks noGrp="1"/>
          </p:cNvSpPr>
          <p:nvPr>
            <p:ph type="title"/>
          </p:nvPr>
        </p:nvSpPr>
        <p:spPr/>
        <p:txBody>
          <a:bodyPr/>
          <a:lstStyle/>
          <a:p>
            <a:r>
              <a:rPr lang="en-US" dirty="0" err="1"/>
              <a:t>Conclusões</a:t>
            </a:r>
            <a:endParaRPr lang="en-US" dirty="0"/>
          </a:p>
        </p:txBody>
      </p:sp>
      <p:sp>
        <p:nvSpPr>
          <p:cNvPr id="3" name="Content Placeholder 2">
            <a:extLst>
              <a:ext uri="{FF2B5EF4-FFF2-40B4-BE49-F238E27FC236}">
                <a16:creationId xmlns:a16="http://schemas.microsoft.com/office/drawing/2014/main" id="{DBC54581-E3EA-4A67-953F-DEF10D9FC6C4}"/>
              </a:ext>
            </a:extLst>
          </p:cNvPr>
          <p:cNvSpPr>
            <a:spLocks noGrp="1"/>
          </p:cNvSpPr>
          <p:nvPr>
            <p:ph idx="1"/>
          </p:nvPr>
        </p:nvSpPr>
        <p:spPr/>
        <p:txBody>
          <a:bodyPr/>
          <a:lstStyle/>
          <a:p>
            <a:r>
              <a:rPr lang="pt-BR" dirty="0"/>
              <a:t>A representação "clássica" de dados de texto é feita usando </a:t>
            </a:r>
            <a:r>
              <a:rPr lang="pt-BR" dirty="0" err="1"/>
              <a:t>BoW</a:t>
            </a:r>
            <a:r>
              <a:rPr lang="pt-BR" dirty="0"/>
              <a:t> e codificação 1-hot, o que pode levar a uma baixa precisão devido à dispersão e falta de generalização semântica</a:t>
            </a:r>
          </a:p>
          <a:p>
            <a:r>
              <a:rPr lang="pt-BR" dirty="0"/>
              <a:t>O uso de representações distribuídas (também conhecidas como </a:t>
            </a:r>
            <a:r>
              <a:rPr lang="pt-BR" i="1" dirty="0" err="1"/>
              <a:t>embeddings</a:t>
            </a:r>
            <a:r>
              <a:rPr lang="pt-BR" dirty="0"/>
              <a:t> de palavras) adiciona algum conhecimento a priori à representação de entrada.</a:t>
            </a:r>
          </a:p>
          <a:p>
            <a:r>
              <a:rPr lang="pt-BR" i="1" dirty="0" err="1"/>
              <a:t>Embeddings</a:t>
            </a:r>
            <a:r>
              <a:rPr lang="pt-BR" dirty="0"/>
              <a:t> de palavras são normalmente usados como entrada para outras tarefas de PLN.</a:t>
            </a:r>
          </a:p>
        </p:txBody>
      </p:sp>
      <p:sp>
        <p:nvSpPr>
          <p:cNvPr id="4" name="Text Placeholder 3">
            <a:extLst>
              <a:ext uri="{FF2B5EF4-FFF2-40B4-BE49-F238E27FC236}">
                <a16:creationId xmlns:a16="http://schemas.microsoft.com/office/drawing/2014/main" id="{EEBAC8F2-2E38-4BE5-B457-12BD50EB122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7129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p:txBody>
          <a:bodyPr/>
          <a:lstStyle/>
          <a:p>
            <a:r>
              <a:rPr lang="en-US" sz="4000" dirty="0"/>
              <a:t>Word Embeddings</a:t>
            </a:r>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8598-0851-4057-8EC1-C6AA935751A3}"/>
              </a:ext>
            </a:extLst>
          </p:cNvPr>
          <p:cNvSpPr>
            <a:spLocks noGrp="1"/>
          </p:cNvSpPr>
          <p:nvPr>
            <p:ph type="title"/>
          </p:nvPr>
        </p:nvSpPr>
        <p:spPr/>
        <p:txBody>
          <a:bodyPr/>
          <a:lstStyle/>
          <a:p>
            <a:r>
              <a:rPr lang="pt-BR" dirty="0"/>
              <a:t>Sumário</a:t>
            </a:r>
          </a:p>
        </p:txBody>
      </p:sp>
      <p:sp>
        <p:nvSpPr>
          <p:cNvPr id="3" name="TextBox 2">
            <a:extLst>
              <a:ext uri="{FF2B5EF4-FFF2-40B4-BE49-F238E27FC236}">
                <a16:creationId xmlns:a16="http://schemas.microsoft.com/office/drawing/2014/main" id="{83BA2705-7808-4D67-8AF8-8A0F617CCAFA}"/>
              </a:ext>
            </a:extLst>
          </p:cNvPr>
          <p:cNvSpPr txBox="1"/>
          <p:nvPr/>
        </p:nvSpPr>
        <p:spPr>
          <a:xfrm>
            <a:off x="4103513" y="2381806"/>
            <a:ext cx="6361288" cy="170348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42900" indent="-342900">
              <a:lnSpc>
                <a:spcPct val="150000"/>
              </a:lnSpc>
              <a:buFont typeface="+mj-lt"/>
              <a:buAutoNum type="arabicPeriod"/>
            </a:pPr>
            <a:r>
              <a:rPr lang="en-US" dirty="0">
                <a:solidFill>
                  <a:schemeClr val="bg1"/>
                </a:solidFill>
                <a:latin typeface="Trebuchet MS" panose="020B0603020202020204" pitchFamily="34" charset="0"/>
              </a:rPr>
              <a:t>NLP </a:t>
            </a:r>
            <a:r>
              <a:rPr lang="pt-BR" dirty="0">
                <a:solidFill>
                  <a:schemeClr val="bg1"/>
                </a:solidFill>
                <a:latin typeface="Trebuchet MS" panose="020B0603020202020204" pitchFamily="34" charset="0"/>
              </a:rPr>
              <a:t>clássica</a:t>
            </a:r>
            <a:r>
              <a:rPr lang="en-US" dirty="0">
                <a:solidFill>
                  <a:schemeClr val="bg1"/>
                </a:solidFill>
                <a:latin typeface="Trebuchet MS" panose="020B0603020202020204" pitchFamily="34" charset="0"/>
              </a:rPr>
              <a:t> e Bag-of-Words</a:t>
            </a:r>
          </a:p>
          <a:p>
            <a:pPr marL="342900" indent="-342900">
              <a:lnSpc>
                <a:spcPct val="150000"/>
              </a:lnSpc>
              <a:buFont typeface="+mj-lt"/>
              <a:buAutoNum type="arabicPeriod"/>
            </a:pPr>
            <a:r>
              <a:rPr lang="pt-BR" dirty="0">
                <a:solidFill>
                  <a:schemeClr val="bg1"/>
                </a:solidFill>
                <a:latin typeface="Trebuchet MS" panose="020B0603020202020204" pitchFamily="34" charset="0"/>
              </a:rPr>
              <a:t>Representação Distribuída</a:t>
            </a:r>
          </a:p>
          <a:p>
            <a:pPr marL="342900" indent="-342900">
              <a:lnSpc>
                <a:spcPct val="150000"/>
              </a:lnSpc>
              <a:buFont typeface="+mj-lt"/>
              <a:buAutoNum type="arabicPeriod"/>
            </a:pPr>
            <a:r>
              <a:rPr lang="en-US" dirty="0">
                <a:solidFill>
                  <a:schemeClr val="bg1"/>
                </a:solidFill>
                <a:latin typeface="Trebuchet MS" panose="020B0603020202020204" pitchFamily="34" charset="0"/>
              </a:rPr>
              <a:t>Word2Vec algorithm</a:t>
            </a:r>
          </a:p>
          <a:p>
            <a:pPr marL="342900" indent="-342900">
              <a:lnSpc>
                <a:spcPct val="150000"/>
              </a:lnSpc>
              <a:buFont typeface="+mj-lt"/>
              <a:buAutoNum type="arabicPeriod"/>
            </a:pPr>
            <a:endParaRPr lang="en-US"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5762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6745-BC90-459A-A550-C98F05E262F5}"/>
              </a:ext>
            </a:extLst>
          </p:cNvPr>
          <p:cNvSpPr>
            <a:spLocks noGrp="1"/>
          </p:cNvSpPr>
          <p:nvPr>
            <p:ph type="title"/>
          </p:nvPr>
        </p:nvSpPr>
        <p:spPr/>
        <p:txBody>
          <a:bodyPr/>
          <a:lstStyle/>
          <a:p>
            <a:r>
              <a:rPr lang="pt-BR" dirty="0"/>
              <a:t>Modelos Clássicos de NLP</a:t>
            </a:r>
          </a:p>
        </p:txBody>
      </p:sp>
      <p:sp>
        <p:nvSpPr>
          <p:cNvPr id="3" name="Content Placeholder 2">
            <a:extLst>
              <a:ext uri="{FF2B5EF4-FFF2-40B4-BE49-F238E27FC236}">
                <a16:creationId xmlns:a16="http://schemas.microsoft.com/office/drawing/2014/main" id="{B99337E7-77A7-47C5-AB6B-F56EFF4AE976}"/>
              </a:ext>
            </a:extLst>
          </p:cNvPr>
          <p:cNvSpPr>
            <a:spLocks noGrp="1"/>
          </p:cNvSpPr>
          <p:nvPr>
            <p:ph idx="1"/>
          </p:nvPr>
        </p:nvSpPr>
        <p:spPr/>
        <p:txBody>
          <a:bodyPr/>
          <a:lstStyle/>
          <a:p>
            <a:r>
              <a:rPr lang="en-US" dirty="0"/>
              <a:t>HMMs, CRFs </a:t>
            </a:r>
            <a:r>
              <a:rPr lang="pt-BR" dirty="0"/>
              <a:t>e outros tipos de modelos como </a:t>
            </a:r>
            <a:r>
              <a:rPr lang="en-US" dirty="0"/>
              <a:t>PGM</a:t>
            </a:r>
          </a:p>
          <a:p>
            <a:r>
              <a:rPr lang="en-US" dirty="0"/>
              <a:t>Bag of words – um feature por </a:t>
            </a:r>
            <a:r>
              <a:rPr lang="en-US" dirty="0" err="1"/>
              <a:t>palavra</a:t>
            </a:r>
            <a:endParaRPr lang="en-US" dirty="0"/>
          </a:p>
          <a:p>
            <a:pPr marL="0" indent="0">
              <a:buNone/>
            </a:pPr>
            <a:r>
              <a:rPr lang="en-US" dirty="0"/>
              <a:t>   </a:t>
            </a:r>
            <a:r>
              <a:rPr lang="en-US" i="1" dirty="0"/>
              <a:t>the cat sat on the mat</a:t>
            </a:r>
          </a:p>
          <a:p>
            <a:pPr marL="0" indent="0">
              <a:buNone/>
            </a:pPr>
            <a:endParaRPr lang="en-US" i="1" dirty="0"/>
          </a:p>
          <a:p>
            <a:pPr marL="0" indent="0">
              <a:buNone/>
            </a:pPr>
            <a:endParaRPr lang="en-US" i="1" dirty="0"/>
          </a:p>
          <a:p>
            <a:endParaRPr lang="en-US" dirty="0"/>
          </a:p>
          <a:p>
            <a:r>
              <a:rPr lang="pt-BR" dirty="0"/>
              <a:t>Varias formas de escolher o valor</a:t>
            </a:r>
            <a:r>
              <a:rPr lang="en-US" dirty="0"/>
              <a:t>:  </a:t>
            </a:r>
            <a:r>
              <a:rPr lang="pt-BR" dirty="0"/>
              <a:t>Binário, Contagem</a:t>
            </a:r>
            <a:r>
              <a:rPr lang="en-US" dirty="0"/>
              <a:t>, TF-IDF</a:t>
            </a:r>
          </a:p>
          <a:p>
            <a:pPr marL="0" indent="0">
              <a:buNone/>
            </a:pPr>
            <a:endParaRPr lang="en-US" dirty="0"/>
          </a:p>
        </p:txBody>
      </p:sp>
      <p:sp>
        <p:nvSpPr>
          <p:cNvPr id="4" name="Text Placeholder 3">
            <a:extLst>
              <a:ext uri="{FF2B5EF4-FFF2-40B4-BE49-F238E27FC236}">
                <a16:creationId xmlns:a16="http://schemas.microsoft.com/office/drawing/2014/main" id="{578A93C6-2F2E-4937-9E96-E4A585941748}"/>
              </a:ext>
            </a:extLst>
          </p:cNvPr>
          <p:cNvSpPr>
            <a:spLocks noGrp="1"/>
          </p:cNvSpPr>
          <p:nvPr>
            <p:ph type="body" sz="quarter" idx="10"/>
          </p:nvPr>
        </p:nvSpPr>
        <p:spPr/>
        <p:txBody>
          <a:bodyPr/>
          <a:lstStyle/>
          <a:p>
            <a:r>
              <a:rPr lang="pt-BR" dirty="0"/>
              <a:t>Como a PNL era feita antes do </a:t>
            </a:r>
            <a:r>
              <a:rPr lang="pt-BR" dirty="0" err="1"/>
              <a:t>Deep</a:t>
            </a:r>
            <a:r>
              <a:rPr lang="pt-BR" dirty="0"/>
              <a:t> Learning?</a:t>
            </a:r>
            <a:endParaRPr lang="en-US" dirty="0"/>
          </a:p>
        </p:txBody>
      </p:sp>
      <p:graphicFrame>
        <p:nvGraphicFramePr>
          <p:cNvPr id="5" name="Table 4">
            <a:extLst>
              <a:ext uri="{FF2B5EF4-FFF2-40B4-BE49-F238E27FC236}">
                <a16:creationId xmlns:a16="http://schemas.microsoft.com/office/drawing/2014/main" id="{1AA4884C-1EA0-4012-A463-970B2927D06F}"/>
              </a:ext>
            </a:extLst>
          </p:cNvPr>
          <p:cNvGraphicFramePr>
            <a:graphicFrameLocks noGrp="1"/>
          </p:cNvGraphicFramePr>
          <p:nvPr>
            <p:extLst>
              <p:ext uri="{D42A27DB-BD31-4B8C-83A1-F6EECF244321}">
                <p14:modId xmlns:p14="http://schemas.microsoft.com/office/powerpoint/2010/main" val="4137542310"/>
              </p:ext>
            </p:extLst>
          </p:nvPr>
        </p:nvGraphicFramePr>
        <p:xfrm>
          <a:off x="677562" y="3438344"/>
          <a:ext cx="6005952" cy="731520"/>
        </p:xfrm>
        <a:graphic>
          <a:graphicData uri="http://schemas.openxmlformats.org/drawingml/2006/table">
            <a:tbl>
              <a:tblPr firstRow="1" bandRow="1">
                <a:tableStyleId>{00A15C55-8517-42AA-B614-E9B94910E393}</a:tableStyleId>
              </a:tblPr>
              <a:tblGrid>
                <a:gridCol w="1000992">
                  <a:extLst>
                    <a:ext uri="{9D8B030D-6E8A-4147-A177-3AD203B41FA5}">
                      <a16:colId xmlns:a16="http://schemas.microsoft.com/office/drawing/2014/main" val="88932518"/>
                    </a:ext>
                  </a:extLst>
                </a:gridCol>
                <a:gridCol w="1000992">
                  <a:extLst>
                    <a:ext uri="{9D8B030D-6E8A-4147-A177-3AD203B41FA5}">
                      <a16:colId xmlns:a16="http://schemas.microsoft.com/office/drawing/2014/main" val="3494732369"/>
                    </a:ext>
                  </a:extLst>
                </a:gridCol>
                <a:gridCol w="1000992">
                  <a:extLst>
                    <a:ext uri="{9D8B030D-6E8A-4147-A177-3AD203B41FA5}">
                      <a16:colId xmlns:a16="http://schemas.microsoft.com/office/drawing/2014/main" val="2476746439"/>
                    </a:ext>
                  </a:extLst>
                </a:gridCol>
                <a:gridCol w="1000992">
                  <a:extLst>
                    <a:ext uri="{9D8B030D-6E8A-4147-A177-3AD203B41FA5}">
                      <a16:colId xmlns:a16="http://schemas.microsoft.com/office/drawing/2014/main" val="1208621819"/>
                    </a:ext>
                  </a:extLst>
                </a:gridCol>
                <a:gridCol w="1000992">
                  <a:extLst>
                    <a:ext uri="{9D8B030D-6E8A-4147-A177-3AD203B41FA5}">
                      <a16:colId xmlns:a16="http://schemas.microsoft.com/office/drawing/2014/main" val="2243767905"/>
                    </a:ext>
                  </a:extLst>
                </a:gridCol>
                <a:gridCol w="1000992">
                  <a:extLst>
                    <a:ext uri="{9D8B030D-6E8A-4147-A177-3AD203B41FA5}">
                      <a16:colId xmlns:a16="http://schemas.microsoft.com/office/drawing/2014/main" val="2524499296"/>
                    </a:ext>
                  </a:extLst>
                </a:gridCol>
              </a:tblGrid>
              <a:tr h="323165">
                <a:tc>
                  <a:txBody>
                    <a:bodyPr/>
                    <a:lstStyle/>
                    <a:p>
                      <a:r>
                        <a:rPr lang="en-US" dirty="0"/>
                        <a:t>cat</a:t>
                      </a:r>
                    </a:p>
                  </a:txBody>
                  <a:tcPr/>
                </a:tc>
                <a:tc>
                  <a:txBody>
                    <a:bodyPr/>
                    <a:lstStyle/>
                    <a:p>
                      <a:r>
                        <a:rPr lang="en-US" dirty="0"/>
                        <a:t>sat</a:t>
                      </a:r>
                    </a:p>
                  </a:txBody>
                  <a:tcPr/>
                </a:tc>
                <a:tc>
                  <a:txBody>
                    <a:bodyPr/>
                    <a:lstStyle/>
                    <a:p>
                      <a:r>
                        <a:rPr lang="en-US" dirty="0"/>
                        <a:t>on</a:t>
                      </a:r>
                    </a:p>
                  </a:txBody>
                  <a:tcPr/>
                </a:tc>
                <a:tc>
                  <a:txBody>
                    <a:bodyPr/>
                    <a:lstStyle/>
                    <a:p>
                      <a:r>
                        <a:rPr lang="en-US" dirty="0"/>
                        <a:t>the</a:t>
                      </a:r>
                    </a:p>
                  </a:txBody>
                  <a:tcPr/>
                </a:tc>
                <a:tc>
                  <a:txBody>
                    <a:bodyPr/>
                    <a:lstStyle/>
                    <a:p>
                      <a:r>
                        <a:rPr lang="en-US" dirty="0"/>
                        <a:t>mat</a:t>
                      </a:r>
                    </a:p>
                  </a:txBody>
                  <a:tcPr/>
                </a:tc>
                <a:tc>
                  <a:txBody>
                    <a:bodyPr/>
                    <a:lstStyle/>
                    <a:p>
                      <a:r>
                        <a:rPr lang="en-US" dirty="0"/>
                        <a:t>quickly</a:t>
                      </a:r>
                    </a:p>
                  </a:txBody>
                  <a:tcPr/>
                </a:tc>
                <a:extLst>
                  <a:ext uri="{0D108BD9-81ED-4DB2-BD59-A6C34878D82A}">
                    <a16:rowId xmlns:a16="http://schemas.microsoft.com/office/drawing/2014/main" val="1293936652"/>
                  </a:ext>
                </a:extLst>
              </a:tr>
              <a:tr h="323165">
                <a:tc>
                  <a:txBody>
                    <a:bodyPr/>
                    <a:lstStyle/>
                    <a:p>
                      <a:r>
                        <a:rPr lang="en-US" dirty="0">
                          <a:solidFill>
                            <a:schemeClr val="bg1"/>
                          </a:solidFill>
                        </a:rPr>
                        <a:t>1</a:t>
                      </a:r>
                    </a:p>
                  </a:txBody>
                  <a:tcPr/>
                </a:tc>
                <a:tc>
                  <a:txBody>
                    <a:bodyPr/>
                    <a:lstStyle/>
                    <a:p>
                      <a:r>
                        <a:rPr lang="en-US" dirty="0">
                          <a:solidFill>
                            <a:schemeClr val="bg1"/>
                          </a:solidFill>
                        </a:rPr>
                        <a:t>1</a:t>
                      </a:r>
                    </a:p>
                  </a:txBody>
                  <a:tcPr/>
                </a:tc>
                <a:tc>
                  <a:txBody>
                    <a:bodyPr/>
                    <a:lstStyle/>
                    <a:p>
                      <a:r>
                        <a:rPr lang="en-US" dirty="0">
                          <a:solidFill>
                            <a:schemeClr val="bg1"/>
                          </a:solidFill>
                        </a:rPr>
                        <a:t>1</a:t>
                      </a:r>
                    </a:p>
                  </a:txBody>
                  <a:tcPr/>
                </a:tc>
                <a:tc>
                  <a:txBody>
                    <a:bodyPr/>
                    <a:lstStyle/>
                    <a:p>
                      <a:r>
                        <a:rPr lang="en-US" dirty="0">
                          <a:solidFill>
                            <a:schemeClr val="bg1"/>
                          </a:solidFill>
                        </a:rPr>
                        <a:t>2</a:t>
                      </a:r>
                    </a:p>
                  </a:txBody>
                  <a:tcPr/>
                </a:tc>
                <a:tc>
                  <a:txBody>
                    <a:bodyPr/>
                    <a:lstStyle/>
                    <a:p>
                      <a:r>
                        <a:rPr lang="en-US" dirty="0">
                          <a:solidFill>
                            <a:schemeClr val="bg1"/>
                          </a:solidFill>
                        </a:rPr>
                        <a:t>1</a:t>
                      </a:r>
                    </a:p>
                  </a:txBody>
                  <a:tcPr/>
                </a:tc>
                <a:tc>
                  <a:txBody>
                    <a:bodyPr/>
                    <a:lstStyle/>
                    <a:p>
                      <a:r>
                        <a:rPr lang="en-US" dirty="0">
                          <a:solidFill>
                            <a:schemeClr val="bg1"/>
                          </a:solidFill>
                        </a:rPr>
                        <a:t>0</a:t>
                      </a:r>
                    </a:p>
                  </a:txBody>
                  <a:tcPr/>
                </a:tc>
                <a:extLst>
                  <a:ext uri="{0D108BD9-81ED-4DB2-BD59-A6C34878D82A}">
                    <a16:rowId xmlns:a16="http://schemas.microsoft.com/office/drawing/2014/main" val="913532321"/>
                  </a:ext>
                </a:extLst>
              </a:tr>
            </a:tbl>
          </a:graphicData>
        </a:graphic>
      </p:graphicFrame>
      <p:sp>
        <p:nvSpPr>
          <p:cNvPr id="7" name="TextBox 6">
            <a:extLst>
              <a:ext uri="{FF2B5EF4-FFF2-40B4-BE49-F238E27FC236}">
                <a16:creationId xmlns:a16="http://schemas.microsoft.com/office/drawing/2014/main" id="{3930FE30-DC1D-45A2-9006-C6A58E77300D}"/>
              </a:ext>
            </a:extLst>
          </p:cNvPr>
          <p:cNvSpPr txBox="1"/>
          <p:nvPr/>
        </p:nvSpPr>
        <p:spPr>
          <a:xfrm>
            <a:off x="7106859" y="3222287"/>
            <a:ext cx="2475019" cy="923330"/>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  |Vocabulary|</a:t>
            </a:r>
          </a:p>
          <a:p>
            <a:endParaRPr lang="en-US" dirty="0">
              <a:solidFill>
                <a:schemeClr val="bg1"/>
              </a:solidFill>
            </a:endParaRPr>
          </a:p>
        </p:txBody>
      </p:sp>
    </p:spTree>
    <p:extLst>
      <p:ext uri="{BB962C8B-B14F-4D97-AF65-F5344CB8AC3E}">
        <p14:creationId xmlns:p14="http://schemas.microsoft.com/office/powerpoint/2010/main" val="421782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0C22-7329-4CB8-9B25-4E9B14AE1182}"/>
              </a:ext>
            </a:extLst>
          </p:cNvPr>
          <p:cNvSpPr>
            <a:spLocks noGrp="1"/>
          </p:cNvSpPr>
          <p:nvPr>
            <p:ph type="title"/>
          </p:nvPr>
        </p:nvSpPr>
        <p:spPr/>
        <p:txBody>
          <a:bodyPr/>
          <a:lstStyle/>
          <a:p>
            <a:r>
              <a:rPr lang="pt-BR" dirty="0"/>
              <a:t>Problemas com representação </a:t>
            </a:r>
            <a:r>
              <a:rPr lang="pt-BR" dirty="0" err="1"/>
              <a:t>BoW</a:t>
            </a:r>
            <a:endParaRPr lang="en-US" dirty="0"/>
          </a:p>
        </p:txBody>
      </p:sp>
      <p:grpSp>
        <p:nvGrpSpPr>
          <p:cNvPr id="62" name="Group 61">
            <a:extLst>
              <a:ext uri="{FF2B5EF4-FFF2-40B4-BE49-F238E27FC236}">
                <a16:creationId xmlns:a16="http://schemas.microsoft.com/office/drawing/2014/main" id="{6DA93000-7EFF-4270-976E-97732194EC00}"/>
              </a:ext>
            </a:extLst>
          </p:cNvPr>
          <p:cNvGrpSpPr/>
          <p:nvPr/>
        </p:nvGrpSpPr>
        <p:grpSpPr>
          <a:xfrm>
            <a:off x="1296962" y="2416534"/>
            <a:ext cx="2329104" cy="1253972"/>
            <a:chOff x="1441068" y="2685039"/>
            <a:chExt cx="2587893" cy="1393302"/>
          </a:xfrm>
        </p:grpSpPr>
        <p:sp>
          <p:nvSpPr>
            <p:cNvPr id="4" name="Oval 3">
              <a:extLst>
                <a:ext uri="{FF2B5EF4-FFF2-40B4-BE49-F238E27FC236}">
                  <a16:creationId xmlns:a16="http://schemas.microsoft.com/office/drawing/2014/main" id="{FE152EF7-CDF3-41BB-A121-597692DA0227}"/>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8D6E64-7843-4E10-A4B6-170B6EBA0199}"/>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C75ED10-3B69-41FF-AC54-338DFE5A96C3}"/>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C3DB151-AE4B-4FF2-8482-B2A4C40502C5}"/>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23DA35B-7E6C-4611-B5D6-02DB75B5CA8B}"/>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E0B23F5-7B96-48A7-97C2-C5BF5EAF9ACF}"/>
                </a:ext>
              </a:extLst>
            </p:cNvPr>
            <p:cNvCxnSpPr>
              <a:cxnSpLocks/>
              <a:stCxn id="5"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CA40935-2067-4E13-AEF2-141BEA53044F}"/>
                </a:ext>
              </a:extLst>
            </p:cNvPr>
            <p:cNvCxnSpPr>
              <a:cxnSpLocks/>
              <a:stCxn id="6"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6314E6-1980-42E9-8D54-3B1F797DC033}"/>
                </a:ext>
              </a:extLst>
            </p:cNvPr>
            <p:cNvCxnSpPr>
              <a:cxnSpLocks/>
              <a:stCxn id="9" idx="7"/>
              <a:endCxn id="4"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3B4EF3-13A2-4F08-A77D-3CB58534781C}"/>
                </a:ext>
              </a:extLst>
            </p:cNvPr>
            <p:cNvCxnSpPr>
              <a:cxnSpLocks/>
              <a:stCxn id="10" idx="0"/>
              <a:endCxn id="4"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EF7FE82-EE71-4DB2-8271-F4496834CFF9}"/>
                </a:ext>
              </a:extLst>
            </p:cNvPr>
            <p:cNvSpPr txBox="1"/>
            <p:nvPr/>
          </p:nvSpPr>
          <p:spPr>
            <a:xfrm>
              <a:off x="2581006" y="3219831"/>
              <a:ext cx="82931" cy="410369"/>
            </a:xfrm>
            <a:prstGeom prst="rect">
              <a:avLst/>
            </a:prstGeom>
            <a:noFill/>
          </p:spPr>
          <p:txBody>
            <a:bodyPr wrap="square" rtlCol="0">
              <a:spAutoFit/>
            </a:bodyPr>
            <a:lstStyle/>
            <a:p>
              <a:r>
                <a:rPr lang="en-US" dirty="0">
                  <a:latin typeface="+mn-lt"/>
                </a:rPr>
                <a:t>…</a:t>
              </a:r>
            </a:p>
          </p:txBody>
        </p:sp>
        <p:sp>
          <p:nvSpPr>
            <p:cNvPr id="23" name="TextBox 22">
              <a:extLst>
                <a:ext uri="{FF2B5EF4-FFF2-40B4-BE49-F238E27FC236}">
                  <a16:creationId xmlns:a16="http://schemas.microsoft.com/office/drawing/2014/main" id="{4C96F74B-FAFB-4010-BCAF-385384F17792}"/>
                </a:ext>
              </a:extLst>
            </p:cNvPr>
            <p:cNvSpPr txBox="1"/>
            <p:nvPr/>
          </p:nvSpPr>
          <p:spPr>
            <a:xfrm>
              <a:off x="1855624" y="3218263"/>
              <a:ext cx="82931" cy="410369"/>
            </a:xfrm>
            <a:prstGeom prst="rect">
              <a:avLst/>
            </a:prstGeom>
            <a:noFill/>
          </p:spPr>
          <p:txBody>
            <a:bodyPr wrap="square" rtlCol="0">
              <a:spAutoFit/>
            </a:bodyPr>
            <a:lstStyle/>
            <a:p>
              <a:r>
                <a:rPr lang="en-US" dirty="0">
                  <a:latin typeface="+mn-lt"/>
                </a:rPr>
                <a:t>…</a:t>
              </a:r>
            </a:p>
          </p:txBody>
        </p:sp>
        <p:sp>
          <p:nvSpPr>
            <p:cNvPr id="24" name="TextBox 23">
              <a:extLst>
                <a:ext uri="{FF2B5EF4-FFF2-40B4-BE49-F238E27FC236}">
                  <a16:creationId xmlns:a16="http://schemas.microsoft.com/office/drawing/2014/main" id="{F08BB383-86D3-487E-B42A-6EEB73E513A9}"/>
                </a:ext>
              </a:extLst>
            </p:cNvPr>
            <p:cNvSpPr txBox="1"/>
            <p:nvPr/>
          </p:nvSpPr>
          <p:spPr>
            <a:xfrm>
              <a:off x="3304335" y="3244333"/>
              <a:ext cx="82931" cy="410369"/>
            </a:xfrm>
            <a:prstGeom prst="rect">
              <a:avLst/>
            </a:prstGeom>
            <a:noFill/>
          </p:spPr>
          <p:txBody>
            <a:bodyPr wrap="square" rtlCol="0">
              <a:spAutoFit/>
            </a:bodyPr>
            <a:lstStyle/>
            <a:p>
              <a:r>
                <a:rPr lang="en-US" dirty="0">
                  <a:latin typeface="+mn-lt"/>
                </a:rPr>
                <a:t>…</a:t>
              </a:r>
            </a:p>
          </p:txBody>
        </p:sp>
        <p:cxnSp>
          <p:nvCxnSpPr>
            <p:cNvPr id="26" name="Straight Connector 25">
              <a:extLst>
                <a:ext uri="{FF2B5EF4-FFF2-40B4-BE49-F238E27FC236}">
                  <a16:creationId xmlns:a16="http://schemas.microsoft.com/office/drawing/2014/main" id="{3DD0DC3E-317C-4D0C-A43A-B242AE69EFB2}"/>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95D273-31E6-4603-862B-CAC2ED709A4A}"/>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6CC90E-AF4E-48CB-931F-1EB51CE8EC3B}"/>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5FDDBF-3312-4F36-B622-4D44090CC7FA}"/>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FBEB2B6-4CF3-41A6-9465-8DE0F562CBFF}"/>
                </a:ext>
              </a:extLst>
            </p:cNvPr>
            <p:cNvSpPr txBox="1"/>
            <p:nvPr/>
          </p:nvSpPr>
          <p:spPr>
            <a:xfrm>
              <a:off x="1563594" y="3667972"/>
              <a:ext cx="1026991" cy="410369"/>
            </a:xfrm>
            <a:prstGeom prst="rect">
              <a:avLst/>
            </a:prstGeom>
            <a:noFill/>
          </p:spPr>
          <p:txBody>
            <a:bodyPr wrap="none" rtlCol="0">
              <a:spAutoFit/>
            </a:bodyPr>
            <a:lstStyle/>
            <a:p>
              <a:r>
                <a:rPr lang="en-US" dirty="0">
                  <a:latin typeface="+mn-lt"/>
                </a:rPr>
                <a:t>Word 1</a:t>
              </a:r>
            </a:p>
          </p:txBody>
        </p:sp>
        <p:sp>
          <p:nvSpPr>
            <p:cNvPr id="33" name="TextBox 32">
              <a:extLst>
                <a:ext uri="{FF2B5EF4-FFF2-40B4-BE49-F238E27FC236}">
                  <a16:creationId xmlns:a16="http://schemas.microsoft.com/office/drawing/2014/main" id="{55351F11-C071-4AA6-8101-67BDD4F07B3F}"/>
                </a:ext>
              </a:extLst>
            </p:cNvPr>
            <p:cNvSpPr txBox="1"/>
            <p:nvPr/>
          </p:nvSpPr>
          <p:spPr>
            <a:xfrm>
              <a:off x="3001970" y="3667972"/>
              <a:ext cx="1026991" cy="410369"/>
            </a:xfrm>
            <a:prstGeom prst="rect">
              <a:avLst/>
            </a:prstGeom>
            <a:noFill/>
          </p:spPr>
          <p:txBody>
            <a:bodyPr wrap="none" rtlCol="0">
              <a:spAutoFit/>
            </a:bodyPr>
            <a:lstStyle/>
            <a:p>
              <a:r>
                <a:rPr lang="en-US" dirty="0">
                  <a:latin typeface="+mn-lt"/>
                </a:rPr>
                <a:t>Word n</a:t>
              </a:r>
            </a:p>
          </p:txBody>
        </p:sp>
      </p:grpSp>
      <p:sp>
        <p:nvSpPr>
          <p:cNvPr id="3" name="Content Placeholder 2">
            <a:extLst>
              <a:ext uri="{FF2B5EF4-FFF2-40B4-BE49-F238E27FC236}">
                <a16:creationId xmlns:a16="http://schemas.microsoft.com/office/drawing/2014/main" id="{2E075B0A-CE3B-43EE-8471-F4992FBB1FE6}"/>
              </a:ext>
            </a:extLst>
          </p:cNvPr>
          <p:cNvSpPr>
            <a:spLocks noGrp="1"/>
          </p:cNvSpPr>
          <p:nvPr>
            <p:ph idx="1"/>
          </p:nvPr>
        </p:nvSpPr>
        <p:spPr>
          <a:xfrm>
            <a:off x="933100" y="1868982"/>
            <a:ext cx="3919775" cy="3916204"/>
          </a:xfrm>
        </p:spPr>
        <p:txBody>
          <a:bodyPr/>
          <a:lstStyle/>
          <a:p>
            <a:r>
              <a:rPr lang="pt-BR" dirty="0">
                <a:latin typeface="+mn-lt"/>
              </a:rPr>
              <a:t>Entrada esparsa </a:t>
            </a:r>
            <a:r>
              <a:rPr lang="en-US" dirty="0">
                <a:latin typeface="+mn-lt"/>
              </a:rPr>
              <a:t>(1-hot)</a:t>
            </a:r>
          </a:p>
          <a:p>
            <a:endParaRPr lang="en-US" dirty="0">
              <a:latin typeface="+mn-lt"/>
            </a:endParaRPr>
          </a:p>
          <a:p>
            <a:endParaRPr lang="en-US" dirty="0">
              <a:latin typeface="+mn-lt"/>
            </a:endParaRPr>
          </a:p>
          <a:p>
            <a:endParaRPr lang="en-US" dirty="0">
              <a:latin typeface="+mn-lt"/>
            </a:endParaRPr>
          </a:p>
          <a:p>
            <a:endParaRPr lang="en-US" dirty="0">
              <a:latin typeface="+mn-lt"/>
            </a:endParaRPr>
          </a:p>
          <a:p>
            <a:r>
              <a:rPr lang="pt-BR" dirty="0"/>
              <a:t>Sem generalização semântica </a:t>
            </a:r>
          </a:p>
          <a:p>
            <a:r>
              <a:rPr lang="en-US" dirty="0">
                <a:latin typeface="+mn-lt"/>
              </a:rPr>
              <a:t>   </a:t>
            </a:r>
            <a:r>
              <a:rPr lang="en-US" i="1" dirty="0">
                <a:latin typeface="+mn-lt"/>
              </a:rPr>
              <a:t>dog:   </a:t>
            </a:r>
            <a:r>
              <a:rPr lang="en-US" dirty="0">
                <a:latin typeface="+mn-lt"/>
              </a:rPr>
              <a:t>1 0 0 0 0 … 0</a:t>
            </a:r>
          </a:p>
          <a:p>
            <a:r>
              <a:rPr lang="en-US" i="1" dirty="0">
                <a:latin typeface="+mn-lt"/>
              </a:rPr>
              <a:t>   cat:    </a:t>
            </a:r>
            <a:r>
              <a:rPr lang="en-US" dirty="0">
                <a:latin typeface="+mn-lt"/>
              </a:rPr>
              <a:t>0 0 1 0 0 … 0 </a:t>
            </a:r>
          </a:p>
          <a:p>
            <a:endParaRPr lang="en-US" dirty="0">
              <a:latin typeface="+mn-lt"/>
            </a:endParaRPr>
          </a:p>
          <a:p>
            <a:endParaRPr lang="en-US" dirty="0">
              <a:latin typeface="+mn-lt"/>
            </a:endParaRPr>
          </a:p>
        </p:txBody>
      </p:sp>
      <p:sp>
        <p:nvSpPr>
          <p:cNvPr id="56" name="Arrow: Right 55">
            <a:extLst>
              <a:ext uri="{FF2B5EF4-FFF2-40B4-BE49-F238E27FC236}">
                <a16:creationId xmlns:a16="http://schemas.microsoft.com/office/drawing/2014/main" id="{0FD3414F-3462-4FD7-89A6-C0F9F528A2F8}"/>
              </a:ext>
            </a:extLst>
          </p:cNvPr>
          <p:cNvSpPr/>
          <p:nvPr/>
        </p:nvSpPr>
        <p:spPr>
          <a:xfrm>
            <a:off x="5123867" y="2479334"/>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498587D-F6F2-44F2-990B-4BD620D68A23}"/>
              </a:ext>
            </a:extLst>
          </p:cNvPr>
          <p:cNvSpPr txBox="1"/>
          <p:nvPr/>
        </p:nvSpPr>
        <p:spPr>
          <a:xfrm>
            <a:off x="6644757" y="2347650"/>
            <a:ext cx="3253265" cy="369332"/>
          </a:xfrm>
          <a:prstGeom prst="rect">
            <a:avLst/>
          </a:prstGeom>
          <a:noFill/>
        </p:spPr>
        <p:txBody>
          <a:bodyPr wrap="square" rtlCol="0">
            <a:spAutoFit/>
          </a:bodyPr>
          <a:lstStyle/>
          <a:p>
            <a:r>
              <a:rPr lang="en-US" dirty="0">
                <a:solidFill>
                  <a:schemeClr val="bg1"/>
                </a:solidFill>
                <a:latin typeface="+mn-lt"/>
              </a:rPr>
              <a:t>p &gt;&gt; n    (overfitting!)</a:t>
            </a:r>
          </a:p>
        </p:txBody>
      </p:sp>
      <p:sp>
        <p:nvSpPr>
          <p:cNvPr id="58" name="Arrow: Right 57">
            <a:extLst>
              <a:ext uri="{FF2B5EF4-FFF2-40B4-BE49-F238E27FC236}">
                <a16:creationId xmlns:a16="http://schemas.microsoft.com/office/drawing/2014/main" id="{6EDD1CE4-94AD-42C7-9671-F1A15C66FCD1}"/>
              </a:ext>
            </a:extLst>
          </p:cNvPr>
          <p:cNvSpPr/>
          <p:nvPr/>
        </p:nvSpPr>
        <p:spPr>
          <a:xfrm>
            <a:off x="5123867" y="4519589"/>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FB97D674-6704-4DDB-869E-907AD13935B2}"/>
              </a:ext>
            </a:extLst>
          </p:cNvPr>
          <p:cNvSpPr txBox="1"/>
          <p:nvPr/>
        </p:nvSpPr>
        <p:spPr>
          <a:xfrm>
            <a:off x="6644757" y="4369989"/>
            <a:ext cx="3253265" cy="646331"/>
          </a:xfrm>
          <a:prstGeom prst="rect">
            <a:avLst/>
          </a:prstGeom>
          <a:noFill/>
        </p:spPr>
        <p:txBody>
          <a:bodyPr wrap="square" rtlCol="0">
            <a:spAutoFit/>
          </a:bodyPr>
          <a:lstStyle/>
          <a:p>
            <a:r>
              <a:rPr lang="pt-BR" dirty="0">
                <a:solidFill>
                  <a:schemeClr val="bg1"/>
                </a:solidFill>
                <a:latin typeface="+mn-lt"/>
              </a:rPr>
              <a:t>muitos dados necessários,</a:t>
            </a:r>
          </a:p>
          <a:p>
            <a:r>
              <a:rPr lang="pt-BR" dirty="0">
                <a:solidFill>
                  <a:schemeClr val="bg1"/>
                </a:solidFill>
                <a:latin typeface="+mn-lt"/>
              </a:rPr>
              <a:t>baixa acurácia</a:t>
            </a:r>
          </a:p>
        </p:txBody>
      </p:sp>
      <p:sp>
        <p:nvSpPr>
          <p:cNvPr id="61" name="Arrow: Right 60">
            <a:extLst>
              <a:ext uri="{FF2B5EF4-FFF2-40B4-BE49-F238E27FC236}">
                <a16:creationId xmlns:a16="http://schemas.microsoft.com/office/drawing/2014/main" id="{1D96CA1B-83FC-4D1C-A507-FF3DF70BF6F8}"/>
              </a:ext>
            </a:extLst>
          </p:cNvPr>
          <p:cNvSpPr/>
          <p:nvPr/>
        </p:nvSpPr>
        <p:spPr>
          <a:xfrm rot="5400000">
            <a:off x="7556558" y="3446811"/>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8F4FB6-729A-4220-A54A-962927C698A6}"/>
              </a:ext>
            </a:extLst>
          </p:cNvPr>
          <p:cNvSpPr txBox="1"/>
          <p:nvPr/>
        </p:nvSpPr>
        <p:spPr>
          <a:xfrm>
            <a:off x="1402429" y="3276598"/>
            <a:ext cx="74385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bg1"/>
                </a:solidFill>
                <a:latin typeface="Trebuchet MS" panose="020B0603020202020204" pitchFamily="34" charset="0"/>
              </a:rPr>
              <a:t>Word 1</a:t>
            </a:r>
          </a:p>
        </p:txBody>
      </p:sp>
      <p:sp>
        <p:nvSpPr>
          <p:cNvPr id="31" name="TextBox 30">
            <a:extLst>
              <a:ext uri="{FF2B5EF4-FFF2-40B4-BE49-F238E27FC236}">
                <a16:creationId xmlns:a16="http://schemas.microsoft.com/office/drawing/2014/main" id="{8A72F57C-126C-4297-A5B5-EA8EC0BA2794}"/>
              </a:ext>
            </a:extLst>
          </p:cNvPr>
          <p:cNvSpPr txBox="1"/>
          <p:nvPr/>
        </p:nvSpPr>
        <p:spPr>
          <a:xfrm>
            <a:off x="2729857" y="3274390"/>
            <a:ext cx="743858"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1400" dirty="0">
                <a:solidFill>
                  <a:schemeClr val="bg1"/>
                </a:solidFill>
                <a:latin typeface="Trebuchet MS" panose="020B0603020202020204" pitchFamily="34" charset="0"/>
              </a:rPr>
              <a:t>Word n</a:t>
            </a:r>
          </a:p>
        </p:txBody>
      </p:sp>
    </p:spTree>
    <p:extLst>
      <p:ext uri="{BB962C8B-B14F-4D97-AF65-F5344CB8AC3E}">
        <p14:creationId xmlns:p14="http://schemas.microsoft.com/office/powerpoint/2010/main" val="10232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6" grpId="0" animBg="1"/>
      <p:bldP spid="57" grpId="0"/>
      <p:bldP spid="58" grpId="0" animBg="1"/>
      <p:bldP spid="59" grpId="0"/>
      <p:bldP spid="61" grpId="0" animBg="1"/>
      <p:bldP spid="7"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020-F5EB-40B2-9D6E-9ECFFDB34203}"/>
              </a:ext>
            </a:extLst>
          </p:cNvPr>
          <p:cNvSpPr>
            <a:spLocks noGrp="1"/>
          </p:cNvSpPr>
          <p:nvPr>
            <p:ph type="title"/>
          </p:nvPr>
        </p:nvSpPr>
        <p:spPr/>
        <p:txBody>
          <a:bodyPr/>
          <a:lstStyle/>
          <a:p>
            <a:br>
              <a:rPr lang="en-US" dirty="0"/>
            </a:br>
            <a:r>
              <a:rPr lang="en-US" dirty="0" err="1"/>
              <a:t>Representação</a:t>
            </a:r>
            <a:r>
              <a:rPr lang="en-US" dirty="0"/>
              <a:t> </a:t>
            </a:r>
            <a:r>
              <a:rPr lang="en-US" dirty="0" err="1"/>
              <a:t>Distribuida</a:t>
            </a:r>
            <a:endParaRPr lang="en-US" dirty="0"/>
          </a:p>
        </p:txBody>
      </p:sp>
    </p:spTree>
    <p:extLst>
      <p:ext uri="{BB962C8B-B14F-4D97-AF65-F5344CB8AC3E}">
        <p14:creationId xmlns:p14="http://schemas.microsoft.com/office/powerpoint/2010/main" val="427102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2589-22F0-44EB-96F5-F2B168BF6E92}"/>
              </a:ext>
            </a:extLst>
          </p:cNvPr>
          <p:cNvSpPr>
            <a:spLocks noGrp="1"/>
          </p:cNvSpPr>
          <p:nvPr>
            <p:ph type="title"/>
          </p:nvPr>
        </p:nvSpPr>
        <p:spPr>
          <a:xfrm>
            <a:off x="499743" y="729732"/>
            <a:ext cx="9973315" cy="788825"/>
          </a:xfrm>
        </p:spPr>
        <p:txBody>
          <a:bodyPr/>
          <a:lstStyle/>
          <a:p>
            <a:r>
              <a:rPr lang="pt-BR" b="1" dirty="0">
                <a:effectLst/>
                <a:latin typeface="+mj-lt"/>
                <a:ea typeface="Calibri" panose="020F0502020204030204" pitchFamily="34" charset="0"/>
              </a:rPr>
              <a:t>Hipótese Distributiva </a:t>
            </a:r>
            <a:br>
              <a:rPr lang="en-US" dirty="0"/>
            </a:br>
            <a:r>
              <a:rPr lang="en-US" dirty="0"/>
              <a:t>(Firth, 1957)</a:t>
            </a:r>
          </a:p>
        </p:txBody>
      </p:sp>
      <p:sp>
        <p:nvSpPr>
          <p:cNvPr id="3" name="Content Placeholder 2">
            <a:extLst>
              <a:ext uri="{FF2B5EF4-FFF2-40B4-BE49-F238E27FC236}">
                <a16:creationId xmlns:a16="http://schemas.microsoft.com/office/drawing/2014/main" id="{8D882788-9DE9-4A27-A94A-AF2E99402F06}"/>
              </a:ext>
            </a:extLst>
          </p:cNvPr>
          <p:cNvSpPr>
            <a:spLocks noGrp="1"/>
          </p:cNvSpPr>
          <p:nvPr>
            <p:ph idx="1"/>
          </p:nvPr>
        </p:nvSpPr>
        <p:spPr/>
        <p:txBody>
          <a:bodyPr/>
          <a:lstStyle/>
          <a:p>
            <a:endParaRPr lang="en-US" dirty="0"/>
          </a:p>
          <a:p>
            <a:pPr algn="ctr"/>
            <a:r>
              <a:rPr lang="en-US" sz="2800" dirty="0"/>
              <a:t>‘</a:t>
            </a:r>
            <a:r>
              <a:rPr lang="pt-BR" sz="2800" dirty="0"/>
              <a:t>Você pode dizer a palavra, pela companhia que ela tem</a:t>
            </a:r>
            <a:r>
              <a:rPr lang="en-US" sz="2800" dirty="0"/>
              <a:t>’</a:t>
            </a:r>
          </a:p>
          <a:p>
            <a:pPr algn="ctr"/>
            <a:endParaRPr lang="en-US" sz="2800" dirty="0"/>
          </a:p>
          <a:p>
            <a:pPr marL="822960" lvl="2" algn="ctr"/>
            <a:r>
              <a:rPr lang="en-US" i="1" dirty="0"/>
              <a:t>The </a:t>
            </a:r>
            <a:r>
              <a:rPr lang="en-US" i="1" dirty="0">
                <a:solidFill>
                  <a:schemeClr val="tx2"/>
                </a:solidFill>
              </a:rPr>
              <a:t>cat</a:t>
            </a:r>
            <a:r>
              <a:rPr lang="en-US" i="1" dirty="0"/>
              <a:t> sat on the mat</a:t>
            </a:r>
          </a:p>
          <a:p>
            <a:pPr marL="822960" lvl="2" algn="ctr"/>
            <a:r>
              <a:rPr lang="en-US" i="1" dirty="0"/>
              <a:t>The </a:t>
            </a:r>
            <a:r>
              <a:rPr lang="en-US" i="1" dirty="0">
                <a:solidFill>
                  <a:schemeClr val="tx2"/>
                </a:solidFill>
              </a:rPr>
              <a:t>dog</a:t>
            </a:r>
            <a:r>
              <a:rPr lang="en-US" i="1" dirty="0"/>
              <a:t> sat on the mat</a:t>
            </a:r>
          </a:p>
          <a:p>
            <a:pPr marL="822960" lvl="2" algn="ctr"/>
            <a:r>
              <a:rPr lang="en-US" i="1" dirty="0"/>
              <a:t>The </a:t>
            </a:r>
            <a:r>
              <a:rPr lang="en-US" i="1" dirty="0">
                <a:solidFill>
                  <a:schemeClr val="tx2"/>
                </a:solidFill>
              </a:rPr>
              <a:t>elephant</a:t>
            </a:r>
            <a:r>
              <a:rPr lang="en-US" i="1" dirty="0"/>
              <a:t> sat on the mat</a:t>
            </a:r>
          </a:p>
          <a:p>
            <a:pPr marL="822960" lvl="2" algn="ctr"/>
            <a:r>
              <a:rPr lang="en-US" i="1" dirty="0"/>
              <a:t>The </a:t>
            </a:r>
            <a:r>
              <a:rPr lang="en-US" i="1" dirty="0">
                <a:solidFill>
                  <a:srgbClr val="FF0000"/>
                </a:solidFill>
              </a:rPr>
              <a:t>quickly</a:t>
            </a:r>
            <a:r>
              <a:rPr lang="en-US" i="1" dirty="0"/>
              <a:t> sat on the mat</a:t>
            </a:r>
            <a:endParaRPr lang="en-US" sz="3240" i="1" dirty="0"/>
          </a:p>
          <a:p>
            <a:pPr marL="822960" lvl="2"/>
            <a:endParaRPr lang="en-US" sz="1440" dirty="0"/>
          </a:p>
        </p:txBody>
      </p:sp>
    </p:spTree>
    <p:extLst>
      <p:ext uri="{BB962C8B-B14F-4D97-AF65-F5344CB8AC3E}">
        <p14:creationId xmlns:p14="http://schemas.microsoft.com/office/powerpoint/2010/main" val="54574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E3F1-A58E-4BEE-9347-39C4161AA0E2}"/>
              </a:ext>
            </a:extLst>
          </p:cNvPr>
          <p:cNvSpPr>
            <a:spLocks noGrp="1"/>
          </p:cNvSpPr>
          <p:nvPr>
            <p:ph type="title"/>
          </p:nvPr>
        </p:nvSpPr>
        <p:spPr/>
        <p:txBody>
          <a:bodyPr/>
          <a:lstStyle/>
          <a:p>
            <a:pPr lvl="0">
              <a:lnSpc>
                <a:spcPct val="110000"/>
              </a:lnSpc>
              <a:spcAft>
                <a:spcPts val="1800"/>
              </a:spcAft>
            </a:pPr>
            <a:r>
              <a:rPr lang="pt-BR" b="1" dirty="0" err="1">
                <a:effectLst/>
                <a:latin typeface="+mj-lt"/>
                <a:ea typeface="Calibri" panose="020F0502020204030204" pitchFamily="34" charset="0"/>
                <a:cs typeface="Times New Roman" panose="02020603050405020304" pitchFamily="18" charset="0"/>
              </a:rPr>
              <a:t>Propiedades</a:t>
            </a:r>
            <a:r>
              <a:rPr lang="pt-BR" b="1" dirty="0">
                <a:effectLst/>
                <a:latin typeface="+mj-lt"/>
                <a:ea typeface="Calibri" panose="020F0502020204030204" pitchFamily="34" charset="0"/>
                <a:cs typeface="Times New Roman" panose="02020603050405020304" pitchFamily="18" charset="0"/>
              </a:rPr>
              <a:t> de </a:t>
            </a:r>
            <a:r>
              <a:rPr lang="pt-BR" b="1" i="1" dirty="0" err="1">
                <a:effectLst/>
                <a:latin typeface="+mj-lt"/>
                <a:ea typeface="Calibri" panose="020F0502020204030204" pitchFamily="34" charset="0"/>
                <a:cs typeface="Times New Roman" panose="02020603050405020304" pitchFamily="18" charset="0"/>
              </a:rPr>
              <a:t>embeddings</a:t>
            </a:r>
            <a:endParaRPr lang="pt-BR" dirty="0">
              <a:effectLst/>
              <a:latin typeface="+mj-l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D805D7-64DB-4D7C-9FB2-1525B8A4E5C5}"/>
              </a:ext>
            </a:extLst>
          </p:cNvPr>
          <p:cNvSpPr>
            <a:spLocks noGrp="1"/>
          </p:cNvSpPr>
          <p:nvPr>
            <p:ph idx="1"/>
          </p:nvPr>
        </p:nvSpPr>
        <p:spPr/>
        <p:txBody>
          <a:bodyPr/>
          <a:lstStyle/>
          <a:p>
            <a:r>
              <a:rPr lang="en-US" dirty="0"/>
              <a:t>São </a:t>
            </a:r>
            <a:r>
              <a:rPr lang="en-US" dirty="0" err="1"/>
              <a:t>densos</a:t>
            </a:r>
            <a:r>
              <a:rPr lang="en-US" dirty="0"/>
              <a:t>:   0.53, 0.2, -1.2, ….</a:t>
            </a:r>
          </a:p>
          <a:p>
            <a:r>
              <a:rPr lang="en-US" dirty="0" err="1"/>
              <a:t>Sãi</a:t>
            </a:r>
            <a:r>
              <a:rPr lang="en-US" dirty="0"/>
              <a:t> de </a:t>
            </a:r>
            <a:r>
              <a:rPr lang="en-US" dirty="0" err="1"/>
              <a:t>baixa</a:t>
            </a:r>
            <a:r>
              <a:rPr lang="en-US" dirty="0"/>
              <a:t> </a:t>
            </a:r>
            <a:r>
              <a:rPr lang="en-US" dirty="0" err="1"/>
              <a:t>dimensão</a:t>
            </a:r>
            <a:r>
              <a:rPr lang="en-US" dirty="0"/>
              <a:t>:  (50 &lt;= d &lt;= 300)</a:t>
            </a:r>
          </a:p>
          <a:p>
            <a:r>
              <a:rPr lang="en-US" dirty="0" err="1"/>
              <a:t>Incorporam</a:t>
            </a:r>
            <a:r>
              <a:rPr lang="en-US" dirty="0"/>
              <a:t> a </a:t>
            </a:r>
            <a:r>
              <a:rPr lang="en-US" dirty="0" err="1"/>
              <a:t>semântica</a:t>
            </a:r>
            <a:r>
              <a:rPr lang="en-US" dirty="0"/>
              <a:t> do </a:t>
            </a:r>
            <a:r>
              <a:rPr lang="en-US" dirty="0" err="1"/>
              <a:t>domínio</a:t>
            </a:r>
            <a:r>
              <a:rPr lang="en-US" dirty="0"/>
              <a:t>:</a:t>
            </a:r>
          </a:p>
          <a:p>
            <a:pPr marL="0" indent="0">
              <a:buNone/>
            </a:pPr>
            <a:r>
              <a:rPr lang="en-US" dirty="0"/>
              <a:t>	`king’ - `man` + `woman` </a:t>
            </a:r>
            <a:r>
              <a:rPr lang="en-US" i="1" dirty="0"/>
              <a:t>≈</a:t>
            </a:r>
            <a:r>
              <a:rPr lang="en-US" dirty="0"/>
              <a:t> `queen`</a:t>
            </a:r>
          </a:p>
          <a:p>
            <a:pPr marL="0" indent="0">
              <a:buNone/>
            </a:pPr>
            <a:r>
              <a:rPr lang="en-US" dirty="0"/>
              <a:t>              `</a:t>
            </a:r>
            <a:r>
              <a:rPr lang="en-US" dirty="0" err="1"/>
              <a:t>paris</a:t>
            </a:r>
            <a:r>
              <a:rPr lang="en-US" dirty="0"/>
              <a:t>` - `</a:t>
            </a:r>
            <a:r>
              <a:rPr lang="en-US" dirty="0" err="1"/>
              <a:t>france</a:t>
            </a:r>
            <a:r>
              <a:rPr lang="en-US" dirty="0"/>
              <a:t>` + `</a:t>
            </a:r>
            <a:r>
              <a:rPr lang="en-US" dirty="0" err="1"/>
              <a:t>spain</a:t>
            </a:r>
            <a:r>
              <a:rPr lang="en-US" dirty="0"/>
              <a:t>` </a:t>
            </a:r>
            <a:r>
              <a:rPr lang="en-US" i="1" dirty="0"/>
              <a:t>≈</a:t>
            </a:r>
            <a:r>
              <a:rPr lang="en-US" dirty="0"/>
              <a:t> `</a:t>
            </a:r>
            <a:r>
              <a:rPr lang="en-US" dirty="0" err="1"/>
              <a:t>madrid</a:t>
            </a:r>
            <a:r>
              <a:rPr lang="en-US" dirty="0"/>
              <a:t>`</a:t>
            </a:r>
          </a:p>
          <a:p>
            <a:r>
              <a:rPr lang="en-US" dirty="0" err="1"/>
              <a:t>Generaliza</a:t>
            </a:r>
            <a:r>
              <a:rPr lang="en-US" dirty="0"/>
              <a:t> </a:t>
            </a:r>
            <a:r>
              <a:rPr lang="en-US" dirty="0" err="1"/>
              <a:t>facilmente</a:t>
            </a:r>
            <a:r>
              <a:rPr lang="en-US" dirty="0"/>
              <a:t>!</a:t>
            </a:r>
          </a:p>
        </p:txBody>
      </p:sp>
      <p:sp>
        <p:nvSpPr>
          <p:cNvPr id="4" name="Text Placeholder 3">
            <a:extLst>
              <a:ext uri="{FF2B5EF4-FFF2-40B4-BE49-F238E27FC236}">
                <a16:creationId xmlns:a16="http://schemas.microsoft.com/office/drawing/2014/main" id="{3C0820EE-A268-4D3E-9D94-55E71BD347D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8454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BC8A-7A1F-4DB9-AE29-C5050DC5F3B3}"/>
              </a:ext>
            </a:extLst>
          </p:cNvPr>
          <p:cNvSpPr>
            <a:spLocks noGrp="1"/>
          </p:cNvSpPr>
          <p:nvPr>
            <p:ph type="title"/>
          </p:nvPr>
        </p:nvSpPr>
        <p:spPr/>
        <p:txBody>
          <a:bodyPr/>
          <a:lstStyle/>
          <a:p>
            <a:r>
              <a:rPr lang="pt-BR" b="1" dirty="0" err="1">
                <a:effectLst/>
                <a:latin typeface="+mj-lt"/>
                <a:ea typeface="Calibri" panose="020F0502020204030204" pitchFamily="34" charset="0"/>
                <a:cs typeface="Times New Roman" panose="02020603050405020304" pitchFamily="18" charset="0"/>
              </a:rPr>
              <a:t>Propiedades</a:t>
            </a:r>
            <a:r>
              <a:rPr lang="pt-BR" b="1" dirty="0">
                <a:effectLst/>
                <a:latin typeface="+mj-lt"/>
                <a:ea typeface="Calibri" panose="020F0502020204030204" pitchFamily="34" charset="0"/>
                <a:cs typeface="Times New Roman" panose="02020603050405020304" pitchFamily="18" charset="0"/>
              </a:rPr>
              <a:t> de </a:t>
            </a:r>
            <a:r>
              <a:rPr lang="pt-BR" b="1" i="1" dirty="0" err="1">
                <a:effectLst/>
                <a:latin typeface="+mj-lt"/>
                <a:ea typeface="Calibri" panose="020F0502020204030204" pitchFamily="34" charset="0"/>
                <a:cs typeface="Times New Roman" panose="02020603050405020304" pitchFamily="18" charset="0"/>
              </a:rPr>
              <a:t>embeddings</a:t>
            </a:r>
            <a:r>
              <a:rPr lang="pt-BR" b="1" i="1" dirty="0">
                <a:effectLst/>
                <a:latin typeface="+mj-lt"/>
                <a:ea typeface="Calibri" panose="020F0502020204030204" pitchFamily="34" charset="0"/>
                <a:cs typeface="Times New Roman" panose="02020603050405020304" pitchFamily="18" charset="0"/>
              </a:rPr>
              <a:t> </a:t>
            </a:r>
            <a:r>
              <a:rPr lang="en-US" dirty="0"/>
              <a:t>(cont.)</a:t>
            </a:r>
          </a:p>
        </p:txBody>
      </p:sp>
      <p:sp>
        <p:nvSpPr>
          <p:cNvPr id="3" name="Content Placeholder 2">
            <a:extLst>
              <a:ext uri="{FF2B5EF4-FFF2-40B4-BE49-F238E27FC236}">
                <a16:creationId xmlns:a16="http://schemas.microsoft.com/office/drawing/2014/main" id="{12BA6735-8BD6-4278-9BEE-F51E4ECC1D23}"/>
              </a:ext>
            </a:extLst>
          </p:cNvPr>
          <p:cNvSpPr>
            <a:spLocks noGrp="1"/>
          </p:cNvSpPr>
          <p:nvPr>
            <p:ph idx="1"/>
          </p:nvPr>
        </p:nvSpPr>
        <p:spPr>
          <a:xfrm>
            <a:off x="754380" y="1643063"/>
            <a:ext cx="9464040" cy="571857"/>
          </a:xfrm>
        </p:spPr>
        <p:txBody>
          <a:bodyPr/>
          <a:lstStyle/>
          <a:p>
            <a:r>
              <a:rPr lang="pt-BR" dirty="0"/>
              <a:t>São utilizados como entrada para outras tarefa de PLN:</a:t>
            </a:r>
          </a:p>
          <a:p>
            <a:endParaRPr lang="en-US" dirty="0"/>
          </a:p>
          <a:p>
            <a:endParaRPr lang="en-US" dirty="0"/>
          </a:p>
        </p:txBody>
      </p:sp>
      <p:grpSp>
        <p:nvGrpSpPr>
          <p:cNvPr id="52" name="Group 51">
            <a:extLst>
              <a:ext uri="{FF2B5EF4-FFF2-40B4-BE49-F238E27FC236}">
                <a16:creationId xmlns:a16="http://schemas.microsoft.com/office/drawing/2014/main" id="{530F389A-D71D-472F-9515-041AE5D07E89}"/>
              </a:ext>
            </a:extLst>
          </p:cNvPr>
          <p:cNvGrpSpPr/>
          <p:nvPr/>
        </p:nvGrpSpPr>
        <p:grpSpPr>
          <a:xfrm>
            <a:off x="1578902" y="2709284"/>
            <a:ext cx="2329104" cy="1679342"/>
            <a:chOff x="1748248" y="3017223"/>
            <a:chExt cx="2587893" cy="1865936"/>
          </a:xfrm>
        </p:grpSpPr>
        <p:grpSp>
          <p:nvGrpSpPr>
            <p:cNvPr id="4" name="Group 3">
              <a:extLst>
                <a:ext uri="{FF2B5EF4-FFF2-40B4-BE49-F238E27FC236}">
                  <a16:creationId xmlns:a16="http://schemas.microsoft.com/office/drawing/2014/main" id="{145673AB-59BB-421F-AD34-FD7733709822}"/>
                </a:ext>
              </a:extLst>
            </p:cNvPr>
            <p:cNvGrpSpPr/>
            <p:nvPr/>
          </p:nvGrpSpPr>
          <p:grpSpPr>
            <a:xfrm>
              <a:off x="1748248" y="3017223"/>
              <a:ext cx="2587893" cy="1393302"/>
              <a:chOff x="1441068" y="2685039"/>
              <a:chExt cx="2587893" cy="1393302"/>
            </a:xfrm>
          </p:grpSpPr>
          <p:sp>
            <p:nvSpPr>
              <p:cNvPr id="5" name="Oval 4">
                <a:extLst>
                  <a:ext uri="{FF2B5EF4-FFF2-40B4-BE49-F238E27FC236}">
                    <a16:creationId xmlns:a16="http://schemas.microsoft.com/office/drawing/2014/main" id="{F8BD83FF-8CC9-411E-8BEE-994FA0365383}"/>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A8C7B4-8E31-4798-B173-01DEEAE9EE08}"/>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0FE228A-CD68-4120-98F5-C539C77A8697}"/>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3EF85A-1C06-474F-8076-0537451BF5FD}"/>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229D98-753F-4540-BB88-5840DF72C156}"/>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B4B6D5CC-99D9-4516-B1DE-D65947C0FC8F}"/>
                  </a:ext>
                </a:extLst>
              </p:cNvPr>
              <p:cNvCxnSpPr>
                <a:stCxn id="6"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D1E88F2-9384-49C8-9038-8D655A373ECD}"/>
                  </a:ext>
                </a:extLst>
              </p:cNvPr>
              <p:cNvCxnSpPr>
                <a:stCxn id="7"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B56EF5-CC70-4504-B9FD-4BF567EDAD69}"/>
                  </a:ext>
                </a:extLst>
              </p:cNvPr>
              <p:cNvCxnSpPr>
                <a:stCxn id="8" idx="7"/>
                <a:endCxn id="5"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CD6E82-1C47-425D-ABBE-E49CF735A74E}"/>
                  </a:ext>
                </a:extLst>
              </p:cNvPr>
              <p:cNvCxnSpPr>
                <a:stCxn id="9" idx="0"/>
                <a:endCxn id="5"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844DB-3E76-4131-88E7-6280A989F563}"/>
                  </a:ext>
                </a:extLst>
              </p:cNvPr>
              <p:cNvSpPr txBox="1"/>
              <p:nvPr/>
            </p:nvSpPr>
            <p:spPr>
              <a:xfrm>
                <a:off x="2581006" y="3219831"/>
                <a:ext cx="82931" cy="410369"/>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D8890FDD-4B34-453C-AAB8-4AECB82F49FD}"/>
                  </a:ext>
                </a:extLst>
              </p:cNvPr>
              <p:cNvSpPr txBox="1"/>
              <p:nvPr/>
            </p:nvSpPr>
            <p:spPr>
              <a:xfrm>
                <a:off x="1855624" y="3218263"/>
                <a:ext cx="82931" cy="410369"/>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AD189275-498A-4A6E-96EA-82699A322C3D}"/>
                  </a:ext>
                </a:extLst>
              </p:cNvPr>
              <p:cNvSpPr txBox="1"/>
              <p:nvPr/>
            </p:nvSpPr>
            <p:spPr>
              <a:xfrm>
                <a:off x="3304335" y="3244333"/>
                <a:ext cx="82931" cy="410369"/>
              </a:xfrm>
              <a:prstGeom prst="rect">
                <a:avLst/>
              </a:prstGeom>
              <a:noFill/>
            </p:spPr>
            <p:txBody>
              <a:bodyPr wrap="square" rtlCol="0">
                <a:spAutoFit/>
              </a:bodyPr>
              <a:lstStyle/>
              <a:p>
                <a:r>
                  <a:rPr lang="en-US" dirty="0"/>
                  <a:t>…</a:t>
                </a:r>
              </a:p>
            </p:txBody>
          </p:sp>
          <p:cxnSp>
            <p:nvCxnSpPr>
              <p:cNvPr id="17" name="Straight Connector 16">
                <a:extLst>
                  <a:ext uri="{FF2B5EF4-FFF2-40B4-BE49-F238E27FC236}">
                    <a16:creationId xmlns:a16="http://schemas.microsoft.com/office/drawing/2014/main" id="{E2497EA6-1434-443C-9CA4-E8DFB67AD023}"/>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72CA44-BAC8-4398-8292-06BC6767F8B7}"/>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144BF0-26AD-4E34-837C-60C0B140C596}"/>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58D9485-7F4A-4A99-A7DF-AB699CEF3646}"/>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4E0F896-EF46-4C8E-BD53-1DED8E9D0584}"/>
                  </a:ext>
                </a:extLst>
              </p:cNvPr>
              <p:cNvSpPr txBox="1"/>
              <p:nvPr/>
            </p:nvSpPr>
            <p:spPr>
              <a:xfrm>
                <a:off x="1563594" y="3667972"/>
                <a:ext cx="1026991" cy="410369"/>
              </a:xfrm>
              <a:prstGeom prst="rect">
                <a:avLst/>
              </a:prstGeom>
              <a:noFill/>
            </p:spPr>
            <p:txBody>
              <a:bodyPr wrap="none" rtlCol="0">
                <a:spAutoFit/>
              </a:bodyPr>
              <a:lstStyle/>
              <a:p>
                <a:r>
                  <a:rPr lang="en-US" dirty="0">
                    <a:solidFill>
                      <a:schemeClr val="bg1"/>
                    </a:solidFill>
                  </a:rPr>
                  <a:t>Word 1</a:t>
                </a:r>
              </a:p>
            </p:txBody>
          </p:sp>
          <p:sp>
            <p:nvSpPr>
              <p:cNvPr id="22" name="TextBox 21">
                <a:extLst>
                  <a:ext uri="{FF2B5EF4-FFF2-40B4-BE49-F238E27FC236}">
                    <a16:creationId xmlns:a16="http://schemas.microsoft.com/office/drawing/2014/main" id="{834EC4F3-C11E-4B7A-B54C-AF0DEEDCBBEE}"/>
                  </a:ext>
                </a:extLst>
              </p:cNvPr>
              <p:cNvSpPr txBox="1"/>
              <p:nvPr/>
            </p:nvSpPr>
            <p:spPr>
              <a:xfrm>
                <a:off x="3001970" y="3667972"/>
                <a:ext cx="1026991" cy="410369"/>
              </a:xfrm>
              <a:prstGeom prst="rect">
                <a:avLst/>
              </a:prstGeom>
              <a:noFill/>
            </p:spPr>
            <p:txBody>
              <a:bodyPr wrap="none" rtlCol="0">
                <a:spAutoFit/>
              </a:bodyPr>
              <a:lstStyle/>
              <a:p>
                <a:r>
                  <a:rPr lang="en-US" dirty="0">
                    <a:solidFill>
                      <a:schemeClr val="bg1"/>
                    </a:solidFill>
                  </a:rPr>
                  <a:t>Word n</a:t>
                </a:r>
              </a:p>
            </p:txBody>
          </p:sp>
        </p:grpSp>
        <p:sp>
          <p:nvSpPr>
            <p:cNvPr id="24" name="TextBox 23">
              <a:extLst>
                <a:ext uri="{FF2B5EF4-FFF2-40B4-BE49-F238E27FC236}">
                  <a16:creationId xmlns:a16="http://schemas.microsoft.com/office/drawing/2014/main" id="{865B04C4-CE33-4C14-9200-38DA38BF747E}"/>
                </a:ext>
              </a:extLst>
            </p:cNvPr>
            <p:cNvSpPr txBox="1"/>
            <p:nvPr/>
          </p:nvSpPr>
          <p:spPr>
            <a:xfrm>
              <a:off x="2012811" y="4472790"/>
              <a:ext cx="586675" cy="410369"/>
            </a:xfrm>
            <a:prstGeom prst="rect">
              <a:avLst/>
            </a:prstGeom>
            <a:noFill/>
          </p:spPr>
          <p:txBody>
            <a:bodyPr wrap="square" rtlCol="0">
              <a:spAutoFit/>
            </a:bodyPr>
            <a:lstStyle/>
            <a:p>
              <a:r>
                <a:rPr lang="en-US" dirty="0">
                  <a:solidFill>
                    <a:schemeClr val="bg1"/>
                  </a:solidFill>
                </a:rPr>
                <a:t>|V|</a:t>
              </a:r>
            </a:p>
          </p:txBody>
        </p:sp>
        <p:sp>
          <p:nvSpPr>
            <p:cNvPr id="25" name="TextBox 24">
              <a:extLst>
                <a:ext uri="{FF2B5EF4-FFF2-40B4-BE49-F238E27FC236}">
                  <a16:creationId xmlns:a16="http://schemas.microsoft.com/office/drawing/2014/main" id="{7A863DA2-D74F-4D55-879B-21B1744C5C12}"/>
                </a:ext>
              </a:extLst>
            </p:cNvPr>
            <p:cNvSpPr txBox="1"/>
            <p:nvPr/>
          </p:nvSpPr>
          <p:spPr>
            <a:xfrm>
              <a:off x="3493346" y="4472790"/>
              <a:ext cx="586675" cy="410369"/>
            </a:xfrm>
            <a:prstGeom prst="rect">
              <a:avLst/>
            </a:prstGeom>
            <a:noFill/>
          </p:spPr>
          <p:txBody>
            <a:bodyPr wrap="square" rtlCol="0">
              <a:spAutoFit/>
            </a:bodyPr>
            <a:lstStyle/>
            <a:p>
              <a:r>
                <a:rPr lang="en-US" dirty="0">
                  <a:solidFill>
                    <a:schemeClr val="bg1"/>
                  </a:solidFill>
                </a:rPr>
                <a:t>|V|</a:t>
              </a:r>
            </a:p>
          </p:txBody>
        </p:sp>
      </p:grpSp>
      <p:sp>
        <p:nvSpPr>
          <p:cNvPr id="26" name="TextBox 25">
            <a:extLst>
              <a:ext uri="{FF2B5EF4-FFF2-40B4-BE49-F238E27FC236}">
                <a16:creationId xmlns:a16="http://schemas.microsoft.com/office/drawing/2014/main" id="{8AD7A8AA-7CB0-40B7-9CF1-289C282E75A1}"/>
              </a:ext>
            </a:extLst>
          </p:cNvPr>
          <p:cNvSpPr txBox="1"/>
          <p:nvPr/>
        </p:nvSpPr>
        <p:spPr>
          <a:xfrm>
            <a:off x="260715" y="4752468"/>
            <a:ext cx="1734099" cy="923330"/>
          </a:xfrm>
          <a:prstGeom prst="rect">
            <a:avLst/>
          </a:prstGeom>
          <a:noFill/>
        </p:spPr>
        <p:txBody>
          <a:bodyPr wrap="square" rtlCol="0">
            <a:spAutoFit/>
          </a:bodyPr>
          <a:lstStyle/>
          <a:p>
            <a:r>
              <a:rPr lang="en-US" dirty="0">
                <a:solidFill>
                  <a:schemeClr val="bg1"/>
                </a:solidFill>
              </a:rPr>
              <a:t># total de </a:t>
            </a:r>
            <a:r>
              <a:rPr lang="en-US" dirty="0" err="1">
                <a:solidFill>
                  <a:schemeClr val="bg1"/>
                </a:solidFill>
              </a:rPr>
              <a:t>parâmetros</a:t>
            </a:r>
            <a:r>
              <a:rPr lang="en-US" dirty="0">
                <a:solidFill>
                  <a:schemeClr val="bg1"/>
                </a:solidFill>
              </a:rPr>
              <a:t> de entrada:</a:t>
            </a:r>
          </a:p>
        </p:txBody>
      </p:sp>
      <p:sp>
        <p:nvSpPr>
          <p:cNvPr id="27" name="TextBox 26">
            <a:extLst>
              <a:ext uri="{FF2B5EF4-FFF2-40B4-BE49-F238E27FC236}">
                <a16:creationId xmlns:a16="http://schemas.microsoft.com/office/drawing/2014/main" id="{32D0CC8D-A1F4-470E-80A1-8C0BF6ABBBDD}"/>
              </a:ext>
            </a:extLst>
          </p:cNvPr>
          <p:cNvSpPr txBox="1"/>
          <p:nvPr/>
        </p:nvSpPr>
        <p:spPr>
          <a:xfrm>
            <a:off x="2183621" y="4929430"/>
            <a:ext cx="1036204" cy="369332"/>
          </a:xfrm>
          <a:prstGeom prst="rect">
            <a:avLst/>
          </a:prstGeom>
          <a:noFill/>
        </p:spPr>
        <p:txBody>
          <a:bodyPr wrap="square" rtlCol="0">
            <a:spAutoFit/>
          </a:bodyPr>
          <a:lstStyle/>
          <a:p>
            <a:r>
              <a:rPr lang="en-US" dirty="0">
                <a:solidFill>
                  <a:schemeClr val="bg1"/>
                </a:solidFill>
              </a:rPr>
              <a:t> n * |V|</a:t>
            </a:r>
          </a:p>
        </p:txBody>
      </p:sp>
      <p:sp>
        <p:nvSpPr>
          <p:cNvPr id="28" name="Arrow: Right 27">
            <a:extLst>
              <a:ext uri="{FF2B5EF4-FFF2-40B4-BE49-F238E27FC236}">
                <a16:creationId xmlns:a16="http://schemas.microsoft.com/office/drawing/2014/main" id="{7A9F6FA2-2A41-49C9-B4C1-294A265F0F69}"/>
              </a:ext>
            </a:extLst>
          </p:cNvPr>
          <p:cNvSpPr/>
          <p:nvPr/>
        </p:nvSpPr>
        <p:spPr>
          <a:xfrm>
            <a:off x="4664167" y="3200953"/>
            <a:ext cx="845464" cy="3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33E85A7-8FE9-43CC-B34F-E6475D133FCB}"/>
              </a:ext>
            </a:extLst>
          </p:cNvPr>
          <p:cNvGrpSpPr/>
          <p:nvPr/>
        </p:nvGrpSpPr>
        <p:grpSpPr>
          <a:xfrm>
            <a:off x="6693350" y="2740243"/>
            <a:ext cx="2329104" cy="1679342"/>
            <a:chOff x="7437054" y="3044714"/>
            <a:chExt cx="2587893" cy="1865936"/>
          </a:xfrm>
        </p:grpSpPr>
        <p:grpSp>
          <p:nvGrpSpPr>
            <p:cNvPr id="29" name="Group 28">
              <a:extLst>
                <a:ext uri="{FF2B5EF4-FFF2-40B4-BE49-F238E27FC236}">
                  <a16:creationId xmlns:a16="http://schemas.microsoft.com/office/drawing/2014/main" id="{A0E1572F-F218-45FA-81B7-95656C9EED40}"/>
                </a:ext>
              </a:extLst>
            </p:cNvPr>
            <p:cNvGrpSpPr/>
            <p:nvPr/>
          </p:nvGrpSpPr>
          <p:grpSpPr>
            <a:xfrm>
              <a:off x="7437054" y="3044714"/>
              <a:ext cx="2587893" cy="1393302"/>
              <a:chOff x="1441068" y="2685039"/>
              <a:chExt cx="2587893" cy="1393302"/>
            </a:xfrm>
          </p:grpSpPr>
          <p:sp>
            <p:nvSpPr>
              <p:cNvPr id="30" name="Oval 29">
                <a:extLst>
                  <a:ext uri="{FF2B5EF4-FFF2-40B4-BE49-F238E27FC236}">
                    <a16:creationId xmlns:a16="http://schemas.microsoft.com/office/drawing/2014/main" id="{292ECC5C-7C3E-49D7-8C1D-1B233BC6555E}"/>
                  </a:ext>
                </a:extLst>
              </p:cNvPr>
              <p:cNvSpPr/>
              <p:nvPr/>
            </p:nvSpPr>
            <p:spPr>
              <a:xfrm>
                <a:off x="2591338" y="268503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Oval 30">
                <a:extLst>
                  <a:ext uri="{FF2B5EF4-FFF2-40B4-BE49-F238E27FC236}">
                    <a16:creationId xmlns:a16="http://schemas.microsoft.com/office/drawing/2014/main" id="{5F5B328C-E965-4945-A8A8-6FFCB242F1F9}"/>
                  </a:ext>
                </a:extLst>
              </p:cNvPr>
              <p:cNvSpPr/>
              <p:nvPr/>
            </p:nvSpPr>
            <p:spPr>
              <a:xfrm>
                <a:off x="1473918"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Oval 31">
                <a:extLst>
                  <a:ext uri="{FF2B5EF4-FFF2-40B4-BE49-F238E27FC236}">
                    <a16:creationId xmlns:a16="http://schemas.microsoft.com/office/drawing/2014/main" id="{7A763D52-243B-485F-B7AB-7837A09B38FB}"/>
                  </a:ext>
                </a:extLst>
              </p:cNvPr>
              <p:cNvSpPr/>
              <p:nvPr/>
            </p:nvSpPr>
            <p:spPr>
              <a:xfrm>
                <a:off x="2194452" y="3270406"/>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id="{44D3B71E-4D81-4FC2-8641-EE231BE3C3B3}"/>
                  </a:ext>
                </a:extLst>
              </p:cNvPr>
              <p:cNvSpPr/>
              <p:nvPr/>
            </p:nvSpPr>
            <p:spPr>
              <a:xfrm>
                <a:off x="2914986" y="3270944"/>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Oval 33">
                <a:extLst>
                  <a:ext uri="{FF2B5EF4-FFF2-40B4-BE49-F238E27FC236}">
                    <a16:creationId xmlns:a16="http://schemas.microsoft.com/office/drawing/2014/main" id="{D4979E74-9CC0-45F3-AAF6-66709C80107F}"/>
                  </a:ext>
                </a:extLst>
              </p:cNvPr>
              <p:cNvSpPr/>
              <p:nvPr/>
            </p:nvSpPr>
            <p:spPr>
              <a:xfrm>
                <a:off x="3635520" y="3294909"/>
                <a:ext cx="274643" cy="2681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5" name="Straight Arrow Connector 34">
                <a:extLst>
                  <a:ext uri="{FF2B5EF4-FFF2-40B4-BE49-F238E27FC236}">
                    <a16:creationId xmlns:a16="http://schemas.microsoft.com/office/drawing/2014/main" id="{A2032F79-3896-4587-B4D1-CE174C5E9FE2}"/>
                  </a:ext>
                </a:extLst>
              </p:cNvPr>
              <p:cNvCxnSpPr>
                <a:stCxn id="31" idx="0"/>
              </p:cNvCxnSpPr>
              <p:nvPr/>
            </p:nvCxnSpPr>
            <p:spPr>
              <a:xfrm flipV="1">
                <a:off x="1611240" y="2953220"/>
                <a:ext cx="1083494" cy="31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F6176EC-F1A5-4986-9F29-78259100D42C}"/>
                  </a:ext>
                </a:extLst>
              </p:cNvPr>
              <p:cNvCxnSpPr>
                <a:stCxn id="32" idx="0"/>
              </p:cNvCxnSpPr>
              <p:nvPr/>
            </p:nvCxnSpPr>
            <p:spPr>
              <a:xfrm flipV="1">
                <a:off x="2331774" y="2982301"/>
                <a:ext cx="362960" cy="28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6E93A6-30D0-4A68-A217-B851067477B0}"/>
                  </a:ext>
                </a:extLst>
              </p:cNvPr>
              <p:cNvCxnSpPr>
                <a:stCxn id="33" idx="7"/>
                <a:endCxn id="30" idx="4"/>
              </p:cNvCxnSpPr>
              <p:nvPr/>
            </p:nvCxnSpPr>
            <p:spPr>
              <a:xfrm flipH="1" flipV="1">
                <a:off x="2728660" y="2953220"/>
                <a:ext cx="420748"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9811F7-F939-4F91-BCAA-101388ADDC42}"/>
                  </a:ext>
                </a:extLst>
              </p:cNvPr>
              <p:cNvCxnSpPr>
                <a:stCxn id="34" idx="0"/>
                <a:endCxn id="30" idx="4"/>
              </p:cNvCxnSpPr>
              <p:nvPr/>
            </p:nvCxnSpPr>
            <p:spPr>
              <a:xfrm flipH="1" flipV="1">
                <a:off x="2728660" y="2953220"/>
                <a:ext cx="1044182" cy="341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29A7FEE-7175-4725-B983-722F8CDCFBE6}"/>
                  </a:ext>
                </a:extLst>
              </p:cNvPr>
              <p:cNvSpPr txBox="1"/>
              <p:nvPr/>
            </p:nvSpPr>
            <p:spPr>
              <a:xfrm>
                <a:off x="2581006" y="3219831"/>
                <a:ext cx="82931" cy="410369"/>
              </a:xfrm>
              <a:prstGeom prst="rect">
                <a:avLst/>
              </a:prstGeom>
              <a:noFill/>
            </p:spPr>
            <p:txBody>
              <a:bodyPr wrap="square" rtlCol="0">
                <a:spAutoFit/>
              </a:bodyPr>
              <a:lstStyle/>
              <a:p>
                <a:r>
                  <a:rPr lang="en-US" dirty="0">
                    <a:solidFill>
                      <a:schemeClr val="bg1"/>
                    </a:solidFill>
                  </a:rPr>
                  <a:t>…</a:t>
                </a:r>
              </a:p>
            </p:txBody>
          </p:sp>
          <p:sp>
            <p:nvSpPr>
              <p:cNvPr id="40" name="TextBox 39">
                <a:extLst>
                  <a:ext uri="{FF2B5EF4-FFF2-40B4-BE49-F238E27FC236}">
                    <a16:creationId xmlns:a16="http://schemas.microsoft.com/office/drawing/2014/main" id="{9FAEE98A-DD3C-42D7-885A-CCB5EC21B4E1}"/>
                  </a:ext>
                </a:extLst>
              </p:cNvPr>
              <p:cNvSpPr txBox="1"/>
              <p:nvPr/>
            </p:nvSpPr>
            <p:spPr>
              <a:xfrm>
                <a:off x="1855624" y="3218263"/>
                <a:ext cx="82931" cy="410369"/>
              </a:xfrm>
              <a:prstGeom prst="rect">
                <a:avLst/>
              </a:prstGeom>
              <a:noFill/>
            </p:spPr>
            <p:txBody>
              <a:bodyPr wrap="square" rtlCol="0">
                <a:spAutoFit/>
              </a:bodyPr>
              <a:lstStyle/>
              <a:p>
                <a:r>
                  <a:rPr lang="en-US" dirty="0">
                    <a:solidFill>
                      <a:schemeClr val="bg1"/>
                    </a:solidFill>
                  </a:rPr>
                  <a:t>…</a:t>
                </a:r>
              </a:p>
            </p:txBody>
          </p:sp>
          <p:sp>
            <p:nvSpPr>
              <p:cNvPr id="41" name="TextBox 40">
                <a:extLst>
                  <a:ext uri="{FF2B5EF4-FFF2-40B4-BE49-F238E27FC236}">
                    <a16:creationId xmlns:a16="http://schemas.microsoft.com/office/drawing/2014/main" id="{388DE677-01BD-4802-8980-355D4A2829E4}"/>
                  </a:ext>
                </a:extLst>
              </p:cNvPr>
              <p:cNvSpPr txBox="1"/>
              <p:nvPr/>
            </p:nvSpPr>
            <p:spPr>
              <a:xfrm>
                <a:off x="3304335" y="3244333"/>
                <a:ext cx="82931" cy="410369"/>
              </a:xfrm>
              <a:prstGeom prst="rect">
                <a:avLst/>
              </a:prstGeom>
              <a:noFill/>
            </p:spPr>
            <p:txBody>
              <a:bodyPr wrap="square" rtlCol="0">
                <a:spAutoFit/>
              </a:bodyPr>
              <a:lstStyle/>
              <a:p>
                <a:r>
                  <a:rPr lang="en-US" dirty="0">
                    <a:solidFill>
                      <a:schemeClr val="bg1"/>
                    </a:solidFill>
                  </a:rPr>
                  <a:t>…</a:t>
                </a:r>
              </a:p>
            </p:txBody>
          </p:sp>
          <p:cxnSp>
            <p:nvCxnSpPr>
              <p:cNvPr id="42" name="Straight Connector 41">
                <a:extLst>
                  <a:ext uri="{FF2B5EF4-FFF2-40B4-BE49-F238E27FC236}">
                    <a16:creationId xmlns:a16="http://schemas.microsoft.com/office/drawing/2014/main" id="{EE162E5A-2036-4889-A6D4-25E8081DE506}"/>
                  </a:ext>
                </a:extLst>
              </p:cNvPr>
              <p:cNvCxnSpPr/>
              <p:nvPr/>
            </p:nvCxnSpPr>
            <p:spPr>
              <a:xfrm>
                <a:off x="1441068"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100B7A-2AFA-49AB-84DF-1716196351BD}"/>
                  </a:ext>
                </a:extLst>
              </p:cNvPr>
              <p:cNvCxnSpPr/>
              <p:nvPr/>
            </p:nvCxnSpPr>
            <p:spPr>
              <a:xfrm>
                <a:off x="2506791" y="3538587"/>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DFEF3C-5871-4598-A85F-08A340F30034}"/>
                  </a:ext>
                </a:extLst>
              </p:cNvPr>
              <p:cNvCxnSpPr/>
              <p:nvPr/>
            </p:nvCxnSpPr>
            <p:spPr>
              <a:xfrm>
                <a:off x="2879444" y="3563090"/>
                <a:ext cx="0" cy="35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0DCBEBA-16E4-4601-BFE8-CFC575E5AE1D}"/>
                  </a:ext>
                </a:extLst>
              </p:cNvPr>
              <p:cNvCxnSpPr/>
              <p:nvPr/>
            </p:nvCxnSpPr>
            <p:spPr>
              <a:xfrm>
                <a:off x="3945167" y="3563090"/>
                <a:ext cx="0" cy="354883"/>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E8238E3-E00B-4C43-A807-AD578F95A6D4}"/>
                  </a:ext>
                </a:extLst>
              </p:cNvPr>
              <p:cNvSpPr txBox="1"/>
              <p:nvPr/>
            </p:nvSpPr>
            <p:spPr>
              <a:xfrm>
                <a:off x="1563594" y="3667972"/>
                <a:ext cx="1026991" cy="410369"/>
              </a:xfrm>
              <a:prstGeom prst="rect">
                <a:avLst/>
              </a:prstGeom>
              <a:noFill/>
            </p:spPr>
            <p:txBody>
              <a:bodyPr wrap="none" rtlCol="0">
                <a:spAutoFit/>
              </a:bodyPr>
              <a:lstStyle/>
              <a:p>
                <a:r>
                  <a:rPr lang="en-US" dirty="0">
                    <a:solidFill>
                      <a:schemeClr val="bg1"/>
                    </a:solidFill>
                  </a:rPr>
                  <a:t>Word 1</a:t>
                </a:r>
              </a:p>
            </p:txBody>
          </p:sp>
          <p:sp>
            <p:nvSpPr>
              <p:cNvPr id="47" name="TextBox 46">
                <a:extLst>
                  <a:ext uri="{FF2B5EF4-FFF2-40B4-BE49-F238E27FC236}">
                    <a16:creationId xmlns:a16="http://schemas.microsoft.com/office/drawing/2014/main" id="{B03DF34D-FF7C-4DC6-9087-1C265FA76F50}"/>
                  </a:ext>
                </a:extLst>
              </p:cNvPr>
              <p:cNvSpPr txBox="1"/>
              <p:nvPr/>
            </p:nvSpPr>
            <p:spPr>
              <a:xfrm>
                <a:off x="3001970" y="3667972"/>
                <a:ext cx="1026991" cy="410369"/>
              </a:xfrm>
              <a:prstGeom prst="rect">
                <a:avLst/>
              </a:prstGeom>
              <a:noFill/>
            </p:spPr>
            <p:txBody>
              <a:bodyPr wrap="none" rtlCol="0">
                <a:spAutoFit/>
              </a:bodyPr>
              <a:lstStyle/>
              <a:p>
                <a:r>
                  <a:rPr lang="en-US" dirty="0">
                    <a:solidFill>
                      <a:schemeClr val="bg1"/>
                    </a:solidFill>
                  </a:rPr>
                  <a:t>Word n</a:t>
                </a:r>
              </a:p>
            </p:txBody>
          </p:sp>
        </p:grpSp>
        <p:sp>
          <p:nvSpPr>
            <p:cNvPr id="48" name="TextBox 47">
              <a:extLst>
                <a:ext uri="{FF2B5EF4-FFF2-40B4-BE49-F238E27FC236}">
                  <a16:creationId xmlns:a16="http://schemas.microsoft.com/office/drawing/2014/main" id="{449C2102-F0D6-49F6-95B8-77E4F4BD9DEB}"/>
                </a:ext>
              </a:extLst>
            </p:cNvPr>
            <p:cNvSpPr txBox="1"/>
            <p:nvPr/>
          </p:nvSpPr>
          <p:spPr>
            <a:xfrm>
              <a:off x="7701617" y="4500281"/>
              <a:ext cx="586675" cy="410369"/>
            </a:xfrm>
            <a:prstGeom prst="rect">
              <a:avLst/>
            </a:prstGeom>
            <a:noFill/>
          </p:spPr>
          <p:txBody>
            <a:bodyPr wrap="square" rtlCol="0">
              <a:spAutoFit/>
            </a:bodyPr>
            <a:lstStyle/>
            <a:p>
              <a:r>
                <a:rPr lang="en-US" dirty="0">
                  <a:solidFill>
                    <a:schemeClr val="bg1"/>
                  </a:solidFill>
                </a:rPr>
                <a:t> d</a:t>
              </a:r>
            </a:p>
          </p:txBody>
        </p:sp>
        <p:sp>
          <p:nvSpPr>
            <p:cNvPr id="49" name="TextBox 48">
              <a:extLst>
                <a:ext uri="{FF2B5EF4-FFF2-40B4-BE49-F238E27FC236}">
                  <a16:creationId xmlns:a16="http://schemas.microsoft.com/office/drawing/2014/main" id="{EEBD280B-FD01-489B-B57C-21F74AB63424}"/>
                </a:ext>
              </a:extLst>
            </p:cNvPr>
            <p:cNvSpPr txBox="1"/>
            <p:nvPr/>
          </p:nvSpPr>
          <p:spPr>
            <a:xfrm>
              <a:off x="9182152" y="4500281"/>
              <a:ext cx="586675" cy="410369"/>
            </a:xfrm>
            <a:prstGeom prst="rect">
              <a:avLst/>
            </a:prstGeom>
            <a:noFill/>
          </p:spPr>
          <p:txBody>
            <a:bodyPr wrap="square" rtlCol="0">
              <a:spAutoFit/>
            </a:bodyPr>
            <a:lstStyle/>
            <a:p>
              <a:r>
                <a:rPr lang="en-US" dirty="0">
                  <a:solidFill>
                    <a:schemeClr val="bg1"/>
                  </a:solidFill>
                </a:rPr>
                <a:t> d</a:t>
              </a:r>
            </a:p>
          </p:txBody>
        </p:sp>
      </p:grpSp>
      <p:sp>
        <p:nvSpPr>
          <p:cNvPr id="50" name="TextBox 49">
            <a:extLst>
              <a:ext uri="{FF2B5EF4-FFF2-40B4-BE49-F238E27FC236}">
                <a16:creationId xmlns:a16="http://schemas.microsoft.com/office/drawing/2014/main" id="{396A88EB-F5C0-4A04-9554-323FA1C8BA14}"/>
              </a:ext>
            </a:extLst>
          </p:cNvPr>
          <p:cNvSpPr txBox="1"/>
          <p:nvPr/>
        </p:nvSpPr>
        <p:spPr>
          <a:xfrm>
            <a:off x="7334076" y="4929430"/>
            <a:ext cx="1036204" cy="369332"/>
          </a:xfrm>
          <a:prstGeom prst="rect">
            <a:avLst/>
          </a:prstGeom>
          <a:noFill/>
        </p:spPr>
        <p:txBody>
          <a:bodyPr wrap="square" rtlCol="0">
            <a:spAutoFit/>
          </a:bodyPr>
          <a:lstStyle/>
          <a:p>
            <a:r>
              <a:rPr lang="en-US" dirty="0">
                <a:solidFill>
                  <a:schemeClr val="bg1"/>
                </a:solidFill>
              </a:rPr>
              <a:t>     n * d</a:t>
            </a:r>
          </a:p>
        </p:txBody>
      </p:sp>
      <p:sp>
        <p:nvSpPr>
          <p:cNvPr id="51" name="TextBox 50">
            <a:extLst>
              <a:ext uri="{FF2B5EF4-FFF2-40B4-BE49-F238E27FC236}">
                <a16:creationId xmlns:a16="http://schemas.microsoft.com/office/drawing/2014/main" id="{3162A403-AAA3-4ABE-94EE-42EAE0189E8D}"/>
              </a:ext>
            </a:extLst>
          </p:cNvPr>
          <p:cNvSpPr txBox="1"/>
          <p:nvPr/>
        </p:nvSpPr>
        <p:spPr>
          <a:xfrm>
            <a:off x="4664167" y="4929430"/>
            <a:ext cx="1036204" cy="369332"/>
          </a:xfrm>
          <a:prstGeom prst="rect">
            <a:avLst/>
          </a:prstGeom>
          <a:noFill/>
        </p:spPr>
        <p:txBody>
          <a:bodyPr wrap="square" rtlCol="0">
            <a:spAutoFit/>
          </a:bodyPr>
          <a:lstStyle/>
          <a:p>
            <a:r>
              <a:rPr lang="en-US" dirty="0">
                <a:solidFill>
                  <a:schemeClr val="bg1"/>
                </a:solidFill>
              </a:rPr>
              <a:t>      &gt;&gt;</a:t>
            </a:r>
          </a:p>
        </p:txBody>
      </p:sp>
    </p:spTree>
    <p:extLst>
      <p:ext uri="{BB962C8B-B14F-4D97-AF65-F5344CB8AC3E}">
        <p14:creationId xmlns:p14="http://schemas.microsoft.com/office/powerpoint/2010/main" val="103203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p:bldP spid="27" grpId="0"/>
      <p:bldP spid="28" grpId="0" animBg="1"/>
      <p:bldP spid="50" grpId="0"/>
      <p:bldP spid="51" grpId="0"/>
    </p:bldLst>
  </p:timing>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DF88E22E-2A4B-4FB1-9848-BF16E7DBE74B}">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83487</TotalTime>
  <Words>2009</Words>
  <Application>Microsoft Office PowerPoint</Application>
  <PresentationFormat>Personalizar</PresentationFormat>
  <Paragraphs>169</Paragraphs>
  <Slides>12</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Century Gothic</vt:lpstr>
      <vt:lpstr>Trebuchet MS</vt:lpstr>
      <vt:lpstr>Wingdings</vt:lpstr>
      <vt:lpstr>Title &amp; Bullet</vt:lpstr>
      <vt:lpstr>Apresentação do PowerPoint</vt:lpstr>
      <vt:lpstr>Word Embeddings</vt:lpstr>
      <vt:lpstr>Sumário</vt:lpstr>
      <vt:lpstr>Modelos Clássicos de NLP</vt:lpstr>
      <vt:lpstr>Problemas com representação BoW</vt:lpstr>
      <vt:lpstr> Representação Distribuida</vt:lpstr>
      <vt:lpstr>Hipótese Distributiva  (Firth, 1957)</vt:lpstr>
      <vt:lpstr>Propiedades de embeddings</vt:lpstr>
      <vt:lpstr>Propiedades de embeddings (cont.)</vt:lpstr>
      <vt:lpstr>Word2Vec</vt:lpstr>
      <vt:lpstr>Conclusões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Cristian Munoz</cp:lastModifiedBy>
  <cp:revision>3536</cp:revision>
  <dcterms:created xsi:type="dcterms:W3CDTF">2008-01-24T03:11:41Z</dcterms:created>
  <dcterms:modified xsi:type="dcterms:W3CDTF">2020-10-14T19:01:22Z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