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8" r:id="rId4"/>
    <p:sldId id="257" r:id="rId5"/>
    <p:sldId id="307" r:id="rId6"/>
    <p:sldId id="259" r:id="rId7"/>
    <p:sldId id="298" r:id="rId8"/>
    <p:sldId id="308" r:id="rId9"/>
    <p:sldId id="299" r:id="rId10"/>
    <p:sldId id="300" r:id="rId11"/>
    <p:sldId id="301" r:id="rId12"/>
    <p:sldId id="302" r:id="rId13"/>
    <p:sldId id="303" r:id="rId14"/>
    <p:sldId id="305" r:id="rId15"/>
    <p:sldId id="304" r:id="rId16"/>
    <p:sldId id="260" r:id="rId17"/>
    <p:sldId id="30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0464" autoAdjust="0"/>
  </p:normalViewPr>
  <p:slideViewPr>
    <p:cSldViewPr>
      <p:cViewPr varScale="1">
        <p:scale>
          <a:sx n="66" d="100"/>
          <a:sy n="66" d="100"/>
        </p:scale>
        <p:origin x="-102" y="-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686050"/>
            <a:ext cx="3962400" cy="16002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085850"/>
            <a:ext cx="3962400" cy="16002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9" y="4819651"/>
            <a:ext cx="2819399" cy="95249"/>
          </a:xfrm>
        </p:spPr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4800600"/>
            <a:ext cx="457200" cy="114300"/>
          </a:xfrm>
        </p:spPr>
        <p:txBody>
          <a:bodyPr/>
          <a:lstStyle>
            <a:lvl1pPr algn="r">
              <a:defRPr/>
            </a:lvl1pPr>
          </a:lstStyle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1" y="4722186"/>
            <a:ext cx="2820987" cy="1143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1"/>
            <a:ext cx="3657600" cy="428624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51435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9" y="4819651"/>
            <a:ext cx="2819399" cy="95249"/>
          </a:xfrm>
        </p:spPr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4800600"/>
            <a:ext cx="533400" cy="114300"/>
          </a:xfrm>
        </p:spPr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1" y="4722186"/>
            <a:ext cx="2820987" cy="1143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200400" cy="131445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1" y="2683668"/>
            <a:ext cx="3200645" cy="1094825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1750"/>
            <a:ext cx="3124200" cy="200025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900"/>
            <a:ext cx="3124200" cy="200025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342901"/>
            <a:ext cx="2819400" cy="4286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428"/>
            <a:ext cx="3581400" cy="30837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06466"/>
            <a:ext cx="3581400" cy="1893834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2571750"/>
            <a:ext cx="3581400" cy="30837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2880121"/>
            <a:ext cx="3581400" cy="1886399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342901"/>
            <a:ext cx="2819400" cy="4286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42900"/>
            <a:ext cx="3962400" cy="4286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257300"/>
            <a:ext cx="2514600" cy="1406128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57300"/>
            <a:ext cx="4700016" cy="26289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2664279"/>
            <a:ext cx="2209800" cy="1221921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1" y="1257300"/>
            <a:ext cx="4696967" cy="2628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257300"/>
            <a:ext cx="2514600" cy="1406979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2664279"/>
            <a:ext cx="2209800" cy="1221921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4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4" y="0"/>
            <a:ext cx="320307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342900"/>
            <a:ext cx="2819400" cy="428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1"/>
            <a:ext cx="3657600" cy="4286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4800600"/>
            <a:ext cx="533400" cy="114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03AC8D-A45D-4815-9638-97C964FC60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2" y="4819651"/>
            <a:ext cx="2819399" cy="95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0583BF-7099-4DB3-A810-B6546A5772A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4" y="4722186"/>
            <a:ext cx="2820987" cy="114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School Schedule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DevOps Project Simulation</a:t>
            </a:r>
          </a:p>
        </p:txBody>
      </p:sp>
    </p:spTree>
    <p:extLst>
      <p:ext uri="{BB962C8B-B14F-4D97-AF65-F5344CB8AC3E}">
        <p14:creationId xmlns:p14="http://schemas.microsoft.com/office/powerpoint/2010/main" val="249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/>
              <a:t>Apache Maven is a software project management and comprehension </a:t>
            </a:r>
            <a:r>
              <a:rPr lang="en-PH" dirty="0" smtClean="0"/>
              <a:t>tool </a:t>
            </a:r>
          </a:p>
          <a:p>
            <a:pPr algn="just"/>
            <a:r>
              <a:rPr lang="en-PH" dirty="0" smtClean="0"/>
              <a:t>Based </a:t>
            </a:r>
            <a:r>
              <a:rPr lang="en-PH" dirty="0"/>
              <a:t>on the concept of a project object model (POM), Maven can manage a project's build, reporting and documentation from a central piece of </a:t>
            </a:r>
            <a:r>
              <a:rPr lang="en-PH" dirty="0" smtClean="0"/>
              <a:t>information </a:t>
            </a:r>
            <a:endParaRPr lang="en-US" dirty="0"/>
          </a:p>
        </p:txBody>
      </p:sp>
      <p:pic>
        <p:nvPicPr>
          <p:cNvPr id="1026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4684"/>
            <a:ext cx="2435225" cy="6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SonarQube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an open source tool used to measure and analyze code </a:t>
            </a:r>
            <a:r>
              <a:rPr lang="en-US" dirty="0" smtClean="0"/>
              <a:t>quality</a:t>
            </a:r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written in Java but is able to analyze code in many </a:t>
            </a:r>
            <a:r>
              <a:rPr lang="en-US" dirty="0" smtClean="0"/>
              <a:t>languages</a:t>
            </a:r>
            <a:endParaRPr lang="en-US" dirty="0"/>
          </a:p>
        </p:txBody>
      </p:sp>
      <p:pic>
        <p:nvPicPr>
          <p:cNvPr id="4098" name="Picture 2" descr="C:\Users\giomhel.g.c.motos\Downloads\sonarqube_logo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3" y="133350"/>
            <a:ext cx="3657599" cy="10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848"/>
            <a:ext cx="7620000" cy="3258752"/>
          </a:xfrm>
        </p:spPr>
        <p:txBody>
          <a:bodyPr/>
          <a:lstStyle/>
          <a:p>
            <a:pPr algn="just"/>
            <a:r>
              <a:rPr lang="en-US" dirty="0" err="1"/>
              <a:t>Ansible</a:t>
            </a:r>
            <a:r>
              <a:rPr lang="en-US" dirty="0"/>
              <a:t> is a software platform for managing and combining multi node software deployment, as well as ad-hoc changes in the execution and configuration management of a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designed for multi-tier </a:t>
            </a:r>
            <a:r>
              <a:rPr lang="en-US" dirty="0" smtClean="0"/>
              <a:t>deployments</a:t>
            </a:r>
            <a:endParaRPr lang="en-US" dirty="0"/>
          </a:p>
        </p:txBody>
      </p:sp>
      <p:pic>
        <p:nvPicPr>
          <p:cNvPr id="5122" name="Picture 2" descr="C:\Users\giomhel.g.c.motos\Downloads\ansib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275"/>
            <a:ext cx="1407573" cy="140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7620000" cy="3295650"/>
          </a:xfrm>
        </p:spPr>
        <p:txBody>
          <a:bodyPr/>
          <a:lstStyle/>
          <a:p>
            <a:pPr algn="just"/>
            <a:r>
              <a:rPr lang="en-US" dirty="0"/>
              <a:t>Apache Tomcat, often referred to as Tomcat, is an open-source web server developed by the Apache Software Foundation (ASF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Tomcat </a:t>
            </a:r>
            <a:r>
              <a:rPr lang="en-US" dirty="0"/>
              <a:t>implements several Java EE specifications including Java Servlet, </a:t>
            </a:r>
            <a:r>
              <a:rPr lang="en-US" dirty="0" err="1"/>
              <a:t>JavaServer</a:t>
            </a:r>
            <a:r>
              <a:rPr lang="en-US" dirty="0"/>
              <a:t> Pages (JSP), Java EL, and </a:t>
            </a:r>
            <a:r>
              <a:rPr lang="en-US" dirty="0" err="1"/>
              <a:t>WebSocket</a:t>
            </a:r>
            <a:r>
              <a:rPr lang="en-US" dirty="0"/>
              <a:t>, and provides a "pure Java" HTTP web server environment in which Java code can </a:t>
            </a:r>
            <a:r>
              <a:rPr lang="en-US" dirty="0" smtClean="0"/>
              <a:t>run</a:t>
            </a:r>
            <a:endParaRPr lang="en-US" dirty="0"/>
          </a:p>
        </p:txBody>
      </p:sp>
      <p:pic>
        <p:nvPicPr>
          <p:cNvPr id="6146" name="Picture 2" descr="C:\Users\giomhel.g.c.motos\Downloads\1000px-Tomcat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913568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6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420"/>
            <a:ext cx="7620000" cy="3227180"/>
          </a:xfrm>
        </p:spPr>
        <p:txBody>
          <a:bodyPr/>
          <a:lstStyle/>
          <a:p>
            <a:pPr algn="just"/>
            <a:r>
              <a:rPr lang="en-GB" dirty="0"/>
              <a:t>Selenium is a free (open source) automated testing suite for web applications across different browsers and </a:t>
            </a:r>
            <a:r>
              <a:rPr lang="en-GB" dirty="0" smtClean="0"/>
              <a:t>platforms</a:t>
            </a:r>
          </a:p>
          <a:p>
            <a:pPr algn="just"/>
            <a:r>
              <a:rPr lang="en-GB" dirty="0" smtClean="0"/>
              <a:t>It </a:t>
            </a:r>
            <a:r>
              <a:rPr lang="en-GB" dirty="0"/>
              <a:t>is quite similar to HP Quick Test Pro (QTP) only that Selenium focuses on automating web-based </a:t>
            </a:r>
            <a:r>
              <a:rPr lang="en-GB" dirty="0" smtClean="0"/>
              <a:t>applications</a:t>
            </a:r>
            <a:endParaRPr lang="en-US" dirty="0"/>
          </a:p>
          <a:p>
            <a:pPr marL="114300" indent="0" algn="just">
              <a:buNone/>
            </a:pPr>
            <a:endParaRPr lang="en-US" dirty="0"/>
          </a:p>
        </p:txBody>
      </p:sp>
      <p:pic>
        <p:nvPicPr>
          <p:cNvPr id="7170" name="Picture 2" descr="C:\Users\giomhel.g.c.motos\Downloads\selenium-big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4350"/>
            <a:ext cx="1524000" cy="13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6806"/>
            <a:ext cx="7620000" cy="308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6" t="50000" r="57417" b="11374"/>
          <a:stretch/>
        </p:blipFill>
        <p:spPr bwMode="auto">
          <a:xfrm>
            <a:off x="805542" y="2724150"/>
            <a:ext cx="1049044" cy="139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" t="53163" r="80135" b="8211"/>
          <a:stretch/>
        </p:blipFill>
        <p:spPr bwMode="auto">
          <a:xfrm>
            <a:off x="2667000" y="2896322"/>
            <a:ext cx="1045171" cy="112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DEMO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H" i="1" dirty="0" smtClean="0"/>
              <a:t>Unit Converter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45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 of </a:t>
            </a:r>
            <a:r>
              <a:rPr lang="en-US" b="1" dirty="0" smtClean="0"/>
              <a:t>Roles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59717"/>
              </p:ext>
            </p:extLst>
          </p:nvPr>
        </p:nvGraphicFramePr>
        <p:xfrm>
          <a:off x="609600" y="1657350"/>
          <a:ext cx="7238999" cy="183306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924291"/>
                <a:gridCol w="2657354"/>
                <a:gridCol w="2657354"/>
              </a:tblGrid>
              <a:tr h="36149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Roles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Responsibilities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100" dirty="0" smtClean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149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Team Lead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Overall in-charge of the project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100" dirty="0" err="1" smtClean="0">
                          <a:effectLst/>
                        </a:rPr>
                        <a:t>cris.gievid.m.narca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149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CI/CD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>
                          <a:effectLst/>
                        </a:rPr>
                        <a:t>In-charge of Configuration of Tools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</a:rPr>
                        <a:t>anjhillian.s.cabrera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mari.cris.p.ayes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149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In-charge of the Development of Application that will be use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mari.cris.p.ayes</a:t>
                      </a:r>
                      <a:r>
                        <a:rPr lang="en-US" sz="1100" dirty="0" smtClean="0">
                          <a:effectLst/>
                        </a:rPr>
                        <a:t>, </a:t>
                      </a:r>
                      <a:r>
                        <a:rPr lang="en-US" sz="1100" dirty="0" err="1" smtClean="0">
                          <a:effectLst/>
                        </a:rPr>
                        <a:t>joey.ann.o.robles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283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Document – Writer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200" dirty="0">
                          <a:effectLst/>
                        </a:rPr>
                        <a:t>In-charge of Documenting the whole project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pauleen.s.pineda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2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0651" cy="5143500"/>
          </a:xfrm>
        </p:spPr>
      </p:pic>
    </p:spTree>
    <p:extLst>
      <p:ext uri="{BB962C8B-B14F-4D97-AF65-F5344CB8AC3E}">
        <p14:creationId xmlns:p14="http://schemas.microsoft.com/office/powerpoint/2010/main" val="34190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248400" y="1962150"/>
            <a:ext cx="2514600" cy="2514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shade val="50000"/>
                <a:alpha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alibri Light" panose="020F0302020204030204" pitchFamily="34" charset="0"/>
              </a:rPr>
              <a:t>Ops</a:t>
            </a:r>
            <a:endParaRPr lang="en-US" sz="6600" dirty="0">
              <a:latin typeface="Calibri Light" panose="020F030202020403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81000" y="1962150"/>
            <a:ext cx="2514600" cy="2514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alpha val="50000"/>
              </a:schemeClr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6600" dirty="0" smtClean="0">
                <a:latin typeface="Calibri Light" panose="020F030202020403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Dev</a:t>
            </a:r>
            <a:endParaRPr lang="en-US" sz="6600" dirty="0">
              <a:latin typeface="Calibri Light" panose="020F030202020403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438150"/>
            <a:ext cx="4956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0160">
                  <a:noFill/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What is </a:t>
            </a:r>
            <a:r>
              <a:rPr lang="en-US" sz="5400" b="0" cap="none" spc="0" dirty="0" err="1" smtClean="0">
                <a:ln w="10160">
                  <a:noFill/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DevOps</a:t>
            </a:r>
            <a:r>
              <a:rPr lang="en-US" sz="5400" b="0" cap="none" spc="0" dirty="0" smtClean="0">
                <a:ln w="10160">
                  <a:noFill/>
                  <a:prstDash val="solid"/>
                </a:ln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sz="5400" b="0" cap="none" spc="0" dirty="0">
              <a:ln w="10160">
                <a:noFill/>
                <a:prstDash val="solid"/>
              </a:ln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85886" y="2662464"/>
            <a:ext cx="2819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err="1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bri Light" panose="020F0302020204030204" pitchFamily="34" charset="0"/>
              </a:rPr>
              <a:t>DevOps</a:t>
            </a:r>
            <a:endParaRPr lang="en-US" sz="6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2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 animBg="1"/>
      <p:bldP spid="3" grpId="1" animBg="1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153400" cy="2133600"/>
          </a:xfrm>
        </p:spPr>
        <p:txBody>
          <a:bodyPr anchor="t">
            <a:normAutofit/>
          </a:bodyPr>
          <a:lstStyle/>
          <a:p>
            <a:pPr algn="just"/>
            <a:r>
              <a:rPr lang="en-US" dirty="0"/>
              <a:t>Development Operations (DevOps) can be described as the overall practice of automating the process of software delivery and infrastructure </a:t>
            </a:r>
            <a:r>
              <a:rPr lang="en-US" dirty="0" smtClean="0"/>
              <a:t>changes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Different </a:t>
            </a:r>
            <a:r>
              <a:rPr lang="en-US" dirty="0"/>
              <a:t>tools are integrated to ensure that projects are completely and correctly done in the entire service lifecycle, from design through the development process to production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1950"/>
            <a:ext cx="2133600" cy="552450"/>
          </a:xfrm>
        </p:spPr>
        <p:txBody>
          <a:bodyPr anchor="t"/>
          <a:lstStyle/>
          <a:p>
            <a:pPr algn="l"/>
            <a:r>
              <a:rPr lang="en-US" b="1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5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Amazon Web Services (AWS)</a:t>
            </a:r>
          </a:p>
          <a:p>
            <a:r>
              <a:rPr lang="en-PH" dirty="0" err="1" smtClean="0"/>
              <a:t>GitLab</a:t>
            </a:r>
            <a:endParaRPr lang="en-PH" dirty="0" smtClean="0"/>
          </a:p>
          <a:p>
            <a:r>
              <a:rPr lang="en-PH" dirty="0" smtClean="0"/>
              <a:t>Jenkins</a:t>
            </a:r>
          </a:p>
          <a:p>
            <a:r>
              <a:rPr lang="en-PH" dirty="0" smtClean="0"/>
              <a:t>Maven</a:t>
            </a:r>
          </a:p>
          <a:p>
            <a:r>
              <a:rPr lang="en-PH" dirty="0" err="1" smtClean="0"/>
              <a:t>SonarQube</a:t>
            </a:r>
            <a:endParaRPr lang="en-PH" dirty="0" smtClean="0"/>
          </a:p>
          <a:p>
            <a:r>
              <a:rPr lang="en-PH" dirty="0" err="1" smtClean="0"/>
              <a:t>Ansible</a:t>
            </a:r>
            <a:endParaRPr lang="en-PH" dirty="0" smtClean="0"/>
          </a:p>
          <a:p>
            <a:r>
              <a:rPr lang="en-PH" dirty="0" smtClean="0"/>
              <a:t>Tomcat</a:t>
            </a:r>
          </a:p>
          <a:p>
            <a:r>
              <a:rPr lang="en-PH" dirty="0" smtClean="0"/>
              <a:t>Selenium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Overview of Tools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00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7620000" cy="3371850"/>
          </a:xfrm>
        </p:spPr>
        <p:txBody>
          <a:bodyPr/>
          <a:lstStyle/>
          <a:p>
            <a:pPr algn="just"/>
            <a:r>
              <a:rPr lang="en-US" dirty="0"/>
              <a:t>Amazon Web Services (AWS) is a cloud services </a:t>
            </a:r>
            <a:r>
              <a:rPr lang="en-US" dirty="0" smtClean="0"/>
              <a:t>platform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provides a broad set of infrastructure services, such as computing power, storage options, networking and databases, delivered as a utility: on-demand, available in seconds, with pay-as-you-go </a:t>
            </a:r>
            <a:r>
              <a:rPr lang="en-US" dirty="0" smtClean="0"/>
              <a:t>pricing</a:t>
            </a:r>
            <a:endParaRPr lang="en-US" dirty="0"/>
          </a:p>
        </p:txBody>
      </p:sp>
      <p:pic>
        <p:nvPicPr>
          <p:cNvPr id="8194" name="Picture 2" descr="C:\Users\giomhel.g.c.motos\Downloads\aws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8387"/>
            <a:ext cx="2819400" cy="10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1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GitLab</a:t>
            </a:r>
            <a:r>
              <a:rPr lang="en-US" dirty="0"/>
              <a:t> is an application to code, test, and deploy code </a:t>
            </a:r>
            <a:r>
              <a:rPr lang="en-US" dirty="0" smtClean="0"/>
              <a:t>together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provides </a:t>
            </a:r>
            <a:r>
              <a:rPr lang="en-US" dirty="0" err="1"/>
              <a:t>Git</a:t>
            </a:r>
            <a:r>
              <a:rPr lang="en-US" dirty="0"/>
              <a:t> repository management with fine grained access controls, code reviews, issue tracking, activity feeds, wikis, and continuous </a:t>
            </a:r>
            <a:r>
              <a:rPr lang="en-US" dirty="0" smtClean="0"/>
              <a:t>integration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remote repository where you can create projects of different sizes with speed and </a:t>
            </a:r>
            <a:r>
              <a:rPr lang="en-US" dirty="0" smtClean="0"/>
              <a:t>efficiency</a:t>
            </a:r>
            <a:endParaRPr lang="en-US" dirty="0"/>
          </a:p>
        </p:txBody>
      </p:sp>
      <p:pic>
        <p:nvPicPr>
          <p:cNvPr id="1027" name="Picture 3" descr="C:\Users\giomhel.g.c.motos\Downloads\GitLa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986"/>
            <a:ext cx="2390272" cy="84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Jenkins is an open source continuous integration tool written in </a:t>
            </a:r>
            <a:r>
              <a:rPr lang="en-US" dirty="0" smtClean="0"/>
              <a:t>Java</a:t>
            </a:r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server-based system running in a servlet container such as Apache </a:t>
            </a:r>
            <a:r>
              <a:rPr lang="en-US" dirty="0" smtClean="0"/>
              <a:t>Tomcat</a:t>
            </a:r>
            <a:endParaRPr lang="en-US" dirty="0"/>
          </a:p>
        </p:txBody>
      </p:sp>
      <p:pic>
        <p:nvPicPr>
          <p:cNvPr id="2050" name="Picture 2" descr="C:\Users\giomhel.g.c.motos\Downloads\logo+tit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62" y="165290"/>
            <a:ext cx="2912938" cy="93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377</Words>
  <Application>Microsoft Office PowerPoint</Application>
  <PresentationFormat>On-screen Show (16:9)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Composite</vt:lpstr>
      <vt:lpstr>DevOps Project Simulation</vt:lpstr>
      <vt:lpstr>Description of Roles</vt:lpstr>
      <vt:lpstr>PowerPoint Presentation</vt:lpstr>
      <vt:lpstr>PowerPoint Presentation</vt:lpstr>
      <vt:lpstr>Introduction</vt:lpstr>
      <vt:lpstr>Overview of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</vt:lpstr>
      <vt:lpstr>DEMO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Project Simulation</dc:title>
  <dc:creator>Flores, John Arvee R.</dc:creator>
  <cp:lastModifiedBy>Narca, Cris Gievid M.</cp:lastModifiedBy>
  <cp:revision>65</cp:revision>
  <dcterms:created xsi:type="dcterms:W3CDTF">2016-07-21T05:50:26Z</dcterms:created>
  <dcterms:modified xsi:type="dcterms:W3CDTF">2016-09-15T03:05:09Z</dcterms:modified>
</cp:coreProperties>
</file>