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3" r:id="rId4"/>
  </p:sldMasterIdLst>
  <p:notesMasterIdLst>
    <p:notesMasterId r:id="rId26"/>
  </p:notesMasterIdLst>
  <p:handoutMasterIdLst>
    <p:handoutMasterId r:id="rId27"/>
  </p:handoutMasterIdLst>
  <p:sldIdLst>
    <p:sldId id="561" r:id="rId5"/>
    <p:sldId id="579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7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56" r:id="rId23"/>
    <p:sldId id="558" r:id="rId24"/>
    <p:sldId id="559" r:id="rId25"/>
  </p:sldIdLst>
  <p:sldSz cx="9144000" cy="6858000" type="screen4x3"/>
  <p:notesSz cx="6797675" cy="9928225"/>
  <p:custDataLst>
    <p:tags r:id="rId28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9" userDrawn="1">
          <p15:clr>
            <a:srgbClr val="A4A3A4"/>
          </p15:clr>
        </p15:guide>
        <p15:guide id="2" orient="horz" pos="288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orient="horz" pos="3162" userDrawn="1">
          <p15:clr>
            <a:srgbClr val="A4A3A4"/>
          </p15:clr>
        </p15:guide>
        <p15:guide id="5" orient="horz" pos="3368" userDrawn="1">
          <p15:clr>
            <a:srgbClr val="A4A3A4"/>
          </p15:clr>
        </p15:guide>
        <p15:guide id="6" orient="horz" pos="423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2008" userDrawn="1">
          <p15:clr>
            <a:srgbClr val="A4A3A4"/>
          </p15:clr>
        </p15:guide>
        <p15:guide id="9" orient="horz" pos="968" userDrawn="1">
          <p15:clr>
            <a:srgbClr val="A4A3A4"/>
          </p15:clr>
        </p15:guide>
        <p15:guide id="10" pos="317" userDrawn="1">
          <p15:clr>
            <a:srgbClr val="A4A3A4"/>
          </p15:clr>
        </p15:guide>
        <p15:guide id="11" pos="1594" userDrawn="1">
          <p15:clr>
            <a:srgbClr val="A4A3A4"/>
          </p15:clr>
        </p15:guide>
        <p15:guide id="12" pos="5529" userDrawn="1">
          <p15:clr>
            <a:srgbClr val="A4A3A4"/>
          </p15:clr>
        </p15:guide>
        <p15:guide id="13" pos="159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.m.olla" initials="so" lastIdx="9" clrIdx="0"/>
  <p:cmAuthor id="1" name="sabitha nair" initials="sn" lastIdx="5" clrIdx="1">
    <p:extLst/>
  </p:cmAuthor>
  <p:cmAuthor id="2" name="Bagmar, Jai" initials="BJ" lastIdx="9" clrIdx="2"/>
  <p:cmAuthor id="3" name="Hayward, Douglas" initials="DTH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4C3"/>
    <a:srgbClr val="AADDEE"/>
    <a:srgbClr val="FF6600"/>
    <a:srgbClr val="269238"/>
    <a:srgbClr val="003344"/>
    <a:srgbClr val="66AA44"/>
    <a:srgbClr val="001B4D"/>
    <a:srgbClr val="937D3F"/>
    <a:srgbClr val="6BB248"/>
    <a:srgbClr val="CCB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8" autoAdjust="0"/>
    <p:restoredTop sz="944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96" y="-540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orient="horz" pos="968"/>
        <p:guide pos="317"/>
        <p:guide pos="1594"/>
        <p:guide pos="5529"/>
        <p:guide pos="1598"/>
      </p:guideLst>
    </p:cSldViewPr>
  </p:slideViewPr>
  <p:outlineViewPr>
    <p:cViewPr>
      <p:scale>
        <a:sx n="33" d="100"/>
        <a:sy n="33" d="100"/>
      </p:scale>
      <p:origin x="0" y="34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58" y="96"/>
      </p:cViewPr>
      <p:guideLst>
        <p:guide orient="horz" pos="2880"/>
        <p:guide orient="horz" pos="3128"/>
        <p:guide pos="2204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3E82913B-684B-45AA-BEFB-87506F44402E}" type="datetime1">
              <a:rPr lang="en-US" sz="1000"/>
              <a:pPr/>
              <a:t>9/16/2016</a:t>
            </a:fld>
            <a:endParaRPr lang="en-US" sz="1000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A028DC5-776A-458E-8C28-9823E1AC2C4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57601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 smtClean="0"/>
              <a:t>Products: Automotive, Industrial, Infrastructure &amp; Travel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EF0961F8-5312-4593-A8E0-89411A6E4F80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 smtClean="0"/>
              <a:t>Copyright © 2009 Accenture All Rights Reserved.</a:t>
            </a:r>
            <a:endParaRPr lang="en-US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20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009A-C4AC-4274-BCC6-35D100FBA777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537BA-9856-4466-9DAC-8C24BD0BD89A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2009 Accenture All Rights Reserved.</a:t>
            </a:r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Quality &amp; Client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7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5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r="2860" b="32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8788" y="1250769"/>
            <a:ext cx="4113212" cy="943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61966" y="2307557"/>
            <a:ext cx="4110037" cy="61555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5658098" y="3690908"/>
            <a:ext cx="3074395" cy="2060440"/>
            <a:chOff x="5701703" y="682760"/>
            <a:chExt cx="3074395" cy="2060440"/>
          </a:xfrm>
        </p:grpSpPr>
        <p:sp>
          <p:nvSpPr>
            <p:cNvPr id="21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2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95103" y="6150009"/>
            <a:ext cx="5334462" cy="49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80A387-8F22-40D2-A1D6-12069FE744E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38D73-221F-4AD8-9AA4-472AF34246F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6"/>
            <a:ext cx="3008313" cy="90439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FF34A-C031-4841-B977-68BD294405A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FFF099-79C6-43A2-814E-9876B9DA24A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E1F3C6-7755-4C1E-A444-85B11B2202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8" y="114306"/>
            <a:ext cx="2125663" cy="6208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1" y="114306"/>
            <a:ext cx="6224587" cy="6208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E12910-5892-4482-81F5-0964B71CBE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6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6" y="1576800"/>
            <a:ext cx="8232775" cy="49143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3"/>
            <a:ext cx="9144000" cy="6858001"/>
          </a:xfrm>
          <a:prstGeom prst="rect">
            <a:avLst/>
          </a:prstGeom>
          <a:solidFill>
            <a:schemeClr val="bg1"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5" y="443351"/>
            <a:ext cx="8395094" cy="2287155"/>
          </a:xfrm>
        </p:spPr>
        <p:txBody>
          <a:bodyPr anchor="b" anchorCtr="0"/>
          <a:lstStyle>
            <a:lvl1pPr algn="l">
              <a:defRPr sz="3600" b="1" cap="none" baseline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2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8640" r="2860" b="62003"/>
          <a:stretch/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1" y="129310"/>
            <a:ext cx="8380228" cy="10481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1590806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000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8640" r="2860" b="62003"/>
          <a:stretch/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1" y="129310"/>
            <a:ext cx="8380228" cy="10481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1590806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000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-2432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95250" y="6"/>
            <a:ext cx="9232900" cy="6946901"/>
          </a:xfrm>
          <a:prstGeom prst="rect">
            <a:avLst/>
          </a:prstGeom>
          <a:solidFill>
            <a:schemeClr val="bg1">
              <a:alpha val="2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1" y="129310"/>
            <a:ext cx="8380228" cy="1048138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1590806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000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5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1" y="129310"/>
            <a:ext cx="8380228" cy="10481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1590806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000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5" y="443345"/>
            <a:ext cx="8395094" cy="288289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2" y="129310"/>
            <a:ext cx="8326438" cy="10982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882" y="1597868"/>
            <a:ext cx="4197096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968" y="1597868"/>
            <a:ext cx="4196323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E42313-9B81-4CBD-9AA5-E7700507916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7" y="233088"/>
            <a:ext cx="8383022" cy="96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3" y="1595057"/>
            <a:ext cx="4025155" cy="639762"/>
          </a:xfrm>
        </p:spPr>
        <p:txBody>
          <a:bodyPr anchor="b"/>
          <a:lstStyle>
            <a:lvl1pPr marL="0" indent="0">
              <a:lnSpc>
                <a:spcPts val="2600"/>
              </a:lnSpc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145" y="2234819"/>
            <a:ext cx="421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5057"/>
            <a:ext cx="4132263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728" y="2234819"/>
            <a:ext cx="4311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82A44A-3769-4E22-A0B6-AFBEA565A1A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2015 Accenture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505022885"/>
              </p:ext>
            </p:extLst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76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11883" y="1590806"/>
            <a:ext cx="8565405" cy="4777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64388" y="6511931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46E3B560-07B0-4853-AE85-4967240282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58790" y="6324600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97061" y="191945"/>
            <a:ext cx="8380228" cy="998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995" y="1289646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861" r:id="rId2"/>
    <p:sldLayoutId id="2147483859" r:id="rId3"/>
    <p:sldLayoutId id="2147483862" r:id="rId4"/>
    <p:sldLayoutId id="2147483860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81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189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37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75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09" indent="-176209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6714" indent="-28574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630223" indent="-16827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869929" indent="-22700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1042962" indent="-16668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5pPr>
      <a:lvl6pPr marL="1938290" indent="-1666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479" indent="-1666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667" indent="-1666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856" indent="-1666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891" y="1602028"/>
            <a:ext cx="5175205" cy="1062315"/>
          </a:xfrm>
        </p:spPr>
        <p:txBody>
          <a:bodyPr/>
          <a:lstStyle/>
          <a:p>
            <a:r>
              <a:rPr lang="en-PH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 Project Simulation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6887" y="2664343"/>
            <a:ext cx="7259188" cy="75307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SCHEDULE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39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45" y="3512127"/>
            <a:ext cx="8565405" cy="2398512"/>
          </a:xfrm>
        </p:spPr>
        <p:txBody>
          <a:bodyPr/>
          <a:lstStyle/>
          <a:p>
            <a:r>
              <a:rPr lang="en-US" dirty="0"/>
              <a:t>Jenkins is an open source continuous integration tool written in 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C:\Users\giomhel.g.c.motos\Downloads\logo+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9080"/>
            <a:ext cx="2912938" cy="93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8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61" y="3616036"/>
            <a:ext cx="8565405" cy="1724891"/>
          </a:xfrm>
        </p:spPr>
        <p:txBody>
          <a:bodyPr/>
          <a:lstStyle/>
          <a:p>
            <a:r>
              <a:rPr lang="en-US" dirty="0" err="1"/>
              <a:t>GitLab</a:t>
            </a:r>
            <a:r>
              <a:rPr lang="en-US" dirty="0"/>
              <a:t> is an application to code, test, and deploy code together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3" descr="C:\Users\giomhel.g.c.motos\Downloads\Git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91" y="2266133"/>
            <a:ext cx="2390272" cy="84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8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3761509"/>
            <a:ext cx="8565405" cy="1683327"/>
          </a:xfrm>
        </p:spPr>
        <p:txBody>
          <a:bodyPr/>
          <a:lstStyle/>
          <a:p>
            <a:pPr marL="0" indent="0" algn="just">
              <a:buNone/>
            </a:pPr>
            <a:r>
              <a:rPr lang="en-PH" dirty="0"/>
              <a:t>Apache Maven is a software project management and comprehension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6" y="2506835"/>
            <a:ext cx="2435225" cy="6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9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3512127"/>
            <a:ext cx="8565405" cy="10183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SonarQube</a:t>
            </a:r>
            <a:r>
              <a:rPr lang="en-US" dirty="0"/>
              <a:t> is an open source tool used to measure and analyze code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C:\Users\giomhel.g.c.motos\Downloads\sonarqube_logo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4515"/>
            <a:ext cx="3657599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5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3803073"/>
            <a:ext cx="8565405" cy="1371600"/>
          </a:xfrm>
        </p:spPr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is a software platform for managing and combining multi node software deployment, as well as ad-hoc changes in the execution and configuration management of a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C:\Users\giomhel.g.c.motos\Downloads\ansi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13" y="1980136"/>
            <a:ext cx="1407573" cy="140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8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4010891"/>
            <a:ext cx="8565405" cy="2356948"/>
          </a:xfrm>
        </p:spPr>
        <p:txBody>
          <a:bodyPr/>
          <a:lstStyle/>
          <a:p>
            <a:r>
              <a:rPr lang="en-US" dirty="0"/>
              <a:t>Apache Tomcat, often referred to as Tomcat, is an open-source web server developed by the Apache Software Foundation (ASF)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C:\Users\giomhel.g.c.motos\Downloads\1000px-Tomca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83847"/>
            <a:ext cx="1913568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4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4010891"/>
            <a:ext cx="8565405" cy="2356948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Selenium is a free (open source) automated testing suite for web applications across different browsers and platforms</a:t>
            </a:r>
          </a:p>
          <a:p>
            <a:pPr marL="11430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C:\Users\giomhel.g.c.motos\Downloads\selenium-bi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48592"/>
            <a:ext cx="1524000" cy="13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71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41" name="Picture 40" descr="C:\Project_Simulation\Project_Simulation_Documentation\happy-construction-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38" y="5533344"/>
            <a:ext cx="796550" cy="10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ounded Rectangle 22"/>
          <p:cNvSpPr/>
          <p:nvPr/>
        </p:nvSpPr>
        <p:spPr>
          <a:xfrm>
            <a:off x="3205286" y="2772894"/>
            <a:ext cx="3399432" cy="258579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Picture 23" descr="C:\Project_Simulation\Project_Simulation_Documentation\maven-logo-black-on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14" y="2963182"/>
            <a:ext cx="823715" cy="22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Project_Simulation\Project_Simulation_Documentation\GitLab_Logo.sv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59" y="2867125"/>
            <a:ext cx="509117" cy="51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C:\Project_Simulation\Project_Simulation_Documentation\Jenkins-You-Can-Take-th-Evening-Off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99" y="3613723"/>
            <a:ext cx="654896" cy="112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C:\Project_Simulation\Project_Simulation_Documentation\150745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"/>
          <a:stretch/>
        </p:blipFill>
        <p:spPr bwMode="auto">
          <a:xfrm>
            <a:off x="3311629" y="3939907"/>
            <a:ext cx="545008" cy="6127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C:\Project_Simulation\Project_Simulation_Documentation\2000px-Tomcat-logo.sv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55" y="5382365"/>
            <a:ext cx="903473" cy="65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C:\Project_Simulation\Project_Simulation_Documentation\sonarqube_logo_720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2" y="4055884"/>
            <a:ext cx="1099764" cy="332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C:\Project_Simulation\Project_Simulation_Documentation\Selenium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07" y="5382365"/>
            <a:ext cx="625651" cy="618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roup 45"/>
          <p:cNvGrpSpPr/>
          <p:nvPr/>
        </p:nvGrpSpPr>
        <p:grpSpPr>
          <a:xfrm>
            <a:off x="2201674" y="3076101"/>
            <a:ext cx="1090016" cy="1868219"/>
            <a:chOff x="2201674" y="3203426"/>
            <a:chExt cx="1090016" cy="1868219"/>
          </a:xfrm>
        </p:grpSpPr>
        <p:grpSp>
          <p:nvGrpSpPr>
            <p:cNvPr id="45" name="Group 44"/>
            <p:cNvGrpSpPr/>
            <p:nvPr/>
          </p:nvGrpSpPr>
          <p:grpSpPr>
            <a:xfrm>
              <a:off x="2201674" y="3316534"/>
              <a:ext cx="1090016" cy="1755111"/>
              <a:chOff x="2201674" y="3316534"/>
              <a:chExt cx="1090016" cy="1755111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201674" y="3316534"/>
                <a:ext cx="1090016" cy="1755111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40" name="Picture 39" descr="C:\Project_Simulation\Project_Simulation_Documentation\Top-10-Best-Programmer-Jokes.p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88190" y="3919312"/>
                <a:ext cx="1292171" cy="6655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" name="Text Box 70"/>
            <p:cNvSpPr txBox="1"/>
            <p:nvPr/>
          </p:nvSpPr>
          <p:spPr>
            <a:xfrm>
              <a:off x="2303362" y="3203426"/>
              <a:ext cx="901923" cy="2967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b="1" dirty="0">
                  <a:ln>
                    <a:noFill/>
                  </a:ln>
                  <a:effectLst>
                    <a:outerShdw blurRad="41275" dist="20320" dir="1800000" algn="tl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CI/CD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Down Arrow 8"/>
          <p:cNvSpPr/>
          <p:nvPr/>
        </p:nvSpPr>
        <p:spPr>
          <a:xfrm>
            <a:off x="3943538" y="2440967"/>
            <a:ext cx="242081" cy="449307"/>
          </a:xfrm>
          <a:prstGeom prst="downArrow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 descr="C:\Project_Simulation\Project_Simulation_Documentation\easset_upload_file488_14121_e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2" t="2941" r="3559" b="8623"/>
          <a:stretch/>
        </p:blipFill>
        <p:spPr bwMode="auto">
          <a:xfrm>
            <a:off x="3653406" y="1787196"/>
            <a:ext cx="851187" cy="578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015926" y="1504503"/>
            <a:ext cx="1575206" cy="1043788"/>
            <a:chOff x="0" y="0"/>
            <a:chExt cx="2257425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0"/>
              <a:ext cx="2257425" cy="1371600"/>
              <a:chOff x="0" y="0"/>
              <a:chExt cx="2257425" cy="1371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0" y="0"/>
                <a:ext cx="2257425" cy="1371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Text Box 1"/>
              <p:cNvSpPr txBox="1"/>
              <p:nvPr/>
            </p:nvSpPr>
            <p:spPr>
              <a:xfrm>
                <a:off x="66675" y="38100"/>
                <a:ext cx="2088515" cy="561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400" b="1" dirty="0">
                    <a:ln>
                      <a:noFill/>
                    </a:ln>
                    <a:effectLst>
                      <a:outerShdw blurRad="41275" dist="20320" dir="1800000" algn="tl">
                        <a:srgbClr val="000000">
                          <a:alpha val="40000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Developers</a:t>
                </a:r>
                <a:endParaRPr lang="en-US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4775" y="590550"/>
              <a:ext cx="2076450" cy="685800"/>
              <a:chOff x="0" y="0"/>
              <a:chExt cx="2076450" cy="685800"/>
            </a:xfrm>
          </p:grpSpPr>
          <p:pic>
            <p:nvPicPr>
              <p:cNvPr id="15" name="Picture 14" descr="C:\Project_Simulation\Project_Simulation_Documentation\Cara_jadi_Programer.p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76275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Picture 15" descr="C:\Project_Simulation\Project_Simulation_Documentation\Cara_jadi_Programer.p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0"/>
                <a:ext cx="676275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 descr="C:\Project_Simulation\Project_Simulation_Documentation\Cara_jadi_Programer.p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175" y="0"/>
                <a:ext cx="676275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Down Arrow 43"/>
          <p:cNvSpPr/>
          <p:nvPr/>
        </p:nvSpPr>
        <p:spPr>
          <a:xfrm rot="20236376">
            <a:off x="3547276" y="4658141"/>
            <a:ext cx="222130" cy="825250"/>
          </a:xfrm>
          <a:prstGeom prst="downArrow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Text Box 81"/>
          <p:cNvSpPr txBox="1"/>
          <p:nvPr/>
        </p:nvSpPr>
        <p:spPr>
          <a:xfrm>
            <a:off x="6374019" y="6375731"/>
            <a:ext cx="790369" cy="338176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Aft>
                <a:spcPts val="0"/>
              </a:spcAft>
            </a:pPr>
            <a:r>
              <a:rPr lang="en-U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 rot="18868971">
            <a:off x="4851490" y="3357271"/>
            <a:ext cx="507720" cy="192259"/>
            <a:chOff x="6777419" y="2890320"/>
            <a:chExt cx="610935" cy="233161"/>
          </a:xfrm>
        </p:grpSpPr>
        <p:sp>
          <p:nvSpPr>
            <p:cNvPr id="12" name="Down Arrow 11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29452" y="4166897"/>
            <a:ext cx="392699" cy="174533"/>
            <a:chOff x="6777419" y="2890320"/>
            <a:chExt cx="610935" cy="233161"/>
          </a:xfrm>
        </p:grpSpPr>
        <p:sp>
          <p:nvSpPr>
            <p:cNvPr id="55" name="Down Arrow 54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866162" y="4159106"/>
            <a:ext cx="507720" cy="192259"/>
            <a:chOff x="6777419" y="2890320"/>
            <a:chExt cx="610935" cy="233161"/>
          </a:xfrm>
        </p:grpSpPr>
        <p:sp>
          <p:nvSpPr>
            <p:cNvPr id="60" name="Down Arrow 59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Down Arrow 60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3691665">
            <a:off x="4710690" y="4922513"/>
            <a:ext cx="702435" cy="220306"/>
            <a:chOff x="6777419" y="2890320"/>
            <a:chExt cx="610935" cy="233161"/>
          </a:xfrm>
        </p:grpSpPr>
        <p:sp>
          <p:nvSpPr>
            <p:cNvPr id="63" name="Down Arrow 62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Down Arrow 63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2402" name="Picture 2" descr="C:\Users\joey.ann.o.robles\Desktop\docker_large_v-dark-trans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0" t="13724" r="11991" b="36854"/>
          <a:stretch/>
        </p:blipFill>
        <p:spPr bwMode="auto">
          <a:xfrm>
            <a:off x="3711477" y="4703897"/>
            <a:ext cx="741289" cy="4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Down Arrow 66"/>
          <p:cNvSpPr/>
          <p:nvPr/>
        </p:nvSpPr>
        <p:spPr>
          <a:xfrm rot="5400000">
            <a:off x="4637467" y="1847847"/>
            <a:ext cx="238558" cy="465186"/>
          </a:xfrm>
          <a:prstGeom prst="downArrow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Down Arrow 67"/>
          <p:cNvSpPr/>
          <p:nvPr/>
        </p:nvSpPr>
        <p:spPr>
          <a:xfrm rot="20236376">
            <a:off x="5610908" y="3238756"/>
            <a:ext cx="219965" cy="913493"/>
          </a:xfrm>
          <a:prstGeom prst="downArrow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 rot="17624450">
            <a:off x="3445639" y="3535434"/>
            <a:ext cx="684737" cy="195509"/>
            <a:chOff x="6777419" y="2890320"/>
            <a:chExt cx="610935" cy="233161"/>
          </a:xfrm>
        </p:grpSpPr>
        <p:sp>
          <p:nvSpPr>
            <p:cNvPr id="73" name="Down Arrow 72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Down Arrow 73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3958136">
            <a:off x="4153594" y="3388622"/>
            <a:ext cx="464976" cy="195509"/>
            <a:chOff x="6777419" y="2890320"/>
            <a:chExt cx="610935" cy="233161"/>
          </a:xfrm>
        </p:grpSpPr>
        <p:sp>
          <p:nvSpPr>
            <p:cNvPr id="76" name="Down Arrow 75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Down Arrow 76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515369" y="5631076"/>
            <a:ext cx="392699" cy="174533"/>
            <a:chOff x="6777419" y="2890320"/>
            <a:chExt cx="610935" cy="233161"/>
          </a:xfrm>
        </p:grpSpPr>
        <p:sp>
          <p:nvSpPr>
            <p:cNvPr id="79" name="Down Arrow 78"/>
            <p:cNvSpPr/>
            <p:nvPr/>
          </p:nvSpPr>
          <p:spPr>
            <a:xfrm rot="5400000">
              <a:off x="6854323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Down Arrow 79"/>
            <p:cNvSpPr/>
            <p:nvPr/>
          </p:nvSpPr>
          <p:spPr>
            <a:xfrm rot="16200000">
              <a:off x="7078288" y="2813416"/>
              <a:ext cx="233161" cy="38697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76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44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61" y="3013364"/>
            <a:ext cx="8565405" cy="3354475"/>
          </a:xfrm>
        </p:spPr>
        <p:txBody>
          <a:bodyPr/>
          <a:lstStyle/>
          <a:p>
            <a:pPr marL="1771606" lvl="5" indent="0">
              <a:buNone/>
            </a:pPr>
            <a:r>
              <a:rPr lang="en-PH" sz="3200" i="1" dirty="0"/>
              <a:t>School </a:t>
            </a:r>
            <a:r>
              <a:rPr lang="en-PH" sz="3200" i="1" dirty="0" smtClean="0"/>
              <a:t>schedule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CARTRIDGE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6874" y="2035376"/>
            <a:ext cx="6221376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 cartridge is a </a:t>
            </a: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standardized </a:t>
            </a:r>
            <a:r>
              <a:rPr lang="en-US" sz="1600" b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approach of packaging and sharing reusable software delivery assets. </a:t>
            </a:r>
            <a:endParaRPr lang="en-US" sz="1600" b="0" dirty="0" smtClean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b="0" dirty="0" smtClean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They </a:t>
            </a:r>
            <a:r>
              <a:rPr lang="en-US" sz="1600" b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will typically defines the Git repositories with sample code, Jenkins jobs and pipelines that define a reference implementation for a particular </a:t>
            </a: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technology.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b="0" dirty="0" smtClean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Cartridges </a:t>
            </a:r>
            <a:r>
              <a:rPr lang="en-US" sz="1600" b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can be loaded into the platform dynamically at any time and multiple cartridges can be loaded concurrently. </a:t>
            </a:r>
            <a:endParaRPr lang="en-US" sz="1600" b="0" dirty="0" smtClean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b="0" dirty="0" smtClean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They </a:t>
            </a:r>
            <a:r>
              <a:rPr lang="en-US" sz="1600" b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are designed for modularity and reuse and as a means for people to contribute to the </a:t>
            </a: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b="0" dirty="0" smtClean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Cartridges </a:t>
            </a:r>
            <a:r>
              <a:rPr lang="en-US" sz="1600" b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are defined according to the cartridge specification which is implemented by the cartridge skeleton which can be used as a basis for cartridge development.</a:t>
            </a:r>
          </a:p>
        </p:txBody>
      </p:sp>
      <p:pic>
        <p:nvPicPr>
          <p:cNvPr id="7" name="Picture 4" descr="Cart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6" y="2421065"/>
            <a:ext cx="20478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8572" y="4040316"/>
            <a:ext cx="1970839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panose="020B0604020202020204" pitchFamily="34" charset="0"/>
              </a:rPr>
              <a:t>The </a:t>
            </a:r>
            <a:r>
              <a:rPr lang="en-US" sz="1600" b="0" dirty="0" smtClean="0">
                <a:latin typeface="arial" panose="020B0604020202020204" pitchFamily="34" charset="0"/>
              </a:rPr>
              <a:t>architecture is based on three (</a:t>
            </a:r>
            <a:r>
              <a:rPr lang="en-US" sz="1600" b="0" dirty="0">
                <a:latin typeface="arial" panose="020B0604020202020204" pitchFamily="34" charset="0"/>
              </a:rPr>
              <a:t>perhaps three and a half layers</a:t>
            </a:r>
            <a:r>
              <a:rPr lang="en-US" sz="1600" b="0" dirty="0" smtClean="0">
                <a:latin typeface="arial" panose="020B0604020202020204" pitchFamily="34" charset="0"/>
              </a:rPr>
              <a:t>).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69638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1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CARTRIDGE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9725" y="1847586"/>
            <a:ext cx="6213513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Cartridges can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loaded at any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combined to build support for complex system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extended to include additional configuration beyond Jenkins pipelines,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repositories and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Sensu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Checks </a:t>
            </a:r>
          </a:p>
          <a:p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cartridge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Spin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 an ADOP Core - https://github.com/Accenture/adop-docker-compose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scope of a Cartridge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Cartridge development in order to develop your cartridge - </a:t>
            </a:r>
            <a:r>
              <a:rPr lang="en-US" sz="1600" b="0" dirty="0">
                <a:solidFill>
                  <a:schemeClr val="accent3"/>
                </a:solidFill>
              </a:rPr>
              <a:t>https://github.com/Accenture/adop-cartridge-cartridge-dev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Cartridge content</a:t>
            </a:r>
          </a:p>
          <a:p>
            <a:endParaRPr lang="en-US" sz="16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4" descr="Cart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2314740"/>
            <a:ext cx="20478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3512" y="3933991"/>
            <a:ext cx="1970839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panose="020B0604020202020204" pitchFamily="34" charset="0"/>
              </a:rPr>
              <a:t>The </a:t>
            </a:r>
            <a:r>
              <a:rPr lang="en-US" sz="1600" b="0" dirty="0" smtClean="0">
                <a:latin typeface="arial" panose="020B0604020202020204" pitchFamily="34" charset="0"/>
              </a:rPr>
              <a:t>architecture is based on three (</a:t>
            </a:r>
            <a:r>
              <a:rPr lang="en-US" sz="1600" b="0" dirty="0">
                <a:latin typeface="arial" panose="020B0604020202020204" pitchFamily="34" charset="0"/>
              </a:rPr>
              <a:t>perhaps three and a half layers</a:t>
            </a:r>
            <a:r>
              <a:rPr lang="en-US" sz="1600" b="0" dirty="0" smtClean="0">
                <a:latin typeface="arial" panose="020B0604020202020204" pitchFamily="34" charset="0"/>
              </a:rPr>
              <a:t>).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52154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CARTRIDGE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9725" y="2048224"/>
            <a:ext cx="6213513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the cartridge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Push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cartridge to a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cartridge URL so it can be </a:t>
            </a: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loaded</a:t>
            </a:r>
          </a:p>
          <a:p>
            <a:pPr lvl="1"/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Via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platform-management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Via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modifying </a:t>
            </a:r>
            <a:r>
              <a:rPr lang="en-US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Load_Cartridge</a:t>
            </a:r>
            <a:endParaRPr lang="en-US" sz="16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Once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project has been created there will be a "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Cartridge_Management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Load_Cartridge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job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modified to add the cartridge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repository URL to the parameter list (by default the cartridge development cartridge is included as an option)</a:t>
            </a:r>
            <a:endParaRPr lang="en-US" sz="16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4" descr="Cart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2314740"/>
            <a:ext cx="20478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3512" y="3933991"/>
            <a:ext cx="1970839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panose="020B0604020202020204" pitchFamily="34" charset="0"/>
              </a:rPr>
              <a:t>The </a:t>
            </a:r>
            <a:r>
              <a:rPr lang="en-US" sz="1600" b="0" dirty="0" smtClean="0">
                <a:latin typeface="arial" panose="020B0604020202020204" pitchFamily="34" charset="0"/>
              </a:rPr>
              <a:t>architecture is based on three (</a:t>
            </a:r>
            <a:r>
              <a:rPr lang="en-US" sz="1600" b="0" dirty="0">
                <a:latin typeface="arial" panose="020B0604020202020204" pitchFamily="34" charset="0"/>
              </a:rPr>
              <a:t>perhaps three and a half layers</a:t>
            </a:r>
            <a:r>
              <a:rPr lang="en-US" sz="1600" b="0" dirty="0" smtClean="0">
                <a:latin typeface="arial" panose="020B0604020202020204" pitchFamily="34" charset="0"/>
              </a:rPr>
              <a:t>).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4078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19124-5D47-42CE-9623-8F1592D84F2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10" name="Text Box 3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07276" y="6584949"/>
            <a:ext cx="139814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00" b="0" dirty="0">
                <a:solidFill>
                  <a:srgbClr val="A20000"/>
                </a:solidFill>
              </a:rPr>
              <a:t>For Internal Use Only</a:t>
            </a:r>
          </a:p>
        </p:txBody>
      </p:sp>
      <p:sp>
        <p:nvSpPr>
          <p:cNvPr id="19" name="Round Diagonal Corner Rectangle 18"/>
          <p:cNvSpPr/>
          <p:nvPr/>
        </p:nvSpPr>
        <p:spPr bwMode="auto">
          <a:xfrm>
            <a:off x="1245497" y="1797433"/>
            <a:ext cx="6853475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PH" sz="1800" dirty="0" smtClean="0">
                <a:solidFill>
                  <a:schemeClr val="bg1"/>
                </a:solidFill>
              </a:rPr>
              <a:t>DESCRIPTION OF ROLES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93604" y="1652626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8" y="1775569"/>
            <a:ext cx="498603" cy="473489"/>
          </a:xfrm>
          <a:prstGeom prst="rect">
            <a:avLst/>
          </a:prstGeom>
        </p:spPr>
      </p:pic>
      <p:sp>
        <p:nvSpPr>
          <p:cNvPr id="22" name="Round Diagonal Corner Rectangle 21"/>
          <p:cNvSpPr/>
          <p:nvPr/>
        </p:nvSpPr>
        <p:spPr bwMode="auto">
          <a:xfrm>
            <a:off x="1292068" y="2591668"/>
            <a:ext cx="6853475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800" dirty="0" smtClean="0">
                <a:solidFill>
                  <a:schemeClr val="bg1"/>
                </a:solidFill>
              </a:rPr>
              <a:t>WORK PLAN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93604" y="2446859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ound Diagonal Corner Rectangle 24"/>
          <p:cNvSpPr/>
          <p:nvPr/>
        </p:nvSpPr>
        <p:spPr bwMode="auto">
          <a:xfrm>
            <a:off x="1292068" y="3388829"/>
            <a:ext cx="6853475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800" dirty="0" smtClean="0">
                <a:solidFill>
                  <a:schemeClr val="bg1"/>
                </a:solidFill>
              </a:rPr>
              <a:t>WHAT IS DEVOPS?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93604" y="3244022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Round Diagonal Corner Rectangle 26"/>
          <p:cNvSpPr/>
          <p:nvPr/>
        </p:nvSpPr>
        <p:spPr bwMode="auto">
          <a:xfrm>
            <a:off x="1276224" y="4181865"/>
            <a:ext cx="6853475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800" dirty="0" smtClean="0">
                <a:solidFill>
                  <a:schemeClr val="bg1"/>
                </a:solidFill>
              </a:rPr>
              <a:t>OVERVIEW OF TOOLS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7760" y="4037057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2" y="2478625"/>
            <a:ext cx="682379" cy="64800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7" y="3477926"/>
            <a:ext cx="583637" cy="2808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4215261"/>
            <a:ext cx="400671" cy="380489"/>
          </a:xfrm>
          <a:prstGeom prst="rect">
            <a:avLst/>
          </a:prstGeom>
        </p:spPr>
      </p:pic>
      <p:sp>
        <p:nvSpPr>
          <p:cNvPr id="18" name="Round Diagonal Corner Rectangle 17"/>
          <p:cNvSpPr/>
          <p:nvPr/>
        </p:nvSpPr>
        <p:spPr bwMode="auto">
          <a:xfrm>
            <a:off x="1363171" y="4947312"/>
            <a:ext cx="6853475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800" dirty="0" smtClean="0">
                <a:solidFill>
                  <a:schemeClr val="bg1"/>
                </a:solidFill>
              </a:rPr>
              <a:t>DEMO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64707" y="4802504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4802504"/>
            <a:ext cx="682379" cy="648007"/>
          </a:xfrm>
          <a:prstGeom prst="rect">
            <a:avLst/>
          </a:prstGeom>
        </p:spPr>
      </p:pic>
      <p:sp>
        <p:nvSpPr>
          <p:cNvPr id="30" name="Round Diagonal Corner Rectangle 29"/>
          <p:cNvSpPr/>
          <p:nvPr/>
        </p:nvSpPr>
        <p:spPr bwMode="auto">
          <a:xfrm>
            <a:off x="1292068" y="5678467"/>
            <a:ext cx="6853475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PH" sz="1800" dirty="0" smtClean="0">
                <a:solidFill>
                  <a:schemeClr val="bg1"/>
                </a:solidFill>
              </a:rPr>
              <a:t>ADOP CARTRIDGE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93604" y="5533659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0" y="5711863"/>
            <a:ext cx="400671" cy="3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5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Roles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22248"/>
              </p:ext>
            </p:extLst>
          </p:nvPr>
        </p:nvGraphicFramePr>
        <p:xfrm>
          <a:off x="292101" y="2480183"/>
          <a:ext cx="8566149" cy="30226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55383"/>
                <a:gridCol w="2838537"/>
                <a:gridCol w="2872229"/>
              </a:tblGrid>
              <a:tr h="549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Roles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Responsibilities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Team Lead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tx1"/>
                          </a:solidFill>
                          <a:effectLst/>
                        </a:rPr>
                        <a:t>Overall in-charge of the project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cris.gievid.m.narca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CI/CD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tx1"/>
                          </a:solidFill>
                          <a:effectLst/>
                        </a:rPr>
                        <a:t>In-charge of Configuration of Tools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anjhillian.s.cabrera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mari.cris.p.ayes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tx1"/>
                          </a:solidFill>
                          <a:effectLst/>
                        </a:rPr>
                        <a:t>In-charge of the Development of Application that will be use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mari.cris.p.ayes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joey.ann.o.robles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9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Document – Writer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tx1"/>
                          </a:solidFill>
                          <a:effectLst/>
                        </a:rPr>
                        <a:t>In-charge of Documenting the whole project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pauleen.s.pineda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000" y="6283331"/>
            <a:ext cx="4489450" cy="457200"/>
          </a:xfrm>
        </p:spPr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1" y="542668"/>
            <a:ext cx="8380228" cy="1048138"/>
          </a:xfrm>
        </p:spPr>
        <p:txBody>
          <a:bodyPr/>
          <a:lstStyle/>
          <a:p>
            <a:r>
              <a:rPr lang="en-US" b="0" dirty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Work plan</a:t>
            </a:r>
            <a:br>
              <a:rPr lang="en-US" b="0" dirty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8" y="1888242"/>
            <a:ext cx="8566150" cy="4181654"/>
          </a:xfrm>
        </p:spPr>
      </p:pic>
    </p:spTree>
    <p:extLst>
      <p:ext uri="{BB962C8B-B14F-4D97-AF65-F5344CB8AC3E}">
        <p14:creationId xmlns:p14="http://schemas.microsoft.com/office/powerpoint/2010/main" val="136624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What is DevOps?</a:t>
            </a:r>
            <a:br>
              <a:rPr lang="en-US" b="0" dirty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575" y="2838450"/>
            <a:ext cx="2514600" cy="2514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alibri Light" panose="020F030202020403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Dev</a:t>
            </a:r>
            <a:endParaRPr lang="en-US" sz="6600" dirty="0">
              <a:latin typeface="Calibri Light" panose="020F030202020403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435" y="2811377"/>
            <a:ext cx="2514600" cy="2514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alibri Light" panose="020F0302020204030204" pitchFamily="34" charset="0"/>
              </a:rPr>
              <a:t>Ops</a:t>
            </a:r>
            <a:endParaRPr lang="en-US" sz="6600" dirty="0">
              <a:latin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1200" y="3617657"/>
            <a:ext cx="2754087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6600" dirty="0" smtClean="0">
                <a:latin typeface="Calibri Light" panose="020F030202020403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DevOps</a:t>
            </a:r>
            <a:endParaRPr lang="en-US" sz="6600" dirty="0">
              <a:latin typeface="Calibri Light" panose="020F030202020403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61 0.00123 L 0.22239 0.001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3.7037E-6 L -0.22083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3" y="2113137"/>
            <a:ext cx="8565405" cy="4079319"/>
          </a:xfrm>
        </p:spPr>
        <p:txBody>
          <a:bodyPr/>
          <a:lstStyle/>
          <a:p>
            <a:pPr algn="just"/>
            <a:r>
              <a:rPr lang="en-US" dirty="0"/>
              <a:t>Development Operations (DevOps) can be described as the overall practice of automating the process of software delivery and infrastructure changes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Different tools are integrated to ensure that projects are completely and correctly done in the entire service lifecycle, from design through the development process to production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1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of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01" y="1734898"/>
            <a:ext cx="8565405" cy="4777033"/>
          </a:xfrm>
        </p:spPr>
        <p:txBody>
          <a:bodyPr/>
          <a:lstStyle/>
          <a:p>
            <a:r>
              <a:rPr lang="en-PH" dirty="0"/>
              <a:t>Amazon Web Services (AWS)</a:t>
            </a:r>
          </a:p>
          <a:p>
            <a:r>
              <a:rPr lang="en-PH" dirty="0" err="1"/>
              <a:t>GitLab</a:t>
            </a:r>
            <a:endParaRPr lang="en-PH" dirty="0"/>
          </a:p>
          <a:p>
            <a:r>
              <a:rPr lang="en-PH" dirty="0"/>
              <a:t>Jenkins</a:t>
            </a:r>
          </a:p>
          <a:p>
            <a:r>
              <a:rPr lang="en-PH" dirty="0"/>
              <a:t>Maven</a:t>
            </a:r>
          </a:p>
          <a:p>
            <a:r>
              <a:rPr lang="en-PH" dirty="0" err="1"/>
              <a:t>SonarQube</a:t>
            </a:r>
            <a:endParaRPr lang="en-PH" dirty="0"/>
          </a:p>
          <a:p>
            <a:r>
              <a:rPr lang="en-PH" dirty="0" err="1"/>
              <a:t>Ansible</a:t>
            </a:r>
            <a:endParaRPr lang="en-PH" dirty="0"/>
          </a:p>
          <a:p>
            <a:r>
              <a:rPr lang="en-PH" dirty="0"/>
              <a:t>Tomcat</a:t>
            </a:r>
          </a:p>
          <a:p>
            <a:r>
              <a:rPr lang="en-PH" dirty="0"/>
              <a:t>Selenium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0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45" y="3865418"/>
            <a:ext cx="8565405" cy="1795839"/>
          </a:xfrm>
        </p:spPr>
        <p:txBody>
          <a:bodyPr/>
          <a:lstStyle/>
          <a:p>
            <a:r>
              <a:rPr lang="en-US" dirty="0"/>
              <a:t>Amazon Web Services (AWS) is a cloud services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Accenture All Rights Reserved.</a:t>
            </a:r>
            <a:endParaRPr lang="en-US" dirty="0"/>
          </a:p>
        </p:txBody>
      </p:sp>
      <p:pic>
        <p:nvPicPr>
          <p:cNvPr id="6" name="Picture 2" descr="C:\Users\giomhel.g.c.motos\Downloads\aw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8" y="2045277"/>
            <a:ext cx="2819400" cy="10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7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4OCrYHMESgqFXfgsj8.w"/>
</p:tagLst>
</file>

<file path=ppt/theme/theme1.xml><?xml version="1.0" encoding="utf-8"?>
<a:theme xmlns:a="http://schemas.openxmlformats.org/drawingml/2006/main" name="483392_BPO_navigation_2007_3a">
  <a:themeElements>
    <a:clrScheme name="Technology 1">
      <a:dk1>
        <a:srgbClr val="FFFFFF"/>
      </a:dk1>
      <a:lt1>
        <a:srgbClr val="000000"/>
      </a:lt1>
      <a:dk2>
        <a:srgbClr val="FFFFFF"/>
      </a:dk2>
      <a:lt2>
        <a:srgbClr val="666666"/>
      </a:lt2>
      <a:accent1>
        <a:srgbClr val="66AA44"/>
      </a:accent1>
      <a:accent2>
        <a:srgbClr val="551155"/>
      </a:accent2>
      <a:accent3>
        <a:srgbClr val="6688BB"/>
      </a:accent3>
      <a:accent4>
        <a:srgbClr val="FF9900"/>
      </a:accent4>
      <a:accent5>
        <a:srgbClr val="002266"/>
      </a:accent5>
      <a:accent6>
        <a:srgbClr val="FF0000"/>
      </a:accent6>
      <a:hlink>
        <a:srgbClr val="66AA44"/>
      </a:hlink>
      <a:folHlink>
        <a:srgbClr val="FF9900"/>
      </a:folHlink>
    </a:clrScheme>
    <a:fontScheme name="Accenture Finance and Accounting BPO Services_v5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b="0" dirty="0" smtClean="0"/>
        </a:defPPr>
      </a:lstStyle>
    </a:txDef>
  </a:objectDefaults>
  <a:extraClrSchemeLst>
    <a:extraClrScheme>
      <a:clrScheme name="Accenture Finance and Accounting BPO Services_v5_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993399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CAADCA"/>
        </a:accent5>
        <a:accent6>
          <a:srgbClr val="5C9A3D"/>
        </a:accent6>
        <a:hlink>
          <a:srgbClr val="3333CC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88DD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C3EBAA"/>
        </a:accent5>
        <a:accent6>
          <a:srgbClr val="002D3D"/>
        </a:accent6>
        <a:hlink>
          <a:srgbClr val="993399"/>
        </a:hlink>
        <a:folHlink>
          <a:srgbClr val="00AA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CC66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E2B8"/>
        </a:accent5>
        <a:accent6>
          <a:srgbClr val="002D3D"/>
        </a:accent6>
        <a:hlink>
          <a:srgbClr val="557799"/>
        </a:hlink>
        <a:folHlink>
          <a:srgbClr val="992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99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2D3D"/>
        </a:accent6>
        <a:hlink>
          <a:srgbClr val="557799"/>
        </a:hlink>
        <a:folHlink>
          <a:srgbClr val="66AA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4411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B0AA"/>
        </a:accent5>
        <a:accent6>
          <a:srgbClr val="002D3D"/>
        </a:accent6>
        <a:hlink>
          <a:srgbClr val="66AA44"/>
        </a:hlink>
        <a:folHlink>
          <a:srgbClr val="EE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8">
        <a:dk1>
          <a:srgbClr val="000000"/>
        </a:dk1>
        <a:lt1>
          <a:srgbClr val="FFFFFF"/>
        </a:lt1>
        <a:dk2>
          <a:srgbClr val="003344"/>
        </a:dk2>
        <a:lt2>
          <a:srgbClr val="666666"/>
        </a:lt2>
        <a:accent1>
          <a:srgbClr val="BBBB00"/>
        </a:accent1>
        <a:accent2>
          <a:srgbClr val="992222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8A1E1E"/>
        </a:accent6>
        <a:hlink>
          <a:srgbClr val="445511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9">
        <a:dk1>
          <a:srgbClr val="000000"/>
        </a:dk1>
        <a:lt1>
          <a:srgbClr val="FFFFFF"/>
        </a:lt1>
        <a:dk2>
          <a:srgbClr val="DD4411"/>
        </a:dk2>
        <a:lt2>
          <a:srgbClr val="666666"/>
        </a:lt2>
        <a:accent1>
          <a:srgbClr val="BBBB00"/>
        </a:accent1>
        <a:accent2>
          <a:srgbClr val="445511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3D4C0E"/>
        </a:accent6>
        <a:hlink>
          <a:srgbClr val="77AA99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64C715B8F48BE144A3D3DAD0A982F91D" ma:contentTypeVersion="0" ma:contentTypeDescription="General Contribution" ma:contentTypeScope="" ma:versionID="a47f92b2dc560f52703bbe9e6031ba9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cd3325a35efd330db3b7805d807500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HasAttachment" minOccurs="0"/>
                <xsd:element ref="ns1:VisibleToAsset" minOccurs="0"/>
                <xsd:element ref="ns1:OfficialAsset" minOccurs="0"/>
                <xsd:element ref="ns1:SourceType" minOccurs="0"/>
                <xsd:element ref="ns1:RestrictedClient" minOccurs="0"/>
                <xsd:element ref="ns1:KXThumbnailURL" minOccurs="0"/>
                <xsd:element ref="ns1:OpportunityCharacteristics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RevisionTime" ma:index="28" nillable="true" ma:displayName="Revision Time" ma:internalName="RevisionTime">
      <xsd:simpleType>
        <xsd:restriction base="dms:Note"/>
      </xsd:simpleType>
    </xsd:element>
    <xsd:element name="RevisionBy" ma:index="29" nillable="true" ma:displayName="Revision By" ma:internalName="RevisionBy">
      <xsd:simpleType>
        <xsd:restriction base="dms:Note"/>
      </xsd:simpleType>
    </xsd:element>
    <xsd:element name="flagVVID" ma:index="30" nillable="true" ma:displayName="flagVVID" ma:internalName="flagVVID">
      <xsd:simpleType>
        <xsd:restriction base="dms:Text"/>
      </xsd:simpleType>
    </xsd:element>
    <xsd:element name="DateCreated" ma:index="31" nillable="true" ma:displayName="Date Created" ma:internalName="DateCreated">
      <xsd:simpleType>
        <xsd:restriction base="dms:DateTime"/>
      </xsd:simpleType>
    </xsd:element>
    <xsd:element name="SubmittedBy" ma:index="32" nillable="true" ma:displayName="Submitted By" ma:internalName="SubmittedBy">
      <xsd:simpleType>
        <xsd:restriction base="dms:Text"/>
      </xsd:simpleType>
    </xsd:element>
    <xsd:element name="KXGeography" ma:index="33" nillable="true" ma:displayName="KXGeography" ma:internalName="KXGeography">
      <xsd:simpleType>
        <xsd:restriction base="dms:Note"/>
      </xsd:simpleType>
    </xsd:element>
    <xsd:element name="HasAttachment" ma:index="34" nillable="true" ma:displayName="Has Attachment" ma:description="Check if contribution has attachment." ma:internalName="HasAttachment">
      <xsd:simpleType>
        <xsd:restriction base="dms:Text"/>
      </xsd:simpleType>
    </xsd:element>
    <xsd:element name="VisibleToAsset" ma:index="35" nillable="true" ma:displayName="Visible To Asset" ma:internalName="VisibleToAsset">
      <xsd:simpleType>
        <xsd:restriction base="dms:Text"/>
      </xsd:simpleType>
    </xsd:element>
    <xsd:element name="OfficialAsset" ma:index="36" nillable="true" ma:displayName="Official Asset" ma:internalName="OfficialAsset">
      <xsd:simpleType>
        <xsd:restriction base="dms:Text"/>
      </xsd:simpleType>
    </xsd:element>
    <xsd:element name="SourceType" ma:index="37" nillable="true" ma:displayName="SourceType" ma:internalName="SourceType">
      <xsd:simpleType>
        <xsd:restriction base="dms:Text"/>
      </xsd:simpleType>
    </xsd:element>
    <xsd:element name="RestrictedClient" ma:index="38" nillable="true" ma:displayName="Confidential Client" ma:internalName="RestrictedClient">
      <xsd:simpleType>
        <xsd:restriction base="dms:Text"/>
      </xsd:simpleType>
    </xsd:element>
    <xsd:element name="KXThumbnailURL" ma:index="39" nillable="true" ma:displayName="KX Thumbnail URL" ma:internalName="KXThumbnailURL">
      <xsd:simpleType>
        <xsd:restriction base="dms:Note"/>
      </xsd:simpleType>
    </xsd:element>
    <xsd:element name="OpportunityCharacteristics" ma:index="40" nillable="true" ma:displayName="Opportunity Characteristics" ma:internalName="OpportunityCharacteristics">
      <xsd:simpleType>
        <xsd:restriction base="dms:Note"/>
      </xsd:simpleType>
    </xsd:element>
    <xsd:element name="RelatedContent" ma:index="41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>
  <documentManagement>
    <ArchiveDate xmlns="http://schemas.microsoft.com/sharepoint/v3">2017-08-13T05:00:00+00:00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flagVVID xmlns="http://schemas.microsoft.com/sharepoint/v3" xsi:nil="true"/>
    <Abstract xmlns="http://schemas.microsoft.com/sharepoint/v3">&lt;p&gt;Analysis of the competitor landscpe in DevOps-related services.&lt;/p&gt;</Abstract>
    <ContentCurrentDate xmlns="http://schemas.microsoft.com/sharepoint/v3">2015-08-13T05:00:00+00:00</ContentCurrentDate>
    <DateCreated xmlns="http://schemas.microsoft.com/sharepoint/v3">2015-08-13T11:37:17+00:00</DateCreated>
    <OfficialAsset xmlns="http://schemas.microsoft.com/sharepoint/v3">No</OfficialAsset>
    <ArchiveStatus xmlns="http://schemas.microsoft.com/sharepoint/v3">Active</ArchiveStatus>
    <IndustryKeywords xmlns="http://schemas.microsoft.com/sharepoint/v3">;#323;~Capital Markets</IndustryKeywords>
    <VendorProductKeywords xmlns="http://schemas.microsoft.com/sharepoint/v3">;#0;~None</VendorProductKeywords>
    <RevisionTime xmlns="http://schemas.microsoft.com/sharepoint/v3">3/7/2016 8:01:08 AM&lt;br&gt;2/26/2016 11:31:01 PM&lt;br&gt;1/25/2016 3:41:35 AM&lt;br&gt;10/9/2015 5:30:02 AM&lt;br&gt;8/13/2015 6:37:17 AM</RevisionTime>
    <Contacts xmlns="http://schemas.microsoft.com/sharepoint/v3">dir\douglas.t.hayward,dir\jai.bagmar</Contacts>
    <ItemType xmlns="http://schemas.microsoft.com/sharepoint/v3">;#13991;~Marketing and Sales Material</ItemType>
    <Offerings xmlns="http://schemas.microsoft.com/sharepoint/v3">;#11414;~Accenture Technology;#14435;~    OF-002547 - DevOps</Offerings>
    <ApprovedForUseBy xmlns="http://schemas.microsoft.com/sharepoint/v3">;#32;~Financial Services</ApprovedForUseBy>
    <SubmittedBy xmlns="http://schemas.microsoft.com/sharepoint/v3">dir\douglas.t.hayward</SubmittedBy>
    <HasAttachment xmlns="http://schemas.microsoft.com/sharepoint/v3">No</HasAttachment>
    <ArchivalDate xmlns="http://schemas.microsoft.com/sharepoint/v3" xsi:nil="true"/>
    <DeliveryCenter xmlns="http://schemas.microsoft.com/sharepoint/v3" xsi:nil="true"/>
    <ContribKeywords xmlns="http://schemas.microsoft.com/sharepoint/v3">;#14810;~AS Gateway;#14902;~ASG Artifact Types;#14938;~ Point of view;#14939;~ Standards and Guidelines;#14947;~ Tools Assets and Accelerators;#14903;~ASG Themes</ContribKeywords>
    <StorageType xmlns="http://schemas.microsoft.com/sharepoint/v3">File</StorageType>
    <RevisionBy xmlns="http://schemas.microsoft.com/sharepoint/v3">dir\k.dasgupta&lt;br&gt;dir\vidhya.dayanand.pai&lt;br&gt;dir\aravind.moturi&lt;br&gt;dir\saloni.mahapatra&lt;br&gt;dir\douglas.t.hayward</RevisionBy>
    <VisibleToAsset xmlns="http://schemas.microsoft.com/sharepoint/v3" xsi:nil="true"/>
    <BusinessFunctionKeywords xmlns="http://schemas.microsoft.com/sharepoint/v3">;#0;~None</BusinessFunctionKeywords>
    <ConditionsforUse xmlns="http://schemas.microsoft.com/sharepoint/v3">Accenture Internal Use Only</ConditionsforUse>
    <DetailsPageURL2 xmlns="http://schemas.microsoft.com/sharepoint/v3">https://kx.accenture.com/repositories/DownloadForm.aspx?path=C32/13/14/DevOps_ADM_Competr_Overview_Series_July_2015%20for%20posting.pptx</DetailsPageURL2>
    <KXGeography xmlns="http://schemas.microsoft.com/sharepoint/v3">;#9494;~Global</KXGeography>
    <ConditionsforUseComments xmlns="http://schemas.microsoft.com/sharepoint/v3" xsi:nil="true"/>
    <TechnologyKeywords xmlns="http://schemas.microsoft.com/sharepoint/v3">;#13122;~Agile;#14624;~Open Source;#8709;~Technology Architecture</TechnologyKeywords>
    <PertinentToOrgUnit xmlns="http://schemas.microsoft.com/sharepoint/v3">;#6882;~Business Operations &amp; Services</PertinentToOrgUnit>
    <DetailsPageURL xmlns="http://schemas.microsoft.com/sharepoint/v3">https://kx.accenture.com/repositories/ContributionForm.aspx?path=C32/13/14&amp;mode=Read</DetailsPageURL>
    <ContribLanguage xmlns="http://schemas.microsoft.com/sharepoint/v3">;#4628;~English</ContribLanguage>
    <RelatedContent xmlns="http://schemas.microsoft.com/sharepoint/v3" xsi:nil="true"/>
    <KXThumbnailURL xmlns="http://schemas.microsoft.com/sharepoint/v3">https://documentpreviews.accenture.com/_vti_bin/Longitude5/DocumentViewerService.svc/getResource/?resourceKey=https%3A%2F%2Fkx.accenture.com%2FRepositories%2FC32%2F13%2F14%2FDevOps_ADM_Competr_Overview_Series_July_2015%20for%20posting.pptx@_pc!res_~1@_pc!res_~False@_pc!res_~http@_pc!res_~0@_pc!res_~120@_pc!res_~120</KXThumbnailURL>
    <SourceType xmlns="http://schemas.microsoft.com/sharepoint/v3">ContributionForm</SourceType>
    <RestrictedClient xmlns="http://schemas.microsoft.com/sharepoint/v3" xsi:nil="true"/>
    <OpportunityCharacteristic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1E9163-517C-4240-A811-CFF405F822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6982C6D-8243-4DE1-97E2-DC27C11BB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787D1-74DD-488B-A34D-AA446A003F34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25260</TotalTime>
  <Words>740</Words>
  <Application>Microsoft Office PowerPoint</Application>
  <PresentationFormat>On-screen Show (4:3)</PresentationFormat>
  <Paragraphs>139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483392_BPO_navigation_2007_3a</vt:lpstr>
      <vt:lpstr>think-cell Slide</vt:lpstr>
      <vt:lpstr>DevOps Project Simulation</vt:lpstr>
      <vt:lpstr>PowerPoint Presentation</vt:lpstr>
      <vt:lpstr>CONTENTS</vt:lpstr>
      <vt:lpstr>Description of Roles</vt:lpstr>
      <vt:lpstr>Work plan </vt:lpstr>
      <vt:lpstr>What is DevOps? </vt:lpstr>
      <vt:lpstr>Introduction</vt:lpstr>
      <vt:lpstr>Overview of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CARTRIDGE</vt:lpstr>
      <vt:lpstr>CARTRIDGE</vt:lpstr>
      <vt:lpstr>CARTRIDGE</vt:lpstr>
    </vt:vector>
  </TitlesOfParts>
  <Company>Schawk, Inc. (US Creative Services)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Application Services Landscape</dc:title>
  <dc:creator>Rebecca Gorse</dc:creator>
  <cp:lastModifiedBy>Robles, Joey Ann O.</cp:lastModifiedBy>
  <cp:revision>1237</cp:revision>
  <cp:lastPrinted>2015-07-27T10:13:26Z</cp:lastPrinted>
  <dcterms:created xsi:type="dcterms:W3CDTF">2009-11-13T22:24:39Z</dcterms:created>
  <dcterms:modified xsi:type="dcterms:W3CDTF">2016-09-16T00:34:23Z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136643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0x012000FD200C85A7BB46D2B974A85017C5AC2B010064C715B8F48BE144A3D3DAD0A982F91D</vt:lpwstr>
  </property>
  <property fmtid="{D5CDD505-2E9C-101B-9397-08002B2CF9AE}" pid="6" name="FederalData">
    <vt:lpwstr>No</vt:lpwstr>
  </property>
</Properties>
</file>