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66" r:id="rId3"/>
    <p:sldId id="267" r:id="rId4"/>
    <p:sldId id="290" r:id="rId5"/>
    <p:sldId id="268" r:id="rId6"/>
    <p:sldId id="269" r:id="rId7"/>
    <p:sldId id="286" r:id="rId8"/>
    <p:sldId id="285" r:id="rId9"/>
    <p:sldId id="291" r:id="rId10"/>
    <p:sldId id="287" r:id="rId11"/>
    <p:sldId id="288" r:id="rId12"/>
    <p:sldId id="293" r:id="rId13"/>
    <p:sldId id="289" r:id="rId14"/>
    <p:sldId id="292" r:id="rId15"/>
    <p:sldId id="257" r:id="rId16"/>
    <p:sldId id="258" r:id="rId17"/>
    <p:sldId id="259" r:id="rId18"/>
    <p:sldId id="272" r:id="rId19"/>
    <p:sldId id="260" r:id="rId20"/>
    <p:sldId id="270" r:id="rId21"/>
    <p:sldId id="271" r:id="rId22"/>
    <p:sldId id="261" r:id="rId23"/>
    <p:sldId id="273" r:id="rId24"/>
    <p:sldId id="262" r:id="rId25"/>
    <p:sldId id="263" r:id="rId26"/>
    <p:sldId id="274" r:id="rId27"/>
    <p:sldId id="276" r:id="rId28"/>
    <p:sldId id="277" r:id="rId29"/>
    <p:sldId id="295" r:id="rId30"/>
    <p:sldId id="275" r:id="rId31"/>
    <p:sldId id="278" r:id="rId32"/>
    <p:sldId id="294" r:id="rId33"/>
    <p:sldId id="279" r:id="rId34"/>
    <p:sldId id="281" r:id="rId35"/>
    <p:sldId id="282" r:id="rId36"/>
    <p:sldId id="264" r:id="rId37"/>
    <p:sldId id="283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257AD-F3F9-41B1-964D-40F2E7D4AF20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6D7D3F-8C76-466E-ABF6-C3B0CF2CD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3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nivelul</a:t>
            </a:r>
            <a:r>
              <a:rPr lang="en-US" dirty="0" smtClean="0"/>
              <a:t> </a:t>
            </a:r>
            <a:r>
              <a:rPr lang="en-US" dirty="0" err="1" smtClean="0"/>
              <a:t>laminei</a:t>
            </a:r>
            <a:r>
              <a:rPr lang="en-US" dirty="0" smtClean="0"/>
              <a:t> </a:t>
            </a:r>
            <a:r>
              <a:rPr lang="en-US" dirty="0" err="1" smtClean="0"/>
              <a:t>proprii</a:t>
            </a:r>
            <a:r>
              <a:rPr lang="en-US" dirty="0" smtClean="0"/>
              <a:t> </a:t>
            </a:r>
            <a:r>
              <a:rPr lang="en-US" dirty="0" err="1" smtClean="0"/>
              <a:t>intestinale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transglutaminaza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tisulara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deamineaza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gliadina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Acest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lucru</a:t>
            </a:r>
            <a:r>
              <a:rPr lang="en-US" baseline="0" dirty="0" smtClean="0"/>
              <a:t> ii </a:t>
            </a:r>
            <a:r>
              <a:rPr lang="en-US" baseline="0" dirty="0" err="1" smtClean="0"/>
              <a:t>permite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lege</a:t>
            </a:r>
            <a:r>
              <a:rPr lang="en-US" baseline="0" dirty="0" smtClean="0"/>
              <a:t> de HLADQ2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DQ8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fie </a:t>
            </a:r>
            <a:r>
              <a:rPr lang="en-US" baseline="0" dirty="0" err="1" smtClean="0"/>
              <a:t>prezentata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limfocitelor</a:t>
            </a:r>
            <a:r>
              <a:rPr lang="en-US" baseline="0" dirty="0" smtClean="0"/>
              <a:t> T CD4+, </a:t>
            </a:r>
            <a:r>
              <a:rPr lang="en-US" baseline="0" dirty="0" err="1" smtClean="0"/>
              <a:t>declansand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raspuns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D7D3F-8C76-466E-ABF6-C3B0CF2CDE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06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Inainte</a:t>
            </a:r>
            <a:r>
              <a:rPr lang="en-US" dirty="0" smtClean="0"/>
              <a:t>  - </a:t>
            </a:r>
            <a:r>
              <a:rPr lang="en-US" dirty="0" err="1" smtClean="0"/>
              <a:t>anticorpi</a:t>
            </a:r>
            <a:r>
              <a:rPr lang="en-US" dirty="0" smtClean="0"/>
              <a:t> </a:t>
            </a:r>
            <a:r>
              <a:rPr lang="en-US" dirty="0" err="1" smtClean="0"/>
              <a:t>antiendomisiunm</a:t>
            </a:r>
            <a:r>
              <a:rPr lang="en-US" dirty="0" smtClean="0"/>
              <a:t> -&gt; </a:t>
            </a:r>
            <a:r>
              <a:rPr lang="en-US" dirty="0" err="1" smtClean="0"/>
              <a:t>apoi</a:t>
            </a:r>
            <a:r>
              <a:rPr lang="en-US" dirty="0" smtClean="0"/>
              <a:t> </a:t>
            </a:r>
            <a:r>
              <a:rPr lang="en-US" dirty="0" err="1" smtClean="0"/>
              <a:t>substratul</a:t>
            </a:r>
            <a:r>
              <a:rPr lang="en-US" dirty="0" smtClean="0"/>
              <a:t> din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mucoasa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fost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identificat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transglutaminaza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testele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recente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mult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sensibile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putin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supuse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interpretarii</a:t>
            </a:r>
            <a:r>
              <a:rPr lang="en-US" baseline="0" dirty="0" smtClean="0"/>
              <a:t>; </a:t>
            </a:r>
          </a:p>
          <a:p>
            <a:r>
              <a:rPr lang="en-US" baseline="0" dirty="0" err="1" smtClean="0"/>
              <a:t>Suplimentar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dozeaza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IgG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pacientii</a:t>
            </a:r>
            <a:r>
              <a:rPr lang="en-US" baseline="0" dirty="0" smtClean="0"/>
              <a:t> cu deficit de IgA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poate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confirma</a:t>
            </a:r>
            <a:r>
              <a:rPr lang="en-US" baseline="0" dirty="0" smtClean="0"/>
              <a:t> cu </a:t>
            </a:r>
            <a:r>
              <a:rPr lang="en-US" baseline="0" dirty="0" err="1" smtClean="0"/>
              <a:t>anticorpi</a:t>
            </a:r>
            <a:r>
              <a:rPr lang="en-US" baseline="0" dirty="0" smtClean="0"/>
              <a:t> anti </a:t>
            </a:r>
            <a:r>
              <a:rPr lang="en-US" baseline="0" dirty="0" err="1" smtClean="0"/>
              <a:t>gliadin</a:t>
            </a:r>
            <a:r>
              <a:rPr lang="en-US" baseline="0" dirty="0" smtClean="0"/>
              <a:t> peptide </a:t>
            </a:r>
            <a:r>
              <a:rPr lang="en-US" baseline="0" dirty="0" err="1" smtClean="0"/>
              <a:t>deaminate</a:t>
            </a:r>
            <a:r>
              <a:rPr lang="en-US" baseline="0" dirty="0" smtClean="0"/>
              <a:t> de tip </a:t>
            </a:r>
            <a:r>
              <a:rPr lang="en-US" baseline="0" dirty="0" err="1" smtClean="0"/>
              <a:t>IgG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anticorpi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impotriva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agentului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cauzator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D7D3F-8C76-466E-ABF6-C3B0CF2CDE0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18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 </a:t>
            </a:r>
            <a:r>
              <a:rPr lang="en-US" dirty="0" err="1" smtClean="0"/>
              <a:t>introdus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mecanismele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daca</a:t>
            </a:r>
            <a:r>
              <a:rPr lang="en-US" baseline="0" dirty="0" smtClean="0"/>
              <a:t> am </a:t>
            </a:r>
            <a:r>
              <a:rPr lang="en-US" baseline="0" dirty="0" err="1" smtClean="0"/>
              <a:t>timp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Deficit de </a:t>
            </a:r>
            <a:r>
              <a:rPr lang="en-US" baseline="0" dirty="0" err="1" smtClean="0"/>
              <a:t>zn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seleniu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Autoimunitate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ovariana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AMH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scazut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decat</a:t>
            </a:r>
            <a:r>
              <a:rPr lang="en-US" baseline="0" dirty="0" smtClean="0"/>
              <a:t> in pop </a:t>
            </a:r>
            <a:r>
              <a:rPr lang="en-US" baseline="0" dirty="0" err="1" smtClean="0"/>
              <a:t>generala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Interferenta</a:t>
            </a:r>
            <a:r>
              <a:rPr lang="en-US" baseline="0" dirty="0" smtClean="0"/>
              <a:t> ac </a:t>
            </a:r>
            <a:r>
              <a:rPr lang="en-US" baseline="0" dirty="0" err="1" smtClean="0"/>
              <a:t>antitransglutaminaza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tisulara</a:t>
            </a:r>
            <a:r>
              <a:rPr lang="en-US" baseline="0" dirty="0" smtClean="0"/>
              <a:t> cu </a:t>
            </a:r>
            <a:r>
              <a:rPr lang="en-US" baseline="0" dirty="0" err="1" smtClean="0"/>
              <a:t>cel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trofoblastice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cu </a:t>
            </a:r>
            <a:r>
              <a:rPr lang="en-US" baseline="0" dirty="0" err="1" smtClean="0"/>
              <a:t>celulele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endoteliale</a:t>
            </a:r>
            <a:r>
              <a:rPr lang="en-US" baseline="0" dirty="0" smtClean="0"/>
              <a:t> cu </a:t>
            </a:r>
            <a:r>
              <a:rPr lang="en-US" baseline="0" dirty="0" err="1" smtClean="0"/>
              <a:t>anomalii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formare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placentei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D7D3F-8C76-466E-ABF6-C3B0CF2CDE0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81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A:\ONE.jpg" TargetMode="Externa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2954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4900" b="1" dirty="0" err="1">
                <a:solidFill>
                  <a:schemeClr val="bg1"/>
                </a:solidFill>
              </a:rPr>
              <a:t>Boala</a:t>
            </a:r>
            <a:r>
              <a:rPr lang="en-US" sz="4900" b="1" dirty="0">
                <a:solidFill>
                  <a:schemeClr val="bg1"/>
                </a:solidFill>
              </a:rPr>
              <a:t> </a:t>
            </a:r>
            <a:r>
              <a:rPr lang="en-US" sz="4900" b="1" dirty="0" err="1">
                <a:solidFill>
                  <a:schemeClr val="bg1"/>
                </a:solidFill>
              </a:rPr>
              <a:t>celiacǎ</a:t>
            </a:r>
            <a:r>
              <a:rPr lang="en-US" sz="4900" b="1" dirty="0">
                <a:solidFill>
                  <a:schemeClr val="bg1"/>
                </a:solidFill>
              </a:rPr>
              <a:t> – </a:t>
            </a:r>
            <a:r>
              <a:rPr lang="en-US" sz="4900" b="1" dirty="0" err="1">
                <a:solidFill>
                  <a:schemeClr val="bg1"/>
                </a:solidFill>
              </a:rPr>
              <a:t>urmǎri</a:t>
            </a:r>
            <a:r>
              <a:rPr lang="en-US" sz="4900" b="1" dirty="0">
                <a:solidFill>
                  <a:schemeClr val="bg1"/>
                </a:solidFill>
              </a:rPr>
              <a:t> severe </a:t>
            </a:r>
            <a:r>
              <a:rPr lang="en-US" sz="4900" b="1" dirty="0" err="1">
                <a:solidFill>
                  <a:schemeClr val="bg1"/>
                </a:solidFill>
              </a:rPr>
              <a:t>ȋn</a:t>
            </a:r>
            <a:r>
              <a:rPr lang="en-US" sz="4900" b="1" dirty="0">
                <a:solidFill>
                  <a:schemeClr val="bg1"/>
                </a:solidFill>
              </a:rPr>
              <a:t> </a:t>
            </a:r>
            <a:r>
              <a:rPr lang="en-US" sz="4900" b="1" dirty="0" err="1">
                <a:solidFill>
                  <a:schemeClr val="bg1"/>
                </a:solidFill>
              </a:rPr>
              <a:t>caz</a:t>
            </a:r>
            <a:r>
              <a:rPr lang="en-US" sz="4900" b="1" dirty="0">
                <a:solidFill>
                  <a:schemeClr val="bg1"/>
                </a:solidFill>
              </a:rPr>
              <a:t> de diagnostic </a:t>
            </a:r>
            <a:r>
              <a:rPr lang="en-US" sz="4900" b="1" dirty="0" err="1">
                <a:solidFill>
                  <a:schemeClr val="bg1"/>
                </a:solidFill>
              </a:rPr>
              <a:t>tardiv</a:t>
            </a:r>
            <a:r>
              <a:rPr lang="en-US" sz="4900" b="1" dirty="0">
                <a:solidFill>
                  <a:schemeClr val="bg1"/>
                </a:solidFill>
              </a:rPr>
              <a:t/>
            </a:r>
            <a:br>
              <a:rPr lang="en-US" sz="4900" b="1" dirty="0">
                <a:solidFill>
                  <a:schemeClr val="bg1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Corina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Chirita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</a:rPr>
              <a:t>Dana </a:t>
            </a:r>
            <a:r>
              <a:rPr lang="en-US" dirty="0" err="1" smtClean="0">
                <a:solidFill>
                  <a:schemeClr val="bg1"/>
                </a:solidFill>
              </a:rPr>
              <a:t>Moraru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Lavinia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Antonie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08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763000" cy="6400800"/>
          </a:xfrm>
        </p:spPr>
        <p:txBody>
          <a:bodyPr>
            <a:normAutofit/>
          </a:bodyPr>
          <a:lstStyle/>
          <a:p>
            <a:r>
              <a:rPr lang="ro-RO" dirty="0" smtClean="0">
                <a:solidFill>
                  <a:schemeClr val="bg1"/>
                </a:solidFill>
              </a:rPr>
              <a:t>Dupǎ </a:t>
            </a:r>
            <a:r>
              <a:rPr lang="ro-RO" dirty="0">
                <a:solidFill>
                  <a:schemeClr val="bg1"/>
                </a:solidFill>
              </a:rPr>
              <a:t>un an de tratament si dietǎ fǎrǎ </a:t>
            </a:r>
            <a:r>
              <a:rPr lang="ro-RO" dirty="0" smtClean="0">
                <a:solidFill>
                  <a:schemeClr val="bg1"/>
                </a:solidFill>
              </a:rPr>
              <a:t>gluten</a:t>
            </a:r>
            <a:endParaRPr 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178761"/>
              </p:ext>
            </p:extLst>
          </p:nvPr>
        </p:nvGraphicFramePr>
        <p:xfrm>
          <a:off x="304798" y="762000"/>
          <a:ext cx="8686802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9070"/>
                <a:gridCol w="2119244"/>
                <a:gridCol w="2119244"/>
                <a:gridCol w="2119244"/>
              </a:tblGrid>
              <a:tr h="60959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>
                          <a:solidFill>
                            <a:schemeClr val="tx1"/>
                          </a:solidFill>
                        </a:rPr>
                        <a:t>paramentru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 smtClean="0">
                          <a:solidFill>
                            <a:schemeClr val="tx1"/>
                          </a:solidFill>
                        </a:rPr>
                        <a:t>bazal</a:t>
                      </a:r>
                      <a:endParaRPr lang="en-US" sz="2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 smtClean="0">
                          <a:solidFill>
                            <a:schemeClr val="tx1"/>
                          </a:solidFill>
                        </a:rPr>
                        <a:t>Dupa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 6 </a:t>
                      </a:r>
                      <a:r>
                        <a:rPr lang="en-US" sz="2400" b="1" dirty="0" err="1" smtClean="0">
                          <a:solidFill>
                            <a:schemeClr val="tx1"/>
                          </a:solidFill>
                        </a:rPr>
                        <a:t>sapt</a:t>
                      </a:r>
                      <a:endParaRPr lang="en-US" sz="2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 smtClean="0">
                          <a:solidFill>
                            <a:schemeClr val="tx1"/>
                          </a:solidFill>
                        </a:rPr>
                        <a:t>Ca+D</a:t>
                      </a:r>
                      <a:endParaRPr lang="en-US" sz="2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 smtClean="0">
                          <a:solidFill>
                            <a:schemeClr val="tx1"/>
                          </a:solidFill>
                        </a:rPr>
                        <a:t>Dupa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 1 an de </a:t>
                      </a:r>
                      <a:r>
                        <a:rPr lang="en-US" sz="2400" b="1" dirty="0" err="1" smtClean="0">
                          <a:solidFill>
                            <a:schemeClr val="tx1"/>
                          </a:solidFill>
                        </a:rPr>
                        <a:t>regim</a:t>
                      </a:r>
                      <a:endParaRPr lang="en-US" sz="2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 smtClean="0">
                          <a:solidFill>
                            <a:schemeClr val="tx1"/>
                          </a:solidFill>
                        </a:rPr>
                        <a:t>Calciu</a:t>
                      </a:r>
                      <a:endParaRPr lang="en-US" sz="2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[8,4-10,2 mg/</a:t>
                      </a: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</a:rPr>
                        <a:t>dL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7.8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8,7</a:t>
                      </a:r>
                    </a:p>
                  </a:txBody>
                  <a:tcPr/>
                </a:tc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>
                          <a:solidFill>
                            <a:schemeClr val="tx1"/>
                          </a:solidFill>
                        </a:rPr>
                        <a:t>Fosfor</a:t>
                      </a:r>
                      <a:endParaRPr lang="en-US" sz="2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[2,3-4,7 mg/mL]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3.36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3,5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4,1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>
                          <a:solidFill>
                            <a:schemeClr val="tx1"/>
                          </a:solidFill>
                        </a:rPr>
                        <a:t>PTH</a:t>
                      </a:r>
                      <a:endParaRPr lang="en-US" sz="2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[15-68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1" baseline="0" dirty="0" err="1" smtClean="0">
                          <a:solidFill>
                            <a:schemeClr val="tx1"/>
                          </a:solidFill>
                        </a:rPr>
                        <a:t>pg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/mL]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518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200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97.8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74676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>
                          <a:solidFill>
                            <a:schemeClr val="tx1"/>
                          </a:solidFill>
                        </a:rPr>
                        <a:t>Fosfataza</a:t>
                      </a:r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="1" baseline="0" dirty="0" err="1" smtClean="0">
                          <a:solidFill>
                            <a:schemeClr val="tx1"/>
                          </a:solidFill>
                        </a:rPr>
                        <a:t>alcalina</a:t>
                      </a:r>
                      <a:endParaRPr lang="en-US" sz="24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[40-150 UI/L]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380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367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190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79248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25 OH </a:t>
                      </a:r>
                      <a:r>
                        <a:rPr lang="en-US" sz="2400" b="1" dirty="0" err="1" smtClean="0">
                          <a:solidFill>
                            <a:schemeClr val="tx1"/>
                          </a:solidFill>
                        </a:rPr>
                        <a:t>vitamina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 D</a:t>
                      </a:r>
                    </a:p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[30-50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1" baseline="0" dirty="0" err="1" smtClean="0">
                          <a:solidFill>
                            <a:schemeClr val="tx1"/>
                          </a:solidFill>
                        </a:rPr>
                        <a:t>ng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/mL]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33,9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9248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Ac </a:t>
                      </a:r>
                      <a:r>
                        <a:rPr lang="en-US" sz="2400" b="1" dirty="0" err="1" smtClean="0">
                          <a:solidFill>
                            <a:schemeClr val="tx1"/>
                          </a:solidFill>
                        </a:rPr>
                        <a:t>antiTGT</a:t>
                      </a:r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</a:rPr>
                        <a:t> IgA</a:t>
                      </a:r>
                    </a:p>
                    <a:p>
                      <a:pPr algn="ctr"/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[&lt;10 U/mL]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74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135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763000" cy="670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Ameliorare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DMO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fara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normalizare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FRAX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dirty="0" err="1" smtClean="0">
                <a:solidFill>
                  <a:schemeClr val="bg1"/>
                </a:solidFill>
              </a:rPr>
              <a:t>risc</a:t>
            </a:r>
            <a:r>
              <a:rPr lang="en-US" dirty="0" smtClean="0">
                <a:solidFill>
                  <a:schemeClr val="bg1"/>
                </a:solidFill>
              </a:rPr>
              <a:t> de </a:t>
            </a:r>
            <a:r>
              <a:rPr lang="en-US" dirty="0" err="1" smtClean="0">
                <a:solidFill>
                  <a:schemeClr val="bg1"/>
                </a:solidFill>
              </a:rPr>
              <a:t>fractura</a:t>
            </a:r>
            <a:r>
              <a:rPr lang="en-US" dirty="0" smtClean="0">
                <a:solidFill>
                  <a:schemeClr val="bg1"/>
                </a:solidFill>
              </a:rPr>
              <a:t> sold 3,2% la 10 </a:t>
            </a:r>
            <a:r>
              <a:rPr lang="en-US" dirty="0" err="1" smtClean="0">
                <a:solidFill>
                  <a:schemeClr val="bg1"/>
                </a:solidFill>
              </a:rPr>
              <a:t>ani</a:t>
            </a:r>
            <a:r>
              <a:rPr lang="en-US" dirty="0" smtClean="0">
                <a:solidFill>
                  <a:schemeClr val="bg1"/>
                </a:solidFill>
              </a:rPr>
              <a:t>;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    </a:t>
            </a:r>
            <a:r>
              <a:rPr lang="en-US" dirty="0" err="1" smtClean="0">
                <a:solidFill>
                  <a:schemeClr val="bg1"/>
                </a:solidFill>
              </a:rPr>
              <a:t>risc</a:t>
            </a:r>
            <a:r>
              <a:rPr lang="en-US" dirty="0" smtClean="0">
                <a:solidFill>
                  <a:schemeClr val="bg1"/>
                </a:solidFill>
              </a:rPr>
              <a:t> de </a:t>
            </a:r>
            <a:r>
              <a:rPr lang="en-US" dirty="0" err="1" smtClean="0">
                <a:solidFill>
                  <a:schemeClr val="bg1"/>
                </a:solidFill>
              </a:rPr>
              <a:t>fractura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majora</a:t>
            </a:r>
            <a:r>
              <a:rPr lang="en-US" dirty="0" smtClean="0">
                <a:solidFill>
                  <a:schemeClr val="bg1"/>
                </a:solidFill>
              </a:rPr>
              <a:t> 7,7% la 10 </a:t>
            </a:r>
            <a:r>
              <a:rPr lang="en-US" dirty="0" err="1" smtClean="0">
                <a:solidFill>
                  <a:schemeClr val="bg1"/>
                </a:solidFill>
              </a:rPr>
              <a:t>ani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6" y="762000"/>
            <a:ext cx="5562600" cy="17890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667000"/>
            <a:ext cx="6362700" cy="1876997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771119"/>
              </p:ext>
            </p:extLst>
          </p:nvPr>
        </p:nvGraphicFramePr>
        <p:xfrm>
          <a:off x="5791200" y="762000"/>
          <a:ext cx="2895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200"/>
                <a:gridCol w="965200"/>
                <a:gridCol w="96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L1-L4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BMD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0,371 g/cm2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0.476 g/c2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Scor</a:t>
                      </a:r>
                      <a:r>
                        <a:rPr lang="en-US" dirty="0" smtClean="0"/>
                        <a:t> 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- 6,1 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- 5,2 DS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Scor</a:t>
                      </a:r>
                      <a:r>
                        <a:rPr lang="en-US" dirty="0" smtClean="0"/>
                        <a:t> 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baseline="0" dirty="0" smtClean="0"/>
                        <a:t> 5,8</a:t>
                      </a:r>
                      <a:r>
                        <a:rPr lang="en-US" dirty="0" smtClean="0"/>
                        <a:t> 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- 4,8</a:t>
                      </a:r>
                      <a:r>
                        <a:rPr lang="en-US" b="1" baseline="0" dirty="0" smtClean="0"/>
                        <a:t> DS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965562"/>
              </p:ext>
            </p:extLst>
          </p:nvPr>
        </p:nvGraphicFramePr>
        <p:xfrm>
          <a:off x="228600" y="2667000"/>
          <a:ext cx="2686395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465"/>
                <a:gridCol w="895465"/>
                <a:gridCol w="89546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BMD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0,507 g/cm2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0.618 g/cm2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Scor</a:t>
                      </a:r>
                      <a:r>
                        <a:rPr lang="en-US" dirty="0" smtClean="0"/>
                        <a:t> 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- 3,5 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-2,5 DS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Scor</a:t>
                      </a:r>
                      <a:r>
                        <a:rPr lang="en-US" dirty="0" smtClean="0"/>
                        <a:t> 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-3,1 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-2,2 DS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219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763000" cy="6705600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o-RO" dirty="0" smtClean="0">
                <a:solidFill>
                  <a:schemeClr val="bg1"/>
                </a:solidFill>
              </a:rPr>
              <a:t>tratament </a:t>
            </a:r>
            <a:r>
              <a:rPr lang="en-US" dirty="0" smtClean="0">
                <a:solidFill>
                  <a:schemeClr val="bg1"/>
                </a:solidFill>
              </a:rPr>
              <a:t>–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- </a:t>
            </a:r>
            <a:r>
              <a:rPr lang="ro-RO" dirty="0" smtClean="0">
                <a:solidFill>
                  <a:schemeClr val="bg1"/>
                </a:solidFill>
              </a:rPr>
              <a:t> </a:t>
            </a:r>
            <a:r>
              <a:rPr lang="ro-RO" dirty="0">
                <a:solidFill>
                  <a:schemeClr val="bg1"/>
                </a:solidFill>
              </a:rPr>
              <a:t>acid </a:t>
            </a:r>
            <a:r>
              <a:rPr lang="ro-RO" dirty="0" smtClean="0">
                <a:solidFill>
                  <a:schemeClr val="bg1"/>
                </a:solidFill>
              </a:rPr>
              <a:t>alendronic</a:t>
            </a:r>
            <a:r>
              <a:rPr lang="en-US" dirty="0" smtClean="0">
                <a:solidFill>
                  <a:schemeClr val="bg1"/>
                </a:solidFill>
              </a:rPr>
              <a:t> 70mg/</a:t>
            </a:r>
            <a:r>
              <a:rPr lang="en-US" dirty="0" err="1" smtClean="0">
                <a:solidFill>
                  <a:schemeClr val="bg1"/>
                </a:solidFill>
              </a:rPr>
              <a:t>sapt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 - </a:t>
            </a:r>
            <a:r>
              <a:rPr lang="en-US" dirty="0" err="1" smtClean="0">
                <a:solidFill>
                  <a:schemeClr val="bg1"/>
                </a:solidFill>
              </a:rPr>
              <a:t>vitamina</a:t>
            </a:r>
            <a:r>
              <a:rPr lang="en-US" dirty="0" smtClean="0">
                <a:solidFill>
                  <a:schemeClr val="bg1"/>
                </a:solidFill>
              </a:rPr>
              <a:t> D 4000 U/</a:t>
            </a:r>
            <a:r>
              <a:rPr lang="en-US" dirty="0" err="1" smtClean="0">
                <a:solidFill>
                  <a:schemeClr val="bg1"/>
                </a:solidFill>
              </a:rPr>
              <a:t>zi</a:t>
            </a:r>
            <a:r>
              <a:rPr lang="en-US" dirty="0" smtClean="0">
                <a:solidFill>
                  <a:schemeClr val="bg1"/>
                </a:solidFill>
              </a:rPr>
              <a:t> + 5600 U/</a:t>
            </a:r>
            <a:r>
              <a:rPr lang="en-US" dirty="0" err="1" smtClean="0">
                <a:solidFill>
                  <a:schemeClr val="bg1"/>
                </a:solidFill>
              </a:rPr>
              <a:t>sapt</a:t>
            </a:r>
            <a:r>
              <a:rPr lang="en-US" dirty="0" smtClean="0">
                <a:solidFill>
                  <a:schemeClr val="bg1"/>
                </a:solidFill>
              </a:rPr>
              <a:t>;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- </a:t>
            </a:r>
            <a:r>
              <a:rPr lang="en-US" dirty="0" err="1" smtClean="0">
                <a:solidFill>
                  <a:schemeClr val="bg1"/>
                </a:solidFill>
              </a:rPr>
              <a:t>alphacalcidol</a:t>
            </a:r>
            <a:r>
              <a:rPr lang="en-US" dirty="0" smtClean="0">
                <a:solidFill>
                  <a:schemeClr val="bg1"/>
                </a:solidFill>
              </a:rPr>
              <a:t> 0,5 mcg/</a:t>
            </a:r>
            <a:r>
              <a:rPr lang="en-US" dirty="0" err="1" smtClean="0">
                <a:solidFill>
                  <a:schemeClr val="bg1"/>
                </a:solidFill>
              </a:rPr>
              <a:t>zi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- </a:t>
            </a:r>
            <a:r>
              <a:rPr lang="en-US" dirty="0" err="1" smtClean="0">
                <a:solidFill>
                  <a:schemeClr val="bg1"/>
                </a:solidFill>
              </a:rPr>
              <a:t>calciu</a:t>
            </a:r>
            <a:r>
              <a:rPr lang="en-US" dirty="0" smtClean="0">
                <a:solidFill>
                  <a:schemeClr val="bg1"/>
                </a:solidFill>
              </a:rPr>
              <a:t> 1500 mg/</a:t>
            </a:r>
            <a:r>
              <a:rPr lang="en-US" dirty="0" err="1" smtClean="0">
                <a:solidFill>
                  <a:schemeClr val="bg1"/>
                </a:solidFill>
              </a:rPr>
              <a:t>zi</a:t>
            </a:r>
            <a:r>
              <a:rPr lang="ro-RO" dirty="0" smtClean="0">
                <a:solidFill>
                  <a:schemeClr val="bg1"/>
                </a:solidFill>
              </a:rPr>
              <a:t>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Continuarea</a:t>
            </a:r>
            <a:r>
              <a:rPr lang="en-US" dirty="0" smtClean="0">
                <a:solidFill>
                  <a:schemeClr val="bg1"/>
                </a:solidFill>
              </a:rPr>
              <a:t> strict</a:t>
            </a:r>
            <a:r>
              <a:rPr lang="ro-RO" dirty="0" smtClean="0">
                <a:solidFill>
                  <a:schemeClr val="bg1"/>
                </a:solidFill>
              </a:rPr>
              <a:t>ǎ</a:t>
            </a:r>
            <a:r>
              <a:rPr lang="en-US" dirty="0" smtClean="0">
                <a:solidFill>
                  <a:schemeClr val="bg1"/>
                </a:solidFill>
              </a:rPr>
              <a:t> a </a:t>
            </a:r>
            <a:r>
              <a:rPr lang="en-US" dirty="0" err="1" smtClean="0">
                <a:solidFill>
                  <a:schemeClr val="bg1"/>
                </a:solidFill>
              </a:rPr>
              <a:t>regimului</a:t>
            </a:r>
            <a:r>
              <a:rPr lang="en-US" dirty="0" smtClean="0">
                <a:solidFill>
                  <a:schemeClr val="bg1"/>
                </a:solidFill>
              </a:rPr>
              <a:t> f</a:t>
            </a:r>
            <a:r>
              <a:rPr lang="ro-RO" dirty="0" smtClean="0">
                <a:solidFill>
                  <a:schemeClr val="bg1"/>
                </a:solidFill>
              </a:rPr>
              <a:t>ǎ</a:t>
            </a:r>
            <a:r>
              <a:rPr lang="en-US" dirty="0" smtClean="0">
                <a:solidFill>
                  <a:schemeClr val="bg1"/>
                </a:solidFill>
              </a:rPr>
              <a:t>r</a:t>
            </a:r>
            <a:r>
              <a:rPr lang="ro-RO" dirty="0" smtClean="0">
                <a:solidFill>
                  <a:schemeClr val="bg1"/>
                </a:solidFill>
              </a:rPr>
              <a:t>ǎ</a:t>
            </a:r>
            <a:r>
              <a:rPr lang="en-US" dirty="0" smtClean="0">
                <a:solidFill>
                  <a:schemeClr val="bg1"/>
                </a:solidFill>
              </a:rPr>
              <a:t> gluten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93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763000" cy="6400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o-RO" dirty="0" smtClean="0">
                <a:solidFill>
                  <a:schemeClr val="bg1"/>
                </a:solidFill>
              </a:rPr>
              <a:t>Dupǎ </a:t>
            </a:r>
            <a:r>
              <a:rPr lang="en-US" dirty="0" smtClean="0">
                <a:solidFill>
                  <a:schemeClr val="bg1"/>
                </a:solidFill>
              </a:rPr>
              <a:t>18 </a:t>
            </a:r>
            <a:r>
              <a:rPr lang="en-US" dirty="0" err="1" smtClean="0">
                <a:solidFill>
                  <a:schemeClr val="bg1"/>
                </a:solidFill>
              </a:rPr>
              <a:t>luni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o-RO" dirty="0" smtClean="0">
                <a:solidFill>
                  <a:schemeClr val="bg1"/>
                </a:solidFill>
              </a:rPr>
              <a:t>de dietǎ </a:t>
            </a:r>
            <a:r>
              <a:rPr lang="ro-RO" dirty="0">
                <a:solidFill>
                  <a:schemeClr val="bg1"/>
                </a:solidFill>
              </a:rPr>
              <a:t>fǎrǎ </a:t>
            </a:r>
            <a:r>
              <a:rPr lang="ro-RO" dirty="0" smtClean="0">
                <a:solidFill>
                  <a:schemeClr val="bg1"/>
                </a:solidFill>
              </a:rPr>
              <a:t>gluten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 - </a:t>
            </a:r>
            <a:r>
              <a:rPr lang="en-US" dirty="0" err="1" smtClean="0">
                <a:solidFill>
                  <a:schemeClr val="bg1"/>
                </a:solidFill>
              </a:rPr>
              <a:t>crestere</a:t>
            </a:r>
            <a:r>
              <a:rPr lang="en-US" dirty="0" smtClean="0">
                <a:solidFill>
                  <a:schemeClr val="bg1"/>
                </a:solidFill>
              </a:rPr>
              <a:t> in </a:t>
            </a:r>
            <a:r>
              <a:rPr lang="en-US" dirty="0" err="1" smtClean="0">
                <a:solidFill>
                  <a:schemeClr val="bg1"/>
                </a:solidFill>
              </a:rPr>
              <a:t>greutate</a:t>
            </a:r>
            <a:r>
              <a:rPr lang="en-US" dirty="0" smtClean="0">
                <a:solidFill>
                  <a:schemeClr val="bg1"/>
                </a:solidFill>
              </a:rPr>
              <a:t> 5 kg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- </a:t>
            </a:r>
            <a:r>
              <a:rPr lang="en-US" dirty="0" err="1" smtClean="0">
                <a:solidFill>
                  <a:schemeClr val="bg1"/>
                </a:solidFill>
              </a:rPr>
              <a:t>fara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episoade</a:t>
            </a:r>
            <a:r>
              <a:rPr lang="en-US" dirty="0" smtClean="0">
                <a:solidFill>
                  <a:schemeClr val="bg1"/>
                </a:solidFill>
              </a:rPr>
              <a:t> de </a:t>
            </a:r>
            <a:r>
              <a:rPr lang="en-US" dirty="0" err="1" smtClean="0">
                <a:solidFill>
                  <a:schemeClr val="bg1"/>
                </a:solidFill>
              </a:rPr>
              <a:t>dureri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abdominale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- 3 </a:t>
            </a:r>
            <a:r>
              <a:rPr lang="en-US" dirty="0" err="1" smtClean="0">
                <a:solidFill>
                  <a:schemeClr val="bg1"/>
                </a:solidFill>
              </a:rPr>
              <a:t>episoade</a:t>
            </a:r>
            <a:r>
              <a:rPr lang="en-US" dirty="0" smtClean="0">
                <a:solidFill>
                  <a:schemeClr val="bg1"/>
                </a:solidFill>
              </a:rPr>
              <a:t> de </a:t>
            </a:r>
            <a:r>
              <a:rPr lang="en-US" dirty="0" err="1" smtClean="0">
                <a:solidFill>
                  <a:schemeClr val="bg1"/>
                </a:solidFill>
              </a:rPr>
              <a:t>diaree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-  </a:t>
            </a:r>
            <a:r>
              <a:rPr lang="en-US" dirty="0" err="1" smtClean="0">
                <a:solidFill>
                  <a:schemeClr val="bg1"/>
                </a:solidFill>
              </a:rPr>
              <a:t>disparitia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durerilor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osoase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40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763000" cy="6400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327705"/>
              </p:ext>
            </p:extLst>
          </p:nvPr>
        </p:nvGraphicFramePr>
        <p:xfrm>
          <a:off x="152400" y="228600"/>
          <a:ext cx="8915400" cy="643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1036"/>
                <a:gridCol w="1295400"/>
                <a:gridCol w="1828800"/>
                <a:gridCol w="1371600"/>
                <a:gridCol w="2708564"/>
              </a:tblGrid>
              <a:tr h="609599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</a:rPr>
                        <a:t>bazal</a:t>
                      </a:r>
                      <a:endParaRPr 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</a:rPr>
                        <a:t>Dupa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 6 </a:t>
                      </a:r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</a:rPr>
                        <a:t>sapt</a:t>
                      </a:r>
                      <a:endParaRPr lang="en-US" sz="2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</a:rPr>
                        <a:t>Ca+D</a:t>
                      </a:r>
                      <a:endParaRPr 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</a:rPr>
                        <a:t>Dupa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 1 an de </a:t>
                      </a:r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</a:rPr>
                        <a:t>regim</a:t>
                      </a:r>
                      <a:endParaRPr 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</a:rPr>
                        <a:t>Dupa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 18 </a:t>
                      </a:r>
                      <a:r>
                        <a:rPr lang="en-US" sz="2000" b="1" baseline="0" dirty="0" err="1" smtClean="0">
                          <a:solidFill>
                            <a:schemeClr val="tx1"/>
                          </a:solidFill>
                        </a:rPr>
                        <a:t>luni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US" sz="2000" b="1" baseline="0" dirty="0" err="1" smtClean="0">
                          <a:solidFill>
                            <a:schemeClr val="tx1"/>
                          </a:solidFill>
                        </a:rPr>
                        <a:t>regim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 + ac </a:t>
                      </a:r>
                      <a:r>
                        <a:rPr lang="en-US" sz="2000" b="1" baseline="0" dirty="0" err="1" smtClean="0">
                          <a:solidFill>
                            <a:schemeClr val="tx1"/>
                          </a:solidFill>
                        </a:rPr>
                        <a:t>alendronic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 6 </a:t>
                      </a:r>
                      <a:r>
                        <a:rPr lang="en-US" sz="2000" b="1" baseline="0" dirty="0" err="1" smtClean="0">
                          <a:solidFill>
                            <a:schemeClr val="tx1"/>
                          </a:solidFill>
                        </a:rPr>
                        <a:t>luni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</a:rPr>
                        <a:t>Calciu</a:t>
                      </a:r>
                      <a:endParaRPr lang="en-US" sz="2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[8,4-10,2 mg/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dL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7.8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8,7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9,4</a:t>
                      </a:r>
                    </a:p>
                  </a:txBody>
                  <a:tcPr/>
                </a:tc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</a:rPr>
                        <a:t>Fosfor</a:t>
                      </a:r>
                      <a:endParaRPr lang="en-US" sz="2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[2,3-4,7 mg/mL]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3.36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3,5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4,1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4,4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</a:rPr>
                        <a:t>PTH</a:t>
                      </a:r>
                      <a:endParaRPr lang="en-US" sz="2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[15-68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baseline="0" dirty="0" err="1" smtClean="0">
                          <a:solidFill>
                            <a:schemeClr val="tx1"/>
                          </a:solidFill>
                        </a:rPr>
                        <a:t>pg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/mL]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518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200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97.8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46,5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4676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</a:rPr>
                        <a:t>Fosfataza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1" baseline="0" dirty="0" err="1" smtClean="0">
                          <a:solidFill>
                            <a:schemeClr val="tx1"/>
                          </a:solidFill>
                        </a:rPr>
                        <a:t>alcalina</a:t>
                      </a:r>
                      <a:endParaRPr lang="en-US" sz="20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[40-150 UI/L]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380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367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190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82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9248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25 OH </a:t>
                      </a:r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</a:rPr>
                        <a:t>vitamina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 D</a:t>
                      </a: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[30-50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baseline="0" dirty="0" err="1" smtClean="0">
                          <a:solidFill>
                            <a:schemeClr val="tx1"/>
                          </a:solidFill>
                        </a:rPr>
                        <a:t>ng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/mL]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33,9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9248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Ac </a:t>
                      </a:r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</a:rPr>
                        <a:t>antiTGT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 IgA</a:t>
                      </a:r>
                    </a:p>
                    <a:p>
                      <a:pPr algn="ctr"/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[&lt;10 U/mL]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74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924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Beta cross-laps</a:t>
                      </a: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[&lt;1,008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baseline="0" dirty="0" err="1" smtClean="0">
                          <a:solidFill>
                            <a:schemeClr val="tx1"/>
                          </a:solidFill>
                        </a:rPr>
                        <a:t>ng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/mL]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0.13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9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764" y="228600"/>
            <a:ext cx="8229600" cy="1143000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Discutii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Boala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celiaca</a:t>
            </a:r>
            <a:r>
              <a:rPr lang="en-US" dirty="0" smtClean="0">
                <a:solidFill>
                  <a:schemeClr val="bg1"/>
                </a:solidFill>
              </a:rPr>
              <a:t> = </a:t>
            </a:r>
            <a:r>
              <a:rPr lang="en-US" dirty="0" err="1" smtClean="0">
                <a:solidFill>
                  <a:schemeClr val="bg1"/>
                </a:solidFill>
              </a:rPr>
              <a:t>boala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cronica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autoimuna</a:t>
            </a:r>
            <a:r>
              <a:rPr lang="en-US" dirty="0" smtClean="0">
                <a:solidFill>
                  <a:schemeClr val="bg1"/>
                </a:solidFill>
              </a:rPr>
              <a:t> a </a:t>
            </a:r>
            <a:r>
              <a:rPr lang="en-US" dirty="0" err="1" smtClean="0">
                <a:solidFill>
                  <a:schemeClr val="bg1"/>
                </a:solidFill>
              </a:rPr>
              <a:t>intestinului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subtire</a:t>
            </a:r>
            <a:r>
              <a:rPr lang="en-US" dirty="0" smtClean="0">
                <a:solidFill>
                  <a:schemeClr val="bg1"/>
                </a:solidFill>
              </a:rPr>
              <a:t> care </a:t>
            </a:r>
            <a:r>
              <a:rPr lang="en-US" dirty="0" err="1" smtClean="0">
                <a:solidFill>
                  <a:schemeClr val="bg1"/>
                </a:solidFill>
              </a:rPr>
              <a:t>afecteaza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numeroase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sisteme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organe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apare</a:t>
            </a:r>
            <a:r>
              <a:rPr lang="en-US" dirty="0" smtClean="0">
                <a:solidFill>
                  <a:schemeClr val="bg1"/>
                </a:solidFill>
              </a:rPr>
              <a:t> la </a:t>
            </a:r>
            <a:r>
              <a:rPr lang="en-US" dirty="0" err="1" smtClean="0">
                <a:solidFill>
                  <a:schemeClr val="bg1"/>
                </a:solidFill>
              </a:rPr>
              <a:t>indivizii</a:t>
            </a:r>
            <a:r>
              <a:rPr lang="en-US" dirty="0" smtClean="0">
                <a:solidFill>
                  <a:schemeClr val="bg1"/>
                </a:solidFill>
              </a:rPr>
              <a:t> genetic </a:t>
            </a:r>
            <a:r>
              <a:rPr lang="en-US" dirty="0" err="1" smtClean="0">
                <a:solidFill>
                  <a:schemeClr val="bg1"/>
                </a:solidFill>
              </a:rPr>
              <a:t>susceptibili</a:t>
            </a:r>
            <a:r>
              <a:rPr lang="en-US" dirty="0" smtClean="0">
                <a:solidFill>
                  <a:schemeClr val="bg1"/>
                </a:solidFill>
              </a:rPr>
              <a:t> in </a:t>
            </a:r>
            <a:r>
              <a:rPr lang="en-US" dirty="0" err="1" smtClean="0">
                <a:solidFill>
                  <a:schemeClr val="bg1"/>
                </a:solidFill>
              </a:rPr>
              <a:t>conditii</a:t>
            </a:r>
            <a:r>
              <a:rPr lang="en-US" dirty="0" smtClean="0">
                <a:solidFill>
                  <a:schemeClr val="bg1"/>
                </a:solidFill>
              </a:rPr>
              <a:t> de </a:t>
            </a:r>
            <a:r>
              <a:rPr lang="en-US" dirty="0" err="1" smtClean="0">
                <a:solidFill>
                  <a:schemeClr val="bg1"/>
                </a:solidFill>
              </a:rPr>
              <a:t>expunere</a:t>
            </a:r>
            <a:r>
              <a:rPr lang="en-US" dirty="0" smtClean="0">
                <a:solidFill>
                  <a:schemeClr val="bg1"/>
                </a:solidFill>
              </a:rPr>
              <a:t> la gluten.</a:t>
            </a:r>
          </a:p>
        </p:txBody>
      </p:sp>
    </p:spTree>
    <p:extLst>
      <p:ext uri="{BB962C8B-B14F-4D97-AF65-F5344CB8AC3E}">
        <p14:creationId xmlns:p14="http://schemas.microsoft.com/office/powerpoint/2010/main" val="121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Glutenul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– </a:t>
            </a:r>
            <a:r>
              <a:rPr lang="en-US" dirty="0" err="1">
                <a:solidFill>
                  <a:schemeClr val="bg1"/>
                </a:solidFill>
              </a:rPr>
              <a:t>proteina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depozit</a:t>
            </a:r>
            <a:r>
              <a:rPr lang="en-US" dirty="0">
                <a:solidFill>
                  <a:schemeClr val="bg1"/>
                </a:solidFill>
              </a:rPr>
              <a:t> din: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- </a:t>
            </a:r>
            <a:r>
              <a:rPr lang="en-US" dirty="0" err="1">
                <a:solidFill>
                  <a:schemeClr val="bg1"/>
                </a:solidFill>
              </a:rPr>
              <a:t>grau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- </a:t>
            </a:r>
            <a:r>
              <a:rPr lang="en-US" dirty="0" err="1">
                <a:solidFill>
                  <a:schemeClr val="bg1"/>
                </a:solidFill>
              </a:rPr>
              <a:t>secara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- </a:t>
            </a:r>
            <a:r>
              <a:rPr lang="en-US" dirty="0" err="1">
                <a:solidFill>
                  <a:schemeClr val="bg1"/>
                </a:solidFill>
              </a:rPr>
              <a:t>orz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- </a:t>
            </a:r>
            <a:r>
              <a:rPr lang="en-US" dirty="0" err="1">
                <a:solidFill>
                  <a:schemeClr val="bg1"/>
                </a:solidFill>
              </a:rPr>
              <a:t>ovaz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contaminat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Suscepibilitatea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genetica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en-US" dirty="0" err="1" smtClean="0">
                <a:solidFill>
                  <a:schemeClr val="bg1"/>
                </a:solidFill>
              </a:rPr>
              <a:t>boala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celiaca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apare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aproape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exclusiv</a:t>
            </a:r>
            <a:r>
              <a:rPr lang="en-US" dirty="0" smtClean="0">
                <a:solidFill>
                  <a:schemeClr val="bg1"/>
                </a:solidFill>
              </a:rPr>
              <a:t> la </a:t>
            </a:r>
            <a:r>
              <a:rPr lang="en-US" dirty="0" err="1" smtClean="0">
                <a:solidFill>
                  <a:schemeClr val="bg1"/>
                </a:solidFill>
              </a:rPr>
              <a:t>persoane</a:t>
            </a:r>
            <a:r>
              <a:rPr lang="en-US" dirty="0" smtClean="0">
                <a:solidFill>
                  <a:schemeClr val="bg1"/>
                </a:solidFill>
              </a:rPr>
              <a:t> care </a:t>
            </a:r>
            <a:r>
              <a:rPr lang="en-US" dirty="0" err="1" smtClean="0">
                <a:solidFill>
                  <a:schemeClr val="bg1"/>
                </a:solidFill>
              </a:rPr>
              <a:t>prezinta</a:t>
            </a:r>
            <a:r>
              <a:rPr lang="en-US" dirty="0" smtClean="0">
                <a:solidFill>
                  <a:schemeClr val="bg1"/>
                </a:solidFill>
              </a:rPr>
              <a:t> HLA-DQ2 </a:t>
            </a:r>
            <a:r>
              <a:rPr lang="en-US" dirty="0" err="1" smtClean="0">
                <a:solidFill>
                  <a:schemeClr val="bg1"/>
                </a:solidFill>
              </a:rPr>
              <a:t>sau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HLA-DQ</a:t>
            </a:r>
            <a:r>
              <a:rPr lang="en-US" dirty="0" smtClean="0">
                <a:solidFill>
                  <a:schemeClr val="bg1"/>
                </a:solidFill>
              </a:rPr>
              <a:t> 8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? </a:t>
            </a:r>
            <a:r>
              <a:rPr lang="en-US" dirty="0" err="1" smtClean="0">
                <a:solidFill>
                  <a:schemeClr val="bg1"/>
                </a:solidFill>
              </a:rPr>
              <a:t>Rolul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microbiomului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914400"/>
            <a:ext cx="4266265" cy="320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92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"/>
            <a:ext cx="8305800" cy="566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Incidenta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este</a:t>
            </a:r>
            <a:r>
              <a:rPr lang="en-US" dirty="0">
                <a:solidFill>
                  <a:schemeClr val="bg1"/>
                </a:solidFill>
              </a:rPr>
              <a:t> in </a:t>
            </a:r>
            <a:r>
              <a:rPr lang="en-US" dirty="0" err="1">
                <a:solidFill>
                  <a:schemeClr val="bg1"/>
                </a:solidFill>
              </a:rPr>
              <a:t>crestere</a:t>
            </a:r>
            <a:r>
              <a:rPr lang="en-US" dirty="0">
                <a:solidFill>
                  <a:schemeClr val="bg1"/>
                </a:solidFill>
              </a:rPr>
              <a:t>,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Europa/America de Nord - 0,3-1%.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Africa </a:t>
            </a:r>
            <a:r>
              <a:rPr lang="en-US" dirty="0" err="1" smtClean="0">
                <a:solidFill>
                  <a:schemeClr val="bg1"/>
                </a:solidFill>
              </a:rPr>
              <a:t>Sahariana</a:t>
            </a:r>
            <a:r>
              <a:rPr lang="en-US" dirty="0" smtClean="0">
                <a:solidFill>
                  <a:schemeClr val="bg1"/>
                </a:solidFill>
              </a:rPr>
              <a:t> -  5,6%.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SUBDIAGNOSTICATA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Debut de </a:t>
            </a:r>
            <a:r>
              <a:rPr lang="en-US" dirty="0" err="1">
                <a:solidFill>
                  <a:schemeClr val="bg1"/>
                </a:solidFill>
              </a:rPr>
              <a:t>obicei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intre</a:t>
            </a:r>
            <a:r>
              <a:rPr lang="en-US" dirty="0">
                <a:solidFill>
                  <a:schemeClr val="bg1"/>
                </a:solidFill>
              </a:rPr>
              <a:t> 12-36 </a:t>
            </a:r>
            <a:r>
              <a:rPr lang="en-US" dirty="0" err="1">
                <a:solidFill>
                  <a:schemeClr val="bg1"/>
                </a:solidFill>
              </a:rPr>
              <a:t>luni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dar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apare</a:t>
            </a:r>
            <a:r>
              <a:rPr lang="en-US" dirty="0">
                <a:solidFill>
                  <a:schemeClr val="bg1"/>
                </a:solidFill>
              </a:rPr>
              <a:t> la </a:t>
            </a:r>
            <a:r>
              <a:rPr lang="en-US" dirty="0" err="1">
                <a:solidFill>
                  <a:schemeClr val="bg1"/>
                </a:solidFill>
              </a:rPr>
              <a:t>orice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varsta</a:t>
            </a:r>
            <a:r>
              <a:rPr lang="en-US" dirty="0">
                <a:solidFill>
                  <a:schemeClr val="bg1"/>
                </a:solidFill>
              </a:rPr>
              <a:t>.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Acum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70% din </a:t>
            </a:r>
            <a:r>
              <a:rPr lang="en-US" dirty="0" err="1">
                <a:solidFill>
                  <a:schemeClr val="bg1"/>
                </a:solidFill>
              </a:rPr>
              <a:t>pacienti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diagnosticati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dupa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varsta</a:t>
            </a:r>
            <a:r>
              <a:rPr lang="en-US" dirty="0">
                <a:solidFill>
                  <a:schemeClr val="bg1"/>
                </a:solidFill>
              </a:rPr>
              <a:t> de 20 de </a:t>
            </a:r>
            <a:r>
              <a:rPr lang="en-US" dirty="0" err="1" smtClean="0">
                <a:solidFill>
                  <a:schemeClr val="bg1"/>
                </a:solidFill>
              </a:rPr>
              <a:t>ani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25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"/>
            <a:ext cx="8305800" cy="566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Grupe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la </a:t>
            </a:r>
            <a:r>
              <a:rPr lang="en-US" dirty="0" err="1" smtClean="0">
                <a:solidFill>
                  <a:schemeClr val="bg1"/>
                </a:solidFill>
              </a:rPr>
              <a:t>risc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 rude de </a:t>
            </a:r>
            <a:r>
              <a:rPr lang="en-US" dirty="0" err="1" smtClean="0">
                <a:solidFill>
                  <a:schemeClr val="bg1"/>
                </a:solidFill>
              </a:rPr>
              <a:t>gradul</a:t>
            </a:r>
            <a:r>
              <a:rPr lang="en-US" dirty="0" smtClean="0">
                <a:solidFill>
                  <a:schemeClr val="bg1"/>
                </a:solidFill>
              </a:rPr>
              <a:t> 1 </a:t>
            </a:r>
            <a:r>
              <a:rPr lang="en-US" dirty="0" err="1" smtClean="0">
                <a:solidFill>
                  <a:schemeClr val="bg1"/>
                </a:solidFill>
              </a:rPr>
              <a:t>sau</a:t>
            </a:r>
            <a:r>
              <a:rPr lang="en-US" dirty="0" smtClean="0">
                <a:solidFill>
                  <a:schemeClr val="bg1"/>
                </a:solidFill>
              </a:rPr>
              <a:t> 2 </a:t>
            </a:r>
            <a:r>
              <a:rPr lang="en-US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dirty="0" err="1" smtClean="0">
                <a:solidFill>
                  <a:schemeClr val="bg1"/>
                </a:solidFill>
                <a:sym typeface="Wingdings" pitchFamily="2" charset="2"/>
              </a:rPr>
              <a:t>testare</a:t>
            </a:r>
            <a:r>
              <a:rPr lang="en-US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sym typeface="Wingdings" pitchFamily="2" charset="2"/>
              </a:rPr>
              <a:t>HLA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en-US" dirty="0" err="1" smtClean="0">
                <a:solidFill>
                  <a:schemeClr val="bg1"/>
                </a:solidFill>
              </a:rPr>
              <a:t>sindrom</a:t>
            </a:r>
            <a:r>
              <a:rPr lang="en-US" dirty="0" smtClean="0">
                <a:solidFill>
                  <a:schemeClr val="bg1"/>
                </a:solidFill>
              </a:rPr>
              <a:t> Down / </a:t>
            </a:r>
            <a:r>
              <a:rPr lang="en-US" dirty="0">
                <a:solidFill>
                  <a:schemeClr val="bg1"/>
                </a:solidFill>
              </a:rPr>
              <a:t>W</a:t>
            </a:r>
            <a:r>
              <a:rPr lang="en-US" dirty="0" smtClean="0">
                <a:solidFill>
                  <a:schemeClr val="bg1"/>
                </a:solidFill>
              </a:rPr>
              <a:t>illiams / Turner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en-US" dirty="0" err="1" smtClean="0">
                <a:solidFill>
                  <a:schemeClr val="bg1"/>
                </a:solidFill>
              </a:rPr>
              <a:t>boli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autoimune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en-US" dirty="0" err="1" smtClean="0">
                <a:solidFill>
                  <a:schemeClr val="bg1"/>
                </a:solidFill>
              </a:rPr>
              <a:t>BTAI</a:t>
            </a:r>
            <a:r>
              <a:rPr lang="en-US" dirty="0" smtClean="0">
                <a:solidFill>
                  <a:schemeClr val="bg1"/>
                </a:solidFill>
              </a:rPr>
              <a:t>; DZ1; </a:t>
            </a:r>
            <a:r>
              <a:rPr lang="en-US" dirty="0" err="1" smtClean="0">
                <a:solidFill>
                  <a:schemeClr val="bg1"/>
                </a:solidFill>
              </a:rPr>
              <a:t>etc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 deficit congenital de IgA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4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382000" cy="58975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>
                <a:solidFill>
                  <a:schemeClr val="bg1"/>
                </a:solidFill>
              </a:rPr>
              <a:t>Prezentarea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clasica</a:t>
            </a:r>
            <a:r>
              <a:rPr lang="en-US" b="1" dirty="0" smtClean="0">
                <a:solidFill>
                  <a:schemeClr val="bg1"/>
                </a:solidFill>
              </a:rPr>
              <a:t> la adult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en-US" dirty="0" err="1" smtClean="0">
                <a:solidFill>
                  <a:schemeClr val="bg1"/>
                </a:solidFill>
              </a:rPr>
              <a:t>diaree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cronica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en-US" dirty="0" err="1" smtClean="0">
                <a:solidFill>
                  <a:schemeClr val="bg1"/>
                </a:solidFill>
              </a:rPr>
              <a:t>scadere</a:t>
            </a:r>
            <a:r>
              <a:rPr lang="en-US" dirty="0" smtClean="0">
                <a:solidFill>
                  <a:schemeClr val="bg1"/>
                </a:solidFill>
              </a:rPr>
              <a:t> in </a:t>
            </a:r>
            <a:r>
              <a:rPr lang="en-US" dirty="0" err="1" smtClean="0">
                <a:solidFill>
                  <a:schemeClr val="bg1"/>
                </a:solidFill>
              </a:rPr>
              <a:t>greutate</a:t>
            </a:r>
            <a:r>
              <a:rPr lang="en-US" dirty="0" smtClean="0">
                <a:solidFill>
                  <a:schemeClr val="bg1"/>
                </a:solidFill>
              </a:rPr>
              <a:t> [! 10% </a:t>
            </a:r>
            <a:r>
              <a:rPr lang="en-US" dirty="0" err="1" smtClean="0">
                <a:solidFill>
                  <a:schemeClr val="bg1"/>
                </a:solidFill>
              </a:rPr>
              <a:t>obezitate</a:t>
            </a:r>
            <a:r>
              <a:rPr lang="en-US" dirty="0">
                <a:solidFill>
                  <a:schemeClr val="bg1"/>
                </a:solidFill>
              </a:rPr>
              <a:t>]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en-US" dirty="0" err="1" smtClean="0">
                <a:solidFill>
                  <a:schemeClr val="bg1"/>
                </a:solidFill>
              </a:rPr>
              <a:t>balonare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excesiva</a:t>
            </a:r>
            <a:r>
              <a:rPr lang="en-US" dirty="0" smtClean="0">
                <a:solidFill>
                  <a:schemeClr val="bg1"/>
                </a:solidFill>
              </a:rPr>
              <a:t> cu discomfort abdominal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en-US" dirty="0" err="1">
                <a:solidFill>
                  <a:schemeClr val="bg1"/>
                </a:solidFill>
              </a:rPr>
              <a:t>anemie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feripriva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en-US" dirty="0" err="1" smtClean="0">
                <a:solidFill>
                  <a:schemeClr val="bg1"/>
                </a:solidFill>
              </a:rPr>
              <a:t>fatigabilitate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cronica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en-US" dirty="0" err="1" smtClean="0">
                <a:solidFill>
                  <a:schemeClr val="bg1"/>
                </a:solidFill>
              </a:rPr>
              <a:t>osteoporoza</a:t>
            </a:r>
            <a:r>
              <a:rPr lang="en-US" dirty="0" smtClean="0">
                <a:solidFill>
                  <a:schemeClr val="bg1"/>
                </a:solidFill>
              </a:rPr>
              <a:t> /</a:t>
            </a:r>
            <a:r>
              <a:rPr lang="en-US" dirty="0" err="1" smtClean="0">
                <a:solidFill>
                  <a:schemeClr val="bg1"/>
                </a:solidFill>
              </a:rPr>
              <a:t>osteomalacie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670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763000" cy="6400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P</a:t>
            </a:r>
            <a:r>
              <a:rPr lang="ro-RO" dirty="0" smtClean="0">
                <a:solidFill>
                  <a:schemeClr val="bg1"/>
                </a:solidFill>
              </a:rPr>
              <a:t>acientǎ </a:t>
            </a:r>
            <a:r>
              <a:rPr lang="ro-RO" dirty="0">
                <a:solidFill>
                  <a:schemeClr val="bg1"/>
                </a:solidFill>
              </a:rPr>
              <a:t>de </a:t>
            </a:r>
            <a:r>
              <a:rPr lang="ro-RO" dirty="0" smtClean="0">
                <a:solidFill>
                  <a:schemeClr val="bg1"/>
                </a:solidFill>
              </a:rPr>
              <a:t>4</a:t>
            </a:r>
            <a:r>
              <a:rPr lang="en-US" dirty="0" smtClean="0">
                <a:solidFill>
                  <a:schemeClr val="bg1"/>
                </a:solidFill>
              </a:rPr>
              <a:t>5</a:t>
            </a:r>
            <a:r>
              <a:rPr lang="ro-RO" dirty="0" smtClean="0">
                <a:solidFill>
                  <a:schemeClr val="bg1"/>
                </a:solidFill>
              </a:rPr>
              <a:t> </a:t>
            </a:r>
            <a:r>
              <a:rPr lang="ro-RO" dirty="0">
                <a:solidFill>
                  <a:schemeClr val="bg1"/>
                </a:solidFill>
              </a:rPr>
              <a:t>de ani se </a:t>
            </a:r>
            <a:r>
              <a:rPr lang="ro-RO" dirty="0" smtClean="0">
                <a:solidFill>
                  <a:schemeClr val="bg1"/>
                </a:solidFill>
              </a:rPr>
              <a:t>prezintǎ </a:t>
            </a:r>
            <a:r>
              <a:rPr lang="ro-RO" dirty="0">
                <a:solidFill>
                  <a:schemeClr val="bg1"/>
                </a:solidFill>
              </a:rPr>
              <a:t>pentru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ro-RO" dirty="0" smtClean="0">
                <a:solidFill>
                  <a:schemeClr val="bg1"/>
                </a:solidFill>
              </a:rPr>
              <a:t>dureri osoase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difuze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cronice</a:t>
            </a:r>
            <a:r>
              <a:rPr lang="en-US" dirty="0">
                <a:solidFill>
                  <a:schemeClr val="bg1"/>
                </a:solidFill>
              </a:rPr>
              <a:t>;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ro-RO" dirty="0" smtClean="0">
                <a:solidFill>
                  <a:schemeClr val="bg1"/>
                </a:solidFill>
              </a:rPr>
              <a:t>hipocalcemii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cunoscute</a:t>
            </a:r>
            <a:r>
              <a:rPr lang="en-US" dirty="0" smtClean="0">
                <a:solidFill>
                  <a:schemeClr val="bg1"/>
                </a:solidFill>
              </a:rPr>
              <a:t> “din </a:t>
            </a:r>
            <a:r>
              <a:rPr lang="en-US" dirty="0" err="1" smtClean="0">
                <a:solidFill>
                  <a:schemeClr val="bg1"/>
                </a:solidFill>
              </a:rPr>
              <a:t>copilarie</a:t>
            </a:r>
            <a:r>
              <a:rPr lang="en-US" dirty="0" smtClean="0">
                <a:solidFill>
                  <a:schemeClr val="bg1"/>
                </a:solidFill>
              </a:rPr>
              <a:t>”;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ro-RO" dirty="0" smtClean="0">
                <a:solidFill>
                  <a:schemeClr val="bg1"/>
                </a:solidFill>
              </a:rPr>
              <a:t>scǎdere </a:t>
            </a:r>
            <a:r>
              <a:rPr lang="ro-RO" dirty="0">
                <a:solidFill>
                  <a:schemeClr val="bg1"/>
                </a:solidFill>
              </a:rPr>
              <a:t>ponderalǎ.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AHC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en-US" dirty="0" err="1" smtClean="0">
                <a:solidFill>
                  <a:schemeClr val="bg1"/>
                </a:solidFill>
              </a:rPr>
              <a:t>bunica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materna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en-US" dirty="0" err="1" smtClean="0">
                <a:solidFill>
                  <a:schemeClr val="bg1"/>
                </a:solidFill>
              </a:rPr>
              <a:t>fractura</a:t>
            </a:r>
            <a:r>
              <a:rPr lang="en-US" dirty="0" smtClean="0">
                <a:solidFill>
                  <a:schemeClr val="bg1"/>
                </a:solidFill>
              </a:rPr>
              <a:t> de sold la traumatism minim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APP:</a:t>
            </a:r>
            <a:endParaRPr lang="en-US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ro-RO" dirty="0" smtClean="0">
                <a:solidFill>
                  <a:schemeClr val="bg1"/>
                </a:solidFill>
              </a:rPr>
              <a:t>3 </a:t>
            </a:r>
            <a:r>
              <a:rPr lang="en-US" dirty="0" err="1" smtClean="0">
                <a:solidFill>
                  <a:schemeClr val="bg1"/>
                </a:solidFill>
              </a:rPr>
              <a:t>sarcini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oprite</a:t>
            </a:r>
            <a:r>
              <a:rPr lang="en-US" dirty="0" smtClean="0">
                <a:solidFill>
                  <a:schemeClr val="bg1"/>
                </a:solidFill>
              </a:rPr>
              <a:t> in </a:t>
            </a:r>
            <a:r>
              <a:rPr lang="en-US" dirty="0" err="1" smtClean="0">
                <a:solidFill>
                  <a:schemeClr val="bg1"/>
                </a:solidFill>
              </a:rPr>
              <a:t>evolutie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ro-RO" dirty="0" smtClean="0">
                <a:solidFill>
                  <a:schemeClr val="bg1"/>
                </a:solidFill>
              </a:rPr>
              <a:t>insuficiențǎ </a:t>
            </a:r>
            <a:r>
              <a:rPr lang="ro-RO" dirty="0">
                <a:solidFill>
                  <a:schemeClr val="bg1"/>
                </a:solidFill>
              </a:rPr>
              <a:t>ovarianǎ prematurǎ (la 42 de ani). 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</a:rPr>
              <a:t>Fracturi</a:t>
            </a:r>
            <a:r>
              <a:rPr lang="en-US" dirty="0" smtClean="0">
                <a:solidFill>
                  <a:schemeClr val="bg1"/>
                </a:solidFill>
              </a:rPr>
              <a:t> de </a:t>
            </a:r>
            <a:r>
              <a:rPr lang="en-US" dirty="0" err="1" smtClean="0">
                <a:solidFill>
                  <a:schemeClr val="bg1"/>
                </a:solidFill>
              </a:rPr>
              <a:t>coaste</a:t>
            </a:r>
            <a:r>
              <a:rPr lang="en-US" dirty="0" smtClean="0">
                <a:solidFill>
                  <a:schemeClr val="bg1"/>
                </a:solidFill>
              </a:rPr>
              <a:t> la </a:t>
            </a:r>
            <a:r>
              <a:rPr lang="en-US" dirty="0" err="1" smtClean="0">
                <a:solidFill>
                  <a:schemeClr val="bg1"/>
                </a:solidFill>
              </a:rPr>
              <a:t>traumatisme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minime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05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382000" cy="58975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>
                <a:solidFill>
                  <a:schemeClr val="bg1"/>
                </a:solidFill>
              </a:rPr>
              <a:t>Prezentarea</a:t>
            </a:r>
            <a:r>
              <a:rPr lang="en-US" b="1" dirty="0" smtClean="0">
                <a:solidFill>
                  <a:schemeClr val="bg1"/>
                </a:solidFill>
              </a:rPr>
              <a:t> non-</a:t>
            </a:r>
            <a:r>
              <a:rPr lang="en-US" b="1" dirty="0" err="1" smtClean="0">
                <a:solidFill>
                  <a:schemeClr val="bg1"/>
                </a:solidFill>
              </a:rPr>
              <a:t>clasica</a:t>
            </a:r>
            <a:r>
              <a:rPr lang="en-US" b="1" dirty="0" smtClean="0">
                <a:solidFill>
                  <a:schemeClr val="bg1"/>
                </a:solidFill>
              </a:rPr>
              <a:t> la adult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en-US" dirty="0" err="1" smtClean="0">
                <a:solidFill>
                  <a:schemeClr val="bg1"/>
                </a:solidFill>
              </a:rPr>
              <a:t>oboseala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cronica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en-US" dirty="0" err="1" smtClean="0">
                <a:solidFill>
                  <a:schemeClr val="bg1"/>
                </a:solidFill>
              </a:rPr>
              <a:t>dureri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abdominale</a:t>
            </a:r>
            <a:r>
              <a:rPr lang="en-US" dirty="0" smtClean="0">
                <a:solidFill>
                  <a:schemeClr val="bg1"/>
                </a:solidFill>
              </a:rPr>
              <a:t> /discomfort abdominal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en-US" dirty="0" err="1" smtClean="0">
                <a:solidFill>
                  <a:schemeClr val="bg1"/>
                </a:solidFill>
              </a:rPr>
              <a:t>dispepsie</a:t>
            </a:r>
            <a:r>
              <a:rPr lang="en-US" dirty="0" smtClean="0">
                <a:solidFill>
                  <a:schemeClr val="bg1"/>
                </a:solidFill>
              </a:rPr>
              <a:t> /</a:t>
            </a:r>
            <a:r>
              <a:rPr lang="en-US" dirty="0" err="1" smtClean="0">
                <a:solidFill>
                  <a:schemeClr val="bg1"/>
                </a:solidFill>
              </a:rPr>
              <a:t>anorexie</a:t>
            </a:r>
            <a:r>
              <a:rPr lang="en-US" dirty="0" smtClean="0">
                <a:solidFill>
                  <a:schemeClr val="bg1"/>
                </a:solidFill>
              </a:rPr>
              <a:t>/ </a:t>
            </a:r>
            <a:r>
              <a:rPr lang="en-US" dirty="0" err="1" smtClean="0">
                <a:solidFill>
                  <a:schemeClr val="bg1"/>
                </a:solidFill>
              </a:rPr>
              <a:t>satietate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precoce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en-US" dirty="0" err="1" smtClean="0">
                <a:solidFill>
                  <a:schemeClr val="bg1"/>
                </a:solidFill>
              </a:rPr>
              <a:t>migrene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cronice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en-US" dirty="0" err="1" smtClean="0">
                <a:solidFill>
                  <a:schemeClr val="bg1"/>
                </a:solidFill>
              </a:rPr>
              <a:t>urticarie</a:t>
            </a:r>
            <a:r>
              <a:rPr lang="en-US" dirty="0" smtClean="0">
                <a:solidFill>
                  <a:schemeClr val="bg1"/>
                </a:solidFill>
              </a:rPr>
              <a:t>; </a:t>
            </a:r>
            <a:r>
              <a:rPr lang="en-US" dirty="0" err="1" smtClean="0">
                <a:solidFill>
                  <a:schemeClr val="bg1"/>
                </a:solidFill>
              </a:rPr>
              <a:t>psoriazis</a:t>
            </a:r>
            <a:r>
              <a:rPr lang="en-US" dirty="0" smtClean="0">
                <a:solidFill>
                  <a:schemeClr val="bg1"/>
                </a:solidFill>
              </a:rPr>
              <a:t>; </a:t>
            </a:r>
            <a:r>
              <a:rPr lang="en-US" dirty="0" err="1" smtClean="0">
                <a:solidFill>
                  <a:schemeClr val="bg1"/>
                </a:solidFill>
              </a:rPr>
              <a:t>eruptii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herpetiforme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en-US" dirty="0" err="1" smtClean="0">
                <a:solidFill>
                  <a:schemeClr val="bg1"/>
                </a:solidFill>
              </a:rPr>
              <a:t>neuropatie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periferica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en-US" dirty="0" err="1" smtClean="0">
                <a:solidFill>
                  <a:schemeClr val="bg1"/>
                </a:solidFill>
              </a:rPr>
              <a:t>citoliza</a:t>
            </a:r>
            <a:r>
              <a:rPr lang="en-US" dirty="0" smtClean="0">
                <a:solidFill>
                  <a:schemeClr val="bg1"/>
                </a:solidFill>
              </a:rPr>
              <a:t> hepatica </a:t>
            </a:r>
            <a:r>
              <a:rPr lang="en-US" dirty="0" err="1" smtClean="0">
                <a:solidFill>
                  <a:schemeClr val="bg1"/>
                </a:solidFill>
              </a:rPr>
              <a:t>cronica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neexplicata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en-US" dirty="0" err="1" smtClean="0">
                <a:solidFill>
                  <a:schemeClr val="bg1"/>
                </a:solidFill>
              </a:rPr>
              <a:t>depresie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anxietate</a:t>
            </a:r>
            <a:r>
              <a:rPr lang="en-US" dirty="0" smtClean="0">
                <a:solidFill>
                  <a:schemeClr val="bg1"/>
                </a:solidFill>
              </a:rPr>
              <a:t>; </a:t>
            </a:r>
            <a:r>
              <a:rPr lang="en-US" dirty="0" err="1" smtClean="0">
                <a:solidFill>
                  <a:schemeClr val="bg1"/>
                </a:solidFill>
              </a:rPr>
              <a:t>iritabilitate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57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382000" cy="58975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>
                <a:solidFill>
                  <a:schemeClr val="bg1"/>
                </a:solidFill>
              </a:rPr>
              <a:t>Prezentarea</a:t>
            </a:r>
            <a:r>
              <a:rPr lang="en-US" b="1" dirty="0" smtClean="0">
                <a:solidFill>
                  <a:schemeClr val="bg1"/>
                </a:solidFill>
              </a:rPr>
              <a:t> non-</a:t>
            </a:r>
            <a:r>
              <a:rPr lang="en-US" b="1" dirty="0" err="1" smtClean="0">
                <a:solidFill>
                  <a:schemeClr val="bg1"/>
                </a:solidFill>
              </a:rPr>
              <a:t>clasica</a:t>
            </a:r>
            <a:r>
              <a:rPr lang="en-US" b="1" dirty="0" smtClean="0">
                <a:solidFill>
                  <a:schemeClr val="bg1"/>
                </a:solidFill>
              </a:rPr>
              <a:t> la adult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en-US" dirty="0" err="1" smtClean="0">
                <a:solidFill>
                  <a:schemeClr val="bg1"/>
                </a:solidFill>
              </a:rPr>
              <a:t>DMO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scazuta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 deficit de ac folic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 deficit de </a:t>
            </a:r>
            <a:r>
              <a:rPr lang="en-US" dirty="0" err="1" smtClean="0">
                <a:solidFill>
                  <a:schemeClr val="bg1"/>
                </a:solidFill>
              </a:rPr>
              <a:t>vitamina</a:t>
            </a:r>
            <a:r>
              <a:rPr lang="en-US" dirty="0" smtClean="0">
                <a:solidFill>
                  <a:schemeClr val="bg1"/>
                </a:solidFill>
              </a:rPr>
              <a:t> B12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en-US" dirty="0" err="1" smtClean="0">
                <a:solidFill>
                  <a:schemeClr val="bg1"/>
                </a:solidFill>
              </a:rPr>
              <a:t>pubertate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intarziata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en-US" dirty="0" err="1" smtClean="0">
                <a:solidFill>
                  <a:schemeClr val="bg1"/>
                </a:solidFill>
              </a:rPr>
              <a:t>IOP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en-US" dirty="0" err="1" smtClean="0">
                <a:solidFill>
                  <a:schemeClr val="bg1"/>
                </a:solidFill>
              </a:rPr>
              <a:t>infertilitate</a:t>
            </a:r>
            <a:r>
              <a:rPr lang="en-US" dirty="0" smtClean="0">
                <a:solidFill>
                  <a:schemeClr val="bg1"/>
                </a:solidFill>
              </a:rPr>
              <a:t>; </a:t>
            </a:r>
            <a:r>
              <a:rPr lang="en-US" dirty="0" err="1" smtClean="0">
                <a:solidFill>
                  <a:schemeClr val="bg1"/>
                </a:solidFill>
              </a:rPr>
              <a:t>avort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spontan</a:t>
            </a:r>
            <a:r>
              <a:rPr lang="en-US" dirty="0" smtClean="0">
                <a:solidFill>
                  <a:schemeClr val="bg1"/>
                </a:solidFill>
              </a:rPr>
              <a:t>;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en-US" dirty="0" err="1" smtClean="0">
                <a:solidFill>
                  <a:schemeClr val="bg1"/>
                </a:solidFill>
              </a:rPr>
              <a:t>SGA</a:t>
            </a:r>
            <a:r>
              <a:rPr lang="en-US" dirty="0" smtClean="0">
                <a:solidFill>
                  <a:schemeClr val="bg1"/>
                </a:solidFill>
              </a:rPr>
              <a:t>; </a:t>
            </a:r>
            <a:r>
              <a:rPr lang="en-US" dirty="0" err="1" smtClean="0">
                <a:solidFill>
                  <a:schemeClr val="bg1"/>
                </a:solidFill>
              </a:rPr>
              <a:t>prematuritate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0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8305800" cy="617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>
                <a:solidFill>
                  <a:schemeClr val="bg1"/>
                </a:solidFill>
              </a:rPr>
              <a:t>Boala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celiaca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asimptomatica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en-US" dirty="0" err="1" smtClean="0">
                <a:solidFill>
                  <a:schemeClr val="bg1"/>
                </a:solidFill>
              </a:rPr>
              <a:t>pacienti</a:t>
            </a:r>
            <a:r>
              <a:rPr lang="en-US" dirty="0" smtClean="0">
                <a:solidFill>
                  <a:schemeClr val="bg1"/>
                </a:solidFill>
              </a:rPr>
              <a:t> “</a:t>
            </a:r>
            <a:r>
              <a:rPr lang="en-US" dirty="0" err="1" smtClean="0">
                <a:solidFill>
                  <a:schemeClr val="bg1"/>
                </a:solidFill>
              </a:rPr>
              <a:t>sanatosi</a:t>
            </a:r>
            <a:r>
              <a:rPr lang="en-US" dirty="0" smtClean="0">
                <a:solidFill>
                  <a:schemeClr val="bg1"/>
                </a:solidFill>
              </a:rPr>
              <a:t>” in </a:t>
            </a:r>
            <a:r>
              <a:rPr lang="en-US" dirty="0" err="1" smtClean="0">
                <a:solidFill>
                  <a:schemeClr val="bg1"/>
                </a:solidFill>
              </a:rPr>
              <a:t>ciuda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leziunilor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intestinale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caracteristice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Regimul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fara</a:t>
            </a:r>
            <a:r>
              <a:rPr lang="en-US" dirty="0" smtClean="0">
                <a:solidFill>
                  <a:schemeClr val="bg1"/>
                </a:solidFill>
              </a:rPr>
              <a:t> gluten </a:t>
            </a:r>
            <a:r>
              <a:rPr lang="en-US" dirty="0" err="1" smtClean="0">
                <a:solidFill>
                  <a:schemeClr val="bg1"/>
                </a:solidFill>
              </a:rPr>
              <a:t>determina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cresterea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calitatii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vietii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chemeClr val="bg1"/>
                </a:solidFill>
              </a:rPr>
              <a:t>Boala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celiaca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refractara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en-US" dirty="0" err="1" smtClean="0">
                <a:solidFill>
                  <a:schemeClr val="bg1"/>
                </a:solidFill>
              </a:rPr>
              <a:t>persistenta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leziunilor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intestinale</a:t>
            </a:r>
            <a:r>
              <a:rPr lang="en-US" dirty="0" smtClean="0">
                <a:solidFill>
                  <a:schemeClr val="bg1"/>
                </a:solidFill>
              </a:rPr>
              <a:t> &amp; </a:t>
            </a:r>
            <a:r>
              <a:rPr lang="en-US" dirty="0" err="1" smtClean="0">
                <a:solidFill>
                  <a:schemeClr val="bg1"/>
                </a:solidFill>
              </a:rPr>
              <a:t>simptomatologiei</a:t>
            </a:r>
            <a:r>
              <a:rPr lang="en-US" dirty="0" smtClean="0">
                <a:solidFill>
                  <a:schemeClr val="bg1"/>
                </a:solidFill>
              </a:rPr>
              <a:t> in </a:t>
            </a:r>
            <a:r>
              <a:rPr lang="en-US" dirty="0" err="1" smtClean="0">
                <a:solidFill>
                  <a:schemeClr val="bg1"/>
                </a:solidFill>
              </a:rPr>
              <a:t>ciuda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aderentei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stricte</a:t>
            </a:r>
            <a:r>
              <a:rPr lang="en-US" dirty="0" smtClean="0">
                <a:solidFill>
                  <a:schemeClr val="bg1"/>
                </a:solidFill>
              </a:rPr>
              <a:t> la </a:t>
            </a:r>
            <a:r>
              <a:rPr lang="en-US" dirty="0" err="1" smtClean="0">
                <a:solidFill>
                  <a:schemeClr val="bg1"/>
                </a:solidFill>
              </a:rPr>
              <a:t>regim</a:t>
            </a:r>
            <a:r>
              <a:rPr lang="en-US" dirty="0" smtClean="0">
                <a:solidFill>
                  <a:schemeClr val="bg1"/>
                </a:solidFill>
              </a:rPr>
              <a:t> &gt; 1 an. Mai </a:t>
            </a:r>
            <a:r>
              <a:rPr lang="en-US" dirty="0" err="1" smtClean="0">
                <a:solidFill>
                  <a:schemeClr val="bg1"/>
                </a:solidFill>
              </a:rPr>
              <a:t>frecventa</a:t>
            </a:r>
            <a:r>
              <a:rPr lang="en-US" dirty="0" smtClean="0">
                <a:solidFill>
                  <a:schemeClr val="bg1"/>
                </a:solidFill>
              </a:rPr>
              <a:t> la </a:t>
            </a:r>
            <a:r>
              <a:rPr lang="en-US" dirty="0" err="1" smtClean="0">
                <a:solidFill>
                  <a:schemeClr val="bg1"/>
                </a:solidFill>
              </a:rPr>
              <a:t>pacientii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diagnosticati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dupa</a:t>
            </a:r>
            <a:r>
              <a:rPr lang="en-US" dirty="0" smtClean="0">
                <a:solidFill>
                  <a:schemeClr val="bg1"/>
                </a:solidFill>
              </a:rPr>
              <a:t> 50 de </a:t>
            </a:r>
            <a:r>
              <a:rPr lang="en-US" dirty="0" err="1" smtClean="0">
                <a:solidFill>
                  <a:schemeClr val="bg1"/>
                </a:solidFill>
              </a:rPr>
              <a:t>ani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Se </a:t>
            </a:r>
            <a:r>
              <a:rPr lang="en-US" dirty="0" err="1" smtClean="0">
                <a:solidFill>
                  <a:srgbClr val="FFFF00"/>
                </a:solidFill>
              </a:rPr>
              <a:t>poate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complica</a:t>
            </a:r>
            <a:r>
              <a:rPr lang="en-US" dirty="0" smtClean="0">
                <a:solidFill>
                  <a:srgbClr val="FFFF00"/>
                </a:solidFill>
              </a:rPr>
              <a:t> cu </a:t>
            </a:r>
            <a:r>
              <a:rPr lang="en-US" dirty="0" err="1" smtClean="0">
                <a:solidFill>
                  <a:srgbClr val="FFFF00"/>
                </a:solidFill>
              </a:rPr>
              <a:t>limfom</a:t>
            </a:r>
            <a:r>
              <a:rPr lang="en-US" dirty="0" smtClean="0">
                <a:solidFill>
                  <a:srgbClr val="FFFF00"/>
                </a:solidFill>
              </a:rPr>
              <a:t> intestinal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6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8305800" cy="6172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</a:rPr>
              <a:t>La cine </a:t>
            </a:r>
            <a:r>
              <a:rPr lang="en-US" b="1" dirty="0" err="1" smtClean="0">
                <a:solidFill>
                  <a:schemeClr val="bg1"/>
                </a:solidFill>
              </a:rPr>
              <a:t>caut</a:t>
            </a:r>
            <a:r>
              <a:rPr lang="en-US" b="1" dirty="0" smtClean="0">
                <a:solidFill>
                  <a:schemeClr val="bg1"/>
                </a:solidFill>
              </a:rPr>
              <a:t>?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en-US" dirty="0" err="1" smtClean="0">
                <a:solidFill>
                  <a:schemeClr val="bg1"/>
                </a:solidFill>
              </a:rPr>
              <a:t>diaree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cronica</a:t>
            </a:r>
            <a:r>
              <a:rPr lang="en-US" dirty="0" smtClean="0">
                <a:solidFill>
                  <a:schemeClr val="bg1"/>
                </a:solidFill>
              </a:rPr>
              <a:t> /</a:t>
            </a:r>
            <a:r>
              <a:rPr lang="en-US" dirty="0" err="1" smtClean="0">
                <a:solidFill>
                  <a:schemeClr val="bg1"/>
                </a:solidFill>
              </a:rPr>
              <a:t>intermitenta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en-US" dirty="0" err="1" smtClean="0">
                <a:solidFill>
                  <a:schemeClr val="bg1"/>
                </a:solidFill>
              </a:rPr>
              <a:t>SII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en-US" dirty="0" err="1" smtClean="0">
                <a:solidFill>
                  <a:schemeClr val="bg1"/>
                </a:solidFill>
              </a:rPr>
              <a:t>anemie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feripriva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en-US" dirty="0" err="1" smtClean="0">
                <a:solidFill>
                  <a:schemeClr val="bg1"/>
                </a:solidFill>
              </a:rPr>
              <a:t>pierdere</a:t>
            </a:r>
            <a:r>
              <a:rPr lang="en-US" dirty="0" smtClean="0">
                <a:solidFill>
                  <a:schemeClr val="bg1"/>
                </a:solidFill>
              </a:rPr>
              <a:t> in </a:t>
            </a:r>
            <a:r>
              <a:rPr lang="en-US" dirty="0" err="1" smtClean="0">
                <a:solidFill>
                  <a:schemeClr val="bg1"/>
                </a:solidFill>
              </a:rPr>
              <a:t>greutate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en-US" dirty="0" smtClean="0">
                <a:solidFill>
                  <a:srgbClr val="FFFF00"/>
                </a:solidFill>
              </a:rPr>
              <a:t>deficit de </a:t>
            </a:r>
            <a:r>
              <a:rPr lang="en-US" dirty="0" err="1" smtClean="0">
                <a:solidFill>
                  <a:srgbClr val="FFFF00"/>
                </a:solidFill>
              </a:rPr>
              <a:t>crestere</a:t>
            </a:r>
            <a:r>
              <a:rPr lang="en-US" dirty="0" smtClean="0">
                <a:solidFill>
                  <a:srgbClr val="FFFF00"/>
                </a:solidFill>
              </a:rPr>
              <a:t> la </a:t>
            </a:r>
            <a:r>
              <a:rPr lang="en-US" dirty="0" err="1" smtClean="0">
                <a:solidFill>
                  <a:srgbClr val="FFFF00"/>
                </a:solidFill>
              </a:rPr>
              <a:t>copil</a:t>
            </a:r>
            <a:r>
              <a:rPr lang="en-US" dirty="0" smtClean="0">
                <a:solidFill>
                  <a:srgbClr val="FFFF00"/>
                </a:solidFill>
              </a:rPr>
              <a:t>/adolescent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- </a:t>
            </a:r>
            <a:r>
              <a:rPr lang="en-US" dirty="0" err="1" smtClean="0">
                <a:solidFill>
                  <a:srgbClr val="FFFF00"/>
                </a:solidFill>
              </a:rPr>
              <a:t>pubertate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intarziata</a:t>
            </a:r>
            <a:r>
              <a:rPr lang="en-US" dirty="0" smtClean="0">
                <a:solidFill>
                  <a:srgbClr val="FFFF00"/>
                </a:solidFill>
              </a:rPr>
              <a:t> / </a:t>
            </a:r>
            <a:r>
              <a:rPr lang="en-US" dirty="0" err="1" smtClean="0">
                <a:solidFill>
                  <a:srgbClr val="FFFF00"/>
                </a:solidFill>
              </a:rPr>
              <a:t>amenoree</a:t>
            </a:r>
            <a:r>
              <a:rPr lang="en-US" dirty="0" smtClean="0">
                <a:solidFill>
                  <a:srgbClr val="FFFF00"/>
                </a:solidFill>
              </a:rPr>
              <a:t> sec </a:t>
            </a:r>
            <a:r>
              <a:rPr lang="en-US" dirty="0" err="1" smtClean="0">
                <a:solidFill>
                  <a:srgbClr val="FFFF00"/>
                </a:solidFill>
              </a:rPr>
              <a:t>sau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primara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- </a:t>
            </a:r>
            <a:r>
              <a:rPr lang="en-US" dirty="0" err="1" smtClean="0">
                <a:solidFill>
                  <a:srgbClr val="FFFF00"/>
                </a:solidFill>
              </a:rPr>
              <a:t>infertilitate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- </a:t>
            </a:r>
            <a:r>
              <a:rPr lang="en-US" dirty="0" err="1" smtClean="0">
                <a:solidFill>
                  <a:srgbClr val="FFFF00"/>
                </a:solidFill>
              </a:rPr>
              <a:t>fatigabilitate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cronica</a:t>
            </a:r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en-US" dirty="0" err="1" smtClean="0">
                <a:solidFill>
                  <a:schemeClr val="bg1"/>
                </a:solidFill>
              </a:rPr>
              <a:t>dermatita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herpetiforma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en-US" dirty="0" smtClean="0">
                <a:solidFill>
                  <a:srgbClr val="FFFF00"/>
                </a:solidFill>
              </a:rPr>
              <a:t>OP / </a:t>
            </a:r>
            <a:r>
              <a:rPr lang="en-US" dirty="0" err="1" smtClean="0">
                <a:solidFill>
                  <a:srgbClr val="FFFF00"/>
                </a:solidFill>
              </a:rPr>
              <a:t>osteopenie</a:t>
            </a:r>
            <a:r>
              <a:rPr lang="en-US" dirty="0" smtClean="0">
                <a:solidFill>
                  <a:srgbClr val="FFFF00"/>
                </a:solidFill>
              </a:rPr>
              <a:t> /</a:t>
            </a:r>
            <a:r>
              <a:rPr lang="en-US" dirty="0" err="1" smtClean="0">
                <a:solidFill>
                  <a:srgbClr val="FFFF00"/>
                </a:solidFill>
              </a:rPr>
              <a:t>fx</a:t>
            </a:r>
            <a:r>
              <a:rPr lang="en-US" dirty="0" smtClean="0">
                <a:solidFill>
                  <a:srgbClr val="FFFF00"/>
                </a:solidFill>
              </a:rPr>
              <a:t> la </a:t>
            </a:r>
            <a:r>
              <a:rPr lang="en-US" dirty="0" err="1" smtClean="0">
                <a:solidFill>
                  <a:srgbClr val="FFFF00"/>
                </a:solidFill>
              </a:rPr>
              <a:t>traumatisme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minime</a:t>
            </a:r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en-US" dirty="0" err="1" smtClean="0">
                <a:solidFill>
                  <a:schemeClr val="bg1"/>
                </a:solidFill>
              </a:rPr>
              <a:t>ataxie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en-US" dirty="0" err="1" smtClean="0">
                <a:solidFill>
                  <a:schemeClr val="bg1"/>
                </a:solidFill>
              </a:rPr>
              <a:t>cresteri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idiopatice</a:t>
            </a:r>
            <a:r>
              <a:rPr lang="en-US" dirty="0" smtClean="0">
                <a:solidFill>
                  <a:schemeClr val="bg1"/>
                </a:solidFill>
              </a:rPr>
              <a:t> ale </a:t>
            </a:r>
            <a:r>
              <a:rPr lang="en-US" dirty="0" err="1" smtClean="0">
                <a:solidFill>
                  <a:schemeClr val="bg1"/>
                </a:solidFill>
              </a:rPr>
              <a:t>transaminazelor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3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534400" cy="6400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</a:rPr>
              <a:t>Diagnostic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en-US" dirty="0" err="1" smtClean="0">
                <a:solidFill>
                  <a:srgbClr val="FFFF00"/>
                </a:solidFill>
              </a:rPr>
              <a:t>autoanticorpi</a:t>
            </a:r>
            <a:r>
              <a:rPr lang="en-US" dirty="0" smtClean="0">
                <a:solidFill>
                  <a:srgbClr val="FFFF00"/>
                </a:solidFill>
              </a:rPr>
              <a:t> anti </a:t>
            </a:r>
            <a:r>
              <a:rPr lang="en-US" dirty="0" err="1" smtClean="0">
                <a:solidFill>
                  <a:srgbClr val="FFFF00"/>
                </a:solidFill>
              </a:rPr>
              <a:t>transglutaminaza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tisulara</a:t>
            </a:r>
            <a:r>
              <a:rPr lang="en-US" dirty="0" smtClean="0">
                <a:solidFill>
                  <a:srgbClr val="FFFF00"/>
                </a:solidFill>
              </a:rPr>
              <a:t> IgA</a:t>
            </a:r>
            <a:r>
              <a:rPr lang="en-US" dirty="0" smtClean="0">
                <a:solidFill>
                  <a:schemeClr val="bg1"/>
                </a:solidFill>
              </a:rPr>
              <a:t>, +/-</a:t>
            </a:r>
            <a:r>
              <a:rPr lang="en-US" dirty="0" err="1" smtClean="0">
                <a:solidFill>
                  <a:schemeClr val="bg1"/>
                </a:solidFill>
              </a:rPr>
              <a:t>IgG</a:t>
            </a:r>
            <a:r>
              <a:rPr lang="en-US" dirty="0" smtClean="0">
                <a:solidFill>
                  <a:schemeClr val="bg1"/>
                </a:solidFill>
              </a:rPr>
              <a:t>. Se </a:t>
            </a:r>
            <a:r>
              <a:rPr lang="en-US" dirty="0" err="1" smtClean="0">
                <a:solidFill>
                  <a:schemeClr val="bg1"/>
                </a:solidFill>
              </a:rPr>
              <a:t>negativeaza</a:t>
            </a:r>
            <a:r>
              <a:rPr lang="en-US" dirty="0" smtClean="0">
                <a:solidFill>
                  <a:schemeClr val="bg1"/>
                </a:solidFill>
              </a:rPr>
              <a:t> in </a:t>
            </a:r>
            <a:r>
              <a:rPr lang="en-US" dirty="0" err="1" smtClean="0">
                <a:solidFill>
                  <a:schemeClr val="bg1"/>
                </a:solidFill>
              </a:rPr>
              <a:t>timpul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regimului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fara</a:t>
            </a:r>
            <a:r>
              <a:rPr lang="en-US" dirty="0" smtClean="0">
                <a:solidFill>
                  <a:schemeClr val="bg1"/>
                </a:solidFill>
              </a:rPr>
              <a:t> gluten in 6-12 </a:t>
            </a:r>
            <a:r>
              <a:rPr lang="en-US" dirty="0" err="1" smtClean="0">
                <a:solidFill>
                  <a:schemeClr val="bg1"/>
                </a:solidFill>
              </a:rPr>
              <a:t>luni</a:t>
            </a:r>
            <a:r>
              <a:rPr lang="en-US" dirty="0" smtClean="0">
                <a:solidFill>
                  <a:schemeClr val="bg1"/>
                </a:solidFill>
              </a:rPr>
              <a:t> la 80% pc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en-US" dirty="0" err="1" smtClean="0">
                <a:solidFill>
                  <a:srgbClr val="FFFF00"/>
                </a:solidFill>
              </a:rPr>
              <a:t>biopsie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duodenala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[! </a:t>
            </a:r>
            <a:r>
              <a:rPr lang="en-US" dirty="0" err="1" smtClean="0">
                <a:solidFill>
                  <a:schemeClr val="bg1"/>
                </a:solidFill>
              </a:rPr>
              <a:t>Aspectul</a:t>
            </a:r>
            <a:r>
              <a:rPr lang="en-US" dirty="0" smtClean="0">
                <a:solidFill>
                  <a:schemeClr val="bg1"/>
                </a:solidFill>
              </a:rPr>
              <a:t> de </a:t>
            </a:r>
            <a:r>
              <a:rPr lang="en-US" dirty="0" err="1" smtClean="0">
                <a:solidFill>
                  <a:schemeClr val="bg1"/>
                </a:solidFill>
              </a:rPr>
              <a:t>atrofie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vilara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poate</a:t>
            </a:r>
            <a:r>
              <a:rPr lang="en-US" dirty="0" smtClean="0">
                <a:solidFill>
                  <a:schemeClr val="bg1"/>
                </a:solidFill>
              </a:rPr>
              <a:t> fi </a:t>
            </a:r>
            <a:r>
              <a:rPr lang="en-US" dirty="0" err="1" smtClean="0">
                <a:solidFill>
                  <a:schemeClr val="bg1"/>
                </a:solidFill>
              </a:rPr>
              <a:t>parcelar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en-US" dirty="0" err="1" smtClean="0">
                <a:solidFill>
                  <a:schemeClr val="bg1"/>
                </a:solidFill>
              </a:rPr>
              <a:t>mai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multe</a:t>
            </a:r>
            <a:r>
              <a:rPr lang="en-US" dirty="0" smtClean="0">
                <a:solidFill>
                  <a:schemeClr val="bg1"/>
                </a:solidFill>
              </a:rPr>
              <a:t> probe; </a:t>
            </a:r>
            <a:r>
              <a:rPr lang="en-US" dirty="0" err="1" smtClean="0">
                <a:solidFill>
                  <a:schemeClr val="bg1"/>
                </a:solidFill>
              </a:rPr>
              <a:t>pe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dieta</a:t>
            </a:r>
            <a:r>
              <a:rPr lang="en-US" dirty="0" smtClean="0">
                <a:solidFill>
                  <a:schemeClr val="bg1"/>
                </a:solidFill>
              </a:rPr>
              <a:t> cu gluten]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en-US" sz="2400" dirty="0" err="1" smtClean="0">
                <a:solidFill>
                  <a:schemeClr val="bg1"/>
                </a:solidFill>
              </a:rPr>
              <a:t>cresterea</a:t>
            </a:r>
            <a:r>
              <a:rPr lang="en-US" sz="2400" dirty="0" smtClean="0">
                <a:solidFill>
                  <a:schemeClr val="bg1"/>
                </a:solidFill>
              </a:rPr>
              <a:t> nr de </a:t>
            </a:r>
            <a:r>
              <a:rPr lang="en-US" sz="2400" dirty="0" err="1" smtClean="0">
                <a:solidFill>
                  <a:schemeClr val="bg1"/>
                </a:solidFill>
              </a:rPr>
              <a:t>limfocite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                 </a:t>
            </a:r>
            <a:r>
              <a:rPr lang="en-US" sz="2400" dirty="0" err="1" smtClean="0">
                <a:solidFill>
                  <a:schemeClr val="bg1"/>
                </a:solidFill>
              </a:rPr>
              <a:t>intraepiteliale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- </a:t>
            </a:r>
            <a:r>
              <a:rPr lang="en-US" sz="2400" dirty="0" err="1" smtClean="0">
                <a:solidFill>
                  <a:schemeClr val="bg1"/>
                </a:solidFill>
              </a:rPr>
              <a:t>hiperplazie</a:t>
            </a:r>
            <a:r>
              <a:rPr lang="en-US" sz="2400" dirty="0" smtClean="0">
                <a:solidFill>
                  <a:schemeClr val="bg1"/>
                </a:solidFill>
              </a:rPr>
              <a:t> de </a:t>
            </a:r>
            <a:r>
              <a:rPr lang="en-US" sz="2400" dirty="0" err="1" smtClean="0">
                <a:solidFill>
                  <a:schemeClr val="bg1"/>
                </a:solidFill>
              </a:rPr>
              <a:t>cripte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- </a:t>
            </a:r>
            <a:r>
              <a:rPr lang="en-US" sz="2400" dirty="0" err="1" smtClean="0">
                <a:solidFill>
                  <a:schemeClr val="bg1"/>
                </a:solidFill>
              </a:rPr>
              <a:t>vilozitati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hipo</a:t>
            </a:r>
            <a:r>
              <a:rPr lang="en-US" sz="2400" dirty="0" smtClean="0">
                <a:solidFill>
                  <a:schemeClr val="bg1"/>
                </a:solidFill>
              </a:rPr>
              <a:t>/</a:t>
            </a:r>
            <a:r>
              <a:rPr lang="en-US" sz="2400" dirty="0" err="1" smtClean="0">
                <a:solidFill>
                  <a:schemeClr val="bg1"/>
                </a:solidFill>
              </a:rPr>
              <a:t>atrofice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- infiltrate </a:t>
            </a:r>
            <a:r>
              <a:rPr lang="en-US" sz="2400" dirty="0" err="1" smtClean="0">
                <a:solidFill>
                  <a:schemeClr val="bg1"/>
                </a:solidFill>
              </a:rPr>
              <a:t>cel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mononucleare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                  </a:t>
            </a:r>
            <a:r>
              <a:rPr lang="en-US" sz="2400" dirty="0" smtClean="0">
                <a:solidFill>
                  <a:schemeClr val="bg1"/>
                </a:solidFill>
              </a:rPr>
              <a:t>in </a:t>
            </a:r>
            <a:r>
              <a:rPr lang="en-US" sz="2400" dirty="0" smtClean="0">
                <a:solidFill>
                  <a:schemeClr val="bg1"/>
                </a:solidFill>
              </a:rPr>
              <a:t>lamina </a:t>
            </a:r>
            <a:r>
              <a:rPr lang="en-US" sz="2400" dirty="0" err="1" smtClean="0">
                <a:solidFill>
                  <a:schemeClr val="bg1"/>
                </a:solidFill>
              </a:rPr>
              <a:t>propria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- </a:t>
            </a:r>
            <a:r>
              <a:rPr lang="en-US" sz="2400" dirty="0" err="1" smtClean="0">
                <a:solidFill>
                  <a:schemeClr val="bg1"/>
                </a:solidFill>
              </a:rPr>
              <a:t>Anomalii</a:t>
            </a:r>
            <a:r>
              <a:rPr lang="en-US" sz="2400" dirty="0" smtClean="0">
                <a:solidFill>
                  <a:schemeClr val="bg1"/>
                </a:solidFill>
              </a:rPr>
              <a:t> ale </a:t>
            </a:r>
            <a:r>
              <a:rPr lang="en-US" sz="2400" dirty="0" err="1" smtClean="0">
                <a:solidFill>
                  <a:schemeClr val="bg1"/>
                </a:solidFill>
              </a:rPr>
              <a:t>cel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epiteliale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4" name="ONE.jpg">
            <a:hlinkClick r:id="" action="ppaction://media"/>
          </p:cNvPr>
          <p:cNvPicPr>
            <a:picLocks noChangeAspect="1" noChangeArrowheads="1"/>
          </p:cNvPicPr>
          <p:nvPr>
            <a:videoFile r:link="rId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95800" y="3429000"/>
            <a:ext cx="4600575" cy="320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401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"/>
            <a:ext cx="8229600" cy="586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>
                <a:solidFill>
                  <a:schemeClr val="bg1"/>
                </a:solidFill>
              </a:rPr>
              <a:t>Complicatii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en-US" dirty="0" err="1" smtClean="0">
                <a:solidFill>
                  <a:schemeClr val="bg1"/>
                </a:solidFill>
              </a:rPr>
              <a:t>risc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crescut</a:t>
            </a:r>
            <a:r>
              <a:rPr lang="en-US" dirty="0" smtClean="0">
                <a:solidFill>
                  <a:schemeClr val="bg1"/>
                </a:solidFill>
              </a:rPr>
              <a:t> de </a:t>
            </a:r>
            <a:r>
              <a:rPr lang="en-US" dirty="0" err="1" smtClean="0">
                <a:solidFill>
                  <a:schemeClr val="bg1"/>
                </a:solidFill>
              </a:rPr>
              <a:t>neoplazii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              - </a:t>
            </a:r>
            <a:r>
              <a:rPr lang="en-US" dirty="0" err="1" smtClean="0">
                <a:solidFill>
                  <a:schemeClr val="bg1"/>
                </a:solidFill>
              </a:rPr>
              <a:t>limfom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              - </a:t>
            </a:r>
            <a:r>
              <a:rPr lang="en-US" dirty="0" err="1" smtClean="0">
                <a:solidFill>
                  <a:schemeClr val="bg1"/>
                </a:solidFill>
              </a:rPr>
              <a:t>adenocarcinom</a:t>
            </a:r>
            <a:r>
              <a:rPr lang="en-US" dirty="0" smtClean="0">
                <a:solidFill>
                  <a:schemeClr val="bg1"/>
                </a:solidFill>
              </a:rPr>
              <a:t> intestinal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       - </a:t>
            </a:r>
            <a:r>
              <a:rPr lang="en-US" dirty="0" err="1" smtClean="0">
                <a:solidFill>
                  <a:schemeClr val="bg1"/>
                </a:solidFill>
              </a:rPr>
              <a:t>tumori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orofaringe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</a:rPr>
              <a:t>Osteoporoza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risc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crescut</a:t>
            </a:r>
            <a:r>
              <a:rPr lang="en-US" dirty="0" smtClean="0">
                <a:solidFill>
                  <a:schemeClr val="bg1"/>
                </a:solidFill>
              </a:rPr>
              <a:t> de </a:t>
            </a:r>
            <a:r>
              <a:rPr lang="en-US" dirty="0" err="1" smtClean="0">
                <a:solidFill>
                  <a:schemeClr val="bg1"/>
                </a:solidFill>
              </a:rPr>
              <a:t>fracturi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</a:rPr>
              <a:t>Infertilitate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idiopatica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</a:rPr>
              <a:t>SGA</a:t>
            </a:r>
            <a:r>
              <a:rPr lang="en-US" dirty="0" smtClean="0">
                <a:solidFill>
                  <a:schemeClr val="bg1"/>
                </a:solidFill>
              </a:rPr>
              <a:t> / </a:t>
            </a:r>
            <a:r>
              <a:rPr lang="en-US" dirty="0" err="1" smtClean="0">
                <a:solidFill>
                  <a:schemeClr val="bg1"/>
                </a:solidFill>
              </a:rPr>
              <a:t>prematuritate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Deficit de </a:t>
            </a:r>
            <a:r>
              <a:rPr lang="en-US" dirty="0" err="1" smtClean="0">
                <a:solidFill>
                  <a:schemeClr val="bg1"/>
                </a:solidFill>
              </a:rPr>
              <a:t>crestere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</a:rPr>
              <a:t>etc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5983069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Julio C. </a:t>
            </a:r>
            <a:r>
              <a:rPr lang="en-US" dirty="0" err="1">
                <a:solidFill>
                  <a:schemeClr val="bg1"/>
                </a:solidFill>
              </a:rPr>
              <a:t>Bai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et al - World </a:t>
            </a:r>
            <a:r>
              <a:rPr lang="en-US" dirty="0">
                <a:solidFill>
                  <a:schemeClr val="bg1"/>
                </a:solidFill>
              </a:rPr>
              <a:t>Gastroenterology Organisation Global Guidelines </a:t>
            </a:r>
            <a:r>
              <a:rPr lang="en-US" dirty="0" smtClean="0">
                <a:solidFill>
                  <a:schemeClr val="bg1"/>
                </a:solidFill>
              </a:rPr>
              <a:t> Celiac </a:t>
            </a:r>
            <a:r>
              <a:rPr lang="en-US" dirty="0">
                <a:solidFill>
                  <a:schemeClr val="bg1"/>
                </a:solidFill>
              </a:rPr>
              <a:t>Disease </a:t>
            </a:r>
            <a:r>
              <a:rPr lang="en-US" dirty="0" smtClean="0">
                <a:solidFill>
                  <a:schemeClr val="bg1"/>
                </a:solidFill>
              </a:rPr>
              <a:t>– 06.2016 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68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382000" cy="5821363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err="1" smtClean="0">
                <a:solidFill>
                  <a:schemeClr val="bg1"/>
                </a:solidFill>
              </a:rPr>
              <a:t>Osteoporoza</a:t>
            </a:r>
            <a:r>
              <a:rPr lang="en-US" b="1" u="sng" dirty="0" smtClean="0">
                <a:solidFill>
                  <a:schemeClr val="bg1"/>
                </a:solidFill>
              </a:rPr>
              <a:t>/ osteopenia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en-US" dirty="0" err="1" smtClean="0">
                <a:solidFill>
                  <a:schemeClr val="bg1"/>
                </a:solidFill>
              </a:rPr>
              <a:t>frecvente</a:t>
            </a:r>
            <a:r>
              <a:rPr lang="en-US" dirty="0" smtClean="0">
                <a:solidFill>
                  <a:schemeClr val="bg1"/>
                </a:solidFill>
              </a:rPr>
              <a:t> in BC, </a:t>
            </a:r>
            <a:r>
              <a:rPr lang="en-US" dirty="0" err="1" smtClean="0">
                <a:solidFill>
                  <a:schemeClr val="bg1"/>
                </a:solidFill>
              </a:rPr>
              <a:t>afectand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intre</a:t>
            </a:r>
            <a:r>
              <a:rPr lang="en-US" dirty="0" smtClean="0">
                <a:solidFill>
                  <a:schemeClr val="bg1"/>
                </a:solidFill>
              </a:rPr>
              <a:t> 9 -75% din </a:t>
            </a:r>
            <a:r>
              <a:rPr lang="en-US" dirty="0" err="1" smtClean="0">
                <a:solidFill>
                  <a:schemeClr val="bg1"/>
                </a:solidFill>
              </a:rPr>
              <a:t>pacienti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- screening </a:t>
            </a:r>
            <a:r>
              <a:rPr lang="en-US" dirty="0" err="1" smtClean="0">
                <a:solidFill>
                  <a:schemeClr val="bg1"/>
                </a:solidFill>
              </a:rPr>
              <a:t>DXA</a:t>
            </a:r>
            <a:r>
              <a:rPr lang="en-US" dirty="0" smtClean="0">
                <a:solidFill>
                  <a:schemeClr val="bg1"/>
                </a:solidFill>
              </a:rPr>
              <a:t> la diagnostic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en-US" dirty="0" err="1" smtClean="0">
                <a:solidFill>
                  <a:schemeClr val="bg1"/>
                </a:solidFill>
              </a:rPr>
              <a:t>Risc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de </a:t>
            </a:r>
            <a:r>
              <a:rPr lang="en-US" dirty="0" err="1" smtClean="0">
                <a:solidFill>
                  <a:schemeClr val="bg1"/>
                </a:solidFill>
              </a:rPr>
              <a:t>fractura</a:t>
            </a:r>
            <a:r>
              <a:rPr lang="en-US" dirty="0" smtClean="0">
                <a:solidFill>
                  <a:schemeClr val="bg1"/>
                </a:solidFill>
              </a:rPr>
              <a:t> +30% </a:t>
            </a:r>
            <a:r>
              <a:rPr lang="en-US" dirty="0" err="1" smtClean="0">
                <a:solidFill>
                  <a:schemeClr val="bg1"/>
                </a:solidFill>
              </a:rPr>
              <a:t>pentru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toate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fracturile</a:t>
            </a:r>
            <a:r>
              <a:rPr lang="en-US" dirty="0" smtClean="0">
                <a:solidFill>
                  <a:schemeClr val="bg1"/>
                </a:solidFill>
              </a:rPr>
              <a:t>; + 69% </a:t>
            </a:r>
            <a:r>
              <a:rPr lang="en-US" dirty="0" err="1" smtClean="0">
                <a:solidFill>
                  <a:schemeClr val="bg1"/>
                </a:solidFill>
              </a:rPr>
              <a:t>pentru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fractura</a:t>
            </a:r>
            <a:r>
              <a:rPr lang="en-US" dirty="0" smtClean="0">
                <a:solidFill>
                  <a:schemeClr val="bg1"/>
                </a:solidFill>
              </a:rPr>
              <a:t> de sold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high resolution peripheral quantitative CT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en-US" dirty="0" err="1" smtClean="0">
                <a:solidFill>
                  <a:schemeClr val="bg1"/>
                </a:solidFill>
              </a:rPr>
              <a:t>volum</a:t>
            </a:r>
            <a:r>
              <a:rPr lang="en-US" dirty="0" smtClean="0">
                <a:solidFill>
                  <a:schemeClr val="bg1"/>
                </a:solidFill>
              </a:rPr>
              <a:t> trabecular </a:t>
            </a:r>
            <a:r>
              <a:rPr lang="en-US" dirty="0" err="1" smtClean="0">
                <a:solidFill>
                  <a:schemeClr val="bg1"/>
                </a:solidFill>
              </a:rPr>
              <a:t>mai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mic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en-US" dirty="0" err="1" smtClean="0">
                <a:solidFill>
                  <a:schemeClr val="bg1"/>
                </a:solidFill>
              </a:rPr>
              <a:t>spatii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intertrabeculare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mai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mari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en-US" dirty="0" err="1" smtClean="0">
                <a:solidFill>
                  <a:schemeClr val="bg1"/>
                </a:solidFill>
              </a:rPr>
              <a:t>subtierea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corticalei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44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382000" cy="5821363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err="1" smtClean="0">
                <a:solidFill>
                  <a:schemeClr val="bg1"/>
                </a:solidFill>
              </a:rPr>
              <a:t>Osteoporoza</a:t>
            </a:r>
            <a:r>
              <a:rPr lang="en-US" b="1" u="sng" dirty="0" smtClean="0">
                <a:solidFill>
                  <a:schemeClr val="bg1"/>
                </a:solidFill>
              </a:rPr>
              <a:t>/ osteopenia: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  - </a:t>
            </a:r>
            <a:r>
              <a:rPr lang="en-US" dirty="0" err="1" smtClean="0">
                <a:solidFill>
                  <a:schemeClr val="bg1"/>
                </a:solidFill>
              </a:rPr>
              <a:t>scadere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ponderala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subponderalitate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  - </a:t>
            </a:r>
            <a:r>
              <a:rPr lang="en-US" dirty="0" err="1" smtClean="0">
                <a:solidFill>
                  <a:schemeClr val="bg1"/>
                </a:solidFill>
              </a:rPr>
              <a:t>hipogonadism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- status </a:t>
            </a:r>
            <a:r>
              <a:rPr lang="en-US" dirty="0" err="1" smtClean="0">
                <a:solidFill>
                  <a:schemeClr val="bg1"/>
                </a:solidFill>
              </a:rPr>
              <a:t>proinflamator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en-US" dirty="0" err="1" smtClean="0">
                <a:solidFill>
                  <a:schemeClr val="bg1"/>
                </a:solidFill>
              </a:rPr>
              <a:t>TNF</a:t>
            </a:r>
            <a:r>
              <a:rPr lang="en-US" dirty="0" smtClean="0">
                <a:solidFill>
                  <a:schemeClr val="bg1"/>
                </a:solidFill>
              </a:rPr>
              <a:t> alpha; IL1, 6 -&gt; </a:t>
            </a:r>
            <a:r>
              <a:rPr lang="en-US" dirty="0" err="1" smtClean="0">
                <a:solidFill>
                  <a:schemeClr val="bg1"/>
                </a:solidFill>
              </a:rPr>
              <a:t>modificarea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sistemului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RANKL-OPG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- </a:t>
            </a:r>
            <a:r>
              <a:rPr lang="en-US" dirty="0" err="1">
                <a:solidFill>
                  <a:schemeClr val="bg1"/>
                </a:solidFill>
              </a:rPr>
              <a:t>malabsorbitie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nutrienti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en-US" dirty="0" err="1">
                <a:solidFill>
                  <a:schemeClr val="bg1"/>
                </a:solidFill>
              </a:rPr>
              <a:t>atrofie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vilara</a:t>
            </a:r>
            <a:r>
              <a:rPr lang="en-US" dirty="0">
                <a:solidFill>
                  <a:schemeClr val="bg1"/>
                </a:solidFill>
              </a:rPr>
              <a:t> in </a:t>
            </a:r>
            <a:r>
              <a:rPr lang="en-US" dirty="0" err="1">
                <a:solidFill>
                  <a:schemeClr val="bg1"/>
                </a:solidFill>
              </a:rPr>
              <a:t>duoden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jenun</a:t>
            </a:r>
            <a:r>
              <a:rPr lang="en-US" dirty="0">
                <a:solidFill>
                  <a:schemeClr val="bg1"/>
                </a:solidFill>
              </a:rPr>
              <a:t> proximal – </a:t>
            </a:r>
            <a:r>
              <a:rPr lang="en-US" dirty="0" err="1">
                <a:solidFill>
                  <a:schemeClr val="bg1"/>
                </a:solidFill>
              </a:rPr>
              <a:t>sediu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absorbtie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Ca</a:t>
            </a:r>
            <a:r>
              <a:rPr lang="en-US" dirty="0" smtClean="0">
                <a:solidFill>
                  <a:schemeClr val="bg1"/>
                </a:solidFill>
              </a:rPr>
              <a:t>/D. </a:t>
            </a:r>
            <a:r>
              <a:rPr lang="en-US" dirty="0" err="1">
                <a:solidFill>
                  <a:schemeClr val="bg1"/>
                </a:solidFill>
              </a:rPr>
              <a:t>H</a:t>
            </a:r>
            <a:r>
              <a:rPr lang="en-US" dirty="0" err="1" smtClean="0">
                <a:solidFill>
                  <a:schemeClr val="bg1"/>
                </a:solidFill>
              </a:rPr>
              <a:t>ipocalcemia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determina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hiperPTH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secundar</a:t>
            </a:r>
            <a:r>
              <a:rPr lang="en-US" dirty="0" smtClean="0">
                <a:solidFill>
                  <a:schemeClr val="bg1"/>
                </a:solidFill>
              </a:rPr>
              <a:t> cu </a:t>
            </a:r>
            <a:r>
              <a:rPr lang="en-US" dirty="0" err="1" smtClean="0">
                <a:solidFill>
                  <a:schemeClr val="bg1"/>
                </a:solidFill>
              </a:rPr>
              <a:t>resorbtie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osoasa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crescuta</a:t>
            </a:r>
            <a:r>
              <a:rPr lang="en-US" dirty="0" smtClean="0">
                <a:solidFill>
                  <a:schemeClr val="bg1"/>
                </a:solidFill>
              </a:rPr>
              <a:t> (20-28% din </a:t>
            </a:r>
            <a:r>
              <a:rPr lang="en-US" dirty="0" err="1" smtClean="0">
                <a:solidFill>
                  <a:schemeClr val="bg1"/>
                </a:solidFill>
              </a:rPr>
              <a:t>pacienti</a:t>
            </a:r>
            <a:r>
              <a:rPr lang="en-US" dirty="0" smtClean="0">
                <a:solidFill>
                  <a:schemeClr val="bg1"/>
                </a:solidFill>
              </a:rPr>
              <a:t> la diagnostic)</a:t>
            </a:r>
          </a:p>
        </p:txBody>
      </p:sp>
    </p:spTree>
    <p:extLst>
      <p:ext uri="{BB962C8B-B14F-4D97-AF65-F5344CB8AC3E}">
        <p14:creationId xmlns:p14="http://schemas.microsoft.com/office/powerpoint/2010/main" val="270376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382000" cy="5821363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err="1" smtClean="0">
                <a:solidFill>
                  <a:schemeClr val="bg1"/>
                </a:solidFill>
              </a:rPr>
              <a:t>Osteoporoza</a:t>
            </a:r>
            <a:r>
              <a:rPr lang="en-US" b="1" u="sng" dirty="0" smtClean="0">
                <a:solidFill>
                  <a:schemeClr val="bg1"/>
                </a:solidFill>
              </a:rPr>
              <a:t>/ osteopenia: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  - </a:t>
            </a:r>
            <a:r>
              <a:rPr lang="en-US" dirty="0" err="1" smtClean="0">
                <a:solidFill>
                  <a:schemeClr val="bg1"/>
                </a:solidFill>
              </a:rPr>
              <a:t>regimul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fara</a:t>
            </a:r>
            <a:r>
              <a:rPr lang="en-US" dirty="0" smtClean="0">
                <a:solidFill>
                  <a:schemeClr val="bg1"/>
                </a:solidFill>
              </a:rPr>
              <a:t> gluten </a:t>
            </a:r>
            <a:r>
              <a:rPr lang="en-US" dirty="0" err="1" smtClean="0">
                <a:solidFill>
                  <a:schemeClr val="bg1"/>
                </a:solidFill>
              </a:rPr>
              <a:t>determina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imbunatatirea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DMO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variabil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aparent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mai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mult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daca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prezentau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hipocalcemie</a:t>
            </a:r>
            <a:r>
              <a:rPr lang="en-US" dirty="0" smtClean="0">
                <a:solidFill>
                  <a:schemeClr val="bg1"/>
                </a:solidFill>
              </a:rPr>
              <a:t> la </a:t>
            </a:r>
            <a:r>
              <a:rPr lang="en-US" dirty="0" err="1" smtClean="0">
                <a:solidFill>
                  <a:schemeClr val="bg1"/>
                </a:solidFill>
              </a:rPr>
              <a:t>initierea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tratamentului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- </a:t>
            </a:r>
            <a:r>
              <a:rPr lang="en-US" dirty="0" err="1" smtClean="0">
                <a:solidFill>
                  <a:schemeClr val="bg1"/>
                </a:solidFill>
              </a:rPr>
              <a:t>tratament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en-US" dirty="0" smtClean="0">
                <a:solidFill>
                  <a:schemeClr val="bg1"/>
                </a:solidFill>
              </a:rPr>
              <a:t>ideal </a:t>
            </a:r>
            <a:r>
              <a:rPr lang="en-US" dirty="0" err="1" smtClean="0">
                <a:solidFill>
                  <a:schemeClr val="bg1"/>
                </a:solidFill>
              </a:rPr>
              <a:t>injectabil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mai</a:t>
            </a:r>
            <a:r>
              <a:rPr lang="en-US" dirty="0" smtClean="0">
                <a:solidFill>
                  <a:schemeClr val="bg1"/>
                </a:solidFill>
              </a:rPr>
              <a:t> ales la </a:t>
            </a:r>
            <a:r>
              <a:rPr lang="en-US" dirty="0" err="1" smtClean="0">
                <a:solidFill>
                  <a:schemeClr val="bg1"/>
                </a:solidFill>
              </a:rPr>
              <a:t>pacientii</a:t>
            </a:r>
            <a:r>
              <a:rPr lang="en-US" dirty="0" smtClean="0">
                <a:solidFill>
                  <a:schemeClr val="bg1"/>
                </a:solidFill>
              </a:rPr>
              <a:t> la </a:t>
            </a:r>
            <a:r>
              <a:rPr lang="en-US" dirty="0" err="1" smtClean="0">
                <a:solidFill>
                  <a:schemeClr val="bg1"/>
                </a:solidFill>
              </a:rPr>
              <a:t>risc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crescut</a:t>
            </a:r>
            <a:r>
              <a:rPr lang="en-US" dirty="0" smtClean="0">
                <a:solidFill>
                  <a:schemeClr val="bg1"/>
                </a:solidFill>
              </a:rPr>
              <a:t> de </a:t>
            </a:r>
            <a:r>
              <a:rPr lang="en-US" dirty="0" err="1" smtClean="0">
                <a:solidFill>
                  <a:schemeClr val="bg1"/>
                </a:solidFill>
              </a:rPr>
              <a:t>fx</a:t>
            </a:r>
            <a:r>
              <a:rPr lang="en-US" dirty="0" smtClean="0">
                <a:solidFill>
                  <a:schemeClr val="bg1"/>
                </a:solidFill>
              </a:rPr>
              <a:t>, la care </a:t>
            </a:r>
            <a:r>
              <a:rPr lang="en-US" dirty="0" err="1" smtClean="0">
                <a:solidFill>
                  <a:schemeClr val="bg1"/>
                </a:solidFill>
              </a:rPr>
              <a:t>imbunatatirea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DMO</a:t>
            </a:r>
            <a:r>
              <a:rPr lang="en-US" dirty="0" smtClean="0">
                <a:solidFill>
                  <a:schemeClr val="bg1"/>
                </a:solidFill>
              </a:rPr>
              <a:t> nu </a:t>
            </a:r>
            <a:r>
              <a:rPr lang="en-US" dirty="0" err="1" smtClean="0">
                <a:solidFill>
                  <a:schemeClr val="bg1"/>
                </a:solidFill>
              </a:rPr>
              <a:t>este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suficienta</a:t>
            </a:r>
            <a:r>
              <a:rPr lang="en-US" dirty="0" smtClean="0">
                <a:solidFill>
                  <a:schemeClr val="bg1"/>
                </a:solidFill>
              </a:rPr>
              <a:t> sub </a:t>
            </a:r>
            <a:r>
              <a:rPr lang="en-US" dirty="0" err="1" smtClean="0">
                <a:solidFill>
                  <a:schemeClr val="bg1"/>
                </a:solidFill>
              </a:rPr>
              <a:t>regim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fara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gluten.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5181600"/>
            <a:ext cx="8305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Corazza</a:t>
            </a:r>
            <a:r>
              <a:rPr lang="en-US" dirty="0">
                <a:solidFill>
                  <a:schemeClr val="bg1"/>
                </a:solidFill>
              </a:rPr>
              <a:t> GR, </a:t>
            </a:r>
            <a:r>
              <a:rPr lang="en-US" dirty="0" smtClean="0">
                <a:solidFill>
                  <a:schemeClr val="bg1"/>
                </a:solidFill>
              </a:rPr>
              <a:t>et al. </a:t>
            </a:r>
            <a:r>
              <a:rPr lang="en-US" dirty="0">
                <a:solidFill>
                  <a:schemeClr val="bg1"/>
                </a:solidFill>
              </a:rPr>
              <a:t>Bones in coeliac disease: diagnosis and treatment.</a:t>
            </a:r>
          </a:p>
          <a:p>
            <a:r>
              <a:rPr lang="en-US" dirty="0">
                <a:solidFill>
                  <a:schemeClr val="bg1"/>
                </a:solidFill>
              </a:rPr>
              <a:t>Best practice &amp; research Clinical gastroenterology. 2005;19(3):</a:t>
            </a:r>
            <a:r>
              <a:rPr lang="en-US" dirty="0" smtClean="0">
                <a:solidFill>
                  <a:schemeClr val="bg1"/>
                </a:solidFill>
              </a:rPr>
              <a:t>453-65</a:t>
            </a:r>
          </a:p>
          <a:p>
            <a:r>
              <a:rPr lang="en-US" dirty="0" err="1">
                <a:solidFill>
                  <a:schemeClr val="bg1"/>
                </a:solidFill>
              </a:rPr>
              <a:t>Kamycheva</a:t>
            </a:r>
            <a:r>
              <a:rPr lang="en-US" dirty="0">
                <a:solidFill>
                  <a:schemeClr val="bg1"/>
                </a:solidFill>
              </a:rPr>
              <a:t> E, </a:t>
            </a:r>
            <a:r>
              <a:rPr lang="en-US" dirty="0" smtClean="0">
                <a:solidFill>
                  <a:schemeClr val="bg1"/>
                </a:solidFill>
              </a:rPr>
              <a:t>et al. </a:t>
            </a:r>
            <a:r>
              <a:rPr lang="en-US" dirty="0">
                <a:solidFill>
                  <a:schemeClr val="bg1"/>
                </a:solidFill>
              </a:rPr>
              <a:t>Celiac disease is associated with reduced bone mineral</a:t>
            </a:r>
          </a:p>
          <a:p>
            <a:r>
              <a:rPr lang="en-US" dirty="0">
                <a:solidFill>
                  <a:schemeClr val="bg1"/>
                </a:solidFill>
              </a:rPr>
              <a:t>density and increased </a:t>
            </a:r>
            <a:r>
              <a:rPr lang="en-US" dirty="0" err="1">
                <a:solidFill>
                  <a:schemeClr val="bg1"/>
                </a:solidFill>
              </a:rPr>
              <a:t>FRAX</a:t>
            </a:r>
            <a:r>
              <a:rPr lang="en-US" dirty="0">
                <a:solidFill>
                  <a:schemeClr val="bg1"/>
                </a:solidFill>
              </a:rPr>
              <a:t> scores in the US National Health and Nutrition Examination </a:t>
            </a:r>
            <a:r>
              <a:rPr lang="en-US" dirty="0" smtClean="0">
                <a:solidFill>
                  <a:schemeClr val="bg1"/>
                </a:solidFill>
              </a:rPr>
              <a:t>Survey. </a:t>
            </a:r>
            <a:r>
              <a:rPr lang="en-US" dirty="0" err="1" smtClean="0">
                <a:solidFill>
                  <a:schemeClr val="bg1"/>
                </a:solidFill>
              </a:rPr>
              <a:t>Osteoporos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Int. 2017;28(3):781-90</a:t>
            </a:r>
          </a:p>
        </p:txBody>
      </p:sp>
    </p:spTree>
    <p:extLst>
      <p:ext uri="{BB962C8B-B14F-4D97-AF65-F5344CB8AC3E}">
        <p14:creationId xmlns:p14="http://schemas.microsoft.com/office/powerpoint/2010/main" val="38872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534400" cy="5973763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err="1" smtClean="0">
                <a:solidFill>
                  <a:schemeClr val="bg1"/>
                </a:solidFill>
              </a:rPr>
              <a:t>Boala</a:t>
            </a:r>
            <a:r>
              <a:rPr lang="en-US" b="1" u="sng" dirty="0" smtClean="0">
                <a:solidFill>
                  <a:schemeClr val="bg1"/>
                </a:solidFill>
              </a:rPr>
              <a:t> </a:t>
            </a:r>
            <a:r>
              <a:rPr lang="en-US" b="1" u="sng" dirty="0" err="1" smtClean="0">
                <a:solidFill>
                  <a:schemeClr val="bg1"/>
                </a:solidFill>
              </a:rPr>
              <a:t>tiroiana</a:t>
            </a:r>
            <a:r>
              <a:rPr lang="en-US" b="1" u="sng" dirty="0" smtClean="0">
                <a:solidFill>
                  <a:schemeClr val="bg1"/>
                </a:solidFill>
              </a:rPr>
              <a:t> </a:t>
            </a:r>
            <a:r>
              <a:rPr lang="en-US" b="1" u="sng" dirty="0" err="1" smtClean="0">
                <a:solidFill>
                  <a:schemeClr val="bg1"/>
                </a:solidFill>
              </a:rPr>
              <a:t>autoimuna</a:t>
            </a:r>
            <a:r>
              <a:rPr lang="en-US" b="1" u="sng" dirty="0" smtClean="0">
                <a:solidFill>
                  <a:schemeClr val="bg1"/>
                </a:solidFill>
              </a:rPr>
              <a:t>  </a:t>
            </a:r>
            <a:r>
              <a:rPr lang="en-US" b="1" dirty="0" smtClean="0">
                <a:solidFill>
                  <a:schemeClr val="bg1"/>
                </a:solidFill>
              </a:rPr>
              <a:t>- </a:t>
            </a:r>
          </a:p>
          <a:p>
            <a:pPr>
              <a:buFontTx/>
              <a:buChar char="-"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58674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Sun X, Lu L, Yang R, Li Y, Shan L, Wang Y. Increased Incidence of Thyroid Disease in Patients </a:t>
            </a:r>
            <a:r>
              <a:rPr lang="en-US" dirty="0" smtClean="0">
                <a:solidFill>
                  <a:schemeClr val="bg1"/>
                </a:solidFill>
              </a:rPr>
              <a:t>with Celiac </a:t>
            </a:r>
            <a:r>
              <a:rPr lang="en-US" dirty="0">
                <a:solidFill>
                  <a:schemeClr val="bg1"/>
                </a:solidFill>
              </a:rPr>
              <a:t>Disease: A Systematic Review and Meta-Analysis. </a:t>
            </a:r>
            <a:r>
              <a:rPr lang="en-US" dirty="0" err="1">
                <a:solidFill>
                  <a:schemeClr val="bg1"/>
                </a:solidFill>
              </a:rPr>
              <a:t>PLoS</a:t>
            </a:r>
            <a:r>
              <a:rPr lang="en-US" dirty="0">
                <a:solidFill>
                  <a:schemeClr val="bg1"/>
                </a:solidFill>
              </a:rPr>
              <a:t> One. 2016;11(12):e0168708.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7982" y="1694765"/>
            <a:ext cx="1828800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BC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628900" y="1833265"/>
            <a:ext cx="2514600" cy="3048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10200" y="1371600"/>
            <a:ext cx="3124200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solidFill>
                  <a:schemeClr val="bg1"/>
                </a:solidFill>
              </a:rPr>
              <a:t>Hipotiroidie</a:t>
            </a:r>
            <a:endParaRPr lang="en-US" sz="3600" dirty="0" smtClean="0">
              <a:solidFill>
                <a:schemeClr val="bg1"/>
              </a:solidFill>
            </a:endParaRPr>
          </a:p>
          <a:p>
            <a:pPr algn="ctr"/>
            <a:r>
              <a:rPr lang="en-US" sz="3600" dirty="0" err="1" smtClean="0">
                <a:solidFill>
                  <a:schemeClr val="bg1"/>
                </a:solidFill>
              </a:rPr>
              <a:t>ATPO</a:t>
            </a:r>
            <a:r>
              <a:rPr lang="en-US" sz="3600" dirty="0" smtClean="0">
                <a:solidFill>
                  <a:schemeClr val="bg1"/>
                </a:solidFill>
              </a:rPr>
              <a:t>/</a:t>
            </a:r>
            <a:r>
              <a:rPr lang="en-US" sz="3600" dirty="0" err="1" smtClean="0">
                <a:solidFill>
                  <a:schemeClr val="bg1"/>
                </a:solidFill>
              </a:rPr>
              <a:t>ATGL</a:t>
            </a:r>
            <a:r>
              <a:rPr lang="en-US" sz="3600" dirty="0" smtClean="0">
                <a:solidFill>
                  <a:schemeClr val="bg1"/>
                </a:solidFill>
              </a:rPr>
              <a:t> + 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10200" y="3200400"/>
            <a:ext cx="3124200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solidFill>
                  <a:schemeClr val="bg1"/>
                </a:solidFill>
              </a:rPr>
              <a:t>hipertiroidie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628900" y="2103429"/>
            <a:ext cx="2514600" cy="1277034"/>
          </a:xfrm>
          <a:prstGeom prst="straightConnector1">
            <a:avLst/>
          </a:prstGeom>
          <a:ln w="158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00400" y="1371600"/>
            <a:ext cx="106680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2-13%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00400" y="2969567"/>
            <a:ext cx="106680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      ?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45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763000" cy="6400800"/>
          </a:xfrm>
        </p:spPr>
        <p:txBody>
          <a:bodyPr>
            <a:normAutofit/>
          </a:bodyPr>
          <a:lstStyle/>
          <a:p>
            <a:r>
              <a:rPr lang="ro-RO" dirty="0" smtClean="0">
                <a:solidFill>
                  <a:schemeClr val="bg1"/>
                </a:solidFill>
              </a:rPr>
              <a:t>Examenul </a:t>
            </a:r>
            <a:r>
              <a:rPr lang="ro-RO" dirty="0">
                <a:solidFill>
                  <a:schemeClr val="bg1"/>
                </a:solidFill>
              </a:rPr>
              <a:t>clinic evidențiazǎ o pacientǎ </a:t>
            </a:r>
            <a:r>
              <a:rPr lang="en-US" dirty="0" smtClean="0">
                <a:solidFill>
                  <a:schemeClr val="bg1"/>
                </a:solidFill>
              </a:rPr>
              <a:t>cu stare general</a:t>
            </a:r>
            <a:r>
              <a:rPr lang="ro-RO" dirty="0">
                <a:solidFill>
                  <a:schemeClr val="bg1"/>
                </a:solidFill>
              </a:rPr>
              <a:t>ǎ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mediocr</a:t>
            </a:r>
            <a:r>
              <a:rPr lang="ro-RO" dirty="0" smtClean="0">
                <a:solidFill>
                  <a:schemeClr val="bg1"/>
                </a:solidFill>
              </a:rPr>
              <a:t>ǎ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en-US" dirty="0" err="1" smtClean="0">
                <a:solidFill>
                  <a:schemeClr val="bg1"/>
                </a:solidFill>
              </a:rPr>
              <a:t>dureri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osoase</a:t>
            </a:r>
            <a:r>
              <a:rPr lang="en-US" dirty="0" smtClean="0">
                <a:solidFill>
                  <a:schemeClr val="bg1"/>
                </a:solidFill>
              </a:rPr>
              <a:t>), </a:t>
            </a:r>
            <a:r>
              <a:rPr lang="en-US" dirty="0" err="1" smtClean="0">
                <a:solidFill>
                  <a:schemeClr val="bg1"/>
                </a:solidFill>
              </a:rPr>
              <a:t>mers</a:t>
            </a:r>
            <a:r>
              <a:rPr lang="en-US" dirty="0" smtClean="0">
                <a:solidFill>
                  <a:schemeClr val="bg1"/>
                </a:solidFill>
              </a:rPr>
              <a:t> antalgic, </a:t>
            </a:r>
            <a:r>
              <a:rPr lang="ro-RO" dirty="0" smtClean="0">
                <a:solidFill>
                  <a:schemeClr val="bg1"/>
                </a:solidFill>
              </a:rPr>
              <a:t>normoponderalǎ</a:t>
            </a:r>
            <a:r>
              <a:rPr lang="en-US" dirty="0" smtClean="0">
                <a:solidFill>
                  <a:schemeClr val="bg1"/>
                </a:solidFill>
              </a:rPr>
              <a:t> (IMC 19 kg/m2)</a:t>
            </a:r>
            <a:r>
              <a:rPr lang="ro-RO" dirty="0" smtClean="0">
                <a:solidFill>
                  <a:schemeClr val="bg1"/>
                </a:solidFill>
              </a:rPr>
              <a:t>, </a:t>
            </a:r>
            <a:r>
              <a:rPr lang="ro-RO" dirty="0">
                <a:solidFill>
                  <a:schemeClr val="bg1"/>
                </a:solidFill>
              </a:rPr>
              <a:t>fǎrǎ semne de disfuncție tiroidianǎ sau adrenalǎ</a:t>
            </a:r>
            <a:r>
              <a:rPr lang="ro-RO" dirty="0" smtClean="0">
                <a:solidFill>
                  <a:schemeClr val="bg1"/>
                </a:solidFill>
              </a:rPr>
              <a:t>.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Paraclinic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Anemie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macrocitara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Functie</a:t>
            </a:r>
            <a:r>
              <a:rPr lang="en-US" dirty="0" smtClean="0">
                <a:solidFill>
                  <a:schemeClr val="bg1"/>
                </a:solidFill>
              </a:rPr>
              <a:t> hepatic</a:t>
            </a:r>
            <a:r>
              <a:rPr lang="ro-RO" dirty="0" smtClean="0">
                <a:solidFill>
                  <a:schemeClr val="bg1"/>
                </a:solidFill>
              </a:rPr>
              <a:t>ǎ</a:t>
            </a:r>
            <a:r>
              <a:rPr lang="en-US" dirty="0" smtClean="0">
                <a:solidFill>
                  <a:schemeClr val="bg1"/>
                </a:solidFill>
              </a:rPr>
              <a:t> &amp; renal</a:t>
            </a:r>
            <a:r>
              <a:rPr lang="ro-RO" dirty="0" smtClean="0">
                <a:solidFill>
                  <a:schemeClr val="bg1"/>
                </a:solidFill>
              </a:rPr>
              <a:t>ǎ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normale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Functie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tiroidiana</a:t>
            </a:r>
            <a:r>
              <a:rPr lang="en-US" dirty="0" smtClean="0">
                <a:solidFill>
                  <a:schemeClr val="bg1"/>
                </a:solidFill>
              </a:rPr>
              <a:t> &amp; </a:t>
            </a:r>
            <a:r>
              <a:rPr lang="en-US" dirty="0" err="1" smtClean="0">
                <a:solidFill>
                  <a:schemeClr val="bg1"/>
                </a:solidFill>
              </a:rPr>
              <a:t>adrenala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normale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FSH</a:t>
            </a:r>
            <a:r>
              <a:rPr lang="en-US" dirty="0" smtClean="0">
                <a:solidFill>
                  <a:schemeClr val="bg1"/>
                </a:solidFill>
              </a:rPr>
              <a:t> – 124 </a:t>
            </a:r>
            <a:r>
              <a:rPr lang="en-US" dirty="0" err="1" smtClean="0">
                <a:solidFill>
                  <a:schemeClr val="bg1"/>
                </a:solidFill>
              </a:rPr>
              <a:t>mUI</a:t>
            </a:r>
            <a:r>
              <a:rPr lang="en-US" dirty="0" smtClean="0">
                <a:solidFill>
                  <a:schemeClr val="bg1"/>
                </a:solidFill>
              </a:rPr>
              <a:t>/mL; </a:t>
            </a:r>
            <a:r>
              <a:rPr lang="en-US" dirty="0" err="1" smtClean="0">
                <a:solidFill>
                  <a:schemeClr val="bg1"/>
                </a:solidFill>
              </a:rPr>
              <a:t>prolactina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normala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51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534400" cy="5973763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err="1" smtClean="0">
                <a:solidFill>
                  <a:schemeClr val="bg1"/>
                </a:solidFill>
              </a:rPr>
              <a:t>Boala</a:t>
            </a:r>
            <a:r>
              <a:rPr lang="en-US" b="1" u="sng" dirty="0" smtClean="0">
                <a:solidFill>
                  <a:schemeClr val="bg1"/>
                </a:solidFill>
              </a:rPr>
              <a:t> </a:t>
            </a:r>
            <a:r>
              <a:rPr lang="en-US" b="1" u="sng" dirty="0" err="1" smtClean="0">
                <a:solidFill>
                  <a:schemeClr val="bg1"/>
                </a:solidFill>
              </a:rPr>
              <a:t>tiroiana</a:t>
            </a:r>
            <a:r>
              <a:rPr lang="en-US" b="1" u="sng" dirty="0" smtClean="0">
                <a:solidFill>
                  <a:schemeClr val="bg1"/>
                </a:solidFill>
              </a:rPr>
              <a:t> </a:t>
            </a:r>
            <a:r>
              <a:rPr lang="en-US" b="1" u="sng" dirty="0" err="1" smtClean="0">
                <a:solidFill>
                  <a:schemeClr val="bg1"/>
                </a:solidFill>
              </a:rPr>
              <a:t>autoimuna</a:t>
            </a:r>
            <a:r>
              <a:rPr lang="en-US" b="1" u="sng" dirty="0" smtClean="0">
                <a:solidFill>
                  <a:schemeClr val="bg1"/>
                </a:solidFill>
              </a:rPr>
              <a:t>  </a:t>
            </a:r>
            <a:r>
              <a:rPr lang="en-US" b="1" dirty="0" smtClean="0">
                <a:solidFill>
                  <a:schemeClr val="bg1"/>
                </a:solidFill>
              </a:rPr>
              <a:t>- </a:t>
            </a:r>
          </a:p>
          <a:p>
            <a:pPr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</a:rPr>
              <a:t>HLA</a:t>
            </a:r>
            <a:r>
              <a:rPr lang="en-US" dirty="0" smtClean="0">
                <a:solidFill>
                  <a:schemeClr val="bg1"/>
                </a:solidFill>
              </a:rPr>
              <a:t> DQ2 </a:t>
            </a:r>
            <a:r>
              <a:rPr lang="en-US" dirty="0" err="1" smtClean="0">
                <a:solidFill>
                  <a:schemeClr val="bg1"/>
                </a:solidFill>
              </a:rPr>
              <a:t>si</a:t>
            </a:r>
            <a:r>
              <a:rPr lang="en-US" dirty="0" smtClean="0">
                <a:solidFill>
                  <a:schemeClr val="bg1"/>
                </a:solidFill>
              </a:rPr>
              <a:t> DQ8 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status </a:t>
            </a:r>
            <a:r>
              <a:rPr lang="en-US" dirty="0" err="1" smtClean="0">
                <a:solidFill>
                  <a:schemeClr val="bg1"/>
                </a:solidFill>
              </a:rPr>
              <a:t>proinflamator</a:t>
            </a:r>
            <a:r>
              <a:rPr lang="en-US" dirty="0" smtClean="0">
                <a:solidFill>
                  <a:schemeClr val="bg1"/>
                </a:solidFill>
              </a:rPr>
              <a:t> care </a:t>
            </a:r>
            <a:r>
              <a:rPr lang="en-US" dirty="0" err="1" smtClean="0">
                <a:solidFill>
                  <a:schemeClr val="bg1"/>
                </a:solidFill>
              </a:rPr>
              <a:t>favorizeaza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aparitia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autoimunitatii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tiroidiene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Ac anti-</a:t>
            </a:r>
            <a:r>
              <a:rPr lang="en-US" dirty="0" err="1" smtClean="0">
                <a:solidFill>
                  <a:schemeClr val="bg1"/>
                </a:solidFill>
              </a:rPr>
              <a:t>transglutaminaza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tisulara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ataca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tiroida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declansand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tiroidita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Screening </a:t>
            </a:r>
            <a:r>
              <a:rPr lang="en-US" dirty="0" err="1">
                <a:solidFill>
                  <a:schemeClr val="bg1"/>
                </a:solidFill>
              </a:rPr>
              <a:t>tiroidian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anual</a:t>
            </a:r>
            <a:r>
              <a:rPr lang="en-US" dirty="0">
                <a:solidFill>
                  <a:schemeClr val="bg1"/>
                </a:solidFill>
              </a:rPr>
              <a:t> la pc cu BC 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58674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Sun X, Lu L, Yang R, Li Y, Shan L, Wang Y. Increased Incidence of Thyroid Disease in Patients </a:t>
            </a:r>
            <a:r>
              <a:rPr lang="en-US" dirty="0" smtClean="0">
                <a:solidFill>
                  <a:schemeClr val="bg1"/>
                </a:solidFill>
              </a:rPr>
              <a:t>with Celiac </a:t>
            </a:r>
            <a:r>
              <a:rPr lang="en-US" dirty="0">
                <a:solidFill>
                  <a:schemeClr val="bg1"/>
                </a:solidFill>
              </a:rPr>
              <a:t>Disease: A Systematic Review and Meta-Analysis. </a:t>
            </a:r>
            <a:r>
              <a:rPr lang="en-US" dirty="0" err="1">
                <a:solidFill>
                  <a:schemeClr val="bg1"/>
                </a:solidFill>
              </a:rPr>
              <a:t>PLoS</a:t>
            </a:r>
            <a:r>
              <a:rPr lang="en-US" dirty="0">
                <a:solidFill>
                  <a:schemeClr val="bg1"/>
                </a:solidFill>
              </a:rPr>
              <a:t> One. 2016;11(12):e0168708.</a:t>
            </a:r>
          </a:p>
        </p:txBody>
      </p:sp>
    </p:spTree>
    <p:extLst>
      <p:ext uri="{BB962C8B-B14F-4D97-AF65-F5344CB8AC3E}">
        <p14:creationId xmlns:p14="http://schemas.microsoft.com/office/powerpoint/2010/main" val="181937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534400" cy="5973763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err="1" smtClean="0">
                <a:solidFill>
                  <a:schemeClr val="bg1"/>
                </a:solidFill>
              </a:rPr>
              <a:t>Boala</a:t>
            </a:r>
            <a:r>
              <a:rPr lang="en-US" b="1" u="sng" dirty="0" smtClean="0">
                <a:solidFill>
                  <a:schemeClr val="bg1"/>
                </a:solidFill>
              </a:rPr>
              <a:t> </a:t>
            </a:r>
            <a:r>
              <a:rPr lang="en-US" b="1" u="sng" dirty="0" err="1" smtClean="0">
                <a:solidFill>
                  <a:schemeClr val="bg1"/>
                </a:solidFill>
              </a:rPr>
              <a:t>tiroiana</a:t>
            </a:r>
            <a:r>
              <a:rPr lang="en-US" b="1" u="sng" dirty="0" smtClean="0">
                <a:solidFill>
                  <a:schemeClr val="bg1"/>
                </a:solidFill>
              </a:rPr>
              <a:t> </a:t>
            </a:r>
            <a:r>
              <a:rPr lang="en-US" b="1" u="sng" dirty="0" err="1" smtClean="0">
                <a:solidFill>
                  <a:schemeClr val="bg1"/>
                </a:solidFill>
              </a:rPr>
              <a:t>autoimuna</a:t>
            </a:r>
            <a:r>
              <a:rPr lang="en-US" b="1" u="sng" dirty="0" smtClean="0">
                <a:solidFill>
                  <a:schemeClr val="bg1"/>
                </a:solidFill>
              </a:rPr>
              <a:t>  </a:t>
            </a:r>
            <a:r>
              <a:rPr lang="en-US" b="1" dirty="0" smtClean="0">
                <a:solidFill>
                  <a:schemeClr val="bg1"/>
                </a:solidFill>
              </a:rPr>
              <a:t>-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en-US" dirty="0" err="1" smtClean="0">
                <a:solidFill>
                  <a:schemeClr val="bg1"/>
                </a:solidFill>
              </a:rPr>
              <a:t>incidenta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crescuta</a:t>
            </a:r>
            <a:r>
              <a:rPr lang="en-US" dirty="0" smtClean="0">
                <a:solidFill>
                  <a:schemeClr val="bg1"/>
                </a:solidFill>
              </a:rPr>
              <a:t> a BC la </a:t>
            </a:r>
            <a:r>
              <a:rPr lang="en-US" dirty="0" err="1" smtClean="0">
                <a:solidFill>
                  <a:schemeClr val="bg1"/>
                </a:solidFill>
              </a:rPr>
              <a:t>pacientii</a:t>
            </a:r>
            <a:r>
              <a:rPr lang="en-US" dirty="0" smtClean="0">
                <a:solidFill>
                  <a:schemeClr val="bg1"/>
                </a:solidFill>
              </a:rPr>
              <a:t> cu TAI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-? Screening </a:t>
            </a:r>
            <a:r>
              <a:rPr lang="en-US" dirty="0" err="1" smtClean="0">
                <a:solidFill>
                  <a:schemeClr val="bg1"/>
                </a:solidFill>
              </a:rPr>
              <a:t>pt</a:t>
            </a:r>
            <a:r>
              <a:rPr lang="en-US" dirty="0" smtClean="0">
                <a:solidFill>
                  <a:schemeClr val="bg1"/>
                </a:solidFill>
              </a:rPr>
              <a:t> BC: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-  la </a:t>
            </a:r>
            <a:r>
              <a:rPr lang="en-US" dirty="0" err="1" smtClean="0">
                <a:solidFill>
                  <a:schemeClr val="bg1"/>
                </a:solidFill>
              </a:rPr>
              <a:t>toti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pacienti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nou</a:t>
            </a:r>
            <a:r>
              <a:rPr lang="en-US" dirty="0" smtClean="0">
                <a:solidFill>
                  <a:schemeClr val="bg1"/>
                </a:solidFill>
              </a:rPr>
              <a:t> dg cu TAI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-  la </a:t>
            </a:r>
            <a:r>
              <a:rPr lang="en-US" dirty="0" err="1" smtClean="0">
                <a:solidFill>
                  <a:schemeClr val="bg1"/>
                </a:solidFill>
              </a:rPr>
              <a:t>pacienti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simptomatici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digestiv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-  la </a:t>
            </a:r>
            <a:r>
              <a:rPr lang="en-US" dirty="0" err="1" smtClean="0">
                <a:solidFill>
                  <a:schemeClr val="bg1"/>
                </a:solidFill>
              </a:rPr>
              <a:t>pacientii</a:t>
            </a:r>
            <a:r>
              <a:rPr lang="en-US" dirty="0" smtClean="0">
                <a:solidFill>
                  <a:schemeClr val="bg1"/>
                </a:solidFill>
              </a:rPr>
              <a:t> care </a:t>
            </a:r>
            <a:r>
              <a:rPr lang="en-US" dirty="0" err="1" smtClean="0">
                <a:solidFill>
                  <a:schemeClr val="bg1"/>
                </a:solidFill>
              </a:rPr>
              <a:t>necesita</a:t>
            </a:r>
            <a:r>
              <a:rPr lang="en-US" dirty="0" smtClean="0">
                <a:solidFill>
                  <a:schemeClr val="bg1"/>
                </a:solidFill>
              </a:rPr>
              <a:t> doze </a:t>
            </a:r>
            <a:r>
              <a:rPr lang="en-US" dirty="0" err="1" smtClean="0">
                <a:solidFill>
                  <a:schemeClr val="bg1"/>
                </a:solidFill>
              </a:rPr>
              <a:t>crescute</a:t>
            </a:r>
            <a:r>
              <a:rPr lang="en-US" dirty="0" smtClean="0">
                <a:solidFill>
                  <a:schemeClr val="bg1"/>
                </a:solidFill>
              </a:rPr>
              <a:t> de LT4 (&gt;125 mcg/</a:t>
            </a:r>
            <a:r>
              <a:rPr lang="en-US" dirty="0" err="1" smtClean="0">
                <a:solidFill>
                  <a:schemeClr val="bg1"/>
                </a:solidFill>
              </a:rPr>
              <a:t>zi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4495800"/>
            <a:ext cx="8458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Rubio-Tapia </a:t>
            </a:r>
            <a:r>
              <a:rPr lang="en-US" dirty="0" smtClean="0">
                <a:solidFill>
                  <a:schemeClr val="bg1"/>
                </a:solidFill>
              </a:rPr>
              <a:t>A et al, </a:t>
            </a:r>
            <a:r>
              <a:rPr lang="en-US" dirty="0">
                <a:solidFill>
                  <a:schemeClr val="bg1"/>
                </a:solidFill>
              </a:rPr>
              <a:t>American College of G. </a:t>
            </a:r>
            <a:r>
              <a:rPr lang="en-US" dirty="0" err="1">
                <a:solidFill>
                  <a:schemeClr val="bg1"/>
                </a:solidFill>
              </a:rPr>
              <a:t>ACG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clinical guidelines</a:t>
            </a:r>
            <a:r>
              <a:rPr lang="en-US" dirty="0">
                <a:solidFill>
                  <a:schemeClr val="bg1"/>
                </a:solidFill>
              </a:rPr>
              <a:t>: diagnosis and management of celiac disease. The American journal of gastroenterology.</a:t>
            </a:r>
          </a:p>
          <a:p>
            <a:r>
              <a:rPr lang="en-US" dirty="0">
                <a:solidFill>
                  <a:schemeClr val="bg1"/>
                </a:solidFill>
              </a:rPr>
              <a:t>2013;108(5):656-76; quiz 77.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Centanni</a:t>
            </a:r>
            <a:r>
              <a:rPr lang="en-US" dirty="0">
                <a:solidFill>
                  <a:schemeClr val="bg1"/>
                </a:solidFill>
              </a:rPr>
              <a:t> M, </a:t>
            </a:r>
            <a:r>
              <a:rPr lang="en-US" dirty="0" smtClean="0">
                <a:solidFill>
                  <a:schemeClr val="bg1"/>
                </a:solidFill>
              </a:rPr>
              <a:t>et al Diagnosis and management </a:t>
            </a:r>
            <a:r>
              <a:rPr lang="en-US" dirty="0">
                <a:solidFill>
                  <a:schemeClr val="bg1"/>
                </a:solidFill>
              </a:rPr>
              <a:t>of treatment-refractory</a:t>
            </a:r>
          </a:p>
          <a:p>
            <a:r>
              <a:rPr lang="en-US" dirty="0">
                <a:solidFill>
                  <a:schemeClr val="bg1"/>
                </a:solidFill>
              </a:rPr>
              <a:t>hypothyroidism: an expert consensus report. J </a:t>
            </a:r>
            <a:r>
              <a:rPr lang="en-US" dirty="0" err="1">
                <a:solidFill>
                  <a:schemeClr val="bg1"/>
                </a:solidFill>
              </a:rPr>
              <a:t>Endocrinol</a:t>
            </a:r>
            <a:r>
              <a:rPr lang="en-US" dirty="0">
                <a:solidFill>
                  <a:schemeClr val="bg1"/>
                </a:solidFill>
              </a:rPr>
              <a:t> Invest. 2017;40(12):1289-301.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Zubarik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R, </a:t>
            </a:r>
            <a:r>
              <a:rPr lang="en-US" dirty="0" smtClean="0">
                <a:solidFill>
                  <a:schemeClr val="bg1"/>
                </a:solidFill>
              </a:rPr>
              <a:t>et al Celiac </a:t>
            </a:r>
            <a:r>
              <a:rPr lang="en-US" dirty="0">
                <a:solidFill>
                  <a:schemeClr val="bg1"/>
                </a:solidFill>
              </a:rPr>
              <a:t>disease detection in hypothyroid </a:t>
            </a:r>
            <a:r>
              <a:rPr lang="en-US" dirty="0" smtClean="0">
                <a:solidFill>
                  <a:schemeClr val="bg1"/>
                </a:solidFill>
              </a:rPr>
              <a:t>patients requiring </a:t>
            </a:r>
            <a:r>
              <a:rPr lang="en-US" dirty="0">
                <a:solidFill>
                  <a:schemeClr val="bg1"/>
                </a:solidFill>
              </a:rPr>
              <a:t>elevated thyroid supplementation: A prospective cohort study. European journal of internal</a:t>
            </a:r>
          </a:p>
          <a:p>
            <a:r>
              <a:rPr lang="en-US" dirty="0">
                <a:solidFill>
                  <a:schemeClr val="bg1"/>
                </a:solidFill>
              </a:rPr>
              <a:t>medicine. 2015;26(10):825-9.</a:t>
            </a:r>
          </a:p>
        </p:txBody>
      </p:sp>
    </p:spTree>
    <p:extLst>
      <p:ext uri="{BB962C8B-B14F-4D97-AF65-F5344CB8AC3E}">
        <p14:creationId xmlns:p14="http://schemas.microsoft.com/office/powerpoint/2010/main" val="97576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254" y="3810000"/>
            <a:ext cx="8749145" cy="56689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DZ1: screening la diagnostic </a:t>
            </a:r>
            <a:r>
              <a:rPr lang="en-US" dirty="0" err="1" smtClean="0">
                <a:solidFill>
                  <a:schemeClr val="bg1"/>
                </a:solidFill>
              </a:rPr>
              <a:t>apoi</a:t>
            </a:r>
            <a:r>
              <a:rPr lang="en-US" dirty="0" smtClean="0">
                <a:solidFill>
                  <a:schemeClr val="bg1"/>
                </a:solidFill>
              </a:rPr>
              <a:t> la </a:t>
            </a:r>
            <a:r>
              <a:rPr lang="en-US" dirty="0" err="1" smtClean="0">
                <a:solidFill>
                  <a:schemeClr val="bg1"/>
                </a:solidFill>
              </a:rPr>
              <a:t>fiecare</a:t>
            </a:r>
            <a:r>
              <a:rPr lang="en-US" dirty="0" smtClean="0">
                <a:solidFill>
                  <a:schemeClr val="bg1"/>
                </a:solidFill>
              </a:rPr>
              <a:t> 2-5 </a:t>
            </a:r>
            <a:r>
              <a:rPr lang="en-US" dirty="0" err="1" smtClean="0">
                <a:solidFill>
                  <a:schemeClr val="bg1"/>
                </a:solidFill>
              </a:rPr>
              <a:t>ani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Posibil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efect</a:t>
            </a:r>
            <a:r>
              <a:rPr lang="en-US" dirty="0" smtClean="0">
                <a:solidFill>
                  <a:schemeClr val="bg1"/>
                </a:solidFill>
              </a:rPr>
              <a:t> protector </a:t>
            </a:r>
            <a:r>
              <a:rPr lang="en-US" dirty="0" err="1" smtClean="0">
                <a:solidFill>
                  <a:schemeClr val="bg1"/>
                </a:solidFill>
              </a:rPr>
              <a:t>pentru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dezvoltarea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DZ</a:t>
            </a:r>
            <a:r>
              <a:rPr lang="en-US" dirty="0" smtClean="0">
                <a:solidFill>
                  <a:schemeClr val="bg1"/>
                </a:solidFill>
              </a:rPr>
              <a:t> tip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5276671"/>
            <a:ext cx="8534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Elfstrom</a:t>
            </a:r>
            <a:r>
              <a:rPr lang="en-US" dirty="0">
                <a:solidFill>
                  <a:schemeClr val="bg1"/>
                </a:solidFill>
              </a:rPr>
              <a:t> P, Montgomery SM, </a:t>
            </a:r>
            <a:r>
              <a:rPr lang="en-US" dirty="0" err="1">
                <a:solidFill>
                  <a:schemeClr val="bg1"/>
                </a:solidFill>
              </a:rPr>
              <a:t>Kampe</a:t>
            </a:r>
            <a:r>
              <a:rPr lang="en-US" dirty="0">
                <a:solidFill>
                  <a:schemeClr val="bg1"/>
                </a:solidFill>
              </a:rPr>
              <a:t> O, </a:t>
            </a:r>
            <a:r>
              <a:rPr lang="en-US" dirty="0" err="1">
                <a:solidFill>
                  <a:schemeClr val="bg1"/>
                </a:solidFill>
              </a:rPr>
              <a:t>Ekbom</a:t>
            </a:r>
            <a:r>
              <a:rPr lang="en-US" dirty="0">
                <a:solidFill>
                  <a:schemeClr val="bg1"/>
                </a:solidFill>
              </a:rPr>
              <a:t> A, </a:t>
            </a:r>
            <a:r>
              <a:rPr lang="en-US" dirty="0" err="1">
                <a:solidFill>
                  <a:schemeClr val="bg1"/>
                </a:solidFill>
              </a:rPr>
              <a:t>Ludvigsson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JF</a:t>
            </a:r>
            <a:r>
              <a:rPr lang="en-US" dirty="0">
                <a:solidFill>
                  <a:schemeClr val="bg1"/>
                </a:solidFill>
              </a:rPr>
              <a:t>. Risk of primary adrenal</a:t>
            </a:r>
          </a:p>
          <a:p>
            <a:r>
              <a:rPr lang="en-US" dirty="0">
                <a:solidFill>
                  <a:schemeClr val="bg1"/>
                </a:solidFill>
              </a:rPr>
              <a:t>insufficiency in patients with celiac disease. J </a:t>
            </a:r>
            <a:r>
              <a:rPr lang="en-US" dirty="0" err="1">
                <a:solidFill>
                  <a:schemeClr val="bg1"/>
                </a:solidFill>
              </a:rPr>
              <a:t>Clin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Endocrinol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Metab</a:t>
            </a:r>
            <a:r>
              <a:rPr lang="en-US" dirty="0">
                <a:solidFill>
                  <a:schemeClr val="bg1"/>
                </a:solidFill>
              </a:rPr>
              <a:t>. 2007;92(9):3595-8.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O'Leary </a:t>
            </a:r>
            <a:r>
              <a:rPr lang="en-US" dirty="0">
                <a:solidFill>
                  <a:schemeClr val="bg1"/>
                </a:solidFill>
              </a:rPr>
              <a:t>C, Walsh CH, </a:t>
            </a:r>
            <a:r>
              <a:rPr lang="en-US" dirty="0" err="1">
                <a:solidFill>
                  <a:schemeClr val="bg1"/>
                </a:solidFill>
              </a:rPr>
              <a:t>Wieneke</a:t>
            </a:r>
            <a:r>
              <a:rPr lang="en-US" dirty="0">
                <a:solidFill>
                  <a:schemeClr val="bg1"/>
                </a:solidFill>
              </a:rPr>
              <a:t> P, </a:t>
            </a:r>
            <a:r>
              <a:rPr lang="en-US" dirty="0" err="1">
                <a:solidFill>
                  <a:schemeClr val="bg1"/>
                </a:solidFill>
              </a:rPr>
              <a:t>O'Regan</a:t>
            </a:r>
            <a:r>
              <a:rPr lang="en-US" dirty="0">
                <a:solidFill>
                  <a:schemeClr val="bg1"/>
                </a:solidFill>
              </a:rPr>
              <a:t> P, Buckley B, O'Halloran DJ, et al. Coeliac disease </a:t>
            </a:r>
            <a:r>
              <a:rPr lang="en-US" dirty="0" smtClean="0">
                <a:solidFill>
                  <a:schemeClr val="bg1"/>
                </a:solidFill>
              </a:rPr>
              <a:t>and  autoimmune </a:t>
            </a:r>
            <a:r>
              <a:rPr lang="en-US" dirty="0">
                <a:solidFill>
                  <a:schemeClr val="bg1"/>
                </a:solidFill>
              </a:rPr>
              <a:t>Addison's disease: a clinical pitfall. </a:t>
            </a:r>
            <a:r>
              <a:rPr lang="en-US" dirty="0" err="1">
                <a:solidFill>
                  <a:schemeClr val="bg1"/>
                </a:solidFill>
              </a:rPr>
              <a:t>QJM</a:t>
            </a:r>
            <a:r>
              <a:rPr lang="en-US" dirty="0">
                <a:solidFill>
                  <a:schemeClr val="bg1"/>
                </a:solidFill>
              </a:rPr>
              <a:t>. 2002;95(2):79-82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457200"/>
            <a:ext cx="1828800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solidFill>
                  <a:schemeClr val="bg1"/>
                </a:solidFill>
              </a:rPr>
              <a:t>Boala</a:t>
            </a:r>
            <a:r>
              <a:rPr lang="en-US" sz="3600" dirty="0" smtClean="0">
                <a:solidFill>
                  <a:schemeClr val="bg1"/>
                </a:solidFill>
              </a:rPr>
              <a:t> Addison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57800" y="725269"/>
            <a:ext cx="1828800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BC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3163669"/>
            <a:ext cx="1828800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solidFill>
                  <a:schemeClr val="bg1"/>
                </a:solidFill>
              </a:rPr>
              <a:t>DZ</a:t>
            </a:r>
            <a:r>
              <a:rPr lang="en-US" sz="3600" dirty="0" smtClean="0">
                <a:solidFill>
                  <a:schemeClr val="bg1"/>
                </a:solidFill>
              </a:rPr>
              <a:t> 1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57800" y="3099927"/>
            <a:ext cx="1828800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BC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590800" y="609600"/>
            <a:ext cx="2514600" cy="3048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524991" y="3142887"/>
            <a:ext cx="2514600" cy="3048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2590800" y="1219201"/>
            <a:ext cx="2514600" cy="3048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352800" y="152400"/>
            <a:ext cx="106680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8-12%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19400" y="1524000"/>
            <a:ext cx="2286000" cy="7694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0,25%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Pop </a:t>
            </a:r>
            <a:r>
              <a:rPr lang="en-US" sz="2000" dirty="0" err="1" smtClean="0">
                <a:solidFill>
                  <a:schemeClr val="bg1"/>
                </a:solidFill>
              </a:rPr>
              <a:t>generala</a:t>
            </a:r>
            <a:r>
              <a:rPr lang="en-US" sz="2000" dirty="0" smtClean="0">
                <a:solidFill>
                  <a:schemeClr val="bg1"/>
                </a:solidFill>
              </a:rPr>
              <a:t> 0,02%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24200" y="2662535"/>
            <a:ext cx="160020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1,6 -12%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33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610600" cy="61261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 err="1" smtClean="0">
                <a:solidFill>
                  <a:schemeClr val="bg1"/>
                </a:solidFill>
              </a:rPr>
              <a:t>Infertilitatea</a:t>
            </a:r>
            <a:r>
              <a:rPr lang="en-US" b="1" u="sng" dirty="0" smtClean="0">
                <a:solidFill>
                  <a:schemeClr val="bg1"/>
                </a:solidFill>
              </a:rPr>
              <a:t> </a:t>
            </a:r>
            <a:r>
              <a:rPr lang="en-US" b="1" u="sng" dirty="0" err="1" smtClean="0">
                <a:solidFill>
                  <a:schemeClr val="bg1"/>
                </a:solidFill>
              </a:rPr>
              <a:t>feminina</a:t>
            </a:r>
            <a:r>
              <a:rPr lang="en-US" b="1" u="sng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 - BC de 3,5* </a:t>
            </a:r>
            <a:r>
              <a:rPr lang="en-US" dirty="0" err="1" smtClean="0">
                <a:solidFill>
                  <a:schemeClr val="bg1"/>
                </a:solidFill>
              </a:rPr>
              <a:t>mai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frecventa</a:t>
            </a:r>
            <a:r>
              <a:rPr lang="en-US" dirty="0" smtClean="0">
                <a:solidFill>
                  <a:schemeClr val="bg1"/>
                </a:solidFill>
              </a:rPr>
              <a:t> la </a:t>
            </a:r>
            <a:r>
              <a:rPr lang="en-US" dirty="0" err="1" smtClean="0">
                <a:solidFill>
                  <a:schemeClr val="bg1"/>
                </a:solidFill>
              </a:rPr>
              <a:t>femeile</a:t>
            </a:r>
            <a:r>
              <a:rPr lang="en-US" dirty="0" smtClean="0">
                <a:solidFill>
                  <a:schemeClr val="bg1"/>
                </a:solidFill>
              </a:rPr>
              <a:t> cu </a:t>
            </a:r>
            <a:r>
              <a:rPr lang="en-US" dirty="0" err="1" smtClean="0">
                <a:solidFill>
                  <a:schemeClr val="bg1"/>
                </a:solidFill>
              </a:rPr>
              <a:t>infertilitate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- BC de 6* </a:t>
            </a:r>
            <a:r>
              <a:rPr lang="en-US" dirty="0" err="1" smtClean="0">
                <a:solidFill>
                  <a:schemeClr val="bg1"/>
                </a:solidFill>
              </a:rPr>
              <a:t>mai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frecventa</a:t>
            </a:r>
            <a:r>
              <a:rPr lang="en-US" dirty="0" smtClean="0">
                <a:solidFill>
                  <a:schemeClr val="bg1"/>
                </a:solidFill>
              </a:rPr>
              <a:t> la </a:t>
            </a:r>
            <a:r>
              <a:rPr lang="en-US" dirty="0" err="1" smtClean="0">
                <a:solidFill>
                  <a:schemeClr val="bg1"/>
                </a:solidFill>
              </a:rPr>
              <a:t>femeile</a:t>
            </a:r>
            <a:r>
              <a:rPr lang="en-US" dirty="0" smtClean="0">
                <a:solidFill>
                  <a:schemeClr val="bg1"/>
                </a:solidFill>
              </a:rPr>
              <a:t> cu </a:t>
            </a:r>
            <a:r>
              <a:rPr lang="en-US" dirty="0" err="1" smtClean="0">
                <a:solidFill>
                  <a:schemeClr val="bg1"/>
                </a:solidFill>
              </a:rPr>
              <a:t>infertilitate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idiopatica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Risc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crescut</a:t>
            </a:r>
            <a:r>
              <a:rPr lang="en-US" dirty="0" smtClean="0">
                <a:solidFill>
                  <a:schemeClr val="bg1"/>
                </a:solidFill>
              </a:rPr>
              <a:t> de </a:t>
            </a:r>
            <a:r>
              <a:rPr lang="en-US" dirty="0" err="1" smtClean="0">
                <a:solidFill>
                  <a:schemeClr val="bg1"/>
                </a:solidFill>
              </a:rPr>
              <a:t>avort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spontan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Nastere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prematura</a:t>
            </a:r>
            <a:r>
              <a:rPr lang="en-US" dirty="0" smtClean="0">
                <a:solidFill>
                  <a:schemeClr val="bg1"/>
                </a:solidFill>
              </a:rPr>
              <a:t>; </a:t>
            </a:r>
            <a:r>
              <a:rPr lang="en-US" dirty="0" err="1" smtClean="0">
                <a:solidFill>
                  <a:schemeClr val="bg1"/>
                </a:solidFill>
              </a:rPr>
              <a:t>SGA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restrictie</a:t>
            </a:r>
            <a:r>
              <a:rPr lang="en-US" dirty="0" smtClean="0">
                <a:solidFill>
                  <a:schemeClr val="bg1"/>
                </a:solidFill>
              </a:rPr>
              <a:t> de </a:t>
            </a:r>
            <a:r>
              <a:rPr lang="en-US" dirty="0" err="1" smtClean="0">
                <a:solidFill>
                  <a:schemeClr val="bg1"/>
                </a:solidFill>
              </a:rPr>
              <a:t>crestere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intrauterina</a:t>
            </a:r>
            <a:r>
              <a:rPr lang="en-US" dirty="0" smtClean="0">
                <a:solidFill>
                  <a:schemeClr val="bg1"/>
                </a:solidFill>
              </a:rPr>
              <a:t>; </a:t>
            </a:r>
            <a:r>
              <a:rPr lang="en-US" dirty="0" err="1" smtClean="0">
                <a:solidFill>
                  <a:schemeClr val="bg1"/>
                </a:solidFill>
              </a:rPr>
              <a:t>mortalitate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crescuta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perinatala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Posibila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normalizare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dupa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initierea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unui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regim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fara</a:t>
            </a:r>
            <a:r>
              <a:rPr lang="en-US" dirty="0">
                <a:solidFill>
                  <a:schemeClr val="bg1"/>
                </a:solidFill>
              </a:rPr>
              <a:t> gluten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5906869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Singh P, </a:t>
            </a:r>
            <a:r>
              <a:rPr lang="en-US" dirty="0" err="1">
                <a:solidFill>
                  <a:schemeClr val="bg1"/>
                </a:solidFill>
              </a:rPr>
              <a:t>Arora</a:t>
            </a:r>
            <a:r>
              <a:rPr lang="en-US" dirty="0">
                <a:solidFill>
                  <a:schemeClr val="bg1"/>
                </a:solidFill>
              </a:rPr>
              <a:t> S, </a:t>
            </a:r>
            <a:r>
              <a:rPr lang="en-US" dirty="0" err="1">
                <a:solidFill>
                  <a:schemeClr val="bg1"/>
                </a:solidFill>
              </a:rPr>
              <a:t>Lal</a:t>
            </a:r>
            <a:r>
              <a:rPr lang="en-US" dirty="0">
                <a:solidFill>
                  <a:schemeClr val="bg1"/>
                </a:solidFill>
              </a:rPr>
              <a:t> S, Strand TA, </a:t>
            </a:r>
            <a:r>
              <a:rPr lang="en-US" dirty="0" err="1">
                <a:solidFill>
                  <a:schemeClr val="bg1"/>
                </a:solidFill>
              </a:rPr>
              <a:t>Makharia</a:t>
            </a:r>
            <a:r>
              <a:rPr lang="en-US" dirty="0">
                <a:solidFill>
                  <a:schemeClr val="bg1"/>
                </a:solidFill>
              </a:rPr>
              <a:t> GK. Celiac Disease in Women With Infertility: </a:t>
            </a:r>
            <a:r>
              <a:rPr lang="en-US" dirty="0" smtClean="0">
                <a:solidFill>
                  <a:schemeClr val="bg1"/>
                </a:solidFill>
              </a:rPr>
              <a:t>A Meta-Analysis</a:t>
            </a:r>
            <a:r>
              <a:rPr lang="en-US" dirty="0">
                <a:solidFill>
                  <a:schemeClr val="bg1"/>
                </a:solidFill>
              </a:rPr>
              <a:t>. Journal of clinical gastroenterology. 2016;50(1):33-9.</a:t>
            </a:r>
          </a:p>
        </p:txBody>
      </p:sp>
    </p:spTree>
    <p:extLst>
      <p:ext uri="{BB962C8B-B14F-4D97-AF65-F5344CB8AC3E}">
        <p14:creationId xmlns:p14="http://schemas.microsoft.com/office/powerpoint/2010/main" val="252169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err="1" smtClean="0">
                <a:solidFill>
                  <a:schemeClr val="bg1"/>
                </a:solidFill>
              </a:rPr>
              <a:t>Infertilitate</a:t>
            </a:r>
            <a:r>
              <a:rPr lang="en-US" b="1" u="sng" dirty="0" smtClean="0">
                <a:solidFill>
                  <a:schemeClr val="bg1"/>
                </a:solidFill>
              </a:rPr>
              <a:t> </a:t>
            </a:r>
            <a:r>
              <a:rPr lang="en-US" b="1" u="sng" dirty="0" err="1" smtClean="0">
                <a:solidFill>
                  <a:schemeClr val="bg1"/>
                </a:solidFill>
              </a:rPr>
              <a:t>masculina</a:t>
            </a:r>
            <a:r>
              <a:rPr lang="en-US" b="1" u="sng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en-US" dirty="0" err="1" smtClean="0">
                <a:solidFill>
                  <a:schemeClr val="bg1"/>
                </a:solidFill>
              </a:rPr>
              <a:t>studii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mici</a:t>
            </a:r>
            <a:r>
              <a:rPr lang="en-US" dirty="0" smtClean="0">
                <a:solidFill>
                  <a:schemeClr val="bg1"/>
                </a:solidFill>
              </a:rPr>
              <a:t> au </a:t>
            </a:r>
            <a:r>
              <a:rPr lang="en-US" dirty="0" err="1" smtClean="0">
                <a:solidFill>
                  <a:schemeClr val="bg1"/>
                </a:solidFill>
              </a:rPr>
              <a:t>aratat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o </a:t>
            </a:r>
            <a:r>
              <a:rPr lang="en-US" dirty="0" err="1" smtClean="0">
                <a:solidFill>
                  <a:schemeClr val="bg1"/>
                </a:solidFill>
              </a:rPr>
              <a:t>incidenta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crescuta</a:t>
            </a:r>
            <a:r>
              <a:rPr lang="en-US" dirty="0" smtClean="0">
                <a:solidFill>
                  <a:schemeClr val="bg1"/>
                </a:solidFill>
              </a:rPr>
              <a:t> de </a:t>
            </a:r>
            <a:r>
              <a:rPr lang="en-US" dirty="0" err="1" smtClean="0">
                <a:solidFill>
                  <a:schemeClr val="bg1"/>
                </a:solidFill>
              </a:rPr>
              <a:t>infertilitate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</a:t>
            </a:r>
            <a:r>
              <a:rPr lang="en-US" dirty="0" smtClean="0">
                <a:solidFill>
                  <a:schemeClr val="bg1"/>
                </a:solidFill>
              </a:rPr>
              <a:t> TDS la pc cu BC; nu au </a:t>
            </a:r>
            <a:r>
              <a:rPr lang="en-US" dirty="0" err="1" smtClean="0">
                <a:solidFill>
                  <a:schemeClr val="bg1"/>
                </a:solidFill>
              </a:rPr>
              <a:t>fost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confirmate</a:t>
            </a:r>
            <a:r>
              <a:rPr lang="en-US" dirty="0" smtClean="0">
                <a:solidFill>
                  <a:schemeClr val="bg1"/>
                </a:solidFill>
              </a:rPr>
              <a:t> ulterior. 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Posibila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rezistenta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periferica</a:t>
            </a:r>
            <a:r>
              <a:rPr lang="en-US" dirty="0" smtClean="0">
                <a:solidFill>
                  <a:schemeClr val="bg1"/>
                </a:solidFill>
              </a:rPr>
              <a:t> la </a:t>
            </a:r>
            <a:r>
              <a:rPr lang="en-US" dirty="0" err="1" smtClean="0">
                <a:solidFill>
                  <a:schemeClr val="bg1"/>
                </a:solidFill>
              </a:rPr>
              <a:t>androgeni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en-US" dirty="0" err="1" smtClean="0">
                <a:solidFill>
                  <a:schemeClr val="bg1"/>
                </a:solidFill>
              </a:rPr>
              <a:t>FSH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LH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testosteron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crescut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SHBG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crescuti</a:t>
            </a:r>
            <a:r>
              <a:rPr lang="en-US" dirty="0" smtClean="0">
                <a:solidFill>
                  <a:schemeClr val="bg1"/>
                </a:solidFill>
              </a:rPr>
              <a:t> – care se </a:t>
            </a:r>
            <a:r>
              <a:rPr lang="en-US" dirty="0" err="1" smtClean="0">
                <a:solidFill>
                  <a:schemeClr val="bg1"/>
                </a:solidFill>
              </a:rPr>
              <a:t>normalizeaza</a:t>
            </a:r>
            <a:r>
              <a:rPr lang="en-US" dirty="0" smtClean="0">
                <a:solidFill>
                  <a:schemeClr val="bg1"/>
                </a:solidFill>
              </a:rPr>
              <a:t> cu </a:t>
            </a:r>
            <a:r>
              <a:rPr lang="en-US" dirty="0" err="1" smtClean="0">
                <a:solidFill>
                  <a:schemeClr val="bg1"/>
                </a:solidFill>
              </a:rPr>
              <a:t>regim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fara</a:t>
            </a:r>
            <a:r>
              <a:rPr lang="en-US" dirty="0" smtClean="0">
                <a:solidFill>
                  <a:schemeClr val="bg1"/>
                </a:solidFill>
              </a:rPr>
              <a:t> gluten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4572000"/>
            <a:ext cx="830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Farthing </a:t>
            </a:r>
            <a:r>
              <a:rPr lang="en-US" dirty="0" err="1">
                <a:solidFill>
                  <a:schemeClr val="bg1"/>
                </a:solidFill>
              </a:rPr>
              <a:t>MJ</a:t>
            </a:r>
            <a:r>
              <a:rPr lang="en-US" dirty="0">
                <a:solidFill>
                  <a:schemeClr val="bg1"/>
                </a:solidFill>
              </a:rPr>
              <a:t>, Rees </a:t>
            </a:r>
            <a:r>
              <a:rPr lang="en-US" dirty="0" err="1">
                <a:solidFill>
                  <a:schemeClr val="bg1"/>
                </a:solidFill>
              </a:rPr>
              <a:t>LH</a:t>
            </a:r>
            <a:r>
              <a:rPr lang="en-US" dirty="0">
                <a:solidFill>
                  <a:schemeClr val="bg1"/>
                </a:solidFill>
              </a:rPr>
              <a:t>, Dawson AM. Male gonadal function in coeliac disease: III. </a:t>
            </a:r>
            <a:r>
              <a:rPr lang="en-US" dirty="0" smtClean="0">
                <a:solidFill>
                  <a:schemeClr val="bg1"/>
                </a:solidFill>
              </a:rPr>
              <a:t>Pituitary regulation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Clin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Endocrinol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Oxf</a:t>
            </a:r>
            <a:r>
              <a:rPr lang="en-US" dirty="0">
                <a:solidFill>
                  <a:schemeClr val="bg1"/>
                </a:solidFill>
              </a:rPr>
              <a:t>). 1983;19(6):661-71.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Farthing </a:t>
            </a:r>
            <a:r>
              <a:rPr lang="en-US" dirty="0" err="1">
                <a:solidFill>
                  <a:schemeClr val="bg1"/>
                </a:solidFill>
              </a:rPr>
              <a:t>MJ</a:t>
            </a:r>
            <a:r>
              <a:rPr lang="en-US" dirty="0">
                <a:solidFill>
                  <a:schemeClr val="bg1"/>
                </a:solidFill>
              </a:rPr>
              <a:t>, Rees </a:t>
            </a:r>
            <a:r>
              <a:rPr lang="en-US" dirty="0" err="1">
                <a:solidFill>
                  <a:schemeClr val="bg1"/>
                </a:solidFill>
              </a:rPr>
              <a:t>LH</a:t>
            </a:r>
            <a:r>
              <a:rPr lang="en-US" dirty="0">
                <a:solidFill>
                  <a:schemeClr val="bg1"/>
                </a:solidFill>
              </a:rPr>
              <a:t>, Edwards CR, Dawson AM. Male gonadal function in coeliac disease: 2. </a:t>
            </a:r>
            <a:r>
              <a:rPr lang="en-US" dirty="0" smtClean="0">
                <a:solidFill>
                  <a:schemeClr val="bg1"/>
                </a:solidFill>
              </a:rPr>
              <a:t>Sex hormones</a:t>
            </a:r>
            <a:r>
              <a:rPr lang="en-US" dirty="0">
                <a:solidFill>
                  <a:schemeClr val="bg1"/>
                </a:solidFill>
              </a:rPr>
              <a:t>. Gut. 1983;24(2):127-35.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Green JR, Goble HL, Edwards CR, Dawson AM. Reversible insensitivity to androgens in men </a:t>
            </a:r>
            <a:r>
              <a:rPr lang="en-US" dirty="0" smtClean="0">
                <a:solidFill>
                  <a:schemeClr val="bg1"/>
                </a:solidFill>
              </a:rPr>
              <a:t>with untreated </a:t>
            </a:r>
            <a:r>
              <a:rPr lang="en-US" dirty="0">
                <a:solidFill>
                  <a:schemeClr val="bg1"/>
                </a:solidFill>
              </a:rPr>
              <a:t>gluten </a:t>
            </a:r>
            <a:r>
              <a:rPr lang="en-US" dirty="0" err="1">
                <a:solidFill>
                  <a:schemeClr val="bg1"/>
                </a:solidFill>
              </a:rPr>
              <a:t>enteropathy</a:t>
            </a:r>
            <a:r>
              <a:rPr lang="en-US" dirty="0">
                <a:solidFill>
                  <a:schemeClr val="bg1"/>
                </a:solidFill>
              </a:rPr>
              <a:t>. Lancet. 1977;1(8006):280-2.</a:t>
            </a:r>
          </a:p>
        </p:txBody>
      </p:sp>
    </p:spTree>
    <p:extLst>
      <p:ext uri="{BB962C8B-B14F-4D97-AF65-F5344CB8AC3E}">
        <p14:creationId xmlns:p14="http://schemas.microsoft.com/office/powerpoint/2010/main" val="108499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8534400" cy="5897563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>
                <a:solidFill>
                  <a:schemeClr val="bg1"/>
                </a:solidFill>
              </a:rPr>
              <a:t>Deficit de </a:t>
            </a:r>
            <a:r>
              <a:rPr lang="en-US" b="1" u="sng" dirty="0" err="1" smtClean="0">
                <a:solidFill>
                  <a:schemeClr val="bg1"/>
                </a:solidFill>
              </a:rPr>
              <a:t>crestere</a:t>
            </a:r>
            <a:endParaRPr lang="en-US" b="1" u="sng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- </a:t>
            </a:r>
            <a:r>
              <a:rPr lang="en-US" dirty="0" err="1" smtClean="0">
                <a:solidFill>
                  <a:schemeClr val="bg1"/>
                </a:solidFill>
              </a:rPr>
              <a:t>copii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prezinta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reluarea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cresterii</a:t>
            </a:r>
            <a:r>
              <a:rPr lang="en-US" dirty="0" smtClean="0">
                <a:solidFill>
                  <a:schemeClr val="bg1"/>
                </a:solidFill>
              </a:rPr>
              <a:t> la </a:t>
            </a:r>
            <a:r>
              <a:rPr lang="en-US" dirty="0" err="1" smtClean="0">
                <a:solidFill>
                  <a:schemeClr val="bg1"/>
                </a:solidFill>
              </a:rPr>
              <a:t>introducerea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regimului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fara</a:t>
            </a:r>
            <a:r>
              <a:rPr lang="en-US" dirty="0" smtClean="0">
                <a:solidFill>
                  <a:schemeClr val="bg1"/>
                </a:solidFill>
              </a:rPr>
              <a:t> gluten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     - deficit functional de </a:t>
            </a:r>
            <a:r>
              <a:rPr lang="en-US" dirty="0" err="1" smtClean="0">
                <a:solidFill>
                  <a:schemeClr val="bg1"/>
                </a:solidFill>
              </a:rPr>
              <a:t>GH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      - deficit de IGF1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      - </a:t>
            </a:r>
            <a:r>
              <a:rPr lang="en-US" dirty="0" err="1" smtClean="0">
                <a:solidFill>
                  <a:schemeClr val="bg1"/>
                </a:solidFill>
              </a:rPr>
              <a:t>rezistenta</a:t>
            </a:r>
            <a:r>
              <a:rPr lang="en-US" dirty="0" smtClean="0">
                <a:solidFill>
                  <a:schemeClr val="bg1"/>
                </a:solidFill>
              </a:rPr>
              <a:t> la </a:t>
            </a:r>
            <a:r>
              <a:rPr lang="en-US" dirty="0" err="1" smtClean="0">
                <a:solidFill>
                  <a:schemeClr val="bg1"/>
                </a:solidFill>
              </a:rPr>
              <a:t>GH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daca</a:t>
            </a:r>
            <a:r>
              <a:rPr lang="en-US" dirty="0" smtClean="0">
                <a:solidFill>
                  <a:schemeClr val="bg1"/>
                </a:solidFill>
              </a:rPr>
              <a:t> nu </a:t>
            </a:r>
            <a:r>
              <a:rPr lang="en-US" dirty="0" err="1" smtClean="0">
                <a:solidFill>
                  <a:schemeClr val="bg1"/>
                </a:solidFill>
              </a:rPr>
              <a:t>recupereaza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talia</a:t>
            </a:r>
            <a:r>
              <a:rPr lang="en-US" dirty="0" smtClean="0">
                <a:solidFill>
                  <a:schemeClr val="bg1"/>
                </a:solidFill>
              </a:rPr>
              <a:t> -&gt; deficit congenital de </a:t>
            </a:r>
            <a:r>
              <a:rPr lang="en-US" dirty="0" err="1" smtClean="0">
                <a:solidFill>
                  <a:schemeClr val="bg1"/>
                </a:solidFill>
              </a:rPr>
              <a:t>GH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7000 </a:t>
            </a:r>
            <a:r>
              <a:rPr lang="en-US" dirty="0" err="1" smtClean="0">
                <a:solidFill>
                  <a:schemeClr val="bg1"/>
                </a:solidFill>
              </a:rPr>
              <a:t>copii</a:t>
            </a:r>
            <a:r>
              <a:rPr lang="en-US" dirty="0" smtClean="0">
                <a:solidFill>
                  <a:schemeClr val="bg1"/>
                </a:solidFill>
              </a:rPr>
              <a:t> cu deficit de </a:t>
            </a:r>
            <a:r>
              <a:rPr lang="en-US" dirty="0" err="1" smtClean="0">
                <a:solidFill>
                  <a:schemeClr val="bg1"/>
                </a:solidFill>
              </a:rPr>
              <a:t>crestere</a:t>
            </a:r>
            <a:r>
              <a:rPr lang="en-US" dirty="0" smtClean="0">
                <a:solidFill>
                  <a:schemeClr val="bg1"/>
                </a:solidFill>
              </a:rPr>
              <a:t> – 0.6% BC; 0.23% BC+ deficit de </a:t>
            </a:r>
            <a:r>
              <a:rPr lang="en-US" dirty="0" err="1" smtClean="0">
                <a:solidFill>
                  <a:schemeClr val="bg1"/>
                </a:solidFill>
              </a:rPr>
              <a:t>GH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5791200"/>
            <a:ext cx="830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Giovenale D, Meazza C, Cardinale GM, Sposito M, Mastrangelo C, Messini B, et al. </a:t>
            </a:r>
            <a:r>
              <a:rPr lang="it-IT" dirty="0" smtClean="0">
                <a:solidFill>
                  <a:schemeClr val="bg1"/>
                </a:solidFill>
              </a:rPr>
              <a:t>The </a:t>
            </a:r>
            <a:r>
              <a:rPr lang="en-US" dirty="0" smtClean="0">
                <a:solidFill>
                  <a:schemeClr val="bg1"/>
                </a:solidFill>
              </a:rPr>
              <a:t>prevalence </a:t>
            </a:r>
            <a:r>
              <a:rPr lang="en-US" dirty="0">
                <a:solidFill>
                  <a:schemeClr val="bg1"/>
                </a:solidFill>
              </a:rPr>
              <a:t>of growth hormone deficiency and celiac disease in short children. Clinical medicine </a:t>
            </a:r>
            <a:r>
              <a:rPr lang="en-US" dirty="0" smtClean="0">
                <a:solidFill>
                  <a:schemeClr val="bg1"/>
                </a:solidFill>
              </a:rPr>
              <a:t>&amp; research</a:t>
            </a:r>
            <a:r>
              <a:rPr lang="en-US" dirty="0">
                <a:solidFill>
                  <a:schemeClr val="bg1"/>
                </a:solidFill>
              </a:rPr>
              <a:t>. 2006;4(3):180-3</a:t>
            </a:r>
          </a:p>
        </p:txBody>
      </p:sp>
    </p:spTree>
    <p:extLst>
      <p:ext uri="{BB962C8B-B14F-4D97-AF65-F5344CB8AC3E}">
        <p14:creationId xmlns:p14="http://schemas.microsoft.com/office/powerpoint/2010/main" val="404185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Tratament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dirty="0" err="1" smtClean="0">
                <a:solidFill>
                  <a:schemeClr val="bg1"/>
                </a:solidFill>
              </a:rPr>
              <a:t>regim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fara</a:t>
            </a:r>
            <a:r>
              <a:rPr lang="en-US" dirty="0" smtClean="0">
                <a:solidFill>
                  <a:schemeClr val="bg1"/>
                </a:solidFill>
              </a:rPr>
              <a:t> gluten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DIY-Dog-Food_Grain-F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7543800" cy="4957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77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Concluzii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56388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Desi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este</a:t>
            </a:r>
            <a:r>
              <a:rPr lang="en-US" dirty="0" smtClean="0">
                <a:solidFill>
                  <a:schemeClr val="bg1"/>
                </a:solidFill>
              </a:rPr>
              <a:t> o </a:t>
            </a:r>
            <a:r>
              <a:rPr lang="en-US" dirty="0" err="1" smtClean="0">
                <a:solidFill>
                  <a:schemeClr val="bg1"/>
                </a:solidFill>
              </a:rPr>
              <a:t>boala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frecventa</a:t>
            </a:r>
            <a:r>
              <a:rPr lang="en-US" dirty="0" smtClean="0">
                <a:solidFill>
                  <a:schemeClr val="bg1"/>
                </a:solidFill>
              </a:rPr>
              <a:t>, BC </a:t>
            </a:r>
            <a:r>
              <a:rPr lang="en-US" dirty="0" err="1" smtClean="0">
                <a:solidFill>
                  <a:schemeClr val="bg1"/>
                </a:solidFill>
              </a:rPr>
              <a:t>este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subdiagnosticata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cea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poate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avea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efecte</a:t>
            </a:r>
            <a:r>
              <a:rPr lang="en-US" dirty="0" smtClean="0">
                <a:solidFill>
                  <a:schemeClr val="bg1"/>
                </a:solidFill>
              </a:rPr>
              <a:t> severe </a:t>
            </a:r>
            <a:r>
              <a:rPr lang="en-US" dirty="0" err="1" smtClean="0">
                <a:solidFill>
                  <a:schemeClr val="bg1"/>
                </a:solidFill>
              </a:rPr>
              <a:t>pe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termen</a:t>
            </a:r>
            <a:r>
              <a:rPr lang="en-US" dirty="0" smtClean="0">
                <a:solidFill>
                  <a:schemeClr val="bg1"/>
                </a:solidFill>
              </a:rPr>
              <a:t> lung. 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Diagnosticarea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tardiva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poate</a:t>
            </a:r>
            <a:r>
              <a:rPr lang="en-US" dirty="0" smtClean="0">
                <a:solidFill>
                  <a:schemeClr val="bg1"/>
                </a:solidFill>
              </a:rPr>
              <a:t> duce la </a:t>
            </a:r>
            <a:r>
              <a:rPr lang="en-US" dirty="0" err="1" smtClean="0">
                <a:solidFill>
                  <a:schemeClr val="bg1"/>
                </a:solidFill>
              </a:rPr>
              <a:t>boala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celiaca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rezistenta</a:t>
            </a:r>
            <a:r>
              <a:rPr lang="en-US" dirty="0" smtClean="0">
                <a:solidFill>
                  <a:schemeClr val="bg1"/>
                </a:solidFill>
              </a:rPr>
              <a:t>, cu </a:t>
            </a:r>
            <a:r>
              <a:rPr lang="en-US" dirty="0" err="1" smtClean="0">
                <a:solidFill>
                  <a:schemeClr val="bg1"/>
                </a:solidFill>
              </a:rPr>
              <a:t>risc</a:t>
            </a:r>
            <a:r>
              <a:rPr lang="en-US" dirty="0" smtClean="0">
                <a:solidFill>
                  <a:schemeClr val="bg1"/>
                </a:solidFill>
              </a:rPr>
              <a:t> de </a:t>
            </a:r>
            <a:r>
              <a:rPr lang="en-US" dirty="0" err="1" smtClean="0">
                <a:solidFill>
                  <a:schemeClr val="bg1"/>
                </a:solidFill>
              </a:rPr>
              <a:t>transformare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maliga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</a:t>
            </a:r>
            <a:r>
              <a:rPr lang="en-US" dirty="0" smtClean="0">
                <a:solidFill>
                  <a:schemeClr val="bg1"/>
                </a:solidFill>
              </a:rPr>
              <a:t> care </a:t>
            </a:r>
            <a:r>
              <a:rPr lang="en-US" dirty="0" err="1" smtClean="0">
                <a:solidFill>
                  <a:schemeClr val="bg1"/>
                </a:solidFill>
              </a:rPr>
              <a:t>complica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tratamentul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comobidirtatiilor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Rezolutia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lenta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leziunilor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intestinale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complicat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evolutia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patologiei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osoase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pacienta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necesitand</a:t>
            </a:r>
            <a:r>
              <a:rPr lang="en-US" dirty="0">
                <a:solidFill>
                  <a:schemeClr val="bg1"/>
                </a:solidFill>
              </a:rPr>
              <a:t> in </a:t>
            </a:r>
            <a:r>
              <a:rPr lang="en-US" dirty="0" err="1">
                <a:solidFill>
                  <a:schemeClr val="bg1"/>
                </a:solidFill>
              </a:rPr>
              <a:t>continuare</a:t>
            </a:r>
            <a:r>
              <a:rPr lang="en-US" dirty="0">
                <a:solidFill>
                  <a:schemeClr val="bg1"/>
                </a:solidFill>
              </a:rPr>
              <a:t> doze </a:t>
            </a:r>
            <a:r>
              <a:rPr lang="en-US" dirty="0" err="1">
                <a:solidFill>
                  <a:schemeClr val="bg1"/>
                </a:solidFill>
              </a:rPr>
              <a:t>mari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vitamina</a:t>
            </a:r>
            <a:r>
              <a:rPr lang="en-US" dirty="0">
                <a:solidFill>
                  <a:schemeClr val="bg1"/>
                </a:solidFill>
              </a:rPr>
              <a:t> D </a:t>
            </a:r>
            <a:r>
              <a:rPr lang="en-US" dirty="0" err="1">
                <a:solidFill>
                  <a:schemeClr val="bg1"/>
                </a:solidFill>
              </a:rPr>
              <a:t>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calciu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pentru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mentinerea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echilibului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fosfo</a:t>
            </a:r>
            <a:r>
              <a:rPr lang="en-US" dirty="0">
                <a:solidFill>
                  <a:schemeClr val="bg1"/>
                </a:solidFill>
              </a:rPr>
              <a:t>-calcic. 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52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763000" cy="6400800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400055"/>
              </p:ext>
            </p:extLst>
          </p:nvPr>
        </p:nvGraphicFramePr>
        <p:xfrm>
          <a:off x="533400" y="609600"/>
          <a:ext cx="7467600" cy="4724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9923"/>
                <a:gridCol w="3557677"/>
              </a:tblGrid>
              <a:tr h="609599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 smtClean="0">
                          <a:solidFill>
                            <a:schemeClr val="tx1"/>
                          </a:solidFill>
                        </a:rPr>
                        <a:t>paramentru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err="1" smtClean="0">
                          <a:solidFill>
                            <a:schemeClr val="tx1"/>
                          </a:solidFill>
                        </a:rPr>
                        <a:t>bazal</a:t>
                      </a:r>
                      <a:endParaRPr 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err="1" smtClean="0">
                          <a:solidFill>
                            <a:schemeClr val="tx1"/>
                          </a:solidFill>
                        </a:rPr>
                        <a:t>Calciu</a:t>
                      </a:r>
                      <a:endParaRPr lang="en-US" sz="2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[8,4-10,2 mg/</a:t>
                      </a: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</a:rPr>
                        <a:t>dL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7.8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 smtClean="0">
                          <a:solidFill>
                            <a:schemeClr val="tx1"/>
                          </a:solidFill>
                        </a:rPr>
                        <a:t>Fosfor</a:t>
                      </a:r>
                      <a:endParaRPr lang="en-US" sz="2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[2,3-4,7 mg/mL]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3.36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 smtClean="0">
                          <a:solidFill>
                            <a:schemeClr val="tx1"/>
                          </a:solidFill>
                        </a:rPr>
                        <a:t>PTH</a:t>
                      </a:r>
                      <a:endParaRPr lang="en-US" sz="2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[15-68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1" baseline="0" dirty="0" err="1" smtClean="0">
                          <a:solidFill>
                            <a:schemeClr val="tx1"/>
                          </a:solidFill>
                        </a:rPr>
                        <a:t>pg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</a:rPr>
                        <a:t>/mL]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518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7467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 smtClean="0">
                          <a:solidFill>
                            <a:schemeClr val="tx1"/>
                          </a:solidFill>
                        </a:rPr>
                        <a:t>Fosfataza</a:t>
                      </a:r>
                      <a:r>
                        <a:rPr lang="en-US" sz="2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1" baseline="0" dirty="0" err="1" smtClean="0">
                          <a:solidFill>
                            <a:schemeClr val="tx1"/>
                          </a:solidFill>
                        </a:rPr>
                        <a:t>alcalina</a:t>
                      </a:r>
                      <a:endParaRPr lang="en-US" sz="28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</a:rPr>
                        <a:t>[40-150 UI/L]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380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7924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25 OH </a:t>
                      </a:r>
                      <a:r>
                        <a:rPr lang="en-US" sz="2800" b="1" dirty="0" err="1" smtClean="0">
                          <a:solidFill>
                            <a:schemeClr val="tx1"/>
                          </a:solidFill>
                        </a:rPr>
                        <a:t>vitamina</a:t>
                      </a:r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 D</a:t>
                      </a:r>
                    </a:p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[30-50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1" baseline="0" dirty="0" err="1" smtClean="0">
                          <a:solidFill>
                            <a:schemeClr val="tx1"/>
                          </a:solidFill>
                        </a:rPr>
                        <a:t>ng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</a:rPr>
                        <a:t>/mL]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&lt; 5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881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763000" cy="6400800"/>
          </a:xfrm>
        </p:spPr>
        <p:txBody>
          <a:bodyPr>
            <a:normAutofit/>
          </a:bodyPr>
          <a:lstStyle/>
          <a:p>
            <a:r>
              <a:rPr lang="ro-RO" dirty="0" smtClean="0">
                <a:solidFill>
                  <a:schemeClr val="bg1"/>
                </a:solidFill>
              </a:rPr>
              <a:t>Radiografia </a:t>
            </a:r>
            <a:r>
              <a:rPr lang="ro-RO" dirty="0">
                <a:solidFill>
                  <a:schemeClr val="bg1"/>
                </a:solidFill>
              </a:rPr>
              <a:t>de coloanǎ a evidențiat </a:t>
            </a:r>
            <a:r>
              <a:rPr lang="ro-RO" dirty="0" smtClean="0">
                <a:solidFill>
                  <a:schemeClr val="bg1"/>
                </a:solidFill>
              </a:rPr>
              <a:t>tasǎri vertebrale</a:t>
            </a:r>
            <a:r>
              <a:rPr lang="en-US" dirty="0" smtClean="0">
                <a:solidFill>
                  <a:schemeClr val="bg1"/>
                </a:solidFill>
              </a:rPr>
              <a:t> – T6, T8</a:t>
            </a:r>
            <a:r>
              <a:rPr lang="ro-RO" dirty="0" smtClean="0">
                <a:solidFill>
                  <a:schemeClr val="bg1"/>
                </a:solidFill>
              </a:rPr>
              <a:t>;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O</a:t>
            </a:r>
            <a:r>
              <a:rPr lang="ro-RO" dirty="0" smtClean="0">
                <a:solidFill>
                  <a:schemeClr val="bg1"/>
                </a:solidFill>
              </a:rPr>
              <a:t>steodensitometria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145" y="4343400"/>
            <a:ext cx="6362007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905000"/>
            <a:ext cx="5943600" cy="1911562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414003"/>
              </p:ext>
            </p:extLst>
          </p:nvPr>
        </p:nvGraphicFramePr>
        <p:xfrm>
          <a:off x="6172200" y="1981200"/>
          <a:ext cx="268639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198"/>
                <a:gridCol w="134319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L1-L4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BMD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0,371 g/cm2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Scor</a:t>
                      </a:r>
                      <a:r>
                        <a:rPr lang="en-US" dirty="0" smtClean="0"/>
                        <a:t> 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- 6,1 DS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Scor</a:t>
                      </a:r>
                      <a:r>
                        <a:rPr lang="en-US" dirty="0" smtClean="0"/>
                        <a:t> 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-</a:t>
                      </a:r>
                      <a:r>
                        <a:rPr lang="en-US" b="1" baseline="0" dirty="0" smtClean="0"/>
                        <a:t> 5,8</a:t>
                      </a:r>
                      <a:r>
                        <a:rPr lang="en-US" b="1" dirty="0" smtClean="0"/>
                        <a:t> DS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436297"/>
              </p:ext>
            </p:extLst>
          </p:nvPr>
        </p:nvGraphicFramePr>
        <p:xfrm>
          <a:off x="76200" y="4419600"/>
          <a:ext cx="268639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198"/>
                <a:gridCol w="134319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BMD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0,507 g/cm2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Scor</a:t>
                      </a:r>
                      <a:r>
                        <a:rPr lang="en-US" dirty="0" smtClean="0"/>
                        <a:t> 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- 3,5 DS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Scor</a:t>
                      </a:r>
                      <a:r>
                        <a:rPr lang="en-US" dirty="0" smtClean="0"/>
                        <a:t> 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-3,1 DS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1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763000" cy="6400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o-RO" dirty="0" smtClean="0">
                <a:solidFill>
                  <a:srgbClr val="FFFF00"/>
                </a:solidFill>
              </a:rPr>
              <a:t>Osteomalacie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H</a:t>
            </a:r>
            <a:r>
              <a:rPr lang="ro-RO" dirty="0" smtClean="0">
                <a:solidFill>
                  <a:srgbClr val="FFFF00"/>
                </a:solidFill>
              </a:rPr>
              <a:t>iperparatiroidism secundar</a:t>
            </a:r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FFFF00"/>
                </a:solidFill>
              </a:rPr>
              <a:t>Osteoporoz</a:t>
            </a:r>
            <a:r>
              <a:rPr lang="ro-RO" dirty="0">
                <a:solidFill>
                  <a:srgbClr val="FFFF00"/>
                </a:solidFill>
              </a:rPr>
              <a:t>ǎ</a:t>
            </a:r>
            <a:r>
              <a:rPr lang="en-US" dirty="0" smtClean="0">
                <a:solidFill>
                  <a:srgbClr val="FFFF00"/>
                </a:solidFill>
              </a:rPr>
              <a:t> sever</a:t>
            </a:r>
            <a:r>
              <a:rPr lang="ro-RO" dirty="0">
                <a:solidFill>
                  <a:srgbClr val="FFFF00"/>
                </a:solidFill>
              </a:rPr>
              <a:t>ǎ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secundar</a:t>
            </a:r>
            <a:r>
              <a:rPr lang="ro-RO" dirty="0">
                <a:solidFill>
                  <a:srgbClr val="FFFF00"/>
                </a:solidFill>
              </a:rPr>
              <a:t>ǎ</a:t>
            </a:r>
            <a:r>
              <a:rPr lang="en-US" dirty="0" smtClean="0">
                <a:solidFill>
                  <a:srgbClr val="FFFF00"/>
                </a:solidFill>
              </a:rPr>
              <a:t> (</a:t>
            </a:r>
            <a:r>
              <a:rPr lang="en-US" dirty="0" err="1" smtClean="0">
                <a:solidFill>
                  <a:srgbClr val="FFFF00"/>
                </a:solidFill>
              </a:rPr>
              <a:t>Tas</a:t>
            </a:r>
            <a:r>
              <a:rPr lang="ro-RO" dirty="0">
                <a:solidFill>
                  <a:srgbClr val="FFFF00"/>
                </a:solidFill>
              </a:rPr>
              <a:t>ǎ</a:t>
            </a:r>
            <a:r>
              <a:rPr lang="en-US" dirty="0" err="1" smtClean="0">
                <a:solidFill>
                  <a:srgbClr val="FFFF00"/>
                </a:solidFill>
              </a:rPr>
              <a:t>ri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vertebrale</a:t>
            </a:r>
            <a:r>
              <a:rPr lang="en-US" dirty="0" smtClean="0">
                <a:solidFill>
                  <a:srgbClr val="FFFF00"/>
                </a:solidFill>
              </a:rPr>
              <a:t>)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I</a:t>
            </a:r>
            <a:r>
              <a:rPr lang="ro-RO" dirty="0" smtClean="0">
                <a:solidFill>
                  <a:srgbClr val="FFFF00"/>
                </a:solidFill>
              </a:rPr>
              <a:t>nsuficiențǎ </a:t>
            </a:r>
            <a:r>
              <a:rPr lang="ro-RO" dirty="0">
                <a:solidFill>
                  <a:srgbClr val="FFFF00"/>
                </a:solidFill>
              </a:rPr>
              <a:t>ovarianǎ </a:t>
            </a:r>
            <a:r>
              <a:rPr lang="ro-RO" dirty="0" smtClean="0">
                <a:solidFill>
                  <a:srgbClr val="FFFF00"/>
                </a:solidFill>
              </a:rPr>
              <a:t>prematurǎ</a:t>
            </a:r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FFFF00"/>
                </a:solidFill>
              </a:rPr>
              <a:t>Anemie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macrocitar</a:t>
            </a:r>
            <a:r>
              <a:rPr lang="ro-RO" dirty="0">
                <a:solidFill>
                  <a:srgbClr val="FFFF00"/>
                </a:solidFill>
              </a:rPr>
              <a:t>ǎ</a:t>
            </a:r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? </a:t>
            </a:r>
            <a:r>
              <a:rPr lang="en-US" dirty="0" err="1" smtClean="0">
                <a:solidFill>
                  <a:schemeClr val="bg1"/>
                </a:solidFill>
              </a:rPr>
              <a:t>Pseudohipoparatiroidism</a:t>
            </a:r>
            <a:r>
              <a:rPr lang="en-US" dirty="0" smtClean="0">
                <a:solidFill>
                  <a:schemeClr val="bg1"/>
                </a:solidFill>
              </a:rPr>
              <a:t> tip 1B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</a:t>
            </a:r>
            <a:r>
              <a:rPr lang="ro-RO" dirty="0" smtClean="0">
                <a:solidFill>
                  <a:schemeClr val="bg1"/>
                </a:solidFill>
              </a:rPr>
              <a:t>ratament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- </a:t>
            </a:r>
            <a:r>
              <a:rPr lang="ro-RO" dirty="0" smtClean="0">
                <a:solidFill>
                  <a:schemeClr val="bg1"/>
                </a:solidFill>
              </a:rPr>
              <a:t>vitamina D</a:t>
            </a:r>
            <a:r>
              <a:rPr lang="en-US" dirty="0" smtClean="0">
                <a:solidFill>
                  <a:schemeClr val="bg1"/>
                </a:solidFill>
              </a:rPr>
              <a:t>3</a:t>
            </a:r>
            <a:r>
              <a:rPr lang="ro-RO" dirty="0" smtClean="0">
                <a:solidFill>
                  <a:schemeClr val="bg1"/>
                </a:solidFill>
              </a:rPr>
              <a:t> 4000 </a:t>
            </a:r>
            <a:r>
              <a:rPr lang="ro-RO" dirty="0">
                <a:solidFill>
                  <a:schemeClr val="bg1"/>
                </a:solidFill>
              </a:rPr>
              <a:t>U/zi +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- </a:t>
            </a:r>
            <a:r>
              <a:rPr lang="en-US" dirty="0" err="1" smtClean="0">
                <a:solidFill>
                  <a:schemeClr val="bg1"/>
                </a:solidFill>
              </a:rPr>
              <a:t>Alphacalcidol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o-RO" dirty="0" smtClean="0">
                <a:solidFill>
                  <a:schemeClr val="bg1"/>
                </a:solidFill>
              </a:rPr>
              <a:t>50mcg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zi</a:t>
            </a:r>
            <a:r>
              <a:rPr lang="ro-RO" dirty="0" smtClean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- </a:t>
            </a:r>
            <a:r>
              <a:rPr lang="ro-RO" dirty="0" smtClean="0">
                <a:solidFill>
                  <a:schemeClr val="bg1"/>
                </a:solidFill>
              </a:rPr>
              <a:t>calciu 1500 mg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zi</a:t>
            </a:r>
            <a:r>
              <a:rPr lang="ro-RO" dirty="0" smtClean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42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763000" cy="6400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Dup</a:t>
            </a:r>
            <a:r>
              <a:rPr lang="ro-RO" dirty="0">
                <a:solidFill>
                  <a:schemeClr val="bg1"/>
                </a:solidFill>
              </a:rPr>
              <a:t>ǎ</a:t>
            </a:r>
            <a:r>
              <a:rPr lang="en-US" dirty="0" smtClean="0">
                <a:solidFill>
                  <a:schemeClr val="bg1"/>
                </a:solidFill>
              </a:rPr>
              <a:t> 6 </a:t>
            </a:r>
            <a:r>
              <a:rPr lang="en-US" dirty="0" err="1" smtClean="0">
                <a:solidFill>
                  <a:schemeClr val="bg1"/>
                </a:solidFill>
              </a:rPr>
              <a:t>saptamani</a:t>
            </a:r>
            <a:r>
              <a:rPr lang="en-US" dirty="0" smtClean="0">
                <a:solidFill>
                  <a:schemeClr val="bg1"/>
                </a:solidFill>
              </a:rPr>
              <a:t> de </a:t>
            </a:r>
            <a:r>
              <a:rPr lang="en-US" dirty="0" err="1" smtClean="0">
                <a:solidFill>
                  <a:schemeClr val="bg1"/>
                </a:solidFill>
              </a:rPr>
              <a:t>tratament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Ameliorare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st</a:t>
            </a:r>
            <a:r>
              <a:rPr lang="ro-RO" dirty="0">
                <a:solidFill>
                  <a:schemeClr val="bg1"/>
                </a:solidFill>
              </a:rPr>
              <a:t>ǎ</a:t>
            </a:r>
            <a:r>
              <a:rPr lang="en-US" dirty="0" err="1" smtClean="0">
                <a:solidFill>
                  <a:schemeClr val="bg1"/>
                </a:solidFill>
              </a:rPr>
              <a:t>rii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generale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</a:t>
            </a:r>
            <a:r>
              <a:rPr lang="en-US" dirty="0" smtClean="0">
                <a:solidFill>
                  <a:schemeClr val="bg1"/>
                </a:solidFill>
              </a:rPr>
              <a:t> a </a:t>
            </a:r>
            <a:r>
              <a:rPr lang="en-US" dirty="0" err="1" smtClean="0">
                <a:solidFill>
                  <a:schemeClr val="bg1"/>
                </a:solidFill>
              </a:rPr>
              <a:t>durerilor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osoase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072328"/>
              </p:ext>
            </p:extLst>
          </p:nvPr>
        </p:nvGraphicFramePr>
        <p:xfrm>
          <a:off x="228600" y="1752600"/>
          <a:ext cx="8686801" cy="4571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0623"/>
                <a:gridCol w="2803089"/>
                <a:gridCol w="2803089"/>
              </a:tblGrid>
              <a:tr h="609599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 smtClean="0">
                          <a:solidFill>
                            <a:schemeClr val="tx1"/>
                          </a:solidFill>
                        </a:rPr>
                        <a:t>paramentru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err="1" smtClean="0">
                          <a:solidFill>
                            <a:schemeClr val="tx1"/>
                          </a:solidFill>
                        </a:rPr>
                        <a:t>bazal</a:t>
                      </a:r>
                      <a:endParaRPr 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err="1" smtClean="0">
                          <a:solidFill>
                            <a:schemeClr val="tx1"/>
                          </a:solidFill>
                        </a:rPr>
                        <a:t>Dupa</a:t>
                      </a:r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 6 </a:t>
                      </a:r>
                      <a:r>
                        <a:rPr lang="en-US" sz="2800" b="1" dirty="0" err="1" smtClean="0">
                          <a:solidFill>
                            <a:schemeClr val="tx1"/>
                          </a:solidFill>
                        </a:rPr>
                        <a:t>sapt</a:t>
                      </a:r>
                      <a:endParaRPr 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err="1" smtClean="0">
                          <a:solidFill>
                            <a:schemeClr val="tx1"/>
                          </a:solidFill>
                        </a:rPr>
                        <a:t>Calciu</a:t>
                      </a:r>
                      <a:endParaRPr lang="en-US" sz="2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[8,4-10,2 mg/</a:t>
                      </a: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</a:rPr>
                        <a:t>dL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7.8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8.2</a:t>
                      </a:r>
                    </a:p>
                  </a:txBody>
                  <a:tcPr/>
                </a:tc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 smtClean="0">
                          <a:solidFill>
                            <a:schemeClr val="tx1"/>
                          </a:solidFill>
                        </a:rPr>
                        <a:t>Fosfor</a:t>
                      </a:r>
                      <a:endParaRPr lang="en-US" sz="2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[2,3-4,7 mg/mL]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3.36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3,5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 smtClean="0">
                          <a:solidFill>
                            <a:schemeClr val="tx1"/>
                          </a:solidFill>
                        </a:rPr>
                        <a:t>PTH</a:t>
                      </a:r>
                      <a:endParaRPr lang="en-US" sz="2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[15-68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1" baseline="0" dirty="0" err="1" smtClean="0">
                          <a:solidFill>
                            <a:schemeClr val="tx1"/>
                          </a:solidFill>
                        </a:rPr>
                        <a:t>pg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</a:rPr>
                        <a:t>/mL]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518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200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7467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 smtClean="0">
                          <a:solidFill>
                            <a:schemeClr val="tx1"/>
                          </a:solidFill>
                        </a:rPr>
                        <a:t>Fosfataza</a:t>
                      </a:r>
                      <a:r>
                        <a:rPr lang="en-US" sz="2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1" baseline="0" dirty="0" err="1" smtClean="0">
                          <a:solidFill>
                            <a:schemeClr val="tx1"/>
                          </a:solidFill>
                        </a:rPr>
                        <a:t>alcalina</a:t>
                      </a:r>
                      <a:endParaRPr lang="en-US" sz="28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</a:rPr>
                        <a:t>[40-150 UI/L]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380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367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7924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25 OH </a:t>
                      </a:r>
                      <a:r>
                        <a:rPr lang="en-US" sz="2800" b="1" dirty="0" err="1" smtClean="0">
                          <a:solidFill>
                            <a:schemeClr val="tx1"/>
                          </a:solidFill>
                        </a:rPr>
                        <a:t>vitamina</a:t>
                      </a:r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 D</a:t>
                      </a:r>
                    </a:p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[30-50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1" baseline="0" dirty="0" err="1" smtClean="0">
                          <a:solidFill>
                            <a:schemeClr val="tx1"/>
                          </a:solidFill>
                        </a:rPr>
                        <a:t>ng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</a:rPr>
                        <a:t>/mL]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2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763000" cy="640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dirty="0" smtClean="0">
                <a:solidFill>
                  <a:schemeClr val="bg1"/>
                </a:solidFill>
              </a:rPr>
              <a:t>Evaluare</a:t>
            </a:r>
            <a:r>
              <a:rPr lang="en-US" dirty="0" smtClean="0">
                <a:solidFill>
                  <a:schemeClr val="bg1"/>
                </a:solidFill>
              </a:rPr>
              <a:t>a</a:t>
            </a:r>
            <a:r>
              <a:rPr lang="ro-RO" dirty="0" smtClean="0">
                <a:solidFill>
                  <a:schemeClr val="bg1"/>
                </a:solidFill>
              </a:rPr>
              <a:t> </a:t>
            </a:r>
            <a:r>
              <a:rPr lang="ro-RO" dirty="0">
                <a:solidFill>
                  <a:schemeClr val="bg1"/>
                </a:solidFill>
              </a:rPr>
              <a:t>suplimentarǎ a evidențiat episoade repetate de diaree </a:t>
            </a:r>
            <a:r>
              <a:rPr lang="en-US" dirty="0" smtClean="0">
                <a:solidFill>
                  <a:schemeClr val="bg1"/>
                </a:solidFill>
              </a:rPr>
              <a:t>+ </a:t>
            </a:r>
            <a:r>
              <a:rPr lang="en-US" dirty="0" err="1" smtClean="0">
                <a:solidFill>
                  <a:schemeClr val="bg1"/>
                </a:solidFill>
              </a:rPr>
              <a:t>dureri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abdominale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en-US" b="1" dirty="0" smtClean="0">
                <a:solidFill>
                  <a:srgbClr val="FF0000"/>
                </a:solidFill>
              </a:rPr>
              <a:t>Ac</a:t>
            </a:r>
            <a:r>
              <a:rPr lang="ro-RO" b="1" dirty="0" smtClean="0">
                <a:solidFill>
                  <a:srgbClr val="FF0000"/>
                </a:solidFill>
              </a:rPr>
              <a:t> </a:t>
            </a:r>
            <a:r>
              <a:rPr lang="ro-RO" b="1" dirty="0">
                <a:solidFill>
                  <a:srgbClr val="FF0000"/>
                </a:solidFill>
              </a:rPr>
              <a:t>antitransglutaminazǎ </a:t>
            </a:r>
            <a:r>
              <a:rPr lang="en-US" b="1" dirty="0" err="1" smtClean="0">
                <a:solidFill>
                  <a:srgbClr val="FF0000"/>
                </a:solidFill>
              </a:rPr>
              <a:t>tisulara</a:t>
            </a:r>
            <a:r>
              <a:rPr lang="en-US" b="1" dirty="0" smtClean="0">
                <a:solidFill>
                  <a:srgbClr val="FF0000"/>
                </a:solidFill>
              </a:rPr>
              <a:t> IgA – 74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(N&lt;10)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- EDS: </a:t>
            </a:r>
            <a:r>
              <a:rPr lang="en-US" dirty="0" err="1" smtClean="0">
                <a:solidFill>
                  <a:schemeClr val="bg1"/>
                </a:solidFill>
              </a:rPr>
              <a:t>atrofie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viloasa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moderata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marcata</a:t>
            </a:r>
            <a:r>
              <a:rPr lang="en-US" dirty="0" smtClean="0">
                <a:solidFill>
                  <a:schemeClr val="bg1"/>
                </a:solidFill>
              </a:rPr>
              <a:t>, cu </a:t>
            </a:r>
            <a:r>
              <a:rPr lang="en-US" dirty="0" err="1" smtClean="0">
                <a:solidFill>
                  <a:schemeClr val="bg1"/>
                </a:solidFill>
              </a:rPr>
              <a:t>vili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mult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scurtati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largiti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cripte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alungite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</a:t>
            </a:r>
            <a:r>
              <a:rPr lang="en-US" dirty="0" smtClean="0">
                <a:solidFill>
                  <a:schemeClr val="bg1"/>
                </a:solidFill>
              </a:rPr>
              <a:t> focal </a:t>
            </a:r>
            <a:r>
              <a:rPr lang="en-US" dirty="0" err="1" smtClean="0">
                <a:solidFill>
                  <a:schemeClr val="bg1"/>
                </a:solidFill>
              </a:rPr>
              <a:t>ramificate</a:t>
            </a:r>
            <a:r>
              <a:rPr lang="en-US" dirty="0" smtClean="0">
                <a:solidFill>
                  <a:schemeClr val="bg1"/>
                </a:solidFill>
              </a:rPr>
              <a:t>; </a:t>
            </a:r>
            <a:r>
              <a:rPr lang="en-US" dirty="0" err="1" smtClean="0">
                <a:solidFill>
                  <a:schemeClr val="bg1"/>
                </a:solidFill>
              </a:rPr>
              <a:t>infiltrat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inflamator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limfo-plasmocitar</a:t>
            </a:r>
            <a:r>
              <a:rPr lang="en-US" dirty="0" smtClean="0">
                <a:solidFill>
                  <a:schemeClr val="bg1"/>
                </a:solidFill>
              </a:rPr>
              <a:t> in </a:t>
            </a:r>
            <a:r>
              <a:rPr lang="en-US" dirty="0" err="1" smtClean="0">
                <a:solidFill>
                  <a:schemeClr val="bg1"/>
                </a:solidFill>
              </a:rPr>
              <a:t>corion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en-US" dirty="0" err="1" smtClean="0">
                <a:solidFill>
                  <a:schemeClr val="bg1"/>
                </a:solidFill>
              </a:rPr>
              <a:t>enteropatie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glutenica</a:t>
            </a:r>
            <a:r>
              <a:rPr lang="en-US" dirty="0" smtClean="0">
                <a:solidFill>
                  <a:schemeClr val="bg1"/>
                </a:solidFill>
              </a:rPr>
              <a:t> Marsh 3b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Se </a:t>
            </a:r>
            <a:r>
              <a:rPr lang="en-US" dirty="0" err="1" smtClean="0">
                <a:solidFill>
                  <a:schemeClr val="bg1"/>
                </a:solidFill>
              </a:rPr>
              <a:t>diagnostica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Boala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celiaca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</a:t>
            </a:r>
            <a:r>
              <a:rPr lang="en-US" dirty="0" smtClean="0">
                <a:solidFill>
                  <a:schemeClr val="bg1"/>
                </a:solidFill>
              </a:rPr>
              <a:t> se </a:t>
            </a:r>
            <a:r>
              <a:rPr lang="en-US" dirty="0" err="1" smtClean="0">
                <a:solidFill>
                  <a:schemeClr val="bg1"/>
                </a:solidFill>
              </a:rPr>
              <a:t>recomanda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regim</a:t>
            </a:r>
            <a:r>
              <a:rPr lang="en-US" dirty="0" smtClean="0">
                <a:solidFill>
                  <a:schemeClr val="bg1"/>
                </a:solidFill>
              </a:rPr>
              <a:t> f</a:t>
            </a:r>
            <a:r>
              <a:rPr lang="ro-RO" dirty="0">
                <a:solidFill>
                  <a:schemeClr val="bg1"/>
                </a:solidFill>
              </a:rPr>
              <a:t>ǎ</a:t>
            </a:r>
            <a:r>
              <a:rPr lang="en-US" dirty="0" smtClean="0">
                <a:solidFill>
                  <a:schemeClr val="bg1"/>
                </a:solidFill>
              </a:rPr>
              <a:t>r</a:t>
            </a:r>
            <a:r>
              <a:rPr lang="ro-RO" dirty="0">
                <a:solidFill>
                  <a:schemeClr val="bg1"/>
                </a:solidFill>
              </a:rPr>
              <a:t>ǎ</a:t>
            </a:r>
            <a:r>
              <a:rPr lang="en-US" dirty="0" smtClean="0">
                <a:solidFill>
                  <a:schemeClr val="bg1"/>
                </a:solidFill>
              </a:rPr>
              <a:t> gluten</a:t>
            </a:r>
            <a:r>
              <a:rPr lang="ro-RO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65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763000" cy="640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FFFF00"/>
                </a:solidFill>
              </a:rPr>
              <a:t>Boala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celiaca</a:t>
            </a:r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ro-RO" dirty="0" smtClean="0">
                <a:solidFill>
                  <a:srgbClr val="FFFF00"/>
                </a:solidFill>
              </a:rPr>
              <a:t>Osteomalacie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H</a:t>
            </a:r>
            <a:r>
              <a:rPr lang="ro-RO" dirty="0" smtClean="0">
                <a:solidFill>
                  <a:srgbClr val="FFFF00"/>
                </a:solidFill>
              </a:rPr>
              <a:t>iperparatiroidism secundar</a:t>
            </a:r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FFFF00"/>
                </a:solidFill>
              </a:rPr>
              <a:t>Osteoporoz</a:t>
            </a:r>
            <a:r>
              <a:rPr lang="ro-RO" dirty="0">
                <a:solidFill>
                  <a:srgbClr val="FFFF00"/>
                </a:solidFill>
              </a:rPr>
              <a:t>ǎ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secundar</a:t>
            </a:r>
            <a:r>
              <a:rPr lang="ro-RO" dirty="0">
                <a:solidFill>
                  <a:srgbClr val="FFFF00"/>
                </a:solidFill>
              </a:rPr>
              <a:t>ǎ</a:t>
            </a:r>
            <a:r>
              <a:rPr lang="en-US" dirty="0" smtClean="0">
                <a:solidFill>
                  <a:srgbClr val="FFFF00"/>
                </a:solidFill>
              </a:rPr>
              <a:t> sever</a:t>
            </a:r>
            <a:r>
              <a:rPr lang="ro-RO" dirty="0">
                <a:solidFill>
                  <a:srgbClr val="FFFF00"/>
                </a:solidFill>
              </a:rPr>
              <a:t>ǎ</a:t>
            </a:r>
            <a:r>
              <a:rPr lang="en-US" dirty="0" smtClean="0">
                <a:solidFill>
                  <a:srgbClr val="FFFF00"/>
                </a:solidFill>
              </a:rPr>
              <a:t> (</a:t>
            </a:r>
            <a:r>
              <a:rPr lang="en-US" dirty="0" err="1" smtClean="0">
                <a:solidFill>
                  <a:srgbClr val="FFFF00"/>
                </a:solidFill>
              </a:rPr>
              <a:t>Tas</a:t>
            </a:r>
            <a:r>
              <a:rPr lang="ro-RO" dirty="0">
                <a:solidFill>
                  <a:srgbClr val="FFFF00"/>
                </a:solidFill>
              </a:rPr>
              <a:t>ǎ</a:t>
            </a:r>
            <a:r>
              <a:rPr lang="en-US" dirty="0" err="1" smtClean="0">
                <a:solidFill>
                  <a:srgbClr val="FFFF00"/>
                </a:solidFill>
              </a:rPr>
              <a:t>ri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vertebrale</a:t>
            </a:r>
            <a:r>
              <a:rPr lang="en-US" dirty="0" smtClean="0">
                <a:solidFill>
                  <a:srgbClr val="FFFF00"/>
                </a:solidFill>
              </a:rPr>
              <a:t>)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I</a:t>
            </a:r>
            <a:r>
              <a:rPr lang="ro-RO" dirty="0" smtClean="0">
                <a:solidFill>
                  <a:srgbClr val="FFFF00"/>
                </a:solidFill>
              </a:rPr>
              <a:t>nsuficiențǎ </a:t>
            </a:r>
            <a:r>
              <a:rPr lang="ro-RO" dirty="0">
                <a:solidFill>
                  <a:srgbClr val="FFFF00"/>
                </a:solidFill>
              </a:rPr>
              <a:t>ovarianǎ </a:t>
            </a:r>
            <a:r>
              <a:rPr lang="ro-RO" dirty="0" smtClean="0">
                <a:solidFill>
                  <a:srgbClr val="FFFF00"/>
                </a:solidFill>
              </a:rPr>
              <a:t>prematurǎ</a:t>
            </a:r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FFFF00"/>
                </a:solidFill>
              </a:rPr>
              <a:t>Anemie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macrocitar</a:t>
            </a:r>
            <a:r>
              <a:rPr lang="ro-RO" dirty="0">
                <a:solidFill>
                  <a:srgbClr val="FFFF00"/>
                </a:solidFill>
              </a:rPr>
              <a:t>ǎ</a:t>
            </a:r>
            <a:endParaRPr lang="en-US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37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13826</TotalTime>
  <Words>2394</Words>
  <Application>Microsoft Office PowerPoint</Application>
  <PresentationFormat>On-screen Show (4:3)</PresentationFormat>
  <Paragraphs>428</Paragraphs>
  <Slides>37</Slides>
  <Notes>3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Boala celiacǎ – urmǎri severe ȋn caz de diagnostic tardiv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Discutii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Concluzii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Boala celiacǎ – urmǎri severe ȋn caz de diagnostic tardiv</dc:title>
  <dc:creator>Corina</dc:creator>
  <cp:lastModifiedBy>Corina</cp:lastModifiedBy>
  <cp:revision>119</cp:revision>
  <dcterms:created xsi:type="dcterms:W3CDTF">2006-08-16T00:00:00Z</dcterms:created>
  <dcterms:modified xsi:type="dcterms:W3CDTF">2018-09-06T08:55:31Z</dcterms:modified>
</cp:coreProperties>
</file>