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78" r:id="rId12"/>
    <p:sldId id="266" r:id="rId13"/>
    <p:sldId id="273" r:id="rId14"/>
    <p:sldId id="267" r:id="rId15"/>
    <p:sldId id="268" r:id="rId16"/>
    <p:sldId id="269" r:id="rId17"/>
    <p:sldId id="605" r:id="rId18"/>
    <p:sldId id="409" r:id="rId19"/>
    <p:sldId id="410" r:id="rId20"/>
    <p:sldId id="411" r:id="rId21"/>
    <p:sldId id="412" r:id="rId22"/>
    <p:sldId id="420" r:id="rId23"/>
    <p:sldId id="421" r:id="rId24"/>
    <p:sldId id="422" r:id="rId25"/>
    <p:sldId id="424" r:id="rId26"/>
    <p:sldId id="425" r:id="rId27"/>
    <p:sldId id="606" r:id="rId28"/>
    <p:sldId id="607" r:id="rId29"/>
    <p:sldId id="608" r:id="rId30"/>
    <p:sldId id="609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426" r:id="rId41"/>
    <p:sldId id="427" r:id="rId42"/>
    <p:sldId id="428" r:id="rId43"/>
    <p:sldId id="429" r:id="rId44"/>
    <p:sldId id="430" r:id="rId45"/>
    <p:sldId id="431" r:id="rId46"/>
    <p:sldId id="433" r:id="rId47"/>
    <p:sldId id="435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9" r:id="rId60"/>
    <p:sldId id="450" r:id="rId61"/>
    <p:sldId id="452" r:id="rId62"/>
    <p:sldId id="453" r:id="rId63"/>
    <p:sldId id="454" r:id="rId64"/>
    <p:sldId id="456" r:id="rId65"/>
    <p:sldId id="457" r:id="rId66"/>
    <p:sldId id="459" r:id="rId67"/>
    <p:sldId id="460" r:id="rId68"/>
    <p:sldId id="461" r:id="rId69"/>
    <p:sldId id="463" r:id="rId70"/>
    <p:sldId id="464" r:id="rId71"/>
    <p:sldId id="466" r:id="rId72"/>
    <p:sldId id="620" r:id="rId73"/>
    <p:sldId id="621" r:id="rId74"/>
    <p:sldId id="622" r:id="rId75"/>
    <p:sldId id="623" r:id="rId76"/>
    <p:sldId id="624" r:id="rId77"/>
    <p:sldId id="625" r:id="rId78"/>
    <p:sldId id="626" r:id="rId79"/>
    <p:sldId id="490" r:id="rId80"/>
    <p:sldId id="491" r:id="rId81"/>
    <p:sldId id="492" r:id="rId82"/>
    <p:sldId id="494" r:id="rId83"/>
    <p:sldId id="495" r:id="rId84"/>
    <p:sldId id="627" r:id="rId85"/>
    <p:sldId id="468" r:id="rId86"/>
    <p:sldId id="469" r:id="rId87"/>
    <p:sldId id="470" r:id="rId88"/>
    <p:sldId id="471" r:id="rId89"/>
    <p:sldId id="628" r:id="rId90"/>
    <p:sldId id="629" r:id="rId91"/>
    <p:sldId id="472" r:id="rId92"/>
    <p:sldId id="630" r:id="rId93"/>
    <p:sldId id="475" r:id="rId94"/>
    <p:sldId id="473" r:id="rId95"/>
    <p:sldId id="477" r:id="rId96"/>
    <p:sldId id="479" r:id="rId97"/>
    <p:sldId id="480" r:id="rId98"/>
    <p:sldId id="481" r:id="rId99"/>
    <p:sldId id="482" r:id="rId100"/>
    <p:sldId id="483" r:id="rId101"/>
    <p:sldId id="484" r:id="rId102"/>
    <p:sldId id="485" r:id="rId103"/>
    <p:sldId id="486" r:id="rId104"/>
    <p:sldId id="487" r:id="rId105"/>
    <p:sldId id="488" r:id="rId106"/>
    <p:sldId id="489" r:id="rId107"/>
    <p:sldId id="631" r:id="rId108"/>
    <p:sldId id="632" r:id="rId109"/>
    <p:sldId id="633" r:id="rId110"/>
    <p:sldId id="634" r:id="rId111"/>
    <p:sldId id="635" r:id="rId112"/>
    <p:sldId id="636" r:id="rId113"/>
    <p:sldId id="639" r:id="rId114"/>
    <p:sldId id="641" r:id="rId115"/>
    <p:sldId id="642" r:id="rId116"/>
    <p:sldId id="496" r:id="rId117"/>
    <p:sldId id="497" r:id="rId118"/>
    <p:sldId id="498" r:id="rId119"/>
    <p:sldId id="499" r:id="rId120"/>
    <p:sldId id="500" r:id="rId121"/>
    <p:sldId id="640" r:id="rId122"/>
    <p:sldId id="501" r:id="rId123"/>
    <p:sldId id="502" r:id="rId124"/>
    <p:sldId id="503" r:id="rId125"/>
    <p:sldId id="504" r:id="rId126"/>
    <p:sldId id="505" r:id="rId127"/>
    <p:sldId id="506" r:id="rId128"/>
    <p:sldId id="507" r:id="rId129"/>
    <p:sldId id="508" r:id="rId130"/>
    <p:sldId id="509" r:id="rId131"/>
    <p:sldId id="510" r:id="rId132"/>
    <p:sldId id="511" r:id="rId133"/>
    <p:sldId id="512" r:id="rId134"/>
    <p:sldId id="513" r:id="rId135"/>
    <p:sldId id="515" r:id="rId136"/>
    <p:sldId id="516" r:id="rId137"/>
    <p:sldId id="517" r:id="rId138"/>
    <p:sldId id="518" r:id="rId139"/>
    <p:sldId id="519" r:id="rId140"/>
    <p:sldId id="520" r:id="rId141"/>
    <p:sldId id="524" r:id="rId142"/>
    <p:sldId id="270" r:id="rId143"/>
    <p:sldId id="271" r:id="rId144"/>
    <p:sldId id="274" r:id="rId145"/>
    <p:sldId id="275" r:id="rId146"/>
    <p:sldId id="276" r:id="rId147"/>
    <p:sldId id="277" r:id="rId148"/>
    <p:sldId id="280" r:id="rId149"/>
    <p:sldId id="281" r:id="rId150"/>
    <p:sldId id="283" r:id="rId151"/>
    <p:sldId id="284" r:id="rId152"/>
    <p:sldId id="288" r:id="rId153"/>
    <p:sldId id="287" r:id="rId154"/>
    <p:sldId id="286" r:id="rId155"/>
    <p:sldId id="285" r:id="rId156"/>
    <p:sldId id="289" r:id="rId157"/>
    <p:sldId id="290" r:id="rId158"/>
    <p:sldId id="291" r:id="rId159"/>
    <p:sldId id="292" r:id="rId160"/>
    <p:sldId id="293" r:id="rId161"/>
    <p:sldId id="294" r:id="rId162"/>
    <p:sldId id="295" r:id="rId163"/>
    <p:sldId id="296" r:id="rId164"/>
    <p:sldId id="297" r:id="rId165"/>
    <p:sldId id="298" r:id="rId166"/>
    <p:sldId id="299" r:id="rId1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4B24-14A9-8B48-872B-0CF4ED6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0736D-0009-2148-B8F7-AAC95A5BC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B0EB-656D-014A-B7C9-A4235055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7B1E-3FDF-1849-B4CB-2327B1EA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F498-92A9-C244-A482-6E60886E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5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70B7-539B-0A45-93F6-484AC32B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6449-3EF6-714C-99D1-355B6FA33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345A-22EA-864D-A51D-507046BF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8797-EB04-114E-A24D-7C4D866C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AD52-7E8C-9543-8881-43C2041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053CC-781C-F445-AAF0-1C089AC1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E1874-9593-E14C-B349-AB978AB3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182A-9CE5-CF43-BF07-167B79B2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F512-4784-0249-8DE1-FDC3346A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9FA8-1662-7643-BA25-F220C94F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7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C795588-E07E-4302-92FD-36C01ACD1A6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10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F3FD-7E59-1640-B1D0-0AAF3957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3E27-61EC-C049-8520-AB50C4A3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8C0C-77BA-4840-A540-B1CE9E54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CA51-5EAF-D74B-8484-710329C3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59D7-B74C-B449-B7B2-66840807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7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96F2-F014-2145-91C1-AD7726D5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5F46-65CC-2C4C-B00C-EAEA4AEA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0D1C-1C52-D64B-AAAE-629722B4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0FB1-DECA-DC47-B944-D00ABD32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AA7E-94C0-FF42-96F1-07DB4116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2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145C-4178-2D4B-8FC8-5A56CD25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1DE1-0010-E842-9A10-B5A296BED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640D7-5C66-9B4B-8122-3CC783C3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73613-99AC-5947-B2A1-D3EA056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EA3B-F9F4-1444-BB5A-F6009E9E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79BF-9B4E-A043-8011-D3E72C2C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5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B932-1228-4745-B08B-342A8CCF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6C8A-0459-3E4C-94C3-1BF6E42E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7C66-D82A-2B49-9F06-9BAA4921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4C1-72EB-BF4C-A3AE-07E3434F9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4248B-E64A-FE49-BBDF-EFEECD89C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6F1B1-9589-D348-9B55-7790BF4B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6D503-5399-614A-850B-6F2E6A6D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5BAF1-4231-AA49-B071-ADD89DD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370-9B0D-504F-AFC4-ED730E75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D154F-2BEC-F04D-9C15-93531F01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09EF-B972-5B45-9390-817073DB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BABC8-2814-0E46-A935-E662AAF9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6917F-B46B-6841-B51E-77B7FA73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3800A-DFDF-FA4C-B1E6-2C387109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3D3-A7C3-C54F-B8C7-E796C93A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E90-7FF6-AC4F-B890-DFB67F56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1022-CAC8-6748-A78F-D5A38FC9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1C8C-C3E3-234C-BC91-06C22026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2462D-680A-884A-B36E-C8108268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E5CA3-6146-9841-BA93-10A98326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E37E-BB9C-D745-B963-11A9C864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CFFD-A788-4949-84AD-5931275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E2839-BBFC-9848-B6BE-C26FC6778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9DEB-5617-3C48-8830-1C6AC0CD6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9FB9-57B5-A54B-A657-4E7812E6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5FABA-8117-2442-819F-8C2A5050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35CF-C57A-F44B-A6CE-18F099F1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E7A1A-C0BE-DD41-ACF7-2DCB3216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F7E5-C05D-2145-8ED5-4736EBD8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B5FA-73D2-6648-8B5A-88780E00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4E6C-E264-BA42-9B03-C712B3A2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8E09-E303-084D-80A7-B0EF1EBA9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xpressions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roup-by-modifiers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group-by-functions.html" TargetMode="Externa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omparisons-using-subquerie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any-in-some-subqueries.html" TargetMode="Externa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view-updatability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index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lation_(database_systems)#Read_phenomena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tring-functions.html" TargetMode="External"/><Relationship Id="rId2" Type="http://schemas.openxmlformats.org/officeDocument/2006/relationships/hyperlink" Target="https://dev.mysql.com/doc/refman/8.0/en/fun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group-by-functions-and-modifiers.html" TargetMode="External"/><Relationship Id="rId5" Type="http://schemas.openxmlformats.org/officeDocument/2006/relationships/hyperlink" Target="https://dev.mysql.com/doc/refman/8.0/en/xml-functions.html" TargetMode="External"/><Relationship Id="rId4" Type="http://schemas.openxmlformats.org/officeDocument/2006/relationships/hyperlink" Target="https://dev.mysql.com/doc/refman/8.0/en/date-and-time-functions.html" TargetMode="Externa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rewriting-subqueries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harset.html" TargetMode="External"/><Relationship Id="rId2" Type="http://schemas.openxmlformats.org/officeDocument/2006/relationships/hyperlink" Target="https://dev.mysql.com/doc/refman/5.7/en/storage-eng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5.7/en/information-schema.html" TargetMode="Externa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1931-7814-45E8-BCBA-041B36DE1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D832-68B8-4549-9DA5-15F602E5B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By: </a:t>
            </a:r>
            <a:r>
              <a:rPr lang="en-US" dirty="0" err="1"/>
              <a:t>Ninad</a:t>
            </a:r>
            <a:r>
              <a:rPr lang="en-US" dirty="0"/>
              <a:t> </a:t>
            </a:r>
            <a:r>
              <a:rPr lang="en-US" dirty="0" err="1"/>
              <a:t>Subhedar</a:t>
            </a:r>
            <a:r>
              <a:rPr lang="en-US" dirty="0"/>
              <a:t> and Nik Bear Brown</a:t>
            </a:r>
          </a:p>
        </p:txBody>
      </p:sp>
    </p:spTree>
    <p:extLst>
      <p:ext uri="{BB962C8B-B14F-4D97-AF65-F5344CB8AC3E}">
        <p14:creationId xmlns:p14="http://schemas.microsoft.com/office/powerpoint/2010/main" val="37650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11CB-2B85-499F-9689-B979A4E8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89B8-2C0A-48D3-BA86-665CE89D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  <a:p>
            <a:pPr lvl="1"/>
            <a:r>
              <a:rPr lang="en-US" dirty="0"/>
              <a:t>Attributes</a:t>
            </a:r>
          </a:p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one</a:t>
            </a:r>
          </a:p>
          <a:p>
            <a:pPr lvl="1"/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7888084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1" y="5302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657351" y="1525588"/>
            <a:ext cx="8013700" cy="34559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Result table has two rows where cities are same.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 are no rows corresponding to branches in Bristol and Aberdeen.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include unmatched rows in result table, use an Outer join.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2682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917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>
          <a:xfrm>
            <a:off x="1404937" y="1468439"/>
            <a:ext cx="8910638" cy="3589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dirty="0">
                <a:latin typeface="+mj-lt"/>
              </a:rPr>
              <a:t>	List branches and properties that are in same city along with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any unmatched properties.</a:t>
            </a:r>
          </a:p>
          <a:p>
            <a:pPr algn="just"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b.*, p.*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FROM Branch1 b LEFT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99733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51769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idx="1"/>
          </p:nvPr>
        </p:nvSpPr>
        <p:spPr>
          <a:xfrm>
            <a:off x="1571625" y="1641476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second table are filled with NULLs.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3663951"/>
            <a:ext cx="604837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3891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609723" y="1854199"/>
            <a:ext cx="8877301" cy="33893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branches and properties in same city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20902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6750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54151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first table are filled with NULLs.</a:t>
            </a:r>
            <a:endParaRPr lang="en-US" altLang="en-US" sz="2500" dirty="0">
              <a:latin typeface="+mj-lt"/>
            </a:endParaRP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735388"/>
            <a:ext cx="611505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4723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9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697036"/>
            <a:ext cx="9486899" cy="3146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/>
              <a:t>	List branches and properties in same city and </a:t>
            </a:r>
            <a:r>
              <a:rPr lang="en-US" altLang="en-US" dirty="0">
                <a:solidFill>
                  <a:srgbClr val="CD0000"/>
                </a:solidFill>
              </a:rPr>
              <a:t>any unmatched branches or properties. (on both sides)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/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4501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587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969294" y="15113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rows that are unmatched in both tables.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Unmatched columns are filled with NULLs. 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95613"/>
            <a:ext cx="5592762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9842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Outer joins return records that are not matched. The following query returns s that have no sessions scheduled.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&lt;column1&gt;, &lt;column2&gt;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20728806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54200"/>
            <a:ext cx="10515600" cy="4351338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SessionDateKey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16713918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To insert a record into a table, you use the following syntax: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&lt;tablename&gt;(&lt;ColumnName&gt;, &lt;columnName&gt;, ...)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(&lt;value1&gt;, &lt;value2&gt;, ...)</a:t>
            </a:r>
          </a:p>
        </p:txBody>
      </p:sp>
    </p:spTree>
    <p:extLst>
      <p:ext uri="{BB962C8B-B14F-4D97-AF65-F5344CB8AC3E}">
        <p14:creationId xmlns:p14="http://schemas.microsoft.com/office/powerpoint/2010/main" val="260470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8F7F-1063-4717-AA9F-5446EF3A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0078-8446-47E6-995E-3188AFB9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Update Anomaly </a:t>
            </a:r>
            <a:r>
              <a:rPr lang="en-IN" dirty="0"/>
              <a:t>: </a:t>
            </a:r>
            <a:r>
              <a:rPr lang="en-US" dirty="0"/>
              <a:t>Duplicated data </a:t>
            </a:r>
            <a:r>
              <a:rPr lang="en-IN" dirty="0"/>
              <a:t>not only wastes space but it also makes updating data time-consuming.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Delete Anomaly </a:t>
            </a:r>
            <a:r>
              <a:rPr lang="en-IN" dirty="0"/>
              <a:t>: Incorrectly associate two unrelated pieces of data so you cannot delete one without </a:t>
            </a:r>
            <a:r>
              <a:rPr lang="en-US" dirty="0"/>
              <a:t>deleting the other.</a:t>
            </a: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b="1" dirty="0"/>
              <a:t>Insert Anomaly </a:t>
            </a:r>
            <a:r>
              <a:rPr lang="en-IN" dirty="0"/>
              <a:t>: If we don’t have information for each of the primary key fields, we will not be able to enter a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3227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Updates allow you to change existing records. The syntax is: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&lt;New Value&gt;,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&lt;ColumnName&gt;=&lt;new value&gt;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25338333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Deletes allow you to remove a record from a table: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35994719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18" y="1690688"/>
            <a:ext cx="10063163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Deletes and updates are dangerous. If you do not specify a criteria, the update or delete will be applied to all the rows in a table.</a:t>
            </a:r>
          </a:p>
          <a:p>
            <a:r>
              <a:rPr lang="en-US" dirty="0">
                <a:latin typeface="+mj-lt"/>
              </a:rPr>
              <a:t>Also, referential integrity may prevent a deletion. You cannot delete a parent that has children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35197257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00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SubQuery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424"/>
            <a:ext cx="9605963" cy="381040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DISTINCT COUNT(*)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'NS'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NoShow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SessionStatus='c'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Completed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5594005"/>
            <a:ext cx="10519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example shows subqueries used in the SELECT clause to return Aggregate values.</a:t>
            </a:r>
          </a:p>
        </p:txBody>
      </p:sp>
    </p:spTree>
    <p:extLst>
      <p:ext uri="{BB962C8B-B14F-4D97-AF65-F5344CB8AC3E}">
        <p14:creationId xmlns:p14="http://schemas.microsoft.com/office/powerpoint/2010/main" val="13273636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Locating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0562"/>
            <a:ext cx="8591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COUNT(*)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[duplicates]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COUNT(*) &gt;1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493" y="5664528"/>
            <a:ext cx="717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SQL finds duplicate values in in a table.</a:t>
            </a:r>
          </a:p>
        </p:txBody>
      </p:sp>
    </p:spTree>
    <p:extLst>
      <p:ext uri="{BB962C8B-B14F-4D97-AF65-F5344CB8AC3E}">
        <p14:creationId xmlns:p14="http://schemas.microsoft.com/office/powerpoint/2010/main" val="11541139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07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Documentation: Testing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1135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When testing the database, you should document all your SQL queries and their results.</a:t>
            </a:r>
          </a:p>
          <a:p>
            <a:r>
              <a:rPr lang="en-US" dirty="0">
                <a:latin typeface="+mj-lt"/>
              </a:rPr>
              <a:t>On the next slide is a sample of a test table, showing the test and results.</a:t>
            </a:r>
          </a:p>
        </p:txBody>
      </p:sp>
    </p:spTree>
    <p:extLst>
      <p:ext uri="{BB962C8B-B14F-4D97-AF65-F5344CB8AC3E}">
        <p14:creationId xmlns:p14="http://schemas.microsoft.com/office/powerpoint/2010/main" val="298624167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9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357314" y="1095376"/>
            <a:ext cx="8156575" cy="51847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Intersection is table containing all rows common to both A and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Difference is table containing all rows in A but not in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Two tables must be </a:t>
            </a:r>
            <a:r>
              <a:rPr lang="en-US" altLang="en-US" i="1" dirty="0">
                <a:latin typeface="+mj-lt"/>
              </a:rPr>
              <a:t>union compatible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234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366838" y="1282700"/>
            <a:ext cx="8748712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i="1" dirty="0">
                <a:latin typeface="+mj-lt"/>
              </a:rPr>
              <a:t>op</a:t>
            </a:r>
            <a:r>
              <a:rPr lang="en-US" altLang="en-US" sz="2800" dirty="0">
                <a:latin typeface="+mj-lt"/>
              </a:rPr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ALL specified, result can include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30342317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9"/>
            <a:ext cx="7848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231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2" y="3754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751013" y="1354137"/>
            <a:ext cx="8964611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 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23852829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3173-F73D-485C-9DA2-4E4C7FC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5BC32-99D4-42D2-AE49-A43E7D58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8" y="1930400"/>
            <a:ext cx="10830666" cy="3628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9B405C-EEA4-4707-B6EE-438207930FA6}"/>
              </a:ext>
            </a:extLst>
          </p:cNvPr>
          <p:cNvSpPr/>
          <p:nvPr/>
        </p:nvSpPr>
        <p:spPr>
          <a:xfrm>
            <a:off x="6539345" y="1930400"/>
            <a:ext cx="1403928" cy="591127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A2B8B-6761-409F-9DE7-DDA03974B687}"/>
              </a:ext>
            </a:extLst>
          </p:cNvPr>
          <p:cNvSpPr/>
          <p:nvPr/>
        </p:nvSpPr>
        <p:spPr>
          <a:xfrm>
            <a:off x="8330268" y="1930400"/>
            <a:ext cx="553673" cy="591126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254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2035176" y="1341439"/>
            <a:ext cx="8580437" cy="4202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	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 CORRESPONDING BY city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7264577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Union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1662113"/>
            <a:ext cx="666273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Contact(LastName, FirstName, Email, Phone)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StudentPhone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 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6888" y="2256367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UNION query joins the tables Student and  into a single result and writes them to the table Contact.</a:t>
            </a:r>
          </a:p>
        </p:txBody>
      </p:sp>
    </p:spTree>
    <p:extLst>
      <p:ext uri="{BB962C8B-B14F-4D97-AF65-F5344CB8AC3E}">
        <p14:creationId xmlns:p14="http://schemas.microsoft.com/office/powerpoint/2010/main" val="2317552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135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1587500"/>
            <a:ext cx="82296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Produces result tables from both queries and merges both tables together.</a:t>
            </a:r>
          </a:p>
        </p:txBody>
      </p:sp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3006725"/>
            <a:ext cx="2057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935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1957388" y="1782764"/>
            <a:ext cx="8229600" cy="27701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29117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274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255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00489"/>
            <a:ext cx="20764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8603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7069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1263"/>
            <a:ext cx="8161338" cy="52641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 b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17222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3302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096964"/>
            <a:ext cx="8229600" cy="5113337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38" y="3963988"/>
            <a:ext cx="16827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092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873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1666874" y="1154112"/>
            <a:ext cx="8863013" cy="538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7565107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1268414"/>
            <a:ext cx="8229600" cy="48244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is optional; if omitted, SQL assumes a list of all columns in their original CREATE TABLE order.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Any columns omitted must have been declared as NULL when table was created, unless DEFAULT was specified when creating column.</a:t>
            </a:r>
          </a:p>
        </p:txBody>
      </p:sp>
    </p:spTree>
    <p:extLst>
      <p:ext uri="{BB962C8B-B14F-4D97-AF65-F5344CB8AC3E}">
        <p14:creationId xmlns:p14="http://schemas.microsoft.com/office/powerpoint/2010/main" val="17547496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654176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match </a:t>
            </a: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as follows: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number of items in each list must be same;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must be direct correspondence in position of items in two lists;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data type of each item in </a:t>
            </a:r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be compatible with data type of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143703809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AEC1-0792-4C5D-AD12-A01CD04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Normalization good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57F8-B5D0-47AC-BC56-62D75A53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Moderation is the key</a:t>
            </a:r>
          </a:p>
          <a:p>
            <a:r>
              <a:rPr lang="en-US" dirty="0"/>
              <a:t>We need to keep in mind that to make sense of data we need to de-normalize   the data. </a:t>
            </a:r>
          </a:p>
        </p:txBody>
      </p:sp>
    </p:spTree>
    <p:extLst>
      <p:ext uri="{BB962C8B-B14F-4D97-AF65-F5344CB8AC3E}">
        <p14:creationId xmlns:p14="http://schemas.microsoft.com/office/powerpoint/2010/main" val="37249003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7" y="8302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209674" y="1911350"/>
            <a:ext cx="9248775" cy="276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columns.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16532187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2730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062037" y="982662"/>
            <a:ext cx="9674226" cy="530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mandatory columns.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INSERT INTO Staff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position,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‘Assistant’, 8100, ‘B003’);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‘Assistant’, NULL,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NULL, 8100, ‘B003’);</a:t>
            </a:r>
          </a:p>
          <a:p>
            <a:pPr lvl="1" algn="just" eaLnBrk="1" hangingPunct="1">
              <a:buFontTx/>
              <a:buNone/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926316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94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82751"/>
            <a:ext cx="7926388" cy="2887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Second form of INSERT allows multiple rows to be copied from one or more tables to another: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...</a:t>
            </a:r>
          </a:p>
        </p:txBody>
      </p:sp>
    </p:spTree>
    <p:extLst>
      <p:ext uri="{BB962C8B-B14F-4D97-AF65-F5344CB8AC3E}">
        <p14:creationId xmlns:p14="http://schemas.microsoft.com/office/powerpoint/2010/main" val="16920781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7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585914" y="1597027"/>
            <a:ext cx="7999413" cy="3487737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Assume there is a table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that contains names of staff and number of properties they manage: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/>
            <a:endParaRPr lang="en-US" altLang="en-US" sz="26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Populate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using Staff and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1791950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7" y="3444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139826"/>
            <a:ext cx="9366250" cy="512762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295711554"/>
      </p:ext>
    </p:extLst>
  </p:cSld>
  <p:clrMapOvr>
    <a:masterClrMapping/>
  </p:clrMapOvr>
  <p:transition>
    <p:wipe dir="d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254125"/>
            <a:ext cx="9272588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columnName1 = dataValue1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[, columnName2 = dataValue2...]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SET clause specifies names of one or more columns that are to be updated. </a:t>
            </a:r>
          </a:p>
        </p:txBody>
      </p:sp>
    </p:spTree>
    <p:extLst>
      <p:ext uri="{BB962C8B-B14F-4D97-AF65-F5344CB8AC3E}">
        <p14:creationId xmlns:p14="http://schemas.microsoft.com/office/powerpoint/2010/main" val="19039537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631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1287"/>
            <a:ext cx="7993063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WHERE clause is optional: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omitted, named columns are updated for all rows in table;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specified, only those rows that satisfy </a:t>
            </a:r>
            <a:r>
              <a:rPr lang="en-US" altLang="en-US" sz="2800" i="1" dirty="0" err="1">
                <a:latin typeface="+mj-lt"/>
              </a:rPr>
              <a:t>searchCondition</a:t>
            </a:r>
            <a:r>
              <a:rPr lang="en-US" altLang="en-US" sz="2800" dirty="0">
                <a:latin typeface="+mj-lt"/>
              </a:rPr>
              <a:t> are updated.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</a:t>
            </a:r>
            <a:r>
              <a:rPr lang="en-US" altLang="en-US" i="1" dirty="0" err="1">
                <a:latin typeface="+mj-lt"/>
              </a:rPr>
              <a:t>dataValue</a:t>
            </a:r>
            <a:r>
              <a:rPr lang="en-US" altLang="en-US" i="1" dirty="0">
                <a:latin typeface="+mj-lt"/>
              </a:rPr>
              <a:t>(s)</a:t>
            </a:r>
            <a:r>
              <a:rPr lang="en-US" altLang="en-US" dirty="0">
                <a:latin typeface="+mj-lt"/>
              </a:rPr>
              <a:t> must be compatible with data type for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1518012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96975"/>
            <a:ext cx="7920038" cy="4764088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staff a 3% pay increase.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SET salary = salary*1.03;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Managers a 5% pay increase.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salary = salary*1.05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451761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2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754189"/>
            <a:ext cx="9172574" cy="4160836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Promote David Ford (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=‘SG14’) to Manager and change his salary to £18,000.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position = ‘Manager’, salary = 18000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‘SG14’;</a:t>
            </a:r>
          </a:p>
          <a:p>
            <a:pPr lvl="3" algn="just" eaLnBrk="1" hangingPunct="1"/>
            <a:endParaRPr lang="en-US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2323991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3159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452562" y="1268411"/>
            <a:ext cx="8834438" cy="446087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 </a:t>
            </a: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is optional; if omitted, all rows are deleted from table. This does not delete table. If </a:t>
            </a:r>
            <a:r>
              <a:rPr lang="en-US" altLang="en-US" i="1" dirty="0" err="1">
                <a:latin typeface="+mj-lt"/>
              </a:rPr>
              <a:t>search_condition</a:t>
            </a:r>
            <a:r>
              <a:rPr lang="en-US" altLang="en-US" dirty="0">
                <a:latin typeface="+mj-lt"/>
              </a:rPr>
              <a:t> is specified, only those rows that satisfy condition are deleted.</a:t>
            </a:r>
          </a:p>
        </p:txBody>
      </p:sp>
    </p:spTree>
    <p:extLst>
      <p:ext uri="{BB962C8B-B14F-4D97-AF65-F5344CB8AC3E}">
        <p14:creationId xmlns:p14="http://schemas.microsoft.com/office/powerpoint/2010/main" val="8123680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69F2-18AA-4EC5-9518-6A08971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(</a:t>
            </a:r>
            <a:r>
              <a:rPr lang="en-US" dirty="0"/>
              <a:t>Structured Query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563F-77C4-4864-9E3E-F260DCEF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DDL – Defines the structure/schema for the database</a:t>
            </a:r>
          </a:p>
          <a:p>
            <a:r>
              <a:rPr lang="en-US" dirty="0"/>
              <a:t>DML – Manipulates the data </a:t>
            </a:r>
          </a:p>
          <a:p>
            <a:r>
              <a:rPr lang="en-US" dirty="0"/>
              <a:t>DQL – Queries the data</a:t>
            </a:r>
          </a:p>
          <a:p>
            <a:r>
              <a:rPr lang="en-US" dirty="0"/>
              <a:t>DCL – Controls access to the data</a:t>
            </a:r>
          </a:p>
        </p:txBody>
      </p:sp>
    </p:spTree>
    <p:extLst>
      <p:ext uri="{BB962C8B-B14F-4D97-AF65-F5344CB8AC3E}">
        <p14:creationId xmlns:p14="http://schemas.microsoft.com/office/powerpoint/2010/main" val="168547860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028826" y="1425575"/>
            <a:ext cx="799941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viewings that relate to property PG4.</a:t>
            </a:r>
          </a:p>
          <a:p>
            <a:pPr algn="just" eaLnBrk="1" hangingPunct="1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DELETE 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‘PG4’;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records from the Viewing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DELETE FROM Viewing;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591880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ISO SQL Data Types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1754188"/>
            <a:ext cx="87772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064034"/>
      </p:ext>
    </p:extLst>
  </p:cSld>
  <p:clrMapOvr>
    <a:masterClrMapping/>
  </p:clrMapOvr>
  <p:transition>
    <p:wipe dir="d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F75A-A87C-4EB3-BA66-77E83D8B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Control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1536-ED16-4B9D-BB41-E9DA72E6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&amp; ALTER USER/ ROLE</a:t>
            </a:r>
          </a:p>
          <a:p>
            <a:r>
              <a:rPr lang="en-US" dirty="0"/>
              <a:t>DROP USER/ ROLE</a:t>
            </a:r>
          </a:p>
          <a:p>
            <a:r>
              <a:rPr lang="en-US" dirty="0"/>
              <a:t>GRANT</a:t>
            </a:r>
          </a:p>
          <a:p>
            <a:r>
              <a:rPr lang="en-US" dirty="0"/>
              <a:t>REVOKE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237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D784-28E9-4A8D-9CDA-E6CF87B2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53D5-848A-4F87-9849-B4DA22B2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Where Clause</a:t>
            </a:r>
          </a:p>
          <a:p>
            <a:pPr>
              <a:lnSpc>
                <a:spcPct val="250000"/>
              </a:lnSpc>
            </a:pPr>
            <a:r>
              <a:rPr lang="en-US" dirty="0"/>
              <a:t>Group By</a:t>
            </a:r>
          </a:p>
          <a:p>
            <a:pPr>
              <a:lnSpc>
                <a:spcPct val="250000"/>
              </a:lnSpc>
            </a:pPr>
            <a:r>
              <a:rPr lang="en-US" dirty="0"/>
              <a:t>Having Clause</a:t>
            </a:r>
          </a:p>
          <a:p>
            <a:pPr>
              <a:lnSpc>
                <a:spcPct val="250000"/>
              </a:lnSpc>
            </a:pPr>
            <a:r>
              <a:rPr lang="en-US" dirty="0"/>
              <a:t>Order By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671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560351" y="3288483"/>
            <a:ext cx="2239861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55D57-0A6F-42C3-8076-E6EF46433E41}"/>
              </a:ext>
            </a:extLst>
          </p:cNvPr>
          <p:cNvSpPr txBox="1"/>
          <p:nvPr/>
        </p:nvSpPr>
        <p:spPr>
          <a:xfrm>
            <a:off x="8072812" y="324433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Expressions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BE0E39-F22B-43DB-9679-05CA00006FF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3800212" y="3405930"/>
            <a:ext cx="4272600" cy="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287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636383" y="3496219"/>
            <a:ext cx="4865085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F9C64-8356-41B7-909C-EB285A1C170B}"/>
              </a:ext>
            </a:extLst>
          </p:cNvPr>
          <p:cNvSpPr txBox="1"/>
          <p:nvPr/>
        </p:nvSpPr>
        <p:spPr>
          <a:xfrm>
            <a:off x="7980104" y="3177423"/>
            <a:ext cx="2496196" cy="872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3"/>
              </a:rPr>
              <a:t>group-by-modifiers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linkClick r:id="rId4"/>
              </a:rPr>
              <a:t>group-by-functions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1A5CEF-1183-4EF4-A52E-4B1EB0556639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6501468" y="3613665"/>
            <a:ext cx="1478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3568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560351" y="3701735"/>
            <a:ext cx="2239861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F696A4A-3B3B-4FF5-BE7F-CCA44A83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04" y="3588348"/>
            <a:ext cx="186857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 clause can refer to aggregate functions, which 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 clause cannot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3D11F-F7A1-40E3-A287-234290B052BA}"/>
              </a:ext>
            </a:extLst>
          </p:cNvPr>
          <p:cNvCxnSpPr>
            <a:stCxn id="13" idx="1"/>
            <a:endCxn id="5" idx="3"/>
          </p:cNvCxnSpPr>
          <p:nvPr/>
        </p:nvCxnSpPr>
        <p:spPr>
          <a:xfrm flipH="1">
            <a:off x="3800212" y="3819181"/>
            <a:ext cx="4179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774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9608-CC3F-47A6-859B-032FB85A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" t="2903" r="1477" b="3258"/>
          <a:stretch/>
        </p:blipFill>
        <p:spPr>
          <a:xfrm>
            <a:off x="780176" y="1409350"/>
            <a:ext cx="7097086" cy="505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03AC3-4D0C-4012-8C4A-1FA86ACADDBD}"/>
              </a:ext>
            </a:extLst>
          </p:cNvPr>
          <p:cNvSpPr/>
          <p:nvPr/>
        </p:nvSpPr>
        <p:spPr>
          <a:xfrm>
            <a:off x="1560351" y="4297353"/>
            <a:ext cx="3271708" cy="234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29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5E9-4A15-4844-BE36-6DC6B6A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 Clause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C6DA7-59CB-469D-87C4-51373F0A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6075"/>
            <a:ext cx="5010150" cy="628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3B9121-5752-49E7-B2EB-D26E3A94D0A3}"/>
              </a:ext>
            </a:extLst>
          </p:cNvPr>
          <p:cNvSpPr/>
          <p:nvPr/>
        </p:nvSpPr>
        <p:spPr>
          <a:xfrm>
            <a:off x="677334" y="2426387"/>
            <a:ext cx="353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555555"/>
                </a:solidFill>
                <a:latin typeface="Open Sans"/>
                <a:hlinkClick r:id="rId3"/>
              </a:rPr>
              <a:t>Comparisons Using Subqueries</a:t>
            </a:r>
            <a:endParaRPr lang="en-US" b="1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CDB07-F0F7-458F-90D5-DB48047E4778}"/>
              </a:ext>
            </a:extLst>
          </p:cNvPr>
          <p:cNvSpPr/>
          <p:nvPr/>
        </p:nvSpPr>
        <p:spPr>
          <a:xfrm>
            <a:off x="677334" y="2936875"/>
            <a:ext cx="390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>
                <a:solidFill>
                  <a:srgbClr val="555555"/>
                </a:solidFill>
                <a:latin typeface="Open Sans"/>
                <a:hlinkClick r:id="rId4"/>
              </a:rPr>
              <a:t>Subqueries with ANY, IN, or SOME</a:t>
            </a:r>
            <a:endParaRPr lang="en-IN" b="1" i="0" dirty="0">
              <a:solidFill>
                <a:srgbClr val="555555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31448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9201-6BF8-4916-A33D-F3346693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1026" name="Picture 2" descr="https://www.dofactory.com/Images/sql-joins.png">
            <a:extLst>
              <a:ext uri="{FF2B5EF4-FFF2-40B4-BE49-F238E27FC236}">
                <a16:creationId xmlns:a16="http://schemas.microsoft.com/office/drawing/2014/main" id="{0838AE99-4D3A-43E6-BEAC-41200432F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000" y="2985294"/>
            <a:ext cx="2794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AB3F3-C5A3-428D-B807-D75374A9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20825"/>
            <a:ext cx="68961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2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8310-F7CC-41DE-9167-1C3D16C7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D253-56EC-421D-9DB2-BF89B23B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TRUNCATE</a:t>
            </a:r>
          </a:p>
          <a:p>
            <a:r>
              <a:rPr lang="en-US" dirty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4085999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8EC-E735-4C7D-9385-30B45530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3DBFD-2020-4229-9DE3-71B85183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2100"/>
            <a:ext cx="440055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A8684B-16EF-4290-8D5D-129006DAFAC5}"/>
              </a:ext>
            </a:extLst>
          </p:cNvPr>
          <p:cNvSpPr/>
          <p:nvPr/>
        </p:nvSpPr>
        <p:spPr>
          <a:xfrm>
            <a:off x="618610" y="5879068"/>
            <a:ext cx="2653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Updatable View Rules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5B671-6F0F-402A-B459-EAD62601F01E}"/>
              </a:ext>
            </a:extLst>
          </p:cNvPr>
          <p:cNvSpPr/>
          <p:nvPr/>
        </p:nvSpPr>
        <p:spPr>
          <a:xfrm>
            <a:off x="1744910" y="2835479"/>
            <a:ext cx="1258349" cy="192947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F387A9-5F85-4D5B-A3AD-265CEEF0203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3" y="3344545"/>
            <a:ext cx="9263620" cy="1979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View Algorithms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For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, the text of a statement that refers to the view and the view definition are merged such that parts of the view definition replace corresponding parts of the statement.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For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TEMPTABLE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, the results from the view are retrieved into a temporary table, which then is used to execute the statement.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For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UNDEFINED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, MySQL chooses which algorithm to use. It prefers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 over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TEMPTABLE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 if possible, because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 is usually more efficient and because a view cannot be updatable if a temporary table is used.</a:t>
            </a:r>
          </a:p>
        </p:txBody>
      </p:sp>
    </p:spTree>
    <p:extLst>
      <p:ext uri="{BB962C8B-B14F-4D97-AF65-F5344CB8AC3E}">
        <p14:creationId xmlns:p14="http://schemas.microsoft.com/office/powerpoint/2010/main" val="17845320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047E-5D4D-4B9F-9F43-2F0FB0E3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D0769-9141-403F-89A7-B5F25E38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4795"/>
            <a:ext cx="4819650" cy="4552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52150-5CAE-4435-B6B4-C3FA13054212}"/>
              </a:ext>
            </a:extLst>
          </p:cNvPr>
          <p:cNvSpPr/>
          <p:nvPr/>
        </p:nvSpPr>
        <p:spPr>
          <a:xfrm>
            <a:off x="5841534" y="13347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Indexes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619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47F-2402-45F8-895B-0200238B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9712B-2C3D-4DB6-AC0D-E30A8A22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38306"/>
            <a:ext cx="4676775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E232D5-3C6E-4803-919A-DE4E1834E3FB}"/>
              </a:ext>
            </a:extLst>
          </p:cNvPr>
          <p:cNvSpPr/>
          <p:nvPr/>
        </p:nvSpPr>
        <p:spPr>
          <a:xfrm>
            <a:off x="677334" y="2962694"/>
            <a:ext cx="8596668" cy="349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create table books (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bookid</a:t>
            </a:r>
            <a:r>
              <a:rPr lang="en-US" sz="1100" dirty="0">
                <a:solidFill>
                  <a:srgbClr val="0070C0"/>
                </a:solidFill>
              </a:rPr>
              <a:t> int primary key,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title varchar(200) not null,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author varchar(200) not null,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publishYear</a:t>
            </a:r>
            <a:r>
              <a:rPr lang="en-US" sz="1100" dirty="0">
                <a:solidFill>
                  <a:srgbClr val="0070C0"/>
                </a:solidFill>
              </a:rPr>
              <a:t> year,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rating float,</a:t>
            </a:r>
          </a:p>
          <a:p>
            <a:r>
              <a:rPr lang="en-US" sz="1100" b="1" dirty="0" err="1">
                <a:solidFill>
                  <a:srgbClr val="00B050"/>
                </a:solidFill>
              </a:rPr>
              <a:t>fulltext</a:t>
            </a:r>
            <a:r>
              <a:rPr lang="en-US" sz="1100" dirty="0">
                <a:solidFill>
                  <a:srgbClr val="00B050"/>
                </a:solidFill>
              </a:rPr>
              <a:t>(title, author)</a:t>
            </a:r>
          </a:p>
          <a:p>
            <a:r>
              <a:rPr lang="en-US" sz="1100" dirty="0">
                <a:solidFill>
                  <a:srgbClr val="0070C0"/>
                </a:solidFill>
              </a:rPr>
              <a:t>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 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(1,'The Hunger </a:t>
            </a:r>
            <a:r>
              <a:rPr lang="en-US" sz="1100" dirty="0" err="1">
                <a:solidFill>
                  <a:srgbClr val="0070C0"/>
                </a:solidFill>
              </a:rPr>
              <a:t>Games','Suzanne</a:t>
            </a:r>
            <a:r>
              <a:rPr lang="en-US" sz="1100" dirty="0">
                <a:solidFill>
                  <a:srgbClr val="0070C0"/>
                </a:solidFill>
              </a:rPr>
              <a:t> Collins',2008,4.34);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(2,'Harry Potter and the </a:t>
            </a:r>
            <a:r>
              <a:rPr lang="en-US" sz="1100" dirty="0" err="1">
                <a:solidFill>
                  <a:srgbClr val="0070C0"/>
                </a:solidFill>
              </a:rPr>
              <a:t>Philosopher''s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>
                <a:solidFill>
                  <a:srgbClr val="0070C0"/>
                </a:solidFill>
              </a:rPr>
              <a:t>Stone','J.K</a:t>
            </a:r>
            <a:r>
              <a:rPr lang="en-US" sz="1100" dirty="0">
                <a:solidFill>
                  <a:srgbClr val="0070C0"/>
                </a:solidFill>
              </a:rPr>
              <a:t>. Rowling',1997,4.44);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(3,'Twilight','Stephenie Meyer',2005,3.57);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(4,'To Kill a </a:t>
            </a:r>
            <a:r>
              <a:rPr lang="en-US" sz="1100" dirty="0" err="1">
                <a:solidFill>
                  <a:srgbClr val="0070C0"/>
                </a:solidFill>
              </a:rPr>
              <a:t>Mockingbird','Harper</a:t>
            </a:r>
            <a:r>
              <a:rPr lang="en-US" sz="1100" dirty="0">
                <a:solidFill>
                  <a:srgbClr val="0070C0"/>
                </a:solidFill>
              </a:rPr>
              <a:t> Lee',1960,4.25);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(5,'The Great </a:t>
            </a:r>
            <a:r>
              <a:rPr lang="en-US" sz="1100" dirty="0" err="1">
                <a:solidFill>
                  <a:srgbClr val="0070C0"/>
                </a:solidFill>
              </a:rPr>
              <a:t>Gatsby','F</a:t>
            </a:r>
            <a:r>
              <a:rPr lang="en-US" sz="1100" dirty="0">
                <a:solidFill>
                  <a:srgbClr val="0070C0"/>
                </a:solidFill>
              </a:rPr>
              <a:t>. Scott Fitzgerald',1925,3.89);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(6,'The Fault in Our </a:t>
            </a:r>
            <a:r>
              <a:rPr lang="en-US" sz="1100" dirty="0" err="1">
                <a:solidFill>
                  <a:srgbClr val="0070C0"/>
                </a:solidFill>
              </a:rPr>
              <a:t>Stars','John</a:t>
            </a:r>
            <a:r>
              <a:rPr lang="en-US" sz="1100" dirty="0">
                <a:solidFill>
                  <a:srgbClr val="0070C0"/>
                </a:solidFill>
              </a:rPr>
              <a:t> Green',2012,4.26);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(7,'The Hobbit or There and Back </a:t>
            </a:r>
            <a:r>
              <a:rPr lang="en-US" sz="1100" dirty="0" err="1">
                <a:solidFill>
                  <a:srgbClr val="0070C0"/>
                </a:solidFill>
              </a:rPr>
              <a:t>Again','J.R.R</a:t>
            </a:r>
            <a:r>
              <a:rPr lang="en-US" sz="1100" dirty="0">
                <a:solidFill>
                  <a:srgbClr val="0070C0"/>
                </a:solidFill>
              </a:rPr>
              <a:t>. Tolkien',1937,4.25);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(8,'The Catcher in the </a:t>
            </a:r>
            <a:r>
              <a:rPr lang="en-US" sz="1100" dirty="0" err="1">
                <a:solidFill>
                  <a:srgbClr val="0070C0"/>
                </a:solidFill>
              </a:rPr>
              <a:t>Rye','J.D</a:t>
            </a:r>
            <a:r>
              <a:rPr lang="en-US" sz="1100" dirty="0">
                <a:solidFill>
                  <a:srgbClr val="0070C0"/>
                </a:solidFill>
              </a:rPr>
              <a:t>. Salinger',1951,3.79);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insert into books values (9,'Angels &amp; Demons ','Dan Brown',2000,3.85);</a:t>
            </a:r>
          </a:p>
          <a:p>
            <a:pPr>
              <a:lnSpc>
                <a:spcPct val="107000"/>
              </a:lnSpc>
            </a:pPr>
            <a:endParaRPr lang="en-US" sz="1100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select * from books where </a:t>
            </a:r>
            <a:r>
              <a:rPr lang="en-US" sz="11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match(title, author) against ('Lee' in natural language mode);</a:t>
            </a:r>
            <a:endParaRPr lang="en-US" sz="1100" dirty="0">
              <a:solidFill>
                <a:srgbClr val="00B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9540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3D72-6B91-4349-B654-148575A7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Isolation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A14B-8FD4-47AF-BB9B-1EFB74F2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+mj-lt"/>
              </a:rPr>
              <a:t>A </a:t>
            </a:r>
            <a:r>
              <a:rPr lang="en-IN" b="1" i="1" dirty="0">
                <a:latin typeface="+mj-lt"/>
              </a:rPr>
              <a:t>dirty read</a:t>
            </a:r>
            <a:r>
              <a:rPr lang="en-IN" b="1" dirty="0">
                <a:latin typeface="+mj-lt"/>
              </a:rPr>
              <a:t> </a:t>
            </a:r>
            <a:r>
              <a:rPr lang="en-IN" dirty="0">
                <a:latin typeface="+mj-lt"/>
              </a:rPr>
              <a:t>occurs when a transaction is allowed to read data from a row that has been modified by another running transaction and not yet committed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+mj-lt"/>
              </a:rPr>
              <a:t>A </a:t>
            </a:r>
            <a:r>
              <a:rPr lang="en-IN" b="1" i="1" dirty="0">
                <a:latin typeface="+mj-lt"/>
              </a:rPr>
              <a:t>non-repeatable</a:t>
            </a:r>
            <a:r>
              <a:rPr lang="en-IN" i="1" dirty="0">
                <a:latin typeface="+mj-lt"/>
              </a:rPr>
              <a:t> read</a:t>
            </a:r>
            <a:r>
              <a:rPr lang="en-IN" dirty="0">
                <a:latin typeface="+mj-lt"/>
              </a:rPr>
              <a:t> occurs, when during the course of a transaction, a row is retrieved twice and the values within the row differ between reads.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+mj-lt"/>
              </a:rPr>
              <a:t>A </a:t>
            </a:r>
            <a:r>
              <a:rPr lang="en-IN" b="1" i="1" dirty="0">
                <a:latin typeface="+mj-lt"/>
              </a:rPr>
              <a:t>phantom read</a:t>
            </a:r>
            <a:r>
              <a:rPr lang="en-IN" dirty="0">
                <a:latin typeface="+mj-lt"/>
              </a:rPr>
              <a:t> occurs when, in the course of a transaction, new rows are added or removed by another transaction to the records being read.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https://en.wikipedia.org/wiki/Isolation_(database_systems)#Read_phenomena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9867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BA56-6901-49F9-BE65-B1A8A515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87596-43B6-4EC0-BDF5-1341C89CC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0187"/>
            <a:ext cx="5572125" cy="3857625"/>
          </a:xfrm>
          <a:prstGeom prst="rect">
            <a:avLst/>
          </a:prstGeom>
        </p:spPr>
      </p:pic>
      <p:pic>
        <p:nvPicPr>
          <p:cNvPr id="3076" name="Picture 4" descr="Image result for mysql transaction isolation levels">
            <a:extLst>
              <a:ext uri="{FF2B5EF4-FFF2-40B4-BE49-F238E27FC236}">
                <a16:creationId xmlns:a16="http://schemas.microsoft.com/office/drawing/2014/main" id="{071C03AF-DF05-4485-9493-F83E054F9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r="23144"/>
          <a:stretch/>
        </p:blipFill>
        <p:spPr bwMode="auto">
          <a:xfrm>
            <a:off x="6375632" y="2500311"/>
            <a:ext cx="4504803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2611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18EE-0864-4140-84B5-9ED83D5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6E601-E1BC-4393-A07B-92D5AEFE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4253"/>
            <a:ext cx="5800725" cy="27336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A792DA3-3C0F-4BB4-91EE-67FE954D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4102865"/>
            <a:ext cx="7810150" cy="18994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START 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start a new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commits the current transaction, making its changes permanent.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ROLLBACK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rolls back the current transaction, canceling its changes.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autocommit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disables or enables the default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autocommit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mode for the current session.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927587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149-2928-47E2-8FC3-87CD341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2208-3BC0-434B-B794-968857F2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Functions</a:t>
            </a:r>
            <a:endParaRPr lang="en-US" dirty="0"/>
          </a:p>
          <a:p>
            <a:r>
              <a:rPr lang="en-US" u="sng" dirty="0">
                <a:hlinkClick r:id="rId3"/>
              </a:rPr>
              <a:t>String Functions</a:t>
            </a:r>
            <a:r>
              <a:rPr lang="en-US" dirty="0"/>
              <a:t>   </a:t>
            </a:r>
          </a:p>
          <a:p>
            <a:r>
              <a:rPr lang="en-US" u="sng" dirty="0">
                <a:hlinkClick r:id="rId4"/>
              </a:rPr>
              <a:t>Date and Time Functions</a:t>
            </a:r>
            <a:endParaRPr lang="en-US" u="sng" dirty="0"/>
          </a:p>
          <a:p>
            <a:r>
              <a:rPr lang="en-US" u="sng" dirty="0">
                <a:hlinkClick r:id="rId5"/>
              </a:rPr>
              <a:t>XML Functions</a:t>
            </a:r>
            <a:endParaRPr lang="en-US" u="sng" dirty="0"/>
          </a:p>
          <a:p>
            <a:r>
              <a:rPr lang="en-US" u="sng" dirty="0">
                <a:hlinkClick r:id="rId6"/>
              </a:rPr>
              <a:t>Aggregate (GROUP BY) Functions</a:t>
            </a:r>
            <a:r>
              <a:rPr lang="en-US" dirty="0"/>
              <a:t>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337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DFE6-1EE9-4451-94A1-F7FF8FC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ADAEE-7430-496D-9E7C-D5A0A692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437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D6AC5-F085-408D-98C5-5EF5C1DA822B}"/>
              </a:ext>
            </a:extLst>
          </p:cNvPr>
          <p:cNvSpPr/>
          <p:nvPr/>
        </p:nvSpPr>
        <p:spPr>
          <a:xfrm>
            <a:off x="1098958" y="1409350"/>
            <a:ext cx="3473042" cy="8221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2DFB3-0693-4D58-92C1-C35E1BAEC54B}"/>
              </a:ext>
            </a:extLst>
          </p:cNvPr>
          <p:cNvSpPr/>
          <p:nvPr/>
        </p:nvSpPr>
        <p:spPr>
          <a:xfrm>
            <a:off x="6378429" y="1270000"/>
            <a:ext cx="3235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55555"/>
                </a:solidFill>
                <a:latin typeface="Open Sans"/>
              </a:rPr>
              <a:t>Note:</a:t>
            </a:r>
            <a:r>
              <a:rPr lang="en-IN" dirty="0">
                <a:solidFill>
                  <a:srgbClr val="555555"/>
                </a:solidFill>
                <a:latin typeface="Open Sans"/>
              </a:rPr>
              <a:t> While defining stored procedures remember to change the </a:t>
            </a:r>
            <a:r>
              <a:rPr lang="en-IN" b="1" dirty="0">
                <a:solidFill>
                  <a:srgbClr val="555555"/>
                </a:solidFill>
                <a:latin typeface="Open Sans"/>
              </a:rPr>
              <a:t>delimiter</a:t>
            </a:r>
            <a:r>
              <a:rPr lang="en-IN" dirty="0">
                <a:solidFill>
                  <a:srgbClr val="555555"/>
                </a:solidFill>
                <a:latin typeface="Open Sans"/>
              </a:rPr>
              <a:t> so as to enable the entire definition to be passed to the server as a single statement and then restore the delimiter back to </a:t>
            </a:r>
            <a:r>
              <a:rPr lang="en-IN" b="1" dirty="0">
                <a:solidFill>
                  <a:srgbClr val="555555"/>
                </a:solidFill>
                <a:latin typeface="Open Sans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41450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DFE6-1EE9-4451-94A1-F7FF8FC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ADAEE-7430-496D-9E7C-D5A0A692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437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D6AC5-F085-408D-98C5-5EF5C1DA822B}"/>
              </a:ext>
            </a:extLst>
          </p:cNvPr>
          <p:cNvSpPr/>
          <p:nvPr/>
        </p:nvSpPr>
        <p:spPr>
          <a:xfrm>
            <a:off x="1107347" y="2323750"/>
            <a:ext cx="3473042" cy="931178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08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7366-1C0C-4F63-A4C2-5182A2C9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A340E-D14A-4BB0-846C-369F397A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57205"/>
            <a:ext cx="6816721" cy="36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B74F-2E45-4BB4-9EBC-263B136F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and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3925-895A-40C3-B21A-4D7E13A8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274702039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D25F-6751-448F-90C6-C83F8C99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CD40D-68F2-4025-BAC3-775A4108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traversing records in a database 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IN" dirty="0"/>
              <a:t>Declare a cursor that defines a result set.</a:t>
            </a:r>
          </a:p>
          <a:p>
            <a:pPr lvl="1"/>
            <a:r>
              <a:rPr lang="en-IN" dirty="0"/>
              <a:t>Open the cursor to establish the result set.</a:t>
            </a:r>
          </a:p>
          <a:p>
            <a:pPr lvl="1"/>
            <a:r>
              <a:rPr lang="en-IN" dirty="0"/>
              <a:t>Fetch the data into local variables as needed from the cursor, one row at a time.</a:t>
            </a:r>
          </a:p>
          <a:p>
            <a:pPr lvl="1"/>
            <a:r>
              <a:rPr lang="en-IN" dirty="0"/>
              <a:t>Close the cursor when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697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35C9-E4EC-4196-A43B-AADE8EF1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2F12-E577-4612-B7AA-E992CA07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schedule event at specific time intervals (similar to </a:t>
            </a:r>
            <a:r>
              <a:rPr lang="en-US" dirty="0" err="1"/>
              <a:t>cron</a:t>
            </a:r>
            <a:r>
              <a:rPr lang="en-US" dirty="0"/>
              <a:t> jobs in UNIX)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C0F6C-BD49-44EE-BAAA-9FEC774D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13274"/>
            <a:ext cx="3971925" cy="1647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DD7A2D-9BB8-4945-BD75-A145774D5B67}"/>
              </a:ext>
            </a:extLst>
          </p:cNvPr>
          <p:cNvSpPr/>
          <p:nvPr/>
        </p:nvSpPr>
        <p:spPr>
          <a:xfrm>
            <a:off x="677334" y="4735386"/>
            <a:ext cx="7731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SELECT </a:t>
            </a:r>
            <a:r>
              <a:rPr lang="en-US" sz="1400" dirty="0" err="1">
                <a:solidFill>
                  <a:srgbClr val="0070C0"/>
                </a:solidFill>
              </a:rPr>
              <a:t>event_name</a:t>
            </a:r>
            <a:r>
              <a:rPr lang="en-US" sz="1400" dirty="0">
                <a:solidFill>
                  <a:srgbClr val="0070C0"/>
                </a:solidFill>
              </a:rPr>
              <a:t>, LAST_EXECUTED FROM INFORMATION_SCHEMA.EVENTS;</a:t>
            </a:r>
          </a:p>
        </p:txBody>
      </p:sp>
    </p:spTree>
    <p:extLst>
      <p:ext uri="{BB962C8B-B14F-4D97-AF65-F5344CB8AC3E}">
        <p14:creationId xmlns:p14="http://schemas.microsoft.com/office/powerpoint/2010/main" val="343835540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4F9C-E01B-45A8-B9B7-888BE25F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77344-2648-4F4A-B82A-0997BEC9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2616994"/>
            <a:ext cx="3924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70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5C06-57BE-4E7E-8460-C9524B4E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051E-4038-47E0-88B1-13E20915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Complete directory backup </a:t>
            </a:r>
          </a:p>
          <a:p>
            <a:pPr lvl="1"/>
            <a:r>
              <a:rPr lang="en-US" dirty="0"/>
              <a:t>Database dump (</a:t>
            </a:r>
            <a:r>
              <a:rPr lang="en-US" dirty="0" err="1"/>
              <a:t>mysqldump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C5F8-7EFA-4B7F-A6ED-12BC6F12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83" y="3328682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597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8A1-DAFA-4C1D-A07E-2221A64E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C929-92D3-48C0-901D-948E567F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Text suggestions in a search </a:t>
            </a:r>
          </a:p>
          <a:p>
            <a:pPr>
              <a:lnSpc>
                <a:spcPct val="200000"/>
              </a:lnSpc>
            </a:pPr>
            <a:r>
              <a:rPr lang="en-US" dirty="0"/>
              <a:t>Describe a use case for Left Join</a:t>
            </a:r>
          </a:p>
          <a:p>
            <a:pPr>
              <a:lnSpc>
                <a:spcPct val="200000"/>
              </a:lnSpc>
            </a:pPr>
            <a:r>
              <a:rPr lang="en-US" dirty="0"/>
              <a:t>Difference between UNION and JOIN</a:t>
            </a:r>
          </a:p>
          <a:p>
            <a:pPr>
              <a:lnSpc>
                <a:spcPct val="200000"/>
              </a:lnSpc>
            </a:pPr>
            <a:r>
              <a:rPr lang="en-US" dirty="0"/>
              <a:t>Rewriting Subqueries as JOINS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the best way to perform multiple operation on a set of data  </a:t>
            </a:r>
          </a:p>
        </p:txBody>
      </p:sp>
    </p:spTree>
    <p:extLst>
      <p:ext uri="{BB962C8B-B14F-4D97-AF65-F5344CB8AC3E}">
        <p14:creationId xmlns:p14="http://schemas.microsoft.com/office/powerpoint/2010/main" val="279621128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A0A8-06AB-4D05-8476-94B3C61B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EC98-CEF3-4F7B-9E57-07A86938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Database Engines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Character Sets and Collation </a:t>
            </a:r>
            <a:endParaRPr lang="en-US" dirty="0"/>
          </a:p>
          <a:p>
            <a:r>
              <a:rPr lang="en-US" dirty="0">
                <a:hlinkClick r:id="rId4"/>
              </a:rPr>
              <a:t>Information 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104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38976-06E3-4737-AB5F-A89DD8A18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899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SELECT statement is used to retrieve data from the database.</a:t>
            </a:r>
          </a:p>
          <a:p>
            <a:r>
              <a:rPr lang="en-US" dirty="0">
                <a:latin typeface="+mj-lt"/>
              </a:rPr>
              <a:t>The basic syntax is: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&lt;columnName&gt;, &lt;columnName&gt;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&lt;TableName&gt;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StudentFirstName, StudentLastName, StudentPhone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360382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24012" y="1411288"/>
            <a:ext cx="8382000" cy="4114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{* | 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columnExpression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[GROUP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[ORDER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464943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06563" y="1325563"/>
            <a:ext cx="9023349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Specifies table(s) to be used.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	Filters rows.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	Forms groups of rows with same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column value.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HAVING	Filters groups subject to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condition.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appear in output.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	Specifies the order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52776764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5391-29DB-4155-99A2-05D55962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639"/>
            <a:ext cx="8596668" cy="471372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Quick overview of Relational Database.</a:t>
            </a:r>
          </a:p>
          <a:p>
            <a:pPr lvl="1"/>
            <a:r>
              <a:rPr lang="en-IN" dirty="0"/>
              <a:t>Need for databases</a:t>
            </a:r>
            <a:endParaRPr lang="en-US" dirty="0"/>
          </a:p>
          <a:p>
            <a:pPr lvl="1"/>
            <a:r>
              <a:rPr lang="en-IN" dirty="0"/>
              <a:t>Types of Databases</a:t>
            </a:r>
            <a:endParaRPr lang="en-US" dirty="0"/>
          </a:p>
          <a:p>
            <a:pPr lvl="1"/>
            <a:r>
              <a:rPr lang="en-IN" dirty="0"/>
              <a:t>Components of a relational database</a:t>
            </a:r>
            <a:endParaRPr lang="en-US" dirty="0"/>
          </a:p>
          <a:p>
            <a:pPr lvl="0"/>
            <a:r>
              <a:rPr lang="en-US" dirty="0"/>
              <a:t>Database Schema</a:t>
            </a:r>
          </a:p>
          <a:p>
            <a:pPr lvl="1"/>
            <a:r>
              <a:rPr lang="en-US" dirty="0"/>
              <a:t>Database modeling</a:t>
            </a:r>
          </a:p>
          <a:p>
            <a:pPr lvl="1"/>
            <a:r>
              <a:rPr lang="en-US" dirty="0"/>
              <a:t>Entity relationships</a:t>
            </a:r>
          </a:p>
          <a:p>
            <a:pPr lvl="1"/>
            <a:r>
              <a:rPr lang="en-US" dirty="0"/>
              <a:t>UMLs</a:t>
            </a:r>
          </a:p>
          <a:p>
            <a:pPr lvl="1"/>
            <a:r>
              <a:rPr lang="en-US" dirty="0"/>
              <a:t>Normal forms</a:t>
            </a:r>
          </a:p>
          <a:p>
            <a:pPr lvl="0"/>
            <a:r>
              <a:rPr lang="en-IN" dirty="0"/>
              <a:t>SQL Language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Data Types</a:t>
            </a:r>
          </a:p>
          <a:p>
            <a:pPr lvl="0"/>
            <a:r>
              <a:rPr lang="en-US" dirty="0"/>
              <a:t>Data definition language (DDL)</a:t>
            </a:r>
          </a:p>
          <a:p>
            <a:pPr lvl="0"/>
            <a:r>
              <a:rPr lang="en-IN" dirty="0"/>
              <a:t>Data manipulation language (DML)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554163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Order of the clauses cannot be changed.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Only SELECT and FROM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26939160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49053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All 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366044"/>
            <a:ext cx="8229600" cy="46847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position, sex, DOB,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5275129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4" y="385764"/>
            <a:ext cx="865505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Comparison 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262255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 10000;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819525"/>
            <a:ext cx="6213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4865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0189"/>
            <a:ext cx="10074275" cy="11080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Compound 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528762" y="1487491"/>
            <a:ext cx="8229600" cy="30210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city = ‘London’ OR city = ‘Glasgow’;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4364038"/>
            <a:ext cx="61436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05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785938" y="1411289"/>
            <a:ext cx="8229600" cy="41417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BETWEEN test includes the endpoints of range.</a:t>
            </a:r>
          </a:p>
        </p:txBody>
      </p:sp>
    </p:spTree>
    <p:extLst>
      <p:ext uri="{BB962C8B-B14F-4D97-AF65-F5344CB8AC3E}">
        <p14:creationId xmlns:p14="http://schemas.microsoft.com/office/powerpoint/2010/main" val="36198712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568450"/>
            <a:ext cx="9837738" cy="4197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Also a negated version NOT BETWEEN.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Useful, though, for a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16020752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7068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0"/>
            <a:ext cx="8153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managers and supervisors.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position IN (‘Manager’, ‘Supervisor’);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4105275"/>
            <a:ext cx="6399212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2918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*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Instead of listing each of the columns, you can use an * to include all columns.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*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Listing the columns does give you the ability to choose both which columns and which order to present them.</a:t>
            </a:r>
          </a:p>
          <a:p>
            <a:r>
              <a:rPr lang="en-US" dirty="0">
                <a:latin typeface="+mj-lt"/>
              </a:rPr>
              <a:t>With the * you return all the columns in the order they have in the underlying table.</a:t>
            </a:r>
          </a:p>
        </p:txBody>
      </p:sp>
    </p:spTree>
    <p:extLst>
      <p:ext uri="{BB962C8B-B14F-4D97-AF65-F5344CB8AC3E}">
        <p14:creationId xmlns:p14="http://schemas.microsoft.com/office/powerpoint/2010/main" val="325558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225" y="1724026"/>
            <a:ext cx="993457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Sometimes a query will return multiple duplicate values.</a:t>
            </a:r>
          </a:p>
          <a:p>
            <a:r>
              <a:rPr lang="en-US" dirty="0">
                <a:latin typeface="+mj-lt"/>
              </a:rPr>
              <a:t>For instance the statement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Key 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Could return numerous instances of each customer.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will make it so it only returns one instance of each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always operates on the whole role, not on individual columns.</a:t>
            </a:r>
          </a:p>
          <a:p>
            <a:r>
              <a:rPr lang="en-US" dirty="0">
                <a:latin typeface="+mj-lt"/>
              </a:rPr>
              <a:t>It only returns distinct rows.</a:t>
            </a:r>
          </a:p>
        </p:txBody>
      </p:sp>
    </p:spTree>
    <p:extLst>
      <p:ext uri="{BB962C8B-B14F-4D97-AF65-F5344CB8AC3E}">
        <p14:creationId xmlns:p14="http://schemas.microsoft.com/office/powerpoint/2010/main" val="11264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F028-EC7D-45C8-9312-03E4879E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677"/>
            <a:ext cx="8596668" cy="475768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IN" dirty="0"/>
              <a:t>Data Control Language</a:t>
            </a:r>
            <a:endParaRPr lang="en-US" dirty="0"/>
          </a:p>
          <a:p>
            <a:pPr lvl="0"/>
            <a:r>
              <a:rPr lang="en-IN" dirty="0"/>
              <a:t>Fetching data from DB</a:t>
            </a:r>
            <a:endParaRPr lang="en-US" dirty="0"/>
          </a:p>
          <a:p>
            <a:pPr lvl="1"/>
            <a:r>
              <a:rPr lang="en-IN" dirty="0"/>
              <a:t>Where/ Group by/ having, order by</a:t>
            </a:r>
            <a:endParaRPr lang="en-US" dirty="0"/>
          </a:p>
          <a:p>
            <a:pPr lvl="1"/>
            <a:r>
              <a:rPr lang="en-IN" dirty="0"/>
              <a:t>Inner queries/ nested queries</a:t>
            </a:r>
            <a:endParaRPr lang="en-US" dirty="0"/>
          </a:p>
          <a:p>
            <a:pPr lvl="1"/>
            <a:r>
              <a:rPr lang="en-US" dirty="0"/>
              <a:t>Joins</a:t>
            </a:r>
          </a:p>
          <a:p>
            <a:pPr lvl="0"/>
            <a:r>
              <a:rPr lang="en-US" dirty="0"/>
              <a:t>Views</a:t>
            </a:r>
          </a:p>
          <a:p>
            <a:pPr lvl="0"/>
            <a:r>
              <a:rPr lang="en-US" dirty="0"/>
              <a:t>Indexing</a:t>
            </a:r>
          </a:p>
          <a:p>
            <a:pPr lvl="0"/>
            <a:r>
              <a:rPr lang="en-US" dirty="0"/>
              <a:t>Transactions</a:t>
            </a:r>
          </a:p>
          <a:p>
            <a:pPr lvl="0"/>
            <a:r>
              <a:rPr lang="en-IN" dirty="0"/>
              <a:t>Functions</a:t>
            </a:r>
            <a:endParaRPr lang="en-US" dirty="0"/>
          </a:p>
          <a:p>
            <a:pPr lvl="0"/>
            <a:r>
              <a:rPr lang="en-IN" dirty="0"/>
              <a:t>Stored Procedures</a:t>
            </a:r>
            <a:endParaRPr lang="en-US" dirty="0"/>
          </a:p>
          <a:p>
            <a:pPr lvl="0"/>
            <a:r>
              <a:rPr lang="en-IN" dirty="0"/>
              <a:t>UDF (User defined functions)</a:t>
            </a:r>
            <a:endParaRPr lang="en-US" dirty="0"/>
          </a:p>
          <a:p>
            <a:pPr lvl="0"/>
            <a:r>
              <a:rPr lang="en-IN" dirty="0"/>
              <a:t>Triggers</a:t>
            </a:r>
            <a:endParaRPr lang="en-US" dirty="0"/>
          </a:p>
          <a:p>
            <a:pPr lvl="0"/>
            <a:r>
              <a:rPr lang="en-IN" dirty="0"/>
              <a:t>Cursors </a:t>
            </a:r>
            <a:endParaRPr lang="en-US" dirty="0"/>
          </a:p>
          <a:p>
            <a:pPr lvl="0"/>
            <a:r>
              <a:rPr lang="en-US" dirty="0"/>
              <a:t>Schedulers</a:t>
            </a:r>
          </a:p>
          <a:p>
            <a:pPr lvl="0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457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06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You can do calculations in SELECT statements.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ItemNumber, ItemPrice, Quantity, ItemPrice * Quantity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CustomerOrder</a:t>
            </a:r>
          </a:p>
        </p:txBody>
      </p:sp>
    </p:spTree>
    <p:extLst>
      <p:ext uri="{BB962C8B-B14F-4D97-AF65-F5344CB8AC3E}">
        <p14:creationId xmlns:p14="http://schemas.microsoft.com/office/powerpoint/2010/main" val="525588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order of operation is the same as in algebra.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Whatever is in parentheses is executed first. If parentheses are nested, the innermost is executed first, then the next most inner, etc.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Then all division and multiplication left to right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And finally all addition and subtraction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1575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sort the results of a query by using the keywords ORDER BY.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ORDER BY </a:t>
            </a:r>
            <a:r>
              <a:rPr lang="en-US" dirty="0">
                <a:latin typeface="+mj-lt"/>
              </a:rPr>
              <a:t>does an ascending A-Z, 1-10, etc. sort by default.</a:t>
            </a:r>
          </a:p>
          <a:p>
            <a:r>
              <a:rPr lang="en-US" dirty="0">
                <a:latin typeface="+mj-lt"/>
              </a:rPr>
              <a:t>You can change the direction by using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DESC</a:t>
            </a:r>
            <a:r>
              <a:rPr lang="en-US" dirty="0">
                <a:latin typeface="+mj-lt"/>
              </a:rPr>
              <a:t> keyword after the field to be sorted.</a:t>
            </a:r>
          </a:p>
        </p:txBody>
      </p:sp>
    </p:spTree>
    <p:extLst>
      <p:ext uri="{BB962C8B-B14F-4D97-AF65-F5344CB8AC3E}">
        <p14:creationId xmlns:p14="http://schemas.microsoft.com/office/powerpoint/2010/main" val="3301628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2" y="16764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Sometimes it is useful to alias a column name to make a more readable result set.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StudentLastName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[Last Name], StudentFirstName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[First Name]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pPr marL="457200" indent="-457200"/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AS</a:t>
            </a:r>
            <a:r>
              <a:rPr lang="en-US" dirty="0">
                <a:latin typeface="+mj-lt"/>
              </a:rPr>
              <a:t> keyword is optional.</a:t>
            </a:r>
          </a:p>
          <a:p>
            <a:pPr marL="457200" indent="-457200"/>
            <a:r>
              <a:rPr lang="en-US" dirty="0">
                <a:latin typeface="+mj-lt"/>
              </a:rPr>
              <a:t>Double quotes “ “ can be used instead of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76533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782762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allows you to limit the rows you return in a query.</a:t>
            </a:r>
          </a:p>
          <a:p>
            <a:r>
              <a:rPr lang="en-US" dirty="0">
                <a:latin typeface="+mj-lt"/>
              </a:rPr>
              <a:t>You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to specify the criteria by which the rows will be filtered.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LastName, FirstName, Phone, City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City = ‘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Boston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3404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Other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 well as equal you can use other operators for the criteria: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&lt;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&gt;=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=&lt;</a:t>
            </a:r>
          </a:p>
          <a:p>
            <a:r>
              <a:rPr lang="en-US" dirty="0">
                <a:latin typeface="+mj-lt"/>
              </a:rPr>
              <a:t>Character and date values in the criteria are quoted with single quotes.</a:t>
            </a:r>
          </a:p>
          <a:p>
            <a:r>
              <a:rPr lang="en-US" dirty="0">
                <a:latin typeface="+mj-lt"/>
              </a:rPr>
              <a:t>Numerical values are not quoted.</a:t>
            </a:r>
          </a:p>
        </p:txBody>
      </p:sp>
    </p:spTree>
    <p:extLst>
      <p:ext uri="{BB962C8B-B14F-4D97-AF65-F5344CB8AC3E}">
        <p14:creationId xmlns:p14="http://schemas.microsoft.com/office/powerpoint/2010/main" val="21753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LIKE</a:t>
            </a:r>
            <a:r>
              <a:rPr lang="en-US" dirty="0">
                <a:latin typeface="+mj-lt"/>
              </a:rPr>
              <a:t> keyword used in a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operator with a wildcard (% or _) allows you to search for patterns in character-based fields.</a:t>
            </a:r>
          </a:p>
          <a:p>
            <a:r>
              <a:rPr lang="en-US" dirty="0">
                <a:latin typeface="+mj-lt"/>
              </a:rPr>
              <a:t>The following returns all items whose name starts with “T.”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ItemName, ItemPrice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Inventory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‘T%’</a:t>
            </a:r>
          </a:p>
        </p:txBody>
      </p:sp>
    </p:spTree>
    <p:extLst>
      <p:ext uri="{BB962C8B-B14F-4D97-AF65-F5344CB8AC3E}">
        <p14:creationId xmlns:p14="http://schemas.microsoft.com/office/powerpoint/2010/main" val="3738974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BETWEEN</a:t>
            </a:r>
            <a:r>
              <a:rPr lang="en-US" dirty="0">
                <a:latin typeface="+mj-lt"/>
              </a:rPr>
              <a:t> keyword can be used in criteria to return values between to other values.</a:t>
            </a:r>
          </a:p>
          <a:p>
            <a:r>
              <a:rPr lang="en-US" dirty="0">
                <a:latin typeface="+mj-lt"/>
              </a:rPr>
              <a:t>BETWEEN is inclusive of its ends.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Key, SessionDate, StudentKey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’11/1/2014’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‘11/30/2014’</a:t>
            </a:r>
          </a:p>
        </p:txBody>
      </p:sp>
    </p:spTree>
    <p:extLst>
      <p:ext uri="{BB962C8B-B14F-4D97-AF65-F5344CB8AC3E}">
        <p14:creationId xmlns:p14="http://schemas.microsoft.com/office/powerpoint/2010/main" val="2192718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AND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use keywords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OR,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to combine criteria in a query.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is exclusive.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is Inclusive.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 = 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City=‘Los Angeles’ returns all records that have either Boston or Los Angeles for their city. 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City=‘Boston’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City=‘Los Angeles’ returns nothing because the record cannot have both at the same time.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excludes.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City = ‘Los Angeles’ returns every city except Los Angeles.</a:t>
            </a:r>
          </a:p>
        </p:txBody>
      </p:sp>
    </p:spTree>
    <p:extLst>
      <p:ext uri="{BB962C8B-B14F-4D97-AF65-F5344CB8AC3E}">
        <p14:creationId xmlns:p14="http://schemas.microsoft.com/office/powerpoint/2010/main" val="846553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Nulls are special cases. They are not a value and so cannot be compared to a value using = or &lt; or &gt;.</a:t>
            </a:r>
          </a:p>
          <a:p>
            <a:r>
              <a:rPr lang="en-US" dirty="0">
                <a:latin typeface="+mj-lt"/>
              </a:rPr>
              <a:t>To locate nulls you can use the IS keyword in a criteria: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17644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FD64-4261-4A73-9C38-9E7865DE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AAC61-03B1-4380-9F2C-A7E89C0F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2892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can be anything</a:t>
            </a:r>
          </a:p>
          <a:p>
            <a:pPr>
              <a:lnSpc>
                <a:spcPct val="200000"/>
              </a:lnSpc>
            </a:pPr>
            <a:r>
              <a:rPr lang="en-US" dirty="0"/>
              <a:t>Database is a collection of data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F3C56F-29BC-4E99-ABE6-21EFEEE943C0}"/>
              </a:ext>
            </a:extLst>
          </p:cNvPr>
          <p:cNvGrpSpPr/>
          <p:nvPr/>
        </p:nvGrpSpPr>
        <p:grpSpPr>
          <a:xfrm>
            <a:off x="4592085" y="4110606"/>
            <a:ext cx="1305376" cy="1595521"/>
            <a:chOff x="2456481" y="3200400"/>
            <a:chExt cx="767166" cy="843308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2DD0327-0283-42B5-BADE-B73C23B4D80B}"/>
                </a:ext>
              </a:extLst>
            </p:cNvPr>
            <p:cNvSpPr/>
            <p:nvPr/>
          </p:nvSpPr>
          <p:spPr>
            <a:xfrm>
              <a:off x="2456481" y="3656250"/>
              <a:ext cx="767166" cy="3874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31E600D9-6993-4F46-8EE9-3A7F3271B277}"/>
                </a:ext>
              </a:extLst>
            </p:cNvPr>
            <p:cNvSpPr/>
            <p:nvPr/>
          </p:nvSpPr>
          <p:spPr>
            <a:xfrm>
              <a:off x="2456481" y="3454132"/>
              <a:ext cx="767166" cy="3639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DB317E4D-2A64-4938-A072-29294872A638}"/>
                </a:ext>
              </a:extLst>
            </p:cNvPr>
            <p:cNvSpPr/>
            <p:nvPr/>
          </p:nvSpPr>
          <p:spPr>
            <a:xfrm>
              <a:off x="2456481" y="3200400"/>
              <a:ext cx="767166" cy="3874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63AEE17-D11A-4898-8BE3-E7540E596845}"/>
              </a:ext>
            </a:extLst>
          </p:cNvPr>
          <p:cNvSpPr txBox="1"/>
          <p:nvPr/>
        </p:nvSpPr>
        <p:spPr>
          <a:xfrm>
            <a:off x="3363985" y="47883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Symbol:</a:t>
            </a:r>
          </a:p>
        </p:txBody>
      </p:sp>
    </p:spTree>
    <p:extLst>
      <p:ext uri="{BB962C8B-B14F-4D97-AF65-F5344CB8AC3E}">
        <p14:creationId xmlns:p14="http://schemas.microsoft.com/office/powerpoint/2010/main" val="2599817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36036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765302" y="1263651"/>
            <a:ext cx="8305800" cy="4824412"/>
          </a:xfrm>
        </p:spPr>
        <p:txBody>
          <a:bodyPr>
            <a:normAutofit/>
          </a:bodyPr>
          <a:lstStyle/>
          <a:p>
            <a:pPr marL="0" indent="0" algn="just"/>
            <a:r>
              <a:rPr lang="en-US" altLang="en-US" dirty="0">
                <a:latin typeface="+mj-lt"/>
              </a:rPr>
              <a:t> There is a negated version (NOT IN). </a:t>
            </a:r>
          </a:p>
          <a:p>
            <a:pPr marL="0" indent="0" algn="just"/>
            <a:r>
              <a:rPr lang="en-US" altLang="en-US" dirty="0">
                <a:latin typeface="+mj-lt"/>
              </a:rPr>
              <a:t> IN does not add much to SQL’s expressive power. Could have expressed this as:</a:t>
            </a:r>
          </a:p>
          <a:p>
            <a:pPr marL="374650" lvl="1" indent="-184150" algn="just">
              <a:lnSpc>
                <a:spcPct val="5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	 FROM Staff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WHERE position=‘Manager’ OR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                position=‘Supervisor’;</a:t>
            </a:r>
          </a:p>
          <a:p>
            <a:pPr marL="0" indent="0" algn="just">
              <a:lnSpc>
                <a:spcPct val="40000"/>
              </a:lnSpc>
              <a:buNone/>
            </a:pPr>
            <a:endParaRPr lang="en-US" altLang="en-US" dirty="0">
              <a:latin typeface="+mj-lt"/>
            </a:endParaRPr>
          </a:p>
          <a:p>
            <a:pPr marL="0" indent="0" algn="just">
              <a:buFontTx/>
              <a:buChar char="•"/>
            </a:pPr>
            <a:r>
              <a:rPr lang="en-US" altLang="en-US" dirty="0">
                <a:latin typeface="+mj-lt"/>
              </a:rPr>
              <a:t> IN is more efficient when set contains many values.</a:t>
            </a:r>
          </a:p>
        </p:txBody>
      </p:sp>
    </p:spTree>
    <p:extLst>
      <p:ext uri="{BB962C8B-B14F-4D97-AF65-F5344CB8AC3E}">
        <p14:creationId xmlns:p14="http://schemas.microsoft.com/office/powerpoint/2010/main" val="21519547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064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3600" dirty="0">
                <a:solidFill>
                  <a:srgbClr val="CD0000"/>
                </a:solidFill>
              </a:rPr>
              <a:t>Select </a:t>
            </a:r>
            <a:r>
              <a:rPr sz="36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690688" y="1239839"/>
            <a:ext cx="8724900" cy="2946399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PrivateOwner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address LIKE ‘%Glasgow%’;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448175"/>
            <a:ext cx="72961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7342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663700" y="166131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SQL has two special pattern matching symbols: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sz="2800" dirty="0">
                <a:latin typeface="+mj-lt"/>
              </a:rPr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dirty="0">
                <a:latin typeface="+mj-lt"/>
              </a:rPr>
              <a:t>LIKE ‘%Glasgow%’ means a sequence of characters of any length containing ‘</a:t>
            </a:r>
            <a:r>
              <a:rPr lang="en-US" altLang="en-US" i="1" dirty="0">
                <a:latin typeface="+mj-lt"/>
              </a:rPr>
              <a:t>Glasgow</a:t>
            </a:r>
            <a:r>
              <a:rPr lang="en-US" altLang="en-US" dirty="0">
                <a:latin typeface="+mj-lt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1948058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0588" y="387351"/>
            <a:ext cx="8382000" cy="554037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>
          <a:xfrm>
            <a:off x="1263651" y="1139825"/>
            <a:ext cx="10109199" cy="511175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>
                <a:latin typeface="+mj-lt"/>
              </a:rPr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Have to test for null explicitly using special keyword IS NULL: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viewDate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comment IS NULL;</a:t>
            </a:r>
          </a:p>
        </p:txBody>
      </p:sp>
    </p:spTree>
    <p:extLst>
      <p:ext uri="{BB962C8B-B14F-4D97-AF65-F5344CB8AC3E}">
        <p14:creationId xmlns:p14="http://schemas.microsoft.com/office/powerpoint/2010/main" val="2222814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957261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8951" y="2990850"/>
            <a:ext cx="8885237" cy="2941638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dirty="0">
                <a:latin typeface="+mj-lt"/>
              </a:rPr>
              <a:t>Negated version (IS NOT NULL) can test for non-null values.</a:t>
            </a:r>
          </a:p>
        </p:txBody>
      </p:sp>
      <p:pic>
        <p:nvPicPr>
          <p:cNvPr id="216070" name="Picture 6" descr="C05NT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7826" y="2284412"/>
            <a:ext cx="3787775" cy="193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9745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519238" y="1697039"/>
            <a:ext cx="8153400" cy="28194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545850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idx="1"/>
          </p:nvPr>
        </p:nvSpPr>
        <p:spPr>
          <a:xfrm>
            <a:off x="1719262" y="1582739"/>
            <a:ext cx="8229600" cy="29178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Produce abbreviated list of properties in order of property type.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type;</a:t>
            </a:r>
          </a:p>
        </p:txBody>
      </p:sp>
    </p:spTree>
    <p:extLst>
      <p:ext uri="{BB962C8B-B14F-4D97-AF65-F5344CB8AC3E}">
        <p14:creationId xmlns:p14="http://schemas.microsoft.com/office/powerpoint/2010/main" val="4969798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4814" y="3683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idx="1"/>
          </p:nvPr>
        </p:nvSpPr>
        <p:spPr>
          <a:xfrm>
            <a:off x="2046288" y="1341438"/>
            <a:ext cx="8153400" cy="46402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b="1" dirty="0">
                <a:latin typeface="+mj-lt"/>
              </a:rPr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/>
              <a:buNone/>
            </a:pPr>
            <a:endParaRPr lang="en-US" altLang="en-US" b="1" dirty="0">
              <a:latin typeface="+mj-lt"/>
            </a:endParaRPr>
          </a:p>
          <a:p>
            <a:pPr eaLnBrk="1" hangingPunct="1">
              <a:buFont typeface="Monotype Sorts"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ORDER BY type, rent DESC;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917305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841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680369" y="1112838"/>
            <a:ext cx="8382000" cy="50403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standard defines five aggregate functions: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COUNT returns number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SUM	returns sum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AVG	returns average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MIN	returns smallest value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MAX	returns largest value in specified column.</a:t>
            </a:r>
          </a:p>
        </p:txBody>
      </p:sp>
    </p:spTree>
    <p:extLst>
      <p:ext uri="{BB962C8B-B14F-4D97-AF65-F5344CB8AC3E}">
        <p14:creationId xmlns:p14="http://schemas.microsoft.com/office/powerpoint/2010/main" val="40082274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181100" y="1525587"/>
            <a:ext cx="93487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Each operates on a single column of a table and returns a single value.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COUNT, MIN, and MAX apply to numeric and non-numeric fields, but SUM and AVG may be used on numeric fields only.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Apart from COUNT(*), each function eliminates nulls first and operates only on remaining non-null values. </a:t>
            </a:r>
          </a:p>
        </p:txBody>
      </p:sp>
    </p:spTree>
    <p:extLst>
      <p:ext uri="{BB962C8B-B14F-4D97-AF65-F5344CB8AC3E}">
        <p14:creationId xmlns:p14="http://schemas.microsoft.com/office/powerpoint/2010/main" val="15368865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3330-819C-4F2F-B4AC-D6E4EE7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6769-A31B-4178-BC18-9C8DB132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allows to organize and maintain a database</a:t>
            </a:r>
          </a:p>
          <a:p>
            <a:r>
              <a:rPr lang="en-US" dirty="0"/>
              <a:t>Its has to be 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Reliable </a:t>
            </a:r>
          </a:p>
          <a:p>
            <a:pPr lvl="1"/>
            <a:r>
              <a:rPr lang="en-US" dirty="0"/>
              <a:t>Convenient</a:t>
            </a:r>
          </a:p>
          <a:p>
            <a:pPr lvl="1"/>
            <a:r>
              <a:rPr lang="en-US" dirty="0"/>
              <a:t>Safe</a:t>
            </a:r>
          </a:p>
          <a:p>
            <a:pPr lvl="1"/>
            <a:r>
              <a:rPr lang="en-US" dirty="0"/>
              <a:t>Allow multi-access</a:t>
            </a:r>
          </a:p>
          <a:p>
            <a:pPr lvl="1"/>
            <a:r>
              <a:rPr lang="en-US" dirty="0"/>
              <a:t>CRUD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08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11300"/>
            <a:ext cx="81661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COUNT(*) counts all rows of a table, regardless of whether nulls or duplicate values occur.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use DISTINCT before column name to eliminate duplicates.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DISTINCT has no effect with MIN/MAX, but may have with SUM/AVG.</a:t>
            </a:r>
          </a:p>
        </p:txBody>
      </p:sp>
    </p:spTree>
    <p:extLst>
      <p:ext uri="{BB962C8B-B14F-4D97-AF65-F5344CB8AC3E}">
        <p14:creationId xmlns:p14="http://schemas.microsoft.com/office/powerpoint/2010/main" val="40664444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95389" y="1339851"/>
            <a:ext cx="10291762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Staff;</a:t>
            </a:r>
          </a:p>
        </p:txBody>
      </p:sp>
    </p:spTree>
    <p:extLst>
      <p:ext uri="{BB962C8B-B14F-4D97-AF65-F5344CB8AC3E}">
        <p14:creationId xmlns:p14="http://schemas.microsoft.com/office/powerpoint/2010/main" val="23572094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33655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7999" y="1368424"/>
            <a:ext cx="7966075" cy="28797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rent &gt; 350;</a:t>
            </a:r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7455" y="4383085"/>
            <a:ext cx="1855788" cy="1714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3102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797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196975"/>
            <a:ext cx="8280400" cy="29797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  <a:defRPr/>
            </a:pPr>
            <a:r>
              <a:rPr lang="en-US" dirty="0">
                <a:latin typeface="+mj-lt"/>
              </a:rPr>
              <a:t>	How many different properties viewed in May ‘13?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  <a:defRPr/>
            </a:pPr>
            <a:endParaRPr lang="en-US" dirty="0">
              <a:latin typeface="+mj-lt"/>
            </a:endParaRPr>
          </a:p>
          <a:p>
            <a:pPr marL="533400" indent="-76200" algn="just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COUNT(DISTINCT propertyNo) AS myCount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viewDate BETWEEN ‘1-May-13’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      	AND ‘31-May-13’;</a:t>
            </a:r>
          </a:p>
        </p:txBody>
      </p:sp>
      <p:pic>
        <p:nvPicPr>
          <p:cNvPr id="224268" name="Picture 12" descr="C05NT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4511676"/>
            <a:ext cx="1879600" cy="1839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8368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37782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5" y="1287464"/>
            <a:ext cx="7785100" cy="3046412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COUNT(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8281" y="4689478"/>
            <a:ext cx="3455988" cy="1863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9286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47387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4200" y="1362870"/>
            <a:ext cx="7353300" cy="30464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	SELECT MIN(salary)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MAX(salary)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myMax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AVG(salary)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0476" y="4744245"/>
            <a:ext cx="4105275" cy="16557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9211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2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39863"/>
            <a:ext cx="80899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GROUP BY clause to get sub-totals.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SELECT and GROUP BY closely integrated: each item in SELECT list must be </a:t>
            </a:r>
            <a:r>
              <a:rPr lang="en-US" altLang="en-US" i="1" dirty="0">
                <a:latin typeface="+mj-lt"/>
              </a:rPr>
              <a:t>single-valued per group</a:t>
            </a:r>
            <a:r>
              <a:rPr lang="en-US" altLang="en-US" dirty="0">
                <a:latin typeface="+mj-lt"/>
              </a:rPr>
              <a:t>, and SELECT clause may only contain: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column names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aggregate functions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constants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expression involving combinations of the above.</a:t>
            </a:r>
          </a:p>
        </p:txBody>
      </p:sp>
    </p:spTree>
    <p:extLst>
      <p:ext uri="{BB962C8B-B14F-4D97-AF65-F5344CB8AC3E}">
        <p14:creationId xmlns:p14="http://schemas.microsoft.com/office/powerpoint/2010/main" val="9485480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411287"/>
            <a:ext cx="81422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ISO considers two nulls to be equal for purposes of GROUP BY.</a:t>
            </a:r>
          </a:p>
        </p:txBody>
      </p:sp>
    </p:spTree>
    <p:extLst>
      <p:ext uri="{BB962C8B-B14F-4D97-AF65-F5344CB8AC3E}">
        <p14:creationId xmlns:p14="http://schemas.microsoft.com/office/powerpoint/2010/main" val="39965182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GROUP BY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792289" y="1325564"/>
            <a:ext cx="7994650" cy="4114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69617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Restricted Groupings – HAVING clause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662112" y="1525588"/>
            <a:ext cx="8153400" cy="482441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Column names in HAVING clause must also appear in the GROUP BY list or be contained within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14222957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1FA7-C630-4179-8803-7884531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55CA-57CC-40AD-8A38-98E177D5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MySQL</a:t>
            </a:r>
          </a:p>
          <a:p>
            <a:pPr>
              <a:lnSpc>
                <a:spcPct val="150000"/>
              </a:lnSpc>
            </a:pPr>
            <a:r>
              <a:rPr lang="en-US" dirty="0"/>
              <a:t>Oracle</a:t>
            </a:r>
          </a:p>
          <a:p>
            <a:pPr>
              <a:lnSpc>
                <a:spcPct val="150000"/>
              </a:lnSpc>
            </a:pPr>
            <a:r>
              <a:rPr lang="en-US" dirty="0"/>
              <a:t>IBM DB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SQL</a:t>
            </a:r>
          </a:p>
          <a:p>
            <a:pPr>
              <a:lnSpc>
                <a:spcPct val="150000"/>
              </a:lnSpc>
            </a:pPr>
            <a:r>
              <a:rPr lang="en-US" dirty="0"/>
              <a:t>PostgreSQL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NuoDB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9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730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HAVING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105694" y="1311275"/>
            <a:ext cx="9866312" cy="5040312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0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 with more than 1 member of staff, find number of staff in each branch and sum of their salaries.</a:t>
            </a:r>
          </a:p>
          <a:p>
            <a:pPr algn="just" eaLnBrk="1" hangingPunct="1">
              <a:lnSpc>
                <a:spcPct val="0"/>
              </a:lnSpc>
              <a:spcAft>
                <a:spcPct val="20000"/>
              </a:spcAft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	  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HAVING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&gt; 1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21499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Subqueries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898651" y="1568449"/>
            <a:ext cx="8013700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can be used in WHERE and HAVING clauses of an outer SELECT, where it is called a </a:t>
            </a:r>
            <a:r>
              <a:rPr lang="en-US" altLang="en-US" i="1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i="1" dirty="0">
                <a:latin typeface="+mj-lt"/>
              </a:rPr>
              <a:t>nested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latin typeface="+mj-lt"/>
              </a:rPr>
              <a:t>Subselects</a:t>
            </a:r>
            <a:r>
              <a:rPr lang="en-US" altLang="en-US" dirty="0">
                <a:latin typeface="+mj-lt"/>
              </a:rPr>
              <a:t> may also appear in INSERT, UPDATE, and DELETE statements.</a:t>
            </a:r>
          </a:p>
        </p:txBody>
      </p:sp>
    </p:spTree>
    <p:extLst>
      <p:ext uri="{BB962C8B-B14F-4D97-AF65-F5344CB8AC3E}">
        <p14:creationId xmlns:p14="http://schemas.microsoft.com/office/powerpoint/2010/main" val="24499569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682751"/>
            <a:ext cx="8153400" cy="36496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sz="24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WHERE street = ‘163 Main St’);</a:t>
            </a:r>
          </a:p>
        </p:txBody>
      </p:sp>
    </p:spTree>
    <p:extLst>
      <p:ext uri="{BB962C8B-B14F-4D97-AF65-F5344CB8AC3E}">
        <p14:creationId xmlns:p14="http://schemas.microsoft.com/office/powerpoint/2010/main" val="13676046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7" y="3159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91456" y="1196976"/>
            <a:ext cx="9209088" cy="48894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15714054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4" y="585788"/>
            <a:ext cx="8382000" cy="3841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677989" y="1525588"/>
            <a:ext cx="9366249" cy="4203700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salary – (SELECT AVG(salary) FROM Staff)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SalDiff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Staff);</a:t>
            </a:r>
          </a:p>
        </p:txBody>
      </p:sp>
    </p:spTree>
    <p:extLst>
      <p:ext uri="{BB962C8B-B14F-4D97-AF65-F5344CB8AC3E}">
        <p14:creationId xmlns:p14="http://schemas.microsoft.com/office/powerpoint/2010/main" val="2100399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502568" y="1482726"/>
            <a:ext cx="92154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Cannot write ‘WHERE salary &gt; AVG(salary)’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Instead, 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     salary – 17000 As </a:t>
            </a:r>
            <a:r>
              <a:rPr lang="en-US" altLang="en-US" sz="2800" dirty="0" err="1">
                <a:latin typeface="+mj-lt"/>
              </a:rPr>
              <a:t>salDiff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salary &gt; 17000;</a:t>
            </a:r>
          </a:p>
        </p:txBody>
      </p:sp>
    </p:spTree>
    <p:extLst>
      <p:ext uri="{BB962C8B-B14F-4D97-AF65-F5344CB8AC3E}">
        <p14:creationId xmlns:p14="http://schemas.microsoft.com/office/powerpoint/2010/main" val="17631921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92226" y="1454150"/>
            <a:ext cx="9266237" cy="4824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ORDER BY clause may not be used in 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SELECT list must consist of a single column name or expression, except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By default, column names refer to table name in FROM clause of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Can refer to a table in FROM using an </a:t>
            </a:r>
            <a:r>
              <a:rPr lang="en-US" altLang="en-US" i="1" dirty="0">
                <a:latin typeface="+mj-lt"/>
              </a:rPr>
              <a:t>alias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4457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07" y="5873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235076" y="1697038"/>
            <a:ext cx="79930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When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an operand in a comparison,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may not be used as an operand 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147172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Nested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: use of IN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1454150"/>
            <a:ext cx="9848850" cy="4572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street = ‘163 Main St’));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0729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ANY and 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1368425"/>
            <a:ext cx="8890000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ANY and ALL may be used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produce a single column of numbers.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ALL, condition will only be true if it is satisfied by </a:t>
            </a:r>
            <a:r>
              <a:rPr lang="en-US" altLang="en-US" i="1" dirty="0">
                <a:latin typeface="+mj-lt"/>
              </a:rPr>
              <a:t>all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ANY, condition will be true if it is satisfied by </a:t>
            </a:r>
            <a:r>
              <a:rPr lang="en-US" altLang="en-US" i="1" dirty="0">
                <a:latin typeface="+mj-lt"/>
              </a:rPr>
              <a:t>any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empty, ALL returns true, ANY returns false.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SOME may be used in place of ANY.</a:t>
            </a:r>
          </a:p>
        </p:txBody>
      </p:sp>
    </p:spTree>
    <p:extLst>
      <p:ext uri="{BB962C8B-B14F-4D97-AF65-F5344CB8AC3E}">
        <p14:creationId xmlns:p14="http://schemas.microsoft.com/office/powerpoint/2010/main" val="17187615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32EB-D9ED-4D0B-9630-92ADA8A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3E65534-079D-4EE4-B3E0-5AAB7A35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6591" b="40090"/>
          <a:stretch/>
        </p:blipFill>
        <p:spPr>
          <a:xfrm>
            <a:off x="1795153" y="1270000"/>
            <a:ext cx="6361029" cy="53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24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515940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ANY/SOME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654174"/>
            <a:ext cx="8801100" cy="42465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23378930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ALL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550194" y="1325563"/>
            <a:ext cx="9148762" cy="4846637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287909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Functions always have the same basic syntax: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&lt;function name&gt;(function arguments)</a:t>
            </a:r>
          </a:p>
          <a:p>
            <a:r>
              <a:rPr lang="en-US" dirty="0">
                <a:latin typeface="+mj-lt"/>
              </a:rPr>
              <a:t>There are hundreds of built-in functions.</a:t>
            </a:r>
          </a:p>
          <a:p>
            <a:r>
              <a:rPr lang="en-US" dirty="0">
                <a:latin typeface="+mj-lt"/>
              </a:rPr>
              <a:t>We will be concerned with two broad types of functions:</a:t>
            </a:r>
          </a:p>
          <a:p>
            <a:pPr lvl="1"/>
            <a:r>
              <a:rPr lang="en-US" dirty="0">
                <a:latin typeface="+mj-lt"/>
              </a:rPr>
              <a:t>Scalar functions</a:t>
            </a:r>
          </a:p>
          <a:p>
            <a:pPr lvl="1"/>
            <a:r>
              <a:rPr lang="en-US" dirty="0">
                <a:latin typeface="+mj-lt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9963530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Scalar functions operate on a single row at a time.</a:t>
            </a:r>
          </a:p>
          <a:p>
            <a:r>
              <a:rPr lang="en-US" dirty="0">
                <a:latin typeface="+mj-lt"/>
              </a:rPr>
              <a:t>Here is a list of scalar functions used in this chapter.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563" y="3414712"/>
          <a:ext cx="6705600" cy="2102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 Name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GETDATE()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current date and time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MONTH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month as an integer (1 to 12)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YEAR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Year as a four-digit integer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972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Aggregate functions operate on multiple rows at a time.</a:t>
            </a:r>
          </a:p>
          <a:p>
            <a:r>
              <a:rPr lang="en-US" dirty="0">
                <a:latin typeface="+mj-lt"/>
              </a:rPr>
              <a:t>Here is a table of common aggregate functions: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3200400"/>
          <a:ext cx="6705600" cy="3074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Aggregate Function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Counts the number of values : COUNT(*) counts all the rows. COUNT(columnName) counts all the values in the column but ignores nulls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Sums or totals numeric values: SUM (InStock)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mean average of a set of numeric values: AVG(Price). By default nulls are ignored. 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highest value in a set of numeric or datetime values: MAX(price)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smallest value in a set of numeric or datetime values: MIN(Price)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695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Using Distinct in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You can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with aggregate functions.</a:t>
            </a:r>
          </a:p>
          <a:p>
            <a:r>
              <a:rPr lang="en-US" dirty="0">
                <a:latin typeface="+mj-lt"/>
              </a:rPr>
              <a:t>Doing so means the function will ignore duplicate values in its calculation.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[Unduplicated]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32134718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7" y="18827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When a SELECT clause includes an aggregate function and columns that are not a part of that function, you must use the GROUP BY keywords to group by each of the non-included columns.</a:t>
            </a:r>
          </a:p>
          <a:p>
            <a:r>
              <a:rPr lang="en-US" dirty="0">
                <a:latin typeface="+mj-lt"/>
              </a:rPr>
              <a:t>This is necessary because you are mixing functions that operate on multiple rows with columns that refer to values in individual rows only.</a:t>
            </a:r>
          </a:p>
        </p:txBody>
      </p:sp>
    </p:spTree>
    <p:extLst>
      <p:ext uri="{BB962C8B-B14F-4D97-AF65-F5344CB8AC3E}">
        <p14:creationId xmlns:p14="http://schemas.microsoft.com/office/powerpoint/2010/main" val="1256591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43" y="1690688"/>
            <a:ext cx="10120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[Total Sessions]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886258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HAVING keyword is used when there is an aggregate function in the criteria of a query.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[Total Sessions]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(SessionTimeKey)&lt;4</a:t>
            </a:r>
          </a:p>
        </p:txBody>
      </p:sp>
    </p:spTree>
    <p:extLst>
      <p:ext uri="{BB962C8B-B14F-4D97-AF65-F5344CB8AC3E}">
        <p14:creationId xmlns:p14="http://schemas.microsoft.com/office/powerpoint/2010/main" val="3633272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5016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539876"/>
            <a:ext cx="881538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EXISTS and NOT EXISTS are for use only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True if and only if there exists at least one row in result table returned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False 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NOT EXISTS is the opposite of EXISTS. </a:t>
            </a:r>
          </a:p>
        </p:txBody>
      </p:sp>
    </p:spTree>
    <p:extLst>
      <p:ext uri="{BB962C8B-B14F-4D97-AF65-F5344CB8AC3E}">
        <p14:creationId xmlns:p14="http://schemas.microsoft.com/office/powerpoint/2010/main" val="32086066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12DF-B777-4B2E-983D-1579FD5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9B-8B86-42F1-A1C6-A45F32AC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6445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766887" y="1668463"/>
            <a:ext cx="83058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As (NOT) EXISTS check only for existence or non-existence of rows in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result table,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Common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(SELECT * ...)</a:t>
            </a:r>
          </a:p>
        </p:txBody>
      </p:sp>
    </p:spTree>
    <p:extLst>
      <p:ext uri="{BB962C8B-B14F-4D97-AF65-F5344CB8AC3E}">
        <p14:creationId xmlns:p14="http://schemas.microsoft.com/office/powerpoint/2010/main" val="33397708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328739" y="1254123"/>
            <a:ext cx="9329737" cy="48180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		     city = ‘London’);</a:t>
            </a:r>
          </a:p>
        </p:txBody>
      </p:sp>
    </p:spTree>
    <p:extLst>
      <p:ext uri="{BB962C8B-B14F-4D97-AF65-F5344CB8AC3E}">
        <p14:creationId xmlns:p14="http://schemas.microsoft.com/office/powerpoint/2010/main" val="11548055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514475" y="1325564"/>
            <a:ext cx="8858250" cy="46847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Note, search condition </a:t>
            </a:r>
            <a:r>
              <a:rPr lang="en-US" altLang="en-US" dirty="0" err="1">
                <a:latin typeface="+mj-lt"/>
              </a:rPr>
              <a:t>s.branchNo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b.branchNo</a:t>
            </a:r>
            <a:r>
              <a:rPr lang="en-US" altLang="en-US" dirty="0">
                <a:latin typeface="+mj-lt"/>
              </a:rPr>
              <a:t> is necessary to consider correct branch record for each member of staff.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omitted, would get all staff records listed out because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17607632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5588"/>
            <a:ext cx="7999413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Could also write this query using join construct: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7613035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 database design and normalization, the data are broken into several discrete tables.</a:t>
            </a:r>
          </a:p>
          <a:p>
            <a:r>
              <a:rPr lang="en-US" dirty="0">
                <a:latin typeface="+mj-lt"/>
              </a:rPr>
              <a:t>Joins are the mechanism for recombining the data into one result set.</a:t>
            </a:r>
          </a:p>
          <a:p>
            <a:r>
              <a:rPr lang="en-US" dirty="0">
                <a:latin typeface="+mj-lt"/>
              </a:rPr>
              <a:t>We will look at three kinds of joins:</a:t>
            </a:r>
          </a:p>
          <a:p>
            <a:pPr lvl="1"/>
            <a:r>
              <a:rPr lang="en-US" sz="2800" dirty="0">
                <a:latin typeface="+mj-lt"/>
              </a:rPr>
              <a:t>Inner joins</a:t>
            </a:r>
          </a:p>
          <a:p>
            <a:pPr lvl="1"/>
            <a:r>
              <a:rPr lang="en-US" sz="2800" dirty="0">
                <a:latin typeface="+mj-lt"/>
              </a:rPr>
              <a:t>Equi joins</a:t>
            </a:r>
          </a:p>
          <a:p>
            <a:pPr lvl="1"/>
            <a:r>
              <a:rPr lang="en-US" sz="2800" dirty="0">
                <a:latin typeface="+mj-lt"/>
              </a:rPr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3847257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507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630363" y="1228726"/>
            <a:ext cx="8142288" cy="47640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 comma as separator and typically include WHERE clause to specify join column(s). </a:t>
            </a:r>
          </a:p>
        </p:txBody>
      </p:sp>
    </p:spTree>
    <p:extLst>
      <p:ext uri="{BB962C8B-B14F-4D97-AF65-F5344CB8AC3E}">
        <p14:creationId xmlns:p14="http://schemas.microsoft.com/office/powerpoint/2010/main" val="13562941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6159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677988" y="1625601"/>
            <a:ext cx="80645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can be used to qualify column names when there is ambiguity.</a:t>
            </a:r>
          </a:p>
        </p:txBody>
      </p:sp>
    </p:spTree>
    <p:extLst>
      <p:ext uri="{BB962C8B-B14F-4D97-AF65-F5344CB8AC3E}">
        <p14:creationId xmlns:p14="http://schemas.microsoft.com/office/powerpoint/2010/main" val="42679177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1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1443039" y="1482724"/>
            <a:ext cx="9101136" cy="41608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97339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37345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057399" y="1254126"/>
            <a:ext cx="843121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Only those rows from both tables that have identical values in the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 (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r>
              <a:rPr lang="en-US" altLang="en-US" dirty="0">
                <a:latin typeface="+mj-lt"/>
              </a:rPr>
              <a:t>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60000"/>
              </a:lnSpc>
            </a:pPr>
            <a:r>
              <a:rPr lang="en-US" altLang="en-US" dirty="0">
                <a:latin typeface="+mj-lt"/>
              </a:rPr>
              <a:t>Equivalent to </a:t>
            </a:r>
            <a:r>
              <a:rPr lang="en-US" altLang="en-US" dirty="0" err="1">
                <a:latin typeface="+mj-lt"/>
              </a:rPr>
              <a:t>equi</a:t>
            </a:r>
            <a:r>
              <a:rPr lang="en-US" altLang="en-US" dirty="0">
                <a:latin typeface="+mj-lt"/>
              </a:rPr>
              <a:t>-join in relational algebra.</a:t>
            </a:r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2" y="3781425"/>
            <a:ext cx="6321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4288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Basic INNER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854200"/>
            <a:ext cx="10191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&lt;column1, 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316520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5E2E-5A2F-4DDC-AF07-1847FC2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A3BF-6EA8-48EC-87A5-63E403FB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Workbench 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Visio</a:t>
            </a:r>
          </a:p>
          <a:p>
            <a:r>
              <a:rPr lang="it-IT" dirty="0"/>
              <a:t>Oracle SQL Developer Data Modeler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484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2" y="29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Inner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877550" cy="4889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Inner joins return related records from each of the tables joined.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SessionStatus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.Key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13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Alternative JOIN Constructs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519236" y="1425575"/>
            <a:ext cx="8653463" cy="4235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c JOIN Viewing v ON 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JOIN Viewing USING </a:t>
            </a:r>
            <a:r>
              <a:rPr lang="en-US" altLang="en-US" dirty="0" err="1">
                <a:latin typeface="+mj-lt"/>
              </a:rPr>
              <a:t>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In each case, FROM replaces original FROM and WHERE. However, first produces table with two identical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21248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Equi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439862"/>
            <a:ext cx="11020425" cy="4889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+mj-lt"/>
              </a:rPr>
              <a:t>Equi joins present an alternative way to perform inner joins. Some older RDMSs only support this alternative form. The example below also uses an alias for the table name.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‘Brown’</a:t>
            </a:r>
          </a:p>
        </p:txBody>
      </p:sp>
    </p:spTree>
    <p:extLst>
      <p:ext uri="{BB962C8B-B14F-4D97-AF65-F5344CB8AC3E}">
        <p14:creationId xmlns:p14="http://schemas.microsoft.com/office/powerpoint/2010/main" val="35964909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2" y="642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Three Table Join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39863"/>
            <a:ext cx="9613900" cy="44624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staff who manage properties, including city in which branch is located and properties they manage.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FROM Branch b,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4202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Sorting a join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433512" y="1468437"/>
            <a:ext cx="9396411" cy="467518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63777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Multiple Grouping Columns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542256" y="1525589"/>
            <a:ext cx="8716169" cy="4103686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81144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385887" y="1495425"/>
            <a:ext cx="8502650" cy="44640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1. Form Cartesian product of the tables named in  FROM clause. 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2. If there is a WHERE clause, apply the search condition to each row of the product table, retaining those rows that satisfy the condition.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3. For each remaining row, determine value of each item in SELECT list to produce a single row in result table.</a:t>
            </a:r>
          </a:p>
        </p:txBody>
      </p:sp>
    </p:spTree>
    <p:extLst>
      <p:ext uri="{BB962C8B-B14F-4D97-AF65-F5344CB8AC3E}">
        <p14:creationId xmlns:p14="http://schemas.microsoft.com/office/powerpoint/2010/main" val="42567135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3587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549401" y="1168399"/>
            <a:ext cx="8866187" cy="49609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4. If DISTINCT has been specified, eliminate any duplicate rows from the result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5. If there is an ORDER BY clause, sort result table as required.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	[DISTINCT | ALL]	{*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10796202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7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81125"/>
            <a:ext cx="81534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</a:t>
            </a:r>
            <a:endParaRPr lang="en-US" altLang="en-US" dirty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16163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3672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609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11302"/>
            <a:ext cx="8153400" cy="22367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b="1" dirty="0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44951"/>
            <a:ext cx="55626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1315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</TotalTime>
  <Words>7296</Words>
  <Application>Microsoft Macintosh PowerPoint</Application>
  <PresentationFormat>Widescreen</PresentationFormat>
  <Paragraphs>1075</Paragraphs>
  <Slides>166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4" baseType="lpstr">
      <vt:lpstr>Arial</vt:lpstr>
      <vt:lpstr>Calibri</vt:lpstr>
      <vt:lpstr>Calibri Light</vt:lpstr>
      <vt:lpstr>Consolas</vt:lpstr>
      <vt:lpstr>Courier New</vt:lpstr>
      <vt:lpstr>Monotype Sorts</vt:lpstr>
      <vt:lpstr>Open Sans</vt:lpstr>
      <vt:lpstr>Office Theme</vt:lpstr>
      <vt:lpstr>Intro SQL</vt:lpstr>
      <vt:lpstr>PowerPoint Presentation</vt:lpstr>
      <vt:lpstr>PowerPoint Presentation</vt:lpstr>
      <vt:lpstr>What is a Database?</vt:lpstr>
      <vt:lpstr>What is a Database Management System</vt:lpstr>
      <vt:lpstr>RDBMS Examples</vt:lpstr>
      <vt:lpstr>Relational Model</vt:lpstr>
      <vt:lpstr>Components of a relational Database</vt:lpstr>
      <vt:lpstr>Database modeling Tools</vt:lpstr>
      <vt:lpstr>Entity relationships</vt:lpstr>
      <vt:lpstr>Anomalies</vt:lpstr>
      <vt:lpstr>Normal forms</vt:lpstr>
      <vt:lpstr>Is Normalization good ?</vt:lpstr>
      <vt:lpstr>SQL (Structured Query Language)</vt:lpstr>
      <vt:lpstr>Data definition language</vt:lpstr>
      <vt:lpstr>Data manipulation and query language</vt:lpstr>
      <vt:lpstr>Select Statement</vt:lpstr>
      <vt:lpstr>SELECT Statement</vt:lpstr>
      <vt:lpstr>SELECT Statement</vt:lpstr>
      <vt:lpstr>SELECT Statement</vt:lpstr>
      <vt:lpstr>Select All Columns, All Rows</vt:lpstr>
      <vt:lpstr>Select Comparison Search Condition</vt:lpstr>
      <vt:lpstr>Select Compound Comparison Search Condition </vt:lpstr>
      <vt:lpstr>Select Range Search Condition</vt:lpstr>
      <vt:lpstr>Select Range Search Condition</vt:lpstr>
      <vt:lpstr>Select Set Membership</vt:lpstr>
      <vt:lpstr>The * WildCard</vt:lpstr>
      <vt:lpstr>Distinct Key Word</vt:lpstr>
      <vt:lpstr>Distinct Key Word</vt:lpstr>
      <vt:lpstr>Calculations</vt:lpstr>
      <vt:lpstr>Order of Operations</vt:lpstr>
      <vt:lpstr>Sorting</vt:lpstr>
      <vt:lpstr>Aliasing</vt:lpstr>
      <vt:lpstr>Where Clause</vt:lpstr>
      <vt:lpstr>Other Criteria</vt:lpstr>
      <vt:lpstr>Like</vt:lpstr>
      <vt:lpstr>Between</vt:lpstr>
      <vt:lpstr>AND OR NOT</vt:lpstr>
      <vt:lpstr>NULL</vt:lpstr>
      <vt:lpstr>Select Set Membership</vt:lpstr>
      <vt:lpstr>Select Pattern Matching</vt:lpstr>
      <vt:lpstr>Select Pattern Matching</vt:lpstr>
      <vt:lpstr>Select NULL Search Condition</vt:lpstr>
      <vt:lpstr>Select NULL Search Condition</vt:lpstr>
      <vt:lpstr>Select Single Column Ordering</vt:lpstr>
      <vt:lpstr>Select Multiple Column Ordering</vt:lpstr>
      <vt:lpstr>Select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Select - Use of COUNT(*)</vt:lpstr>
      <vt:lpstr>Select - Use of COUNT(DISTINCT)</vt:lpstr>
      <vt:lpstr>Select - Use of COUNT and SUM</vt:lpstr>
      <vt:lpstr>Select - Use of MIN, MAX, AVG</vt:lpstr>
      <vt:lpstr>SELECT Statement - Grouping</vt:lpstr>
      <vt:lpstr>SELECT Statement - Grouping</vt:lpstr>
      <vt:lpstr>Select - Use of GROUP BY</vt:lpstr>
      <vt:lpstr>Restricted Groupings – HAVING clause</vt:lpstr>
      <vt:lpstr>Select - Use of HAVING</vt:lpstr>
      <vt:lpstr>Subqueries</vt:lpstr>
      <vt:lpstr>Select - Subquery with Equality</vt:lpstr>
      <vt:lpstr>Select - Subquery with Equality</vt:lpstr>
      <vt:lpstr>Select - Subquery with Aggregate</vt:lpstr>
      <vt:lpstr>Select - Subquery with Aggregate</vt:lpstr>
      <vt:lpstr>Subquery Rules</vt:lpstr>
      <vt:lpstr>Subquery Rules</vt:lpstr>
      <vt:lpstr>Select - Nested subquery: use of IN</vt:lpstr>
      <vt:lpstr>ANY and ALL</vt:lpstr>
      <vt:lpstr>Select - Use of ANY/SOME</vt:lpstr>
      <vt:lpstr>Use of ALL</vt:lpstr>
      <vt:lpstr>Functions</vt:lpstr>
      <vt:lpstr>Scalar Functions</vt:lpstr>
      <vt:lpstr>Aggregate Functions</vt:lpstr>
      <vt:lpstr>Using Distinct in Aggregate Functions</vt:lpstr>
      <vt:lpstr>Group By</vt:lpstr>
      <vt:lpstr>Group By Example</vt:lpstr>
      <vt:lpstr>Having</vt:lpstr>
      <vt:lpstr>EXISTS and NOT EXISTS</vt:lpstr>
      <vt:lpstr>EXISTS and NOT EXISTS</vt:lpstr>
      <vt:lpstr>Query using EXISTS</vt:lpstr>
      <vt:lpstr>Query using EXISTS</vt:lpstr>
      <vt:lpstr>Query using EXISTS</vt:lpstr>
      <vt:lpstr>Joins</vt:lpstr>
      <vt:lpstr>Multi-Table Queries</vt:lpstr>
      <vt:lpstr>Multi-Table Queries</vt:lpstr>
      <vt:lpstr>Simple Join</vt:lpstr>
      <vt:lpstr>Simple Join</vt:lpstr>
      <vt:lpstr>Basic INNER JOIN Syntax</vt:lpstr>
      <vt:lpstr>Inner Joins</vt:lpstr>
      <vt:lpstr>Alternative JOIN Constructs</vt:lpstr>
      <vt:lpstr>Equi Joins</vt:lpstr>
      <vt:lpstr>Three Table Join</vt:lpstr>
      <vt:lpstr>Sorting a join</vt:lpstr>
      <vt:lpstr>Multiple Grouping Columns</vt:lpstr>
      <vt:lpstr>Computing a Join</vt:lpstr>
      <vt:lpstr>Computing a Join</vt:lpstr>
      <vt:lpstr>Outer Joins</vt:lpstr>
      <vt:lpstr>Outer Joins</vt:lpstr>
      <vt:lpstr>Outer Joins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OUTER JOIN Syntax</vt:lpstr>
      <vt:lpstr>Outer Join Example</vt:lpstr>
      <vt:lpstr>Inserts</vt:lpstr>
      <vt:lpstr>Updates</vt:lpstr>
      <vt:lpstr>Deletes</vt:lpstr>
      <vt:lpstr>Deletes and Updates</vt:lpstr>
      <vt:lpstr>SubQuery Example</vt:lpstr>
      <vt:lpstr>Locating Duplicates</vt:lpstr>
      <vt:lpstr>Documentation: Testing Plans</vt:lpstr>
      <vt:lpstr>Union, Intersect, and Difference</vt:lpstr>
      <vt:lpstr>Union, Intersect, and Difference</vt:lpstr>
      <vt:lpstr>Union, Intersect, and Difference</vt:lpstr>
      <vt:lpstr>Use of UNION</vt:lpstr>
      <vt:lpstr>Use of UNION</vt:lpstr>
      <vt:lpstr>Union Example</vt:lpstr>
      <vt:lpstr>Use of UNION</vt:lpstr>
      <vt:lpstr>Use of INTERSECT</vt:lpstr>
      <vt:lpstr>Use of INTERSECT</vt:lpstr>
      <vt:lpstr>Use of INTERSECT</vt:lpstr>
      <vt:lpstr>Use of EXCEPT</vt:lpstr>
      <vt:lpstr>Use of EXCEPT</vt:lpstr>
      <vt:lpstr>INSERT</vt:lpstr>
      <vt:lpstr>INSERT</vt:lpstr>
      <vt:lpstr>INSERT … VALUES</vt:lpstr>
      <vt:lpstr>INSERT using Defaults</vt:lpstr>
      <vt:lpstr>INSERT … SELECT</vt:lpstr>
      <vt:lpstr>INSERT … SELECT</vt:lpstr>
      <vt:lpstr>INSERT … SELECT</vt:lpstr>
      <vt:lpstr>UPDATE</vt:lpstr>
      <vt:lpstr>UPDATE</vt:lpstr>
      <vt:lpstr>UPDATE All Rows</vt:lpstr>
      <vt:lpstr>UPDATE Multiple Columns</vt:lpstr>
      <vt:lpstr>DELETE</vt:lpstr>
      <vt:lpstr>DELETE Specific Rows</vt:lpstr>
      <vt:lpstr>ISO SQL Data Types</vt:lpstr>
      <vt:lpstr>Data Control Language </vt:lpstr>
      <vt:lpstr>Querying Data</vt:lpstr>
      <vt:lpstr>Where Clause</vt:lpstr>
      <vt:lpstr>Group By Clause</vt:lpstr>
      <vt:lpstr>Having Clause</vt:lpstr>
      <vt:lpstr>Order By Clause</vt:lpstr>
      <vt:lpstr>Sub Queries Clause</vt:lpstr>
      <vt:lpstr>Joins</vt:lpstr>
      <vt:lpstr>Views</vt:lpstr>
      <vt:lpstr>Indexing</vt:lpstr>
      <vt:lpstr>Full Text Search</vt:lpstr>
      <vt:lpstr>Need for Isolation </vt:lpstr>
      <vt:lpstr>Transactions</vt:lpstr>
      <vt:lpstr>Transactions</vt:lpstr>
      <vt:lpstr>Functions </vt:lpstr>
      <vt:lpstr>Stored Procedures</vt:lpstr>
      <vt:lpstr>User Defined Functions</vt:lpstr>
      <vt:lpstr>Triggers</vt:lpstr>
      <vt:lpstr>Cursors</vt:lpstr>
      <vt:lpstr>Scheduler</vt:lpstr>
      <vt:lpstr>Event Syntax</vt:lpstr>
      <vt:lpstr>Backup and Restore</vt:lpstr>
      <vt:lpstr>Interview Questions</vt:lpstr>
      <vt:lpstr>Misc. Topics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Ninad Subhedar</dc:creator>
  <cp:lastModifiedBy>Brown, Nicholas</cp:lastModifiedBy>
  <cp:revision>97</cp:revision>
  <dcterms:created xsi:type="dcterms:W3CDTF">2019-02-28T22:08:59Z</dcterms:created>
  <dcterms:modified xsi:type="dcterms:W3CDTF">2020-01-10T21:34:12Z</dcterms:modified>
</cp:coreProperties>
</file>