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78" r:id="rId12"/>
    <p:sldId id="266" r:id="rId13"/>
    <p:sldId id="273" r:id="rId14"/>
    <p:sldId id="267" r:id="rId15"/>
    <p:sldId id="268" r:id="rId16"/>
    <p:sldId id="269" r:id="rId17"/>
    <p:sldId id="605" r:id="rId18"/>
    <p:sldId id="409" r:id="rId19"/>
    <p:sldId id="410" r:id="rId20"/>
    <p:sldId id="411" r:id="rId21"/>
    <p:sldId id="412" r:id="rId22"/>
    <p:sldId id="420" r:id="rId23"/>
    <p:sldId id="421" r:id="rId24"/>
    <p:sldId id="422" r:id="rId25"/>
    <p:sldId id="424" r:id="rId26"/>
    <p:sldId id="425" r:id="rId27"/>
    <p:sldId id="606" r:id="rId28"/>
    <p:sldId id="607" r:id="rId29"/>
    <p:sldId id="608" r:id="rId30"/>
    <p:sldId id="609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426" r:id="rId41"/>
    <p:sldId id="427" r:id="rId42"/>
    <p:sldId id="428" r:id="rId43"/>
    <p:sldId id="429" r:id="rId44"/>
    <p:sldId id="430" r:id="rId45"/>
    <p:sldId id="431" r:id="rId46"/>
    <p:sldId id="433" r:id="rId47"/>
    <p:sldId id="435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9" r:id="rId60"/>
    <p:sldId id="450" r:id="rId61"/>
    <p:sldId id="452" r:id="rId62"/>
    <p:sldId id="453" r:id="rId63"/>
    <p:sldId id="454" r:id="rId64"/>
    <p:sldId id="456" r:id="rId65"/>
    <p:sldId id="457" r:id="rId66"/>
    <p:sldId id="459" r:id="rId67"/>
    <p:sldId id="460" r:id="rId68"/>
    <p:sldId id="461" r:id="rId69"/>
    <p:sldId id="463" r:id="rId70"/>
    <p:sldId id="464" r:id="rId71"/>
    <p:sldId id="466" r:id="rId72"/>
    <p:sldId id="620" r:id="rId73"/>
    <p:sldId id="621" r:id="rId74"/>
    <p:sldId id="622" r:id="rId75"/>
    <p:sldId id="623" r:id="rId76"/>
    <p:sldId id="624" r:id="rId77"/>
    <p:sldId id="625" r:id="rId78"/>
    <p:sldId id="626" r:id="rId79"/>
    <p:sldId id="490" r:id="rId80"/>
    <p:sldId id="491" r:id="rId81"/>
    <p:sldId id="492" r:id="rId82"/>
    <p:sldId id="494" r:id="rId83"/>
    <p:sldId id="495" r:id="rId84"/>
    <p:sldId id="627" r:id="rId85"/>
    <p:sldId id="468" r:id="rId86"/>
    <p:sldId id="469" r:id="rId87"/>
    <p:sldId id="470" r:id="rId88"/>
    <p:sldId id="471" r:id="rId89"/>
    <p:sldId id="628" r:id="rId90"/>
    <p:sldId id="629" r:id="rId91"/>
    <p:sldId id="472" r:id="rId92"/>
    <p:sldId id="630" r:id="rId93"/>
    <p:sldId id="475" r:id="rId94"/>
    <p:sldId id="473" r:id="rId95"/>
    <p:sldId id="477" r:id="rId96"/>
    <p:sldId id="479" r:id="rId97"/>
    <p:sldId id="480" r:id="rId98"/>
    <p:sldId id="481" r:id="rId99"/>
    <p:sldId id="482" r:id="rId100"/>
    <p:sldId id="483" r:id="rId101"/>
    <p:sldId id="484" r:id="rId102"/>
    <p:sldId id="485" r:id="rId103"/>
    <p:sldId id="486" r:id="rId104"/>
    <p:sldId id="487" r:id="rId105"/>
    <p:sldId id="488" r:id="rId106"/>
    <p:sldId id="489" r:id="rId107"/>
    <p:sldId id="631" r:id="rId108"/>
    <p:sldId id="632" r:id="rId109"/>
    <p:sldId id="633" r:id="rId110"/>
    <p:sldId id="634" r:id="rId111"/>
    <p:sldId id="635" r:id="rId112"/>
    <p:sldId id="636" r:id="rId113"/>
    <p:sldId id="639" r:id="rId114"/>
    <p:sldId id="641" r:id="rId115"/>
    <p:sldId id="642" r:id="rId116"/>
    <p:sldId id="496" r:id="rId117"/>
    <p:sldId id="497" r:id="rId118"/>
    <p:sldId id="498" r:id="rId119"/>
    <p:sldId id="499" r:id="rId120"/>
    <p:sldId id="500" r:id="rId121"/>
    <p:sldId id="640" r:id="rId122"/>
    <p:sldId id="501" r:id="rId123"/>
    <p:sldId id="502" r:id="rId124"/>
    <p:sldId id="503" r:id="rId125"/>
    <p:sldId id="504" r:id="rId126"/>
    <p:sldId id="505" r:id="rId127"/>
    <p:sldId id="506" r:id="rId128"/>
    <p:sldId id="507" r:id="rId129"/>
    <p:sldId id="508" r:id="rId130"/>
    <p:sldId id="509" r:id="rId131"/>
    <p:sldId id="510" r:id="rId132"/>
    <p:sldId id="511" r:id="rId133"/>
    <p:sldId id="512" r:id="rId134"/>
    <p:sldId id="513" r:id="rId135"/>
    <p:sldId id="515" r:id="rId136"/>
    <p:sldId id="516" r:id="rId137"/>
    <p:sldId id="517" r:id="rId138"/>
    <p:sldId id="518" r:id="rId139"/>
    <p:sldId id="519" r:id="rId140"/>
    <p:sldId id="520" r:id="rId141"/>
    <p:sldId id="524" r:id="rId142"/>
    <p:sldId id="270" r:id="rId143"/>
    <p:sldId id="271" r:id="rId144"/>
    <p:sldId id="274" r:id="rId145"/>
    <p:sldId id="275" r:id="rId146"/>
    <p:sldId id="276" r:id="rId147"/>
    <p:sldId id="277" r:id="rId148"/>
    <p:sldId id="280" r:id="rId149"/>
    <p:sldId id="281" r:id="rId150"/>
    <p:sldId id="283" r:id="rId151"/>
    <p:sldId id="284" r:id="rId152"/>
    <p:sldId id="288" r:id="rId153"/>
    <p:sldId id="287" r:id="rId154"/>
    <p:sldId id="286" r:id="rId155"/>
    <p:sldId id="285" r:id="rId156"/>
    <p:sldId id="289" r:id="rId157"/>
    <p:sldId id="290" r:id="rId158"/>
    <p:sldId id="291" r:id="rId159"/>
    <p:sldId id="292" r:id="rId160"/>
    <p:sldId id="293" r:id="rId161"/>
    <p:sldId id="294" r:id="rId162"/>
    <p:sldId id="295" r:id="rId163"/>
    <p:sldId id="296" r:id="rId164"/>
    <p:sldId id="297" r:id="rId165"/>
    <p:sldId id="298" r:id="rId166"/>
    <p:sldId id="299" r:id="rId1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6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1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765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7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875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ression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roup-by-modifier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group-by-functions.html" TargetMode="Externa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parisons-using-subquerie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any-in-some-subqueries.html" TargetMode="Externa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view-updatability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index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(database_systems)#Read_phenomena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" TargetMode="External"/><Relationship Id="rId2" Type="http://schemas.openxmlformats.org/officeDocument/2006/relationships/hyperlink" Target="https://dev.mysql.com/doc/refman/8.0/en/fun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group-by-functions-and-modifiers.html" TargetMode="External"/><Relationship Id="rId5" Type="http://schemas.openxmlformats.org/officeDocument/2006/relationships/hyperlink" Target="https://dev.mysql.com/doc/refman/8.0/en/xml-functions.html" TargetMode="External"/><Relationship Id="rId4" Type="http://schemas.openxmlformats.org/officeDocument/2006/relationships/hyperlink" Target="https://dev.mysql.com/doc/refman/8.0/en/date-and-time-functions.html" TargetMode="Externa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rewriting-subqueries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harset.html" TargetMode="External"/><Relationship Id="rId2" Type="http://schemas.openxmlformats.org/officeDocument/2006/relationships/hyperlink" Target="https://dev.mysql.com/doc/refman/5.7/en/storage-eng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7/en/information-schema.html" TargetMode="Externa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931-7814-45E8-BCBA-041B36DE1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Review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D832-68B8-4549-9DA5-15F602E5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Ninad</a:t>
            </a:r>
            <a:r>
              <a:rPr lang="en-US" dirty="0"/>
              <a:t> </a:t>
            </a:r>
            <a:r>
              <a:rPr lang="en-US" dirty="0" err="1"/>
              <a:t>Subhedar</a:t>
            </a:r>
            <a:r>
              <a:rPr lang="en-US" dirty="0"/>
              <a:t> and Nik Bear Brown</a:t>
            </a:r>
          </a:p>
        </p:txBody>
      </p:sp>
    </p:spTree>
    <p:extLst>
      <p:ext uri="{BB962C8B-B14F-4D97-AF65-F5344CB8AC3E}">
        <p14:creationId xmlns:p14="http://schemas.microsoft.com/office/powerpoint/2010/main" val="37650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11CB-2B85-499F-9689-B979A4E8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89B8-2C0A-48D3-BA86-665CE89D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7888084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2682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>
                <a:latin typeface="+mj-lt"/>
              </a:rPr>
              <a:t>	List branches and properties that are in same city along with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any unmatched properties.</a:t>
            </a:r>
          </a:p>
          <a:p>
            <a:pPr algn="just"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99733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3891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branches and properties in same city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20902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4723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/>
              <a:t>	List branches and properties in same city and </a:t>
            </a:r>
            <a:r>
              <a:rPr lang="en-US" altLang="en-US" dirty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450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9842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s that have no sessions scheduled.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20728806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16713918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...)</a:t>
            </a:r>
          </a:p>
        </p:txBody>
      </p:sp>
    </p:spTree>
    <p:extLst>
      <p:ext uri="{BB962C8B-B14F-4D97-AF65-F5344CB8AC3E}">
        <p14:creationId xmlns:p14="http://schemas.microsoft.com/office/powerpoint/2010/main" val="26047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F7F-1063-4717-AA9F-5446EF3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078-8446-47E6-995E-3188AFB9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Update Anomaly </a:t>
            </a:r>
            <a:r>
              <a:rPr lang="en-IN" dirty="0"/>
              <a:t>: </a:t>
            </a:r>
            <a:r>
              <a:rPr lang="en-US" dirty="0"/>
              <a:t>Duplicated data </a:t>
            </a:r>
            <a:r>
              <a:rPr lang="en-IN" dirty="0"/>
              <a:t>not only wastes space but it also makes updating data time-consuming.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Delete Anomaly </a:t>
            </a:r>
            <a:r>
              <a:rPr lang="en-IN" dirty="0"/>
              <a:t>: Incorrectly associate two unrelated pieces of data so you cannot delete one without </a:t>
            </a:r>
            <a:r>
              <a:rPr lang="en-US" dirty="0"/>
              <a:t>deleting the other.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Insert Anomaly </a:t>
            </a:r>
            <a:r>
              <a:rPr lang="en-IN" dirty="0"/>
              <a:t>: If we don’t have information for each of the primary key fields, we will not be able to enter a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22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Value&gt;,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533833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3599471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>
                <a:latin typeface="+mj-lt"/>
              </a:rPr>
              <a:t>Also, referential integrity may prevent a deletion. You cannot delete a parent that has children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35197257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COUNT(*)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example shows subqueries used in the SELECT clause to return Aggregate values.</a:t>
            </a:r>
          </a:p>
        </p:txBody>
      </p:sp>
    </p:spTree>
    <p:extLst>
      <p:ext uri="{BB962C8B-B14F-4D97-AF65-F5344CB8AC3E}">
        <p14:creationId xmlns:p14="http://schemas.microsoft.com/office/powerpoint/2010/main" val="13273636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Locating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SQL finds duplicate values in in a table.</a:t>
            </a:r>
          </a:p>
        </p:txBody>
      </p:sp>
    </p:spTree>
    <p:extLst>
      <p:ext uri="{BB962C8B-B14F-4D97-AF65-F5344CB8AC3E}">
        <p14:creationId xmlns:p14="http://schemas.microsoft.com/office/powerpoint/2010/main" val="1154113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Documentation: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>
                <a:latin typeface="+mj-lt"/>
              </a:rPr>
              <a:t>On the next slide is a sample of a test table, showing the test and results.</a:t>
            </a:r>
          </a:p>
        </p:txBody>
      </p:sp>
    </p:spTree>
    <p:extLst>
      <p:ext uri="{BB962C8B-B14F-4D97-AF65-F5344CB8AC3E}">
        <p14:creationId xmlns:p14="http://schemas.microsoft.com/office/powerpoint/2010/main" val="29862416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Two tables must be </a:t>
            </a:r>
            <a:r>
              <a:rPr lang="en-US" altLang="en-US" i="1" dirty="0">
                <a:latin typeface="+mj-lt"/>
              </a:rPr>
              <a:t>union compatible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234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30342317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23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23852829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173-F73D-485C-9DA2-4E4C7FC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5BC32-99D4-42D2-AE49-A43E7D58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8" y="1930400"/>
            <a:ext cx="10830666" cy="3628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9B405C-EEA4-4707-B6EE-438207930FA6}"/>
              </a:ext>
            </a:extLst>
          </p:cNvPr>
          <p:cNvSpPr/>
          <p:nvPr/>
        </p:nvSpPr>
        <p:spPr>
          <a:xfrm>
            <a:off x="6539345" y="1930400"/>
            <a:ext cx="1403928" cy="591127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A2B8B-6761-409F-9DE7-DDA03974B687}"/>
              </a:ext>
            </a:extLst>
          </p:cNvPr>
          <p:cNvSpPr/>
          <p:nvPr/>
        </p:nvSpPr>
        <p:spPr>
          <a:xfrm>
            <a:off x="8330268" y="1930400"/>
            <a:ext cx="553673" cy="591126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254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7264577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UNION query joins the tables Student and  into a single result and writes them to the table Contact.</a:t>
            </a:r>
          </a:p>
        </p:txBody>
      </p:sp>
    </p:spTree>
    <p:extLst>
      <p:ext uri="{BB962C8B-B14F-4D97-AF65-F5344CB8AC3E}">
        <p14:creationId xmlns:p14="http://schemas.microsoft.com/office/powerpoint/2010/main" val="2317552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935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29117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8603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17222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92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756510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1754749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match </a:t>
            </a: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data type of each item in </a:t>
            </a:r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14370380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AEC1-0792-4C5D-AD12-A01CD04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Normalization good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57F8-B5D0-47AC-BC56-62D75A53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Moderation is the key</a:t>
            </a:r>
          </a:p>
          <a:p>
            <a:r>
              <a:rPr lang="en-US" dirty="0"/>
              <a:t>We need to keep in mind that to make sense of data we need to de-normalize   the data. </a:t>
            </a:r>
          </a:p>
        </p:txBody>
      </p:sp>
    </p:spTree>
    <p:extLst>
      <p:ext uri="{BB962C8B-B14F-4D97-AF65-F5344CB8AC3E}">
        <p14:creationId xmlns:p14="http://schemas.microsoft.com/office/powerpoint/2010/main" val="37249003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6532187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926316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1692078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Assume there is a table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Populate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using Staff and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1791950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 fontScale="92500" lnSpcReduction="2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295711554"/>
      </p:ext>
    </p:extLst>
  </p:cSld>
  <p:clrMapOvr>
    <a:masterClrMapping/>
  </p:clrMapOvr>
  <p:transition>
    <p:wipe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19039537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specified, only those rows that satisfy </a:t>
            </a:r>
            <a:r>
              <a:rPr lang="en-US" altLang="en-US" sz="2800" i="1" dirty="0" err="1">
                <a:latin typeface="+mj-lt"/>
              </a:rPr>
              <a:t>searchCondition</a:t>
            </a:r>
            <a:r>
              <a:rPr lang="en-US" altLang="en-US" sz="2800" dirty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</a:t>
            </a:r>
            <a:r>
              <a:rPr lang="en-US" altLang="en-US" i="1" dirty="0" err="1">
                <a:latin typeface="+mj-lt"/>
              </a:rPr>
              <a:t>dataValue</a:t>
            </a:r>
            <a:r>
              <a:rPr lang="en-US" altLang="en-US" i="1" dirty="0">
                <a:latin typeface="+mj-lt"/>
              </a:rPr>
              <a:t>(s)</a:t>
            </a:r>
            <a:r>
              <a:rPr lang="en-US" altLang="en-US" dirty="0">
                <a:latin typeface="+mj-lt"/>
              </a:rPr>
              <a:t> must be compatible with data type for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1518012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451761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Promote David Ford (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2323991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>
                <a:latin typeface="+mj-lt"/>
              </a:rPr>
              <a:t>search_condition</a:t>
            </a:r>
            <a:r>
              <a:rPr lang="en-US" altLang="en-US" dirty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8123680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9F2-18AA-4EC5-9518-6A08971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(</a:t>
            </a:r>
            <a:r>
              <a:rPr lang="en-US" dirty="0"/>
              <a:t>Structured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563F-77C4-4864-9E3E-F260DCEF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DDL – Defines the structure/schema for the database</a:t>
            </a:r>
          </a:p>
          <a:p>
            <a:r>
              <a:rPr lang="en-US" dirty="0"/>
              <a:t>DML – Manipulates the data </a:t>
            </a:r>
          </a:p>
          <a:p>
            <a:r>
              <a:rPr lang="en-US" dirty="0"/>
              <a:t>DQL – Queries the data</a:t>
            </a:r>
          </a:p>
          <a:p>
            <a:r>
              <a:rPr lang="en-US" dirty="0"/>
              <a:t>DCL – Controls access to the data</a:t>
            </a:r>
          </a:p>
        </p:txBody>
      </p:sp>
    </p:spTree>
    <p:extLst>
      <p:ext uri="{BB962C8B-B14F-4D97-AF65-F5344CB8AC3E}">
        <p14:creationId xmlns:p14="http://schemas.microsoft.com/office/powerpoint/2010/main" val="16854786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591880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064034"/>
      </p:ext>
    </p:extLst>
  </p:cSld>
  <p:clrMapOvr>
    <a:masterClrMapping/>
  </p:clrMapOvr>
  <p:transition>
    <p:wipe dir="d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F75A-A87C-4EB3-BA66-77E83D8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Control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1536-ED16-4B9D-BB41-E9DA72E6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&amp; ALTER USER/ ROLE</a:t>
            </a:r>
          </a:p>
          <a:p>
            <a:r>
              <a:rPr lang="en-US" dirty="0"/>
              <a:t>DROP USER/ ROLE</a:t>
            </a:r>
          </a:p>
          <a:p>
            <a:r>
              <a:rPr lang="en-US" dirty="0"/>
              <a:t>GRANT</a:t>
            </a:r>
          </a:p>
          <a:p>
            <a:r>
              <a:rPr lang="en-US" dirty="0"/>
              <a:t>REVOKE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237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D784-28E9-4A8D-9CDA-E6CF87B2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53D5-848A-4F87-9849-B4DA22B2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Where Clause</a:t>
            </a:r>
          </a:p>
          <a:p>
            <a:pPr>
              <a:lnSpc>
                <a:spcPct val="250000"/>
              </a:lnSpc>
            </a:pPr>
            <a:r>
              <a:rPr lang="en-US" dirty="0"/>
              <a:t>Group By</a:t>
            </a:r>
          </a:p>
          <a:p>
            <a:pPr>
              <a:lnSpc>
                <a:spcPct val="250000"/>
              </a:lnSpc>
            </a:pPr>
            <a:r>
              <a:rPr lang="en-US" dirty="0"/>
              <a:t>Having Clause</a:t>
            </a:r>
          </a:p>
          <a:p>
            <a:pPr>
              <a:lnSpc>
                <a:spcPct val="250000"/>
              </a:lnSpc>
            </a:pPr>
            <a:r>
              <a:rPr lang="en-US" dirty="0"/>
              <a:t>Order 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671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3288483"/>
            <a:ext cx="2239861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55D57-0A6F-42C3-8076-E6EF46433E41}"/>
              </a:ext>
            </a:extLst>
          </p:cNvPr>
          <p:cNvSpPr txBox="1"/>
          <p:nvPr/>
        </p:nvSpPr>
        <p:spPr>
          <a:xfrm>
            <a:off x="8072812" y="324433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Expressions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BE0E39-F22B-43DB-9679-05CA00006FF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800212" y="3405930"/>
            <a:ext cx="4272600" cy="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287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636383" y="3496219"/>
            <a:ext cx="4865085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F9C64-8356-41B7-909C-EB285A1C170B}"/>
              </a:ext>
            </a:extLst>
          </p:cNvPr>
          <p:cNvSpPr txBox="1"/>
          <p:nvPr/>
        </p:nvSpPr>
        <p:spPr>
          <a:xfrm>
            <a:off x="7980104" y="3177423"/>
            <a:ext cx="2496196" cy="872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3"/>
              </a:rPr>
              <a:t>group-by-modifiers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4"/>
              </a:rPr>
              <a:t>group-by-functions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1A5CEF-1183-4EF4-A52E-4B1EB0556639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6501468" y="3613665"/>
            <a:ext cx="1478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3568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3701735"/>
            <a:ext cx="2239861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F696A4A-3B3B-4FF5-BE7F-CCA44A83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04" y="3588348"/>
            <a:ext cx="186857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clause can refer to aggregate functions, which 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clause cannot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3D11F-F7A1-40E3-A287-234290B052BA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flipH="1">
            <a:off x="3800212" y="3819181"/>
            <a:ext cx="4179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774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4297353"/>
            <a:ext cx="3271708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29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Clause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C6DA7-59CB-469D-87C4-51373F0A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6075"/>
            <a:ext cx="5010150" cy="628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3B9121-5752-49E7-B2EB-D26E3A94D0A3}"/>
              </a:ext>
            </a:extLst>
          </p:cNvPr>
          <p:cNvSpPr/>
          <p:nvPr/>
        </p:nvSpPr>
        <p:spPr>
          <a:xfrm>
            <a:off x="677334" y="2426387"/>
            <a:ext cx="353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555555"/>
                </a:solidFill>
                <a:latin typeface="Open Sans"/>
                <a:hlinkClick r:id="rId3"/>
              </a:rPr>
              <a:t>Comparisons Using Subqueries</a:t>
            </a:r>
            <a:endParaRPr lang="en-US" b="1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CDB07-F0F7-458F-90D5-DB48047E4778}"/>
              </a:ext>
            </a:extLst>
          </p:cNvPr>
          <p:cNvSpPr/>
          <p:nvPr/>
        </p:nvSpPr>
        <p:spPr>
          <a:xfrm>
            <a:off x="677334" y="2936875"/>
            <a:ext cx="390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555555"/>
                </a:solidFill>
                <a:latin typeface="Open Sans"/>
                <a:hlinkClick r:id="rId4"/>
              </a:rPr>
              <a:t>Subqueries with ANY, IN, or SOME</a:t>
            </a:r>
            <a:endParaRPr lang="en-IN" b="1" i="0" dirty="0">
              <a:solidFill>
                <a:srgbClr val="55555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31448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9201-6BF8-4916-A33D-F3346693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AB3F3-C5A3-428D-B807-D75374A9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0825"/>
            <a:ext cx="6896100" cy="819150"/>
          </a:xfrm>
          <a:prstGeom prst="rect">
            <a:avLst/>
          </a:prstGeom>
        </p:spPr>
      </p:pic>
      <p:pic>
        <p:nvPicPr>
          <p:cNvPr id="1026" name="Picture 2" descr="https://www.dofactory.com/Images/sql-joins.png">
            <a:extLst>
              <a:ext uri="{FF2B5EF4-FFF2-40B4-BE49-F238E27FC236}">
                <a16:creationId xmlns:a16="http://schemas.microsoft.com/office/drawing/2014/main" id="{0838AE99-4D3A-43E6-BEAC-41200432F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19" y="2742406"/>
            <a:ext cx="4191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310-F7CC-41DE-9167-1C3D16C7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D253-56EC-421D-9DB2-BF89B23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</a:t>
            </a:r>
          </a:p>
          <a:p>
            <a:r>
              <a:rPr lang="en-US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4085999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8EC-E735-4C7D-9385-30B45530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3DBFD-2020-4229-9DE3-71B85183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2100"/>
            <a:ext cx="440055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A8684B-16EF-4290-8D5D-129006DAFAC5}"/>
              </a:ext>
            </a:extLst>
          </p:cNvPr>
          <p:cNvSpPr/>
          <p:nvPr/>
        </p:nvSpPr>
        <p:spPr>
          <a:xfrm>
            <a:off x="618610" y="5879068"/>
            <a:ext cx="265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Updatable View Rules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5B671-6F0F-402A-B459-EAD62601F01E}"/>
              </a:ext>
            </a:extLst>
          </p:cNvPr>
          <p:cNvSpPr/>
          <p:nvPr/>
        </p:nvSpPr>
        <p:spPr>
          <a:xfrm>
            <a:off x="1744910" y="2835479"/>
            <a:ext cx="1258349" cy="192947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F387A9-5F85-4D5B-A3AD-265CEEF020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3" y="3344545"/>
            <a:ext cx="9263620" cy="1979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View Algorithms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the text of a statement that refers to the view and the view definition are merged such that parts of the view definition replace corresponding parts of the statement.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TEMPTABLE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the results from the view are retrieved into a temporary table, which then is used to execute the statement.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UNDEFINED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MySQL chooses which algorithm to use. It prefers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over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TEMPTABLE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if possible, because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is usually more efficient and because a view cannot be updatable if a temporary table is used.</a:t>
            </a:r>
          </a:p>
        </p:txBody>
      </p:sp>
    </p:spTree>
    <p:extLst>
      <p:ext uri="{BB962C8B-B14F-4D97-AF65-F5344CB8AC3E}">
        <p14:creationId xmlns:p14="http://schemas.microsoft.com/office/powerpoint/2010/main" val="17845320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47E-5D4D-4B9F-9F43-2F0FB0E3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0769-9141-403F-89A7-B5F25E38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4795"/>
            <a:ext cx="4819650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2150-5CAE-4435-B6B4-C3FA13054212}"/>
              </a:ext>
            </a:extLst>
          </p:cNvPr>
          <p:cNvSpPr/>
          <p:nvPr/>
        </p:nvSpPr>
        <p:spPr>
          <a:xfrm>
            <a:off x="5841534" y="13347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Indexes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19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47F-2402-45F8-895B-0200238B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9712B-2C3D-4DB6-AC0D-E30A8A22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38306"/>
            <a:ext cx="4676775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E232D5-3C6E-4803-919A-DE4E1834E3FB}"/>
              </a:ext>
            </a:extLst>
          </p:cNvPr>
          <p:cNvSpPr/>
          <p:nvPr/>
        </p:nvSpPr>
        <p:spPr>
          <a:xfrm>
            <a:off x="677334" y="2962694"/>
            <a:ext cx="8596668" cy="349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create table books (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bookid</a:t>
            </a:r>
            <a:r>
              <a:rPr lang="en-US" sz="1100" dirty="0">
                <a:solidFill>
                  <a:srgbClr val="0070C0"/>
                </a:solidFill>
              </a:rPr>
              <a:t> int primary key,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title varchar(200) not null,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author varchar(200) not null,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publishYear</a:t>
            </a:r>
            <a:r>
              <a:rPr lang="en-US" sz="1100" dirty="0">
                <a:solidFill>
                  <a:srgbClr val="0070C0"/>
                </a:solidFill>
              </a:rPr>
              <a:t> year,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rating float,</a:t>
            </a:r>
          </a:p>
          <a:p>
            <a:r>
              <a:rPr lang="en-US" sz="1100" b="1" dirty="0" err="1">
                <a:solidFill>
                  <a:srgbClr val="00B050"/>
                </a:solidFill>
              </a:rPr>
              <a:t>fulltext</a:t>
            </a:r>
            <a:r>
              <a:rPr lang="en-US" sz="1100" dirty="0">
                <a:solidFill>
                  <a:srgbClr val="00B050"/>
                </a:solidFill>
              </a:rPr>
              <a:t>(title, author)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 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(1,'The Hunger </a:t>
            </a:r>
            <a:r>
              <a:rPr lang="en-US" sz="1100" dirty="0" err="1">
                <a:solidFill>
                  <a:srgbClr val="0070C0"/>
                </a:solidFill>
              </a:rPr>
              <a:t>Games','Suzanne</a:t>
            </a:r>
            <a:r>
              <a:rPr lang="en-US" sz="1100" dirty="0">
                <a:solidFill>
                  <a:srgbClr val="0070C0"/>
                </a:solidFill>
              </a:rPr>
              <a:t> Collins',2008,4.34);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(2,'Harry Potter and the </a:t>
            </a:r>
            <a:r>
              <a:rPr lang="en-US" sz="1100" dirty="0" err="1">
                <a:solidFill>
                  <a:srgbClr val="0070C0"/>
                </a:solidFill>
              </a:rPr>
              <a:t>Philosopher''s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Stone','J.K</a:t>
            </a:r>
            <a:r>
              <a:rPr lang="en-US" sz="1100" dirty="0">
                <a:solidFill>
                  <a:srgbClr val="0070C0"/>
                </a:solidFill>
              </a:rPr>
              <a:t>. Rowling',1997,4.44);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(3,'Twilight','Stephenie Meyer',2005,3.57);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(4,'To Kill a </a:t>
            </a:r>
            <a:r>
              <a:rPr lang="en-US" sz="1100" dirty="0" err="1">
                <a:solidFill>
                  <a:srgbClr val="0070C0"/>
                </a:solidFill>
              </a:rPr>
              <a:t>Mockingbird','Harper</a:t>
            </a:r>
            <a:r>
              <a:rPr lang="en-US" sz="1100" dirty="0">
                <a:solidFill>
                  <a:srgbClr val="0070C0"/>
                </a:solidFill>
              </a:rPr>
              <a:t> Lee',1960,4.25);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(5,'The Great </a:t>
            </a:r>
            <a:r>
              <a:rPr lang="en-US" sz="1100" dirty="0" err="1">
                <a:solidFill>
                  <a:srgbClr val="0070C0"/>
                </a:solidFill>
              </a:rPr>
              <a:t>Gatsby','F</a:t>
            </a:r>
            <a:r>
              <a:rPr lang="en-US" sz="1100" dirty="0">
                <a:solidFill>
                  <a:srgbClr val="0070C0"/>
                </a:solidFill>
              </a:rPr>
              <a:t>. Scott Fitzgerald',1925,3.89);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(6,'The Fault in Our </a:t>
            </a:r>
            <a:r>
              <a:rPr lang="en-US" sz="1100" dirty="0" err="1">
                <a:solidFill>
                  <a:srgbClr val="0070C0"/>
                </a:solidFill>
              </a:rPr>
              <a:t>Stars','John</a:t>
            </a:r>
            <a:r>
              <a:rPr lang="en-US" sz="1100" dirty="0">
                <a:solidFill>
                  <a:srgbClr val="0070C0"/>
                </a:solidFill>
              </a:rPr>
              <a:t> Green',2012,4.26);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(7,'The Hobbit or There and Back </a:t>
            </a:r>
            <a:r>
              <a:rPr lang="en-US" sz="1100" dirty="0" err="1">
                <a:solidFill>
                  <a:srgbClr val="0070C0"/>
                </a:solidFill>
              </a:rPr>
              <a:t>Again','J.R.R</a:t>
            </a:r>
            <a:r>
              <a:rPr lang="en-US" sz="1100" dirty="0">
                <a:solidFill>
                  <a:srgbClr val="0070C0"/>
                </a:solidFill>
              </a:rPr>
              <a:t>. Tolkien',1937,4.25);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(8,'The Catcher in the </a:t>
            </a:r>
            <a:r>
              <a:rPr lang="en-US" sz="1100" dirty="0" err="1">
                <a:solidFill>
                  <a:srgbClr val="0070C0"/>
                </a:solidFill>
              </a:rPr>
              <a:t>Rye','J.D</a:t>
            </a:r>
            <a:r>
              <a:rPr lang="en-US" sz="1100" dirty="0">
                <a:solidFill>
                  <a:srgbClr val="0070C0"/>
                </a:solidFill>
              </a:rPr>
              <a:t>. Salinger',1951,3.79);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(9,'Angels &amp; Demons ','Dan Brown',2000,3.85);</a:t>
            </a:r>
          </a:p>
          <a:p>
            <a:pPr>
              <a:lnSpc>
                <a:spcPct val="107000"/>
              </a:lnSpc>
            </a:pPr>
            <a:endParaRPr lang="en-US" sz="11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* from books where </a:t>
            </a:r>
            <a:r>
              <a:rPr lang="en-US" sz="11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match(title, author) against ('Lee' in natural language mode);</a:t>
            </a:r>
            <a:endParaRPr lang="en-US" sz="1100" dirty="0">
              <a:solidFill>
                <a:srgbClr val="00B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9540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3D72-6B91-4349-B654-148575A7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Isolation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A14B-8FD4-47AF-BB9B-1EFB74F2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dirty read</a:t>
            </a:r>
            <a:r>
              <a:rPr lang="en-IN" b="1" dirty="0">
                <a:latin typeface="+mj-lt"/>
              </a:rPr>
              <a:t> </a:t>
            </a:r>
            <a:r>
              <a:rPr lang="en-IN" dirty="0">
                <a:latin typeface="+mj-lt"/>
              </a:rPr>
              <a:t>occurs when a transaction is allowed to read data from a row that has been modified by another running transaction and not yet committed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non-repeatable</a:t>
            </a:r>
            <a:r>
              <a:rPr lang="en-IN" i="1" dirty="0">
                <a:latin typeface="+mj-lt"/>
              </a:rPr>
              <a:t> read</a:t>
            </a:r>
            <a:r>
              <a:rPr lang="en-IN" dirty="0">
                <a:latin typeface="+mj-lt"/>
              </a:rPr>
              <a:t> occurs, when during the course of a transaction, a row is retrieved twice and the values within the row differ between reads.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phantom read</a:t>
            </a:r>
            <a:r>
              <a:rPr lang="en-IN" dirty="0">
                <a:latin typeface="+mj-lt"/>
              </a:rPr>
              <a:t> occurs when, in the course of a transaction, new rows are added or removed by another transaction to the records being read.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https://en.wikipedia.org/wiki/Isolation_(database_systems)#Read_phenomena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986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BA56-6901-49F9-BE65-B1A8A515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87596-43B6-4EC0-BDF5-1341C89C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0187"/>
            <a:ext cx="5572125" cy="3857625"/>
          </a:xfrm>
          <a:prstGeom prst="rect">
            <a:avLst/>
          </a:prstGeom>
        </p:spPr>
      </p:pic>
      <p:pic>
        <p:nvPicPr>
          <p:cNvPr id="3076" name="Picture 4" descr="Image result for mysql transaction isolation levels">
            <a:extLst>
              <a:ext uri="{FF2B5EF4-FFF2-40B4-BE49-F238E27FC236}">
                <a16:creationId xmlns:a16="http://schemas.microsoft.com/office/drawing/2014/main" id="{071C03AF-DF05-4485-9493-F83E054F9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r="23144"/>
          <a:stretch/>
        </p:blipFill>
        <p:spPr bwMode="auto">
          <a:xfrm>
            <a:off x="6375632" y="2500311"/>
            <a:ext cx="4504803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261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18EE-0864-4140-84B5-9ED83D5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6E601-E1BC-4393-A07B-92D5AEFE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4253"/>
            <a:ext cx="5800725" cy="27336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792DA3-3C0F-4BB4-91EE-67FE954D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4102865"/>
            <a:ext cx="7810150" cy="1899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START 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start a new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commits the current transaction, making its changes permanent.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ROLLBACK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rolls back the current transaction, canceling its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autocommit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disables or enables the default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autocommit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mode for the current session.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2758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149-2928-47E2-8FC3-87CD341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2208-3BC0-434B-B794-968857F2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Functions</a:t>
            </a:r>
            <a:endParaRPr lang="en-US" dirty="0"/>
          </a:p>
          <a:p>
            <a:r>
              <a:rPr lang="en-US" u="sng" dirty="0">
                <a:hlinkClick r:id="rId3"/>
              </a:rPr>
              <a:t>String Functions</a:t>
            </a:r>
            <a:r>
              <a:rPr lang="en-US" dirty="0"/>
              <a:t>   </a:t>
            </a:r>
          </a:p>
          <a:p>
            <a:r>
              <a:rPr lang="en-US" u="sng" dirty="0">
                <a:hlinkClick r:id="rId4"/>
              </a:rPr>
              <a:t>Date and Time Functions</a:t>
            </a:r>
            <a:endParaRPr lang="en-US" u="sng" dirty="0"/>
          </a:p>
          <a:p>
            <a:r>
              <a:rPr lang="en-US" u="sng" dirty="0">
                <a:hlinkClick r:id="rId5"/>
              </a:rPr>
              <a:t>XML Functions</a:t>
            </a:r>
            <a:endParaRPr lang="en-US" u="sng" dirty="0"/>
          </a:p>
          <a:p>
            <a:r>
              <a:rPr lang="en-US" u="sng" dirty="0">
                <a:hlinkClick r:id="rId6"/>
              </a:rPr>
              <a:t>Aggregate (GROUP BY) Functions</a:t>
            </a:r>
            <a:r>
              <a:rPr lang="en-US" dirty="0"/>
              <a:t>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33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DFE6-1EE9-4451-94A1-F7FF8FC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ADAEE-7430-496D-9E7C-D5A0A692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437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D6AC5-F085-408D-98C5-5EF5C1DA822B}"/>
              </a:ext>
            </a:extLst>
          </p:cNvPr>
          <p:cNvSpPr/>
          <p:nvPr/>
        </p:nvSpPr>
        <p:spPr>
          <a:xfrm>
            <a:off x="1098958" y="1409350"/>
            <a:ext cx="3473042" cy="8221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2DFB3-0693-4D58-92C1-C35E1BAEC54B}"/>
              </a:ext>
            </a:extLst>
          </p:cNvPr>
          <p:cNvSpPr/>
          <p:nvPr/>
        </p:nvSpPr>
        <p:spPr>
          <a:xfrm>
            <a:off x="6378429" y="1270000"/>
            <a:ext cx="3235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55555"/>
                </a:solidFill>
                <a:latin typeface="Open Sans"/>
              </a:rPr>
              <a:t>Note:</a:t>
            </a:r>
            <a:r>
              <a:rPr lang="en-IN" dirty="0">
                <a:solidFill>
                  <a:srgbClr val="555555"/>
                </a:solidFill>
                <a:latin typeface="Open Sans"/>
              </a:rPr>
              <a:t> While defining stored procedures remember to change the </a:t>
            </a:r>
            <a:r>
              <a:rPr lang="en-IN" b="1" dirty="0">
                <a:solidFill>
                  <a:srgbClr val="555555"/>
                </a:solidFill>
                <a:latin typeface="Open Sans"/>
              </a:rPr>
              <a:t>delimiter</a:t>
            </a:r>
            <a:r>
              <a:rPr lang="en-IN" dirty="0">
                <a:solidFill>
                  <a:srgbClr val="555555"/>
                </a:solidFill>
                <a:latin typeface="Open Sans"/>
              </a:rPr>
              <a:t> so as to enable the entire definition to be passed to the server as a single statement and then restore the delimiter back to </a:t>
            </a:r>
            <a:r>
              <a:rPr lang="en-IN" b="1" dirty="0">
                <a:solidFill>
                  <a:srgbClr val="555555"/>
                </a:solidFill>
                <a:latin typeface="Open Sans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41450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DFE6-1EE9-4451-94A1-F7FF8FC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ADAEE-7430-496D-9E7C-D5A0A692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437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D6AC5-F085-408D-98C5-5EF5C1DA822B}"/>
              </a:ext>
            </a:extLst>
          </p:cNvPr>
          <p:cNvSpPr/>
          <p:nvPr/>
        </p:nvSpPr>
        <p:spPr>
          <a:xfrm>
            <a:off x="1107347" y="2323750"/>
            <a:ext cx="3473042" cy="931178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08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7366-1C0C-4F63-A4C2-5182A2C9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A340E-D14A-4BB0-846C-369F397A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57205"/>
            <a:ext cx="6816721" cy="36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B74F-2E45-4BB4-9EBC-263B136F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and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3925-895A-40C3-B21A-4D7E13A8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74702039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D25F-6751-448F-90C6-C83F8C99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CD40D-68F2-4025-BAC3-775A4108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traversing records in a database 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IN" dirty="0"/>
              <a:t>Declare a cursor that defines a result set.</a:t>
            </a:r>
          </a:p>
          <a:p>
            <a:pPr lvl="1"/>
            <a:r>
              <a:rPr lang="en-IN" dirty="0"/>
              <a:t>Open the cursor to establish the result set.</a:t>
            </a:r>
          </a:p>
          <a:p>
            <a:pPr lvl="1"/>
            <a:r>
              <a:rPr lang="en-IN" dirty="0"/>
              <a:t>Fetch the data into local variables as needed from the cursor, one row at a time.</a:t>
            </a:r>
          </a:p>
          <a:p>
            <a:pPr lvl="1"/>
            <a:r>
              <a:rPr lang="en-IN" dirty="0"/>
              <a:t>Close the cursor when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697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35C9-E4EC-4196-A43B-AADE8EF1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2F12-E577-4612-B7AA-E992CA07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schedule event at specific time intervals (similar to </a:t>
            </a:r>
            <a:r>
              <a:rPr lang="en-US" dirty="0" err="1"/>
              <a:t>cron</a:t>
            </a:r>
            <a:r>
              <a:rPr lang="en-US" dirty="0"/>
              <a:t> jobs in UNIX)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0F6C-BD49-44EE-BAAA-9FEC774D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3274"/>
            <a:ext cx="3971925" cy="1647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DD7A2D-9BB8-4945-BD75-A145774D5B67}"/>
              </a:ext>
            </a:extLst>
          </p:cNvPr>
          <p:cNvSpPr/>
          <p:nvPr/>
        </p:nvSpPr>
        <p:spPr>
          <a:xfrm>
            <a:off x="677334" y="4735386"/>
            <a:ext cx="7731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SELECT </a:t>
            </a:r>
            <a:r>
              <a:rPr lang="en-US" sz="1400" dirty="0" err="1">
                <a:solidFill>
                  <a:srgbClr val="0070C0"/>
                </a:solidFill>
              </a:rPr>
              <a:t>event_name</a:t>
            </a:r>
            <a:r>
              <a:rPr lang="en-US" sz="1400" dirty="0">
                <a:solidFill>
                  <a:srgbClr val="0070C0"/>
                </a:solidFill>
              </a:rPr>
              <a:t>, LAST_EXECUTED FROM INFORMATION_SCHEMA.EVENTS;</a:t>
            </a:r>
          </a:p>
        </p:txBody>
      </p:sp>
    </p:spTree>
    <p:extLst>
      <p:ext uri="{BB962C8B-B14F-4D97-AF65-F5344CB8AC3E}">
        <p14:creationId xmlns:p14="http://schemas.microsoft.com/office/powerpoint/2010/main" val="34383554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4F9C-E01B-45A8-B9B7-888BE25F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77344-2648-4F4A-B82A-0997BEC9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84" y="2160588"/>
            <a:ext cx="55016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70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C06-57BE-4E7E-8460-C9524B4E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51E-4038-47E0-88B1-13E20915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Complete directory backup </a:t>
            </a:r>
          </a:p>
          <a:p>
            <a:pPr lvl="1"/>
            <a:r>
              <a:rPr lang="en-US" dirty="0"/>
              <a:t>Database dump (</a:t>
            </a:r>
            <a:r>
              <a:rPr lang="en-US" dirty="0" err="1"/>
              <a:t>mysqldump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C5F8-7EFA-4B7F-A6ED-12BC6F12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3" y="3328682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597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8A1-DAFA-4C1D-A07E-2221A64E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C929-92D3-48C0-901D-948E567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Text suggestions in a search </a:t>
            </a:r>
          </a:p>
          <a:p>
            <a:pPr>
              <a:lnSpc>
                <a:spcPct val="200000"/>
              </a:lnSpc>
            </a:pPr>
            <a:r>
              <a:rPr lang="en-US" dirty="0"/>
              <a:t>Describe a use case for Left Join</a:t>
            </a:r>
          </a:p>
          <a:p>
            <a:pPr>
              <a:lnSpc>
                <a:spcPct val="200000"/>
              </a:lnSpc>
            </a:pPr>
            <a:r>
              <a:rPr lang="en-US" dirty="0"/>
              <a:t>Difference between UNION and JOIN</a:t>
            </a:r>
          </a:p>
          <a:p>
            <a:pPr>
              <a:lnSpc>
                <a:spcPct val="200000"/>
              </a:lnSpc>
            </a:pPr>
            <a:r>
              <a:rPr lang="en-US" dirty="0"/>
              <a:t>Rewriting Subqueries as JOINS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the best way to perform multiple operation on a set of data  </a:t>
            </a:r>
          </a:p>
        </p:txBody>
      </p:sp>
    </p:spTree>
    <p:extLst>
      <p:ext uri="{BB962C8B-B14F-4D97-AF65-F5344CB8AC3E}">
        <p14:creationId xmlns:p14="http://schemas.microsoft.com/office/powerpoint/2010/main" val="27962112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A0A8-06AB-4D05-8476-94B3C61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EC98-CEF3-4F7B-9E57-07A86938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Database Engines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Character Sets and Collation </a:t>
            </a:r>
            <a:endParaRPr lang="en-US" dirty="0"/>
          </a:p>
          <a:p>
            <a:r>
              <a:rPr lang="en-US" dirty="0">
                <a:hlinkClick r:id="rId4"/>
              </a:rPr>
              <a:t>Information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104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38976-06E3-4737-AB5F-A89DD8A18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89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The SELECT statement is used to retrieve data from the database.</a:t>
            </a:r>
          </a:p>
          <a:p>
            <a:r>
              <a:rPr lang="en-US" dirty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360382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464943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52776764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5391-29DB-4155-99A2-05D55962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639"/>
            <a:ext cx="8596668" cy="471372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Quick overview of Relational Database.</a:t>
            </a:r>
          </a:p>
          <a:p>
            <a:pPr lvl="1"/>
            <a:r>
              <a:rPr lang="en-IN" dirty="0"/>
              <a:t>Need for databases</a:t>
            </a:r>
            <a:endParaRPr lang="en-US" dirty="0"/>
          </a:p>
          <a:p>
            <a:pPr lvl="1"/>
            <a:r>
              <a:rPr lang="en-IN" dirty="0"/>
              <a:t>Types of Databases</a:t>
            </a:r>
            <a:endParaRPr lang="en-US" dirty="0"/>
          </a:p>
          <a:p>
            <a:pPr lvl="1"/>
            <a:r>
              <a:rPr lang="en-IN" dirty="0"/>
              <a:t>Components of a relational database</a:t>
            </a:r>
            <a:endParaRPr lang="en-US" dirty="0"/>
          </a:p>
          <a:p>
            <a:pPr lvl="0"/>
            <a:r>
              <a:rPr lang="en-US" dirty="0"/>
              <a:t>Database Schema</a:t>
            </a:r>
          </a:p>
          <a:p>
            <a:pPr lvl="1"/>
            <a:r>
              <a:rPr lang="en-US" dirty="0"/>
              <a:t>Database modeling</a:t>
            </a:r>
          </a:p>
          <a:p>
            <a:pPr lvl="1"/>
            <a:r>
              <a:rPr lang="en-US" dirty="0"/>
              <a:t>Entity relationships</a:t>
            </a:r>
          </a:p>
          <a:p>
            <a:pPr lvl="1"/>
            <a:r>
              <a:rPr lang="en-US" dirty="0"/>
              <a:t>UMLs</a:t>
            </a:r>
          </a:p>
          <a:p>
            <a:pPr lvl="1"/>
            <a:r>
              <a:rPr lang="en-US" dirty="0"/>
              <a:t>Normal forms</a:t>
            </a:r>
          </a:p>
          <a:p>
            <a:pPr lvl="0"/>
            <a:r>
              <a:rPr lang="en-IN" dirty="0"/>
              <a:t>SQL Language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Data Types</a:t>
            </a:r>
          </a:p>
          <a:p>
            <a:pPr lvl="0"/>
            <a:r>
              <a:rPr lang="en-US" dirty="0"/>
              <a:t>Data definition language (DDL)</a:t>
            </a:r>
          </a:p>
          <a:p>
            <a:pPr lvl="0"/>
            <a:r>
              <a:rPr lang="en-IN" dirty="0"/>
              <a:t>Data manipulation language (DML)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26939160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5275129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4865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05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3619871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1602075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291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*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*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>
                <a:latin typeface="+mj-lt"/>
              </a:rPr>
              <a:t>With the * you return all the columns in the order they have in the underlying table.</a:t>
            </a:r>
          </a:p>
        </p:txBody>
      </p:sp>
    </p:spTree>
    <p:extLst>
      <p:ext uri="{BB962C8B-B14F-4D97-AF65-F5344CB8AC3E}">
        <p14:creationId xmlns:p14="http://schemas.microsoft.com/office/powerpoint/2010/main" val="325558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a query will return multiple duplicate values.</a:t>
            </a:r>
          </a:p>
          <a:p>
            <a:r>
              <a:rPr lang="en-US" dirty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Key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Could return numerous instances of each customer.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>
                <a:latin typeface="+mj-lt"/>
              </a:rPr>
              <a:t>It only returns distinct rows.</a:t>
            </a:r>
          </a:p>
        </p:txBody>
      </p:sp>
    </p:spTree>
    <p:extLst>
      <p:ext uri="{BB962C8B-B14F-4D97-AF65-F5344CB8AC3E}">
        <p14:creationId xmlns:p14="http://schemas.microsoft.com/office/powerpoint/2010/main" val="11264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F028-EC7D-45C8-9312-03E4879E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677"/>
            <a:ext cx="8596668" cy="47576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Data Control Language</a:t>
            </a:r>
            <a:endParaRPr lang="en-US" dirty="0"/>
          </a:p>
          <a:p>
            <a:pPr lvl="0"/>
            <a:r>
              <a:rPr lang="en-IN" dirty="0"/>
              <a:t>Fetching data from DB</a:t>
            </a:r>
            <a:endParaRPr lang="en-US" dirty="0"/>
          </a:p>
          <a:p>
            <a:pPr lvl="1"/>
            <a:r>
              <a:rPr lang="en-IN" dirty="0"/>
              <a:t>Where/ Group by/ having, order by</a:t>
            </a:r>
            <a:endParaRPr lang="en-US" dirty="0"/>
          </a:p>
          <a:p>
            <a:pPr lvl="1"/>
            <a:r>
              <a:rPr lang="en-IN" dirty="0"/>
              <a:t>Inner queries/ nested queries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0"/>
            <a:r>
              <a:rPr lang="en-US" dirty="0"/>
              <a:t>Views</a:t>
            </a:r>
          </a:p>
          <a:p>
            <a:pPr lvl="0"/>
            <a:r>
              <a:rPr lang="en-US" dirty="0"/>
              <a:t>Indexing</a:t>
            </a:r>
          </a:p>
          <a:p>
            <a:pPr lvl="0"/>
            <a:r>
              <a:rPr lang="en-US" dirty="0"/>
              <a:t>Transactions</a:t>
            </a:r>
          </a:p>
          <a:p>
            <a:pPr lvl="0"/>
            <a:r>
              <a:rPr lang="en-IN" dirty="0"/>
              <a:t>Functions</a:t>
            </a:r>
            <a:endParaRPr lang="en-US" dirty="0"/>
          </a:p>
          <a:p>
            <a:pPr lvl="0"/>
            <a:r>
              <a:rPr lang="en-IN" dirty="0"/>
              <a:t>Stored Procedures</a:t>
            </a:r>
            <a:endParaRPr lang="en-US" dirty="0"/>
          </a:p>
          <a:p>
            <a:pPr lvl="0"/>
            <a:r>
              <a:rPr lang="en-IN" dirty="0"/>
              <a:t>UDF (User defined functions)</a:t>
            </a:r>
            <a:endParaRPr lang="en-US" dirty="0"/>
          </a:p>
          <a:p>
            <a:pPr lvl="0"/>
            <a:r>
              <a:rPr lang="en-IN" dirty="0"/>
              <a:t>Triggers</a:t>
            </a:r>
            <a:endParaRPr lang="en-US" dirty="0"/>
          </a:p>
          <a:p>
            <a:pPr lvl="0"/>
            <a:r>
              <a:rPr lang="en-IN" dirty="0"/>
              <a:t>Cursors </a:t>
            </a:r>
            <a:endParaRPr lang="en-US" dirty="0"/>
          </a:p>
          <a:p>
            <a:pPr lvl="0"/>
            <a:r>
              <a:rPr lang="en-US" dirty="0"/>
              <a:t>Schedulers</a:t>
            </a:r>
          </a:p>
          <a:p>
            <a:pPr lvl="0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457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525588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And finally all addition and subtraction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1575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>
                <a:latin typeface="+mj-lt"/>
              </a:rPr>
              <a:t>does an ascending A-Z, 1-10, etc. sort by default.</a:t>
            </a:r>
          </a:p>
          <a:p>
            <a:r>
              <a:rPr lang="en-US" dirty="0">
                <a:latin typeface="+mj-lt"/>
              </a:rPr>
              <a:t>You can change the direction by using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 keyword after the field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3301628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>
                <a:latin typeface="+mj-lt"/>
              </a:rPr>
              <a:t>Double quotes “ “ can be used instead of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76533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allows you to limit the rows you return in a query.</a:t>
            </a:r>
          </a:p>
          <a:p>
            <a:r>
              <a:rPr lang="en-US" dirty="0">
                <a:latin typeface="+mj-lt"/>
              </a:rPr>
              <a:t>You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3404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Other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=&lt;</a:t>
            </a:r>
          </a:p>
          <a:p>
            <a:r>
              <a:rPr lang="en-US" dirty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21753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>
                <a:latin typeface="+mj-lt"/>
              </a:rPr>
              <a:t> keyword used in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</a:p>
        </p:txBody>
      </p:sp>
    </p:spTree>
    <p:extLst>
      <p:ext uri="{BB962C8B-B14F-4D97-AF65-F5344CB8AC3E}">
        <p14:creationId xmlns:p14="http://schemas.microsoft.com/office/powerpoint/2010/main" val="3738974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</a:p>
        </p:txBody>
      </p:sp>
    </p:spTree>
    <p:extLst>
      <p:ext uri="{BB962C8B-B14F-4D97-AF65-F5344CB8AC3E}">
        <p14:creationId xmlns:p14="http://schemas.microsoft.com/office/powerpoint/2010/main" val="2192718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AND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use keywords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to combine criteria in a query.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is exclusive.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is Inclusive.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 = 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City=‘Boston’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excludes.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846553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>
                <a:latin typeface="+mj-lt"/>
              </a:rPr>
              <a:t>To locate nulls you can use the IS keyword in a criteria: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17644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D64-4261-4A73-9C38-9E7865DE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AC61-03B1-4380-9F2C-A7E89C0F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2892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can be anything</a:t>
            </a:r>
          </a:p>
          <a:p>
            <a:pPr>
              <a:lnSpc>
                <a:spcPct val="200000"/>
              </a:lnSpc>
            </a:pPr>
            <a:r>
              <a:rPr lang="en-US" dirty="0"/>
              <a:t>Database is a collection of data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3C56F-29BC-4E99-ABE6-21EFEEE943C0}"/>
              </a:ext>
            </a:extLst>
          </p:cNvPr>
          <p:cNvGrpSpPr/>
          <p:nvPr/>
        </p:nvGrpSpPr>
        <p:grpSpPr>
          <a:xfrm>
            <a:off x="4592085" y="4110606"/>
            <a:ext cx="1305376" cy="1595521"/>
            <a:chOff x="2456481" y="3200400"/>
            <a:chExt cx="767166" cy="843308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2DD0327-0283-42B5-BADE-B73C23B4D80B}"/>
                </a:ext>
              </a:extLst>
            </p:cNvPr>
            <p:cNvSpPr/>
            <p:nvPr/>
          </p:nvSpPr>
          <p:spPr>
            <a:xfrm>
              <a:off x="2456481" y="3656250"/>
              <a:ext cx="767166" cy="3874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1E600D9-6993-4F46-8EE9-3A7F3271B277}"/>
                </a:ext>
              </a:extLst>
            </p:cNvPr>
            <p:cNvSpPr/>
            <p:nvPr/>
          </p:nvSpPr>
          <p:spPr>
            <a:xfrm>
              <a:off x="2456481" y="3454132"/>
              <a:ext cx="767166" cy="3639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DB317E4D-2A64-4938-A072-29294872A638}"/>
                </a:ext>
              </a:extLst>
            </p:cNvPr>
            <p:cNvSpPr/>
            <p:nvPr/>
          </p:nvSpPr>
          <p:spPr>
            <a:xfrm>
              <a:off x="2456481" y="3200400"/>
              <a:ext cx="767166" cy="3874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3AEE17-D11A-4898-8BE3-E7540E596845}"/>
              </a:ext>
            </a:extLst>
          </p:cNvPr>
          <p:cNvSpPr txBox="1"/>
          <p:nvPr/>
        </p:nvSpPr>
        <p:spPr>
          <a:xfrm>
            <a:off x="3363985" y="47883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Symbol:</a:t>
            </a:r>
          </a:p>
        </p:txBody>
      </p:sp>
    </p:spTree>
    <p:extLst>
      <p:ext uri="{BB962C8B-B14F-4D97-AF65-F5344CB8AC3E}">
        <p14:creationId xmlns:p14="http://schemas.microsoft.com/office/powerpoint/2010/main" val="2599817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21519547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>
                <a:solidFill>
                  <a:srgbClr val="CD0000"/>
                </a:solidFill>
              </a:rPr>
              <a:t>Select </a:t>
            </a:r>
            <a:r>
              <a:rPr sz="36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34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>
                <a:latin typeface="+mj-lt"/>
              </a:rPr>
              <a:t>Glasgow</a:t>
            </a:r>
            <a:r>
              <a:rPr lang="en-US" altLang="en-US" dirty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1948058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2222814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745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54585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4969798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1730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40082274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15368865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3330-819C-4F2F-B4AC-D6E4EE7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769-A31B-4178-BC18-9C8DB132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allows to organize and maintain a database</a:t>
            </a:r>
          </a:p>
          <a:p>
            <a:r>
              <a:rPr lang="en-US" dirty="0"/>
              <a:t>Its has to be 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Reliable </a:t>
            </a:r>
          </a:p>
          <a:p>
            <a:pPr lvl="1"/>
            <a:r>
              <a:rPr lang="en-US" dirty="0"/>
              <a:t>Convenient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Allow multi-access</a:t>
            </a:r>
          </a:p>
          <a:p>
            <a:pPr lvl="1"/>
            <a:r>
              <a:rPr lang="en-US" dirty="0"/>
              <a:t>CRUD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08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40664444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23572094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102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viewDate BETWEEN ‘1-May-13’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	AND ‘31-May-13’;</a:t>
            </a: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8368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9286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	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9211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SELECT and GROUP BY closely integrated: each item in SELECT list must be </a:t>
            </a:r>
            <a:r>
              <a:rPr lang="en-US" altLang="en-US" i="1" dirty="0">
                <a:latin typeface="+mj-lt"/>
              </a:rPr>
              <a:t>single-valued per group</a:t>
            </a:r>
            <a:r>
              <a:rPr lang="en-US" altLang="en-US" dirty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9485480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965182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6961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14222957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1FA7-C630-4179-8803-7884531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55CA-57CC-40AD-8A38-98E177D5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MySQL</a:t>
            </a:r>
          </a:p>
          <a:p>
            <a:pPr>
              <a:lnSpc>
                <a:spcPct val="150000"/>
              </a:lnSpc>
            </a:pPr>
            <a:r>
              <a:rPr lang="en-US" dirty="0"/>
              <a:t>Oracle</a:t>
            </a:r>
          </a:p>
          <a:p>
            <a:pPr>
              <a:lnSpc>
                <a:spcPct val="150000"/>
              </a:lnSpc>
            </a:pPr>
            <a:r>
              <a:rPr lang="en-US" dirty="0"/>
              <a:t>IBM DB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SQL</a:t>
            </a:r>
          </a:p>
          <a:p>
            <a:pPr>
              <a:lnSpc>
                <a:spcPct val="150000"/>
              </a:lnSpc>
            </a:pPr>
            <a:r>
              <a:rPr lang="en-US" dirty="0"/>
              <a:t>PostgreSQL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NuoDB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9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21499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nested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latin typeface="+mj-lt"/>
              </a:rPr>
              <a:t>Subselects</a:t>
            </a:r>
            <a:r>
              <a:rPr lang="en-US" altLang="en-US" dirty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449956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13676046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5714054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100399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Instead, 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     salary – 17000 As </a:t>
            </a:r>
            <a:r>
              <a:rPr lang="en-US" altLang="en-US" sz="2800" dirty="0" err="1">
                <a:latin typeface="+mj-lt"/>
              </a:rPr>
              <a:t>salDiff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7631921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ORDER BY clause may not be used in 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By default, column names refer to table name in FROM clause of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Can refer to a table in FROM using an </a:t>
            </a:r>
            <a:r>
              <a:rPr lang="en-US" altLang="en-US" i="1" dirty="0">
                <a:latin typeface="+mj-lt"/>
              </a:rPr>
              <a:t>alias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4457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When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an operand in a comparison,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147172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0729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ANY and ALL may be used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ALL, condition will only be true if it is satisfied by </a:t>
            </a:r>
            <a:r>
              <a:rPr lang="en-US" altLang="en-US" i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ANY, condition will be true if it is satisfied by </a:t>
            </a:r>
            <a:r>
              <a:rPr lang="en-US" altLang="en-US" i="1" dirty="0">
                <a:latin typeface="+mj-lt"/>
              </a:rPr>
              <a:t>any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17187615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32EB-D9ED-4D0B-9630-92ADA8A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E65534-079D-4EE4-B3E0-5AAB7A35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6591" b="40090"/>
          <a:stretch/>
        </p:blipFill>
        <p:spPr>
          <a:xfrm>
            <a:off x="1795153" y="1270000"/>
            <a:ext cx="6361029" cy="53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24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378930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287909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&lt;function name&gt;(function arguments)</a:t>
            </a:r>
          </a:p>
          <a:p>
            <a:r>
              <a:rPr lang="en-US" dirty="0">
                <a:latin typeface="+mj-lt"/>
              </a:rPr>
              <a:t>There are hundreds of built-in functions.</a:t>
            </a:r>
          </a:p>
          <a:p>
            <a:r>
              <a:rPr lang="en-US" dirty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>
                <a:latin typeface="+mj-lt"/>
              </a:rPr>
              <a:t>Scalar functions</a:t>
            </a:r>
          </a:p>
          <a:p>
            <a:pPr lvl="1"/>
            <a:r>
              <a:rPr lang="en-US" dirty="0"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9963530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Scalar functions operate on a single row at a time.</a:t>
            </a:r>
          </a:p>
          <a:p>
            <a:r>
              <a:rPr lang="en-US" dirty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an 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four-digit 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72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time.</a:t>
            </a:r>
          </a:p>
          <a:p>
            <a:r>
              <a:rPr lang="en-US" dirty="0">
                <a:latin typeface="+mj-lt"/>
              </a:rPr>
              <a:t>Here is a table of common aggregate functions: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3200400"/>
          <a:ext cx="6705600" cy="307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COUNT(columnName)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values: 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95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Using Distinct in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can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with aggregate functions.</a:t>
            </a:r>
          </a:p>
          <a:p>
            <a:r>
              <a:rPr lang="en-US" dirty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3213471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>
                <a:latin typeface="+mj-lt"/>
              </a:rPr>
              <a:t>This is necessary because you are mixing functions that operate on multiple rows with columns that refer to values in individual rows only.</a:t>
            </a:r>
          </a:p>
        </p:txBody>
      </p:sp>
    </p:spTree>
    <p:extLst>
      <p:ext uri="{BB962C8B-B14F-4D97-AF65-F5344CB8AC3E}">
        <p14:creationId xmlns:p14="http://schemas.microsoft.com/office/powerpoint/2010/main" val="1256591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886258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3633272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EXISTS and NOT EXISTS are for use only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False 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32086066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12DF-B777-4B2E-983D-1579FD5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9B-8B86-42F1-A1C6-A45F32AC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As (NOT) EXISTS check only for existence or non-existence of rows in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result table,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Common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(SELECT * ...)</a:t>
            </a:r>
          </a:p>
        </p:txBody>
      </p:sp>
    </p:spTree>
    <p:extLst>
      <p:ext uri="{BB962C8B-B14F-4D97-AF65-F5344CB8AC3E}">
        <p14:creationId xmlns:p14="http://schemas.microsoft.com/office/powerpoint/2010/main" val="33397708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1548055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Note, search condition </a:t>
            </a:r>
            <a:r>
              <a:rPr lang="en-US" altLang="en-US" dirty="0" err="1">
                <a:latin typeface="+mj-lt"/>
              </a:rPr>
              <a:t>s.branchNo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b.branchNo</a:t>
            </a:r>
            <a:r>
              <a:rPr lang="en-US" altLang="en-US" dirty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omitted, would get all staff records listed out because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17607632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76130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>
                <a:latin typeface="+mj-lt"/>
              </a:rPr>
              <a:t>Inner joins</a:t>
            </a:r>
          </a:p>
          <a:p>
            <a:pPr lvl="1"/>
            <a:r>
              <a:rPr lang="en-US" sz="2800" dirty="0">
                <a:latin typeface="+mj-lt"/>
              </a:rPr>
              <a:t>Equi joins</a:t>
            </a:r>
          </a:p>
          <a:p>
            <a:pPr lvl="1"/>
            <a:r>
              <a:rPr lang="en-US" sz="2800" dirty="0">
                <a:latin typeface="+mj-lt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384725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1356294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42679177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97339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Only those rows from both tables that have identical values in the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 (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r>
              <a:rPr lang="en-US" altLang="en-US" dirty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>
                <a:latin typeface="+mj-lt"/>
              </a:rPr>
              <a:t>Equivalent to </a:t>
            </a:r>
            <a:r>
              <a:rPr lang="en-US" altLang="en-US" dirty="0" err="1">
                <a:latin typeface="+mj-lt"/>
              </a:rPr>
              <a:t>equi</a:t>
            </a:r>
            <a:r>
              <a:rPr lang="en-US" altLang="en-US" dirty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428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Basic 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3165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5E2E-5A2F-4DDC-AF07-1847FC2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A3BF-6EA8-48EC-87A5-63E403FB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Visio</a:t>
            </a:r>
          </a:p>
          <a:p>
            <a:r>
              <a:rPr lang="it-IT" dirty="0"/>
              <a:t>Oracle SQL Developer Data Modeler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8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.Key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13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248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Equi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+mj-lt"/>
              </a:rPr>
              <a:t>Equi 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‘Brown’</a:t>
            </a:r>
          </a:p>
        </p:txBody>
      </p:sp>
    </p:spTree>
    <p:extLst>
      <p:ext uri="{BB962C8B-B14F-4D97-AF65-F5344CB8AC3E}">
        <p14:creationId xmlns:p14="http://schemas.microsoft.com/office/powerpoint/2010/main" val="35964909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4202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63777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81144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42567135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4. 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0796202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367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1315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4860</TotalTime>
  <Words>4293</Words>
  <Application>Microsoft Macintosh PowerPoint</Application>
  <PresentationFormat>Widescreen</PresentationFormat>
  <Paragraphs>1075</Paragraphs>
  <Slides>166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5" baseType="lpstr">
      <vt:lpstr>Arial</vt:lpstr>
      <vt:lpstr>Calibri</vt:lpstr>
      <vt:lpstr>Consolas</vt:lpstr>
      <vt:lpstr>Courier New</vt:lpstr>
      <vt:lpstr>Monotype Sorts</vt:lpstr>
      <vt:lpstr>Open Sans</vt:lpstr>
      <vt:lpstr>Trebuchet MS</vt:lpstr>
      <vt:lpstr>Wingdings 3</vt:lpstr>
      <vt:lpstr>Facet</vt:lpstr>
      <vt:lpstr>Exam Review SQL</vt:lpstr>
      <vt:lpstr>PowerPoint Presentation</vt:lpstr>
      <vt:lpstr>PowerPoint Presentation</vt:lpstr>
      <vt:lpstr>What is a Database?</vt:lpstr>
      <vt:lpstr>What is a Database Management System</vt:lpstr>
      <vt:lpstr>RDBMS Examples</vt:lpstr>
      <vt:lpstr>Relational Model</vt:lpstr>
      <vt:lpstr>Components of a relational Database</vt:lpstr>
      <vt:lpstr>Database modeling Tools</vt:lpstr>
      <vt:lpstr>Entity relationships</vt:lpstr>
      <vt:lpstr>Anomalies</vt:lpstr>
      <vt:lpstr>Normal forms</vt:lpstr>
      <vt:lpstr>Is Normalization good ?</vt:lpstr>
      <vt:lpstr>SQL (Structured Query Language)</vt:lpstr>
      <vt:lpstr>Data definition language</vt:lpstr>
      <vt:lpstr>Data manipulation and query language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Control Language </vt:lpstr>
      <vt:lpstr>Querying Data</vt:lpstr>
      <vt:lpstr>Where Clause</vt:lpstr>
      <vt:lpstr>Group By Clause</vt:lpstr>
      <vt:lpstr>Having Clause</vt:lpstr>
      <vt:lpstr>Order By Clause</vt:lpstr>
      <vt:lpstr>Sub Queries Clause</vt:lpstr>
      <vt:lpstr>Joins</vt:lpstr>
      <vt:lpstr>Views</vt:lpstr>
      <vt:lpstr>Indexing</vt:lpstr>
      <vt:lpstr>Full Text Search</vt:lpstr>
      <vt:lpstr>Need for Isolation </vt:lpstr>
      <vt:lpstr>Transactions</vt:lpstr>
      <vt:lpstr>Transactions</vt:lpstr>
      <vt:lpstr>Functions </vt:lpstr>
      <vt:lpstr>Stored Procedures</vt:lpstr>
      <vt:lpstr>User Defined Functions</vt:lpstr>
      <vt:lpstr>Triggers</vt:lpstr>
      <vt:lpstr>Cursors</vt:lpstr>
      <vt:lpstr>Scheduler</vt:lpstr>
      <vt:lpstr>Event Syntax</vt:lpstr>
      <vt:lpstr>Backup and Restore</vt:lpstr>
      <vt:lpstr>Interview Questions</vt:lpstr>
      <vt:lpstr>Misc. Topics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Ninad Subhedar</dc:creator>
  <cp:lastModifiedBy>Brown, Nicholas</cp:lastModifiedBy>
  <cp:revision>96</cp:revision>
  <dcterms:created xsi:type="dcterms:W3CDTF">2019-02-28T22:08:59Z</dcterms:created>
  <dcterms:modified xsi:type="dcterms:W3CDTF">2019-04-01T00:45:48Z</dcterms:modified>
</cp:coreProperties>
</file>